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1" r:id="rId2"/>
    <p:sldId id="335" r:id="rId3"/>
    <p:sldId id="344" r:id="rId4"/>
    <p:sldId id="343" r:id="rId5"/>
    <p:sldId id="326" r:id="rId6"/>
    <p:sldId id="346" r:id="rId7"/>
    <p:sldId id="359" r:id="rId8"/>
    <p:sldId id="360" r:id="rId9"/>
    <p:sldId id="361" r:id="rId10"/>
    <p:sldId id="354" r:id="rId11"/>
    <p:sldId id="362" r:id="rId12"/>
    <p:sldId id="358" r:id="rId13"/>
    <p:sldId id="336" r:id="rId1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00"/>
    <a:srgbClr val="00CC00"/>
    <a:srgbClr val="FF0000"/>
    <a:srgbClr val="FFFF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0" autoAdjust="0"/>
    <p:restoredTop sz="93976" autoAdjust="0"/>
  </p:normalViewPr>
  <p:slideViewPr>
    <p:cSldViewPr>
      <p:cViewPr varScale="1">
        <p:scale>
          <a:sx n="68" d="100"/>
          <a:sy n="68" d="100"/>
        </p:scale>
        <p:origin x="-130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ADFD4A5-95E9-4E79-9D7A-2B2840BC3766}" type="datetimeFigureOut">
              <a:rPr lang="ja-JP" altLang="en-US"/>
              <a:pPr>
                <a:defRPr/>
              </a:pPr>
              <a:t>2013/2/9</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A8D09D1-C41F-4B24-B640-3EA12A790E5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4AEE0B9-2174-430C-90EA-736E66C046F8}" type="datetimeFigureOut">
              <a:rPr lang="ja-JP" altLang="en-US"/>
              <a:pPr>
                <a:defRPr/>
              </a:pPr>
              <a:t>2013/2/9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1B36E8A-7228-4B97-A0ED-C971E3E2AE81}"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BF9DE6A-64CE-41CB-884C-EB2377054971}" type="datetimeFigureOut">
              <a:rPr lang="ja-JP" altLang="en-US"/>
              <a:pPr>
                <a:defRPr/>
              </a:pPr>
              <a:t>2013/2/9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8954A74-AC63-4514-9457-B7451937A16C}"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08899CE-BC31-4D0C-AE03-AF0DF711C33F}" type="datetimeFigureOut">
              <a:rPr lang="ja-JP" altLang="en-US"/>
              <a:pPr>
                <a:defRPr/>
              </a:pPr>
              <a:t>2013/2/9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3DDFC1C-CF05-4740-9CE6-ED07AAC497EE}"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9308D4F-7854-4AB3-9E53-AF91D6CB094F}" type="datetimeFigureOut">
              <a:rPr lang="ja-JP" altLang="en-US"/>
              <a:pPr>
                <a:defRPr/>
              </a:pPr>
              <a:t>2013/2/9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68948BA-2C33-4E1A-AC32-D496CE856630}"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56104196-B53B-4CBA-806F-F8061F710153}" type="datetimeFigureOut">
              <a:rPr lang="ja-JP" altLang="en-US"/>
              <a:pPr>
                <a:defRPr/>
              </a:pPr>
              <a:t>2013/2/9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114190-E522-40A8-9C02-A27FC1D8848B}"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0D995D70-EA3A-4359-945A-E0F1F140B771}" type="datetimeFigureOut">
              <a:rPr lang="ja-JP" altLang="en-US"/>
              <a:pPr>
                <a:defRPr/>
              </a:pPr>
              <a:t>2013/2/9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CA1D9D5-4769-4019-A15D-928E7E380964}"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49A4E0C-E68F-4715-8A72-55324185FCB7}" type="datetimeFigureOut">
              <a:rPr lang="ja-JP" altLang="en-US"/>
              <a:pPr>
                <a:defRPr/>
              </a:pPr>
              <a:t>2013/2/9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89D64C8-5E5C-40BE-B270-81E96339A1E1}"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EF7141B7-CBAD-412E-A630-578C1ADDDA3E}" type="datetimeFigureOut">
              <a:rPr lang="ja-JP" altLang="en-US"/>
              <a:pPr>
                <a:defRPr/>
              </a:pPr>
              <a:t>2013/2/9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E86B843-E31A-42DC-8320-F23DB6450FC4}"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2A2BC15-699F-46D5-8278-90DE1CB961E2}" type="datetimeFigureOut">
              <a:rPr lang="ja-JP" altLang="en-US"/>
              <a:pPr>
                <a:defRPr/>
              </a:pPr>
              <a:t>2013/2/9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08EF0CB-7CCD-4BD2-94DD-489DAAE1A224}"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97B6C72-37C7-4112-882A-2605FEDDBBE7}" type="datetimeFigureOut">
              <a:rPr lang="ja-JP" altLang="en-US"/>
              <a:pPr>
                <a:defRPr/>
              </a:pPr>
              <a:t>2013/2/9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33F0513-6983-4AF1-8E3E-5EE937A6199F}"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37F8575-00DF-4BB7-950C-B9C9242D78A5}" type="datetimeFigureOut">
              <a:rPr lang="ja-JP" altLang="en-US"/>
              <a:pPr>
                <a:defRPr/>
              </a:pPr>
              <a:t>2013/2/9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0C499F1-74F2-4B92-ADD9-CB6769E9C866}"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9EC6B7D-1436-40C8-A7D1-435B9110DC1A}" type="datetimeFigureOut">
              <a:rPr lang="ja-JP" altLang="en-US"/>
              <a:pPr>
                <a:defRPr/>
              </a:pPr>
              <a:t>2013/2/9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881C368-3562-496D-9D40-F4D38626A4F1}" type="slidenum">
              <a:rPr lang="ja-JP" altLang="en-US"/>
              <a:pPr>
                <a:defRPr/>
              </a:pPr>
              <a:t>&lt;#&gt;</a:t>
            </a:fld>
            <a:endParaRPr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emf"/></Relationships>
</file>

<file path=ppt/slides/_rels/slide1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slideLayout" Target="../slideLayouts/slideLayout7.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emf"/><Relationship Id="rId2" Type="http://schemas.openxmlformats.org/officeDocument/2006/relationships/image" Target="../media/image2.png"/><Relationship Id="rId16"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5.jpeg"/><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idx="4294967295"/>
          </p:nvPr>
        </p:nvSpPr>
        <p:spPr>
          <a:xfrm>
            <a:off x="685800" y="333375"/>
            <a:ext cx="7772400" cy="1470025"/>
          </a:xfrm>
        </p:spPr>
        <p:txBody>
          <a:bodyPr/>
          <a:lstStyle/>
          <a:p>
            <a:pPr eaLnBrk="1" hangingPunct="1"/>
            <a:r>
              <a:rPr lang="ja-JP" altLang="en-US" sz="3600" smtClean="0">
                <a:solidFill>
                  <a:srgbClr val="FFFF00"/>
                </a:solidFill>
              </a:rPr>
              <a:t>屋上緑化と太陽光発電の</a:t>
            </a:r>
            <a:br>
              <a:rPr lang="ja-JP" altLang="en-US" sz="3600" smtClean="0">
                <a:solidFill>
                  <a:srgbClr val="FFFF00"/>
                </a:solidFill>
              </a:rPr>
            </a:br>
            <a:r>
              <a:rPr lang="ja-JP" altLang="en-US" sz="3600" smtClean="0">
                <a:solidFill>
                  <a:srgbClr val="FFFF00"/>
                </a:solidFill>
              </a:rPr>
              <a:t>ベストミックスに関する屋外実験</a:t>
            </a:r>
          </a:p>
        </p:txBody>
      </p:sp>
      <p:sp>
        <p:nvSpPr>
          <p:cNvPr id="14338" name="サブタイトル 2"/>
          <p:cNvSpPr>
            <a:spLocks noGrp="1"/>
          </p:cNvSpPr>
          <p:nvPr>
            <p:ph type="subTitle" idx="4294967295"/>
          </p:nvPr>
        </p:nvSpPr>
        <p:spPr>
          <a:xfrm>
            <a:off x="5184775" y="5708650"/>
            <a:ext cx="4211638" cy="1752600"/>
          </a:xfrm>
        </p:spPr>
        <p:txBody>
          <a:bodyPr/>
          <a:lstStyle/>
          <a:p>
            <a:pPr marL="0" indent="0" eaLnBrk="1" hangingPunct="1">
              <a:buFont typeface="Arial" charset="0"/>
              <a:buNone/>
            </a:pPr>
            <a:r>
              <a:rPr lang="en-US" altLang="ja-JP" sz="2800" smtClean="0">
                <a:solidFill>
                  <a:srgbClr val="FFFF00"/>
                </a:solidFill>
              </a:rPr>
              <a:t>1093239</a:t>
            </a:r>
            <a:r>
              <a:rPr lang="ja-JP" altLang="en-US" sz="2800" smtClean="0">
                <a:solidFill>
                  <a:srgbClr val="FFFF00"/>
                </a:solidFill>
              </a:rPr>
              <a:t>　坂下　剛</a:t>
            </a:r>
            <a:endParaRPr lang="en-US" altLang="ja-JP" sz="2800" smtClean="0">
              <a:solidFill>
                <a:srgbClr val="FFFF00"/>
              </a:solidFill>
            </a:endParaRPr>
          </a:p>
          <a:p>
            <a:pPr marL="0" indent="0" eaLnBrk="1" hangingPunct="1">
              <a:buFont typeface="Arial" charset="0"/>
              <a:buNone/>
            </a:pPr>
            <a:r>
              <a:rPr lang="en-US" altLang="ja-JP" sz="2800" smtClean="0">
                <a:solidFill>
                  <a:srgbClr val="FFFF00"/>
                </a:solidFill>
              </a:rPr>
              <a:t>1093349   </a:t>
            </a:r>
            <a:r>
              <a:rPr lang="ja-JP" altLang="en-US" sz="2800" smtClean="0">
                <a:solidFill>
                  <a:srgbClr val="FFFF00"/>
                </a:solidFill>
              </a:rPr>
              <a:t>野村　洋平</a:t>
            </a:r>
          </a:p>
        </p:txBody>
      </p:sp>
      <p:pic>
        <p:nvPicPr>
          <p:cNvPr id="14339" name="Picture 4" descr="120822 001"/>
          <p:cNvPicPr>
            <a:picLocks noChangeAspect="1" noChangeArrowheads="1"/>
          </p:cNvPicPr>
          <p:nvPr/>
        </p:nvPicPr>
        <p:blipFill>
          <a:blip r:embed="rId3"/>
          <a:srcRect t="14928"/>
          <a:stretch>
            <a:fillRect/>
          </a:stretch>
        </p:blipFill>
        <p:spPr bwMode="auto">
          <a:xfrm>
            <a:off x="1908175" y="1916113"/>
            <a:ext cx="5472113"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タイトル 1"/>
          <p:cNvSpPr>
            <a:spLocks/>
          </p:cNvSpPr>
          <p:nvPr/>
        </p:nvSpPr>
        <p:spPr bwMode="auto">
          <a:xfrm>
            <a:off x="2268538" y="5661025"/>
            <a:ext cx="4068762" cy="495300"/>
          </a:xfrm>
          <a:prstGeom prst="rect">
            <a:avLst/>
          </a:prstGeom>
          <a:noFill/>
          <a:ln w="9525">
            <a:noFill/>
            <a:miter lim="800000"/>
            <a:headEnd/>
            <a:tailEnd/>
          </a:ln>
        </p:spPr>
        <p:txBody>
          <a:bodyPr anchor="ctr"/>
          <a:lstStyle/>
          <a:p>
            <a:pPr algn="ctr" eaLnBrk="0" hangingPunct="0"/>
            <a:r>
              <a:rPr lang="ja-JP" altLang="en-US" sz="3600">
                <a:solidFill>
                  <a:srgbClr val="FFFF00"/>
                </a:solidFill>
                <a:latin typeface="Calibri" pitchFamily="34" charset="0"/>
              </a:rPr>
              <a:t>熱収支の比較</a:t>
            </a:r>
          </a:p>
        </p:txBody>
      </p:sp>
      <p:grpSp>
        <p:nvGrpSpPr>
          <p:cNvPr id="24578" name="Group 29"/>
          <p:cNvGrpSpPr>
            <a:grpSpLocks/>
          </p:cNvGrpSpPr>
          <p:nvPr/>
        </p:nvGrpSpPr>
        <p:grpSpPr bwMode="auto">
          <a:xfrm>
            <a:off x="-23813" y="-26988"/>
            <a:ext cx="4610101" cy="2825751"/>
            <a:chOff x="-15" y="981"/>
            <a:chExt cx="2904" cy="1780"/>
          </a:xfrm>
        </p:grpSpPr>
        <p:pic>
          <p:nvPicPr>
            <p:cNvPr id="24606" name="Picture 22"/>
            <p:cNvPicPr>
              <a:picLocks noChangeAspect="1" noChangeArrowheads="1"/>
            </p:cNvPicPr>
            <p:nvPr/>
          </p:nvPicPr>
          <p:blipFill>
            <a:blip r:embed="rId2"/>
            <a:srcRect/>
            <a:stretch>
              <a:fillRect/>
            </a:stretch>
          </p:blipFill>
          <p:spPr bwMode="auto">
            <a:xfrm>
              <a:off x="-15" y="981"/>
              <a:ext cx="2904" cy="1780"/>
            </a:xfrm>
            <a:prstGeom prst="rect">
              <a:avLst/>
            </a:prstGeom>
            <a:noFill/>
            <a:ln w="9525">
              <a:noFill/>
              <a:miter lim="800000"/>
              <a:headEnd/>
              <a:tailEnd/>
            </a:ln>
          </p:spPr>
        </p:pic>
        <p:sp>
          <p:nvSpPr>
            <p:cNvPr id="24607" name="Text Box 8"/>
            <p:cNvSpPr txBox="1">
              <a:spLocks noChangeArrowheads="1"/>
            </p:cNvSpPr>
            <p:nvPr/>
          </p:nvSpPr>
          <p:spPr bwMode="auto">
            <a:xfrm>
              <a:off x="1202" y="1087"/>
              <a:ext cx="713" cy="212"/>
            </a:xfrm>
            <a:prstGeom prst="rect">
              <a:avLst/>
            </a:prstGeom>
            <a:solidFill>
              <a:schemeClr val="tx1"/>
            </a:solidFill>
            <a:ln w="9525">
              <a:noFill/>
              <a:miter lim="800000"/>
              <a:headEnd/>
              <a:tailEnd/>
            </a:ln>
          </p:spPr>
          <p:txBody>
            <a:bodyPr wrap="none">
              <a:spAutoFit/>
            </a:bodyPr>
            <a:lstStyle/>
            <a:p>
              <a:r>
                <a:rPr lang="ja-JP" altLang="en-US" sz="1600" b="1">
                  <a:solidFill>
                    <a:schemeClr val="bg1"/>
                  </a:solidFill>
                </a:rPr>
                <a:t>芝区　灌水</a:t>
              </a:r>
            </a:p>
          </p:txBody>
        </p:sp>
      </p:grpSp>
      <p:grpSp>
        <p:nvGrpSpPr>
          <p:cNvPr id="24579" name="Group 28"/>
          <p:cNvGrpSpPr>
            <a:grpSpLocks/>
          </p:cNvGrpSpPr>
          <p:nvPr/>
        </p:nvGrpSpPr>
        <p:grpSpPr bwMode="auto">
          <a:xfrm>
            <a:off x="3690938" y="-26988"/>
            <a:ext cx="4610100" cy="2822576"/>
            <a:chOff x="2381" y="985"/>
            <a:chExt cx="2904" cy="1778"/>
          </a:xfrm>
        </p:grpSpPr>
        <p:pic>
          <p:nvPicPr>
            <p:cNvPr id="24604" name="Picture 23"/>
            <p:cNvPicPr>
              <a:picLocks noChangeAspect="1" noChangeArrowheads="1"/>
            </p:cNvPicPr>
            <p:nvPr/>
          </p:nvPicPr>
          <p:blipFill>
            <a:blip r:embed="rId3"/>
            <a:srcRect/>
            <a:stretch>
              <a:fillRect/>
            </a:stretch>
          </p:blipFill>
          <p:spPr bwMode="auto">
            <a:xfrm>
              <a:off x="2381" y="985"/>
              <a:ext cx="2904" cy="1778"/>
            </a:xfrm>
            <a:prstGeom prst="rect">
              <a:avLst/>
            </a:prstGeom>
            <a:noFill/>
            <a:ln w="9525">
              <a:noFill/>
              <a:miter lim="800000"/>
              <a:headEnd/>
              <a:tailEnd/>
            </a:ln>
          </p:spPr>
        </p:pic>
        <p:sp>
          <p:nvSpPr>
            <p:cNvPr id="24605" name="Text Box 10"/>
            <p:cNvSpPr txBox="1">
              <a:spLocks noChangeArrowheads="1"/>
            </p:cNvSpPr>
            <p:nvPr/>
          </p:nvSpPr>
          <p:spPr bwMode="auto">
            <a:xfrm>
              <a:off x="3457" y="1087"/>
              <a:ext cx="841" cy="212"/>
            </a:xfrm>
            <a:prstGeom prst="rect">
              <a:avLst/>
            </a:prstGeom>
            <a:solidFill>
              <a:schemeClr val="tx1"/>
            </a:solidFill>
            <a:ln w="9525">
              <a:noFill/>
              <a:miter lim="800000"/>
              <a:headEnd/>
              <a:tailEnd/>
            </a:ln>
          </p:spPr>
          <p:txBody>
            <a:bodyPr wrap="none">
              <a:spAutoFit/>
            </a:bodyPr>
            <a:lstStyle/>
            <a:p>
              <a:r>
                <a:rPr lang="ja-JP" altLang="en-US" sz="1600" b="1">
                  <a:solidFill>
                    <a:schemeClr val="bg1"/>
                  </a:solidFill>
                </a:rPr>
                <a:t>芝区　無灌水</a:t>
              </a:r>
            </a:p>
          </p:txBody>
        </p:sp>
      </p:grpSp>
      <p:grpSp>
        <p:nvGrpSpPr>
          <p:cNvPr id="24580" name="Group 26"/>
          <p:cNvGrpSpPr>
            <a:grpSpLocks/>
          </p:cNvGrpSpPr>
          <p:nvPr/>
        </p:nvGrpSpPr>
        <p:grpSpPr bwMode="auto">
          <a:xfrm>
            <a:off x="-36513" y="2336800"/>
            <a:ext cx="4610101" cy="2825750"/>
            <a:chOff x="-23" y="2558"/>
            <a:chExt cx="2904" cy="1780"/>
          </a:xfrm>
        </p:grpSpPr>
        <p:pic>
          <p:nvPicPr>
            <p:cNvPr id="24602" name="Picture 24"/>
            <p:cNvPicPr>
              <a:picLocks noChangeAspect="1" noChangeArrowheads="1"/>
            </p:cNvPicPr>
            <p:nvPr/>
          </p:nvPicPr>
          <p:blipFill>
            <a:blip r:embed="rId4"/>
            <a:srcRect/>
            <a:stretch>
              <a:fillRect/>
            </a:stretch>
          </p:blipFill>
          <p:spPr bwMode="auto">
            <a:xfrm>
              <a:off x="-23" y="2558"/>
              <a:ext cx="2904" cy="1780"/>
            </a:xfrm>
            <a:prstGeom prst="rect">
              <a:avLst/>
            </a:prstGeom>
            <a:noFill/>
            <a:ln w="9525">
              <a:noFill/>
              <a:miter lim="800000"/>
              <a:headEnd/>
              <a:tailEnd/>
            </a:ln>
          </p:spPr>
        </p:pic>
        <p:sp>
          <p:nvSpPr>
            <p:cNvPr id="24603" name="Text Box 14"/>
            <p:cNvSpPr txBox="1">
              <a:spLocks noChangeArrowheads="1"/>
            </p:cNvSpPr>
            <p:nvPr/>
          </p:nvSpPr>
          <p:spPr bwMode="auto">
            <a:xfrm>
              <a:off x="1250" y="2676"/>
              <a:ext cx="628" cy="212"/>
            </a:xfrm>
            <a:prstGeom prst="rect">
              <a:avLst/>
            </a:prstGeom>
            <a:solidFill>
              <a:schemeClr val="tx1"/>
            </a:solidFill>
            <a:ln w="9525">
              <a:noFill/>
              <a:miter lim="800000"/>
              <a:headEnd/>
              <a:tailEnd/>
            </a:ln>
          </p:spPr>
          <p:txBody>
            <a:bodyPr wrap="none">
              <a:spAutoFit/>
            </a:bodyPr>
            <a:lstStyle/>
            <a:p>
              <a:r>
                <a:rPr lang="ja-JP" altLang="en-US" sz="1600" b="1">
                  <a:solidFill>
                    <a:schemeClr val="bg1"/>
                  </a:solidFill>
                </a:rPr>
                <a:t>無処理区</a:t>
              </a:r>
              <a:endParaRPr lang="en-US" altLang="ja-JP" sz="1600" b="1">
                <a:solidFill>
                  <a:schemeClr val="bg1"/>
                </a:solidFill>
              </a:endParaRPr>
            </a:p>
          </p:txBody>
        </p:sp>
      </p:grpSp>
      <p:grpSp>
        <p:nvGrpSpPr>
          <p:cNvPr id="24581" name="Group 27"/>
          <p:cNvGrpSpPr>
            <a:grpSpLocks/>
          </p:cNvGrpSpPr>
          <p:nvPr/>
        </p:nvGrpSpPr>
        <p:grpSpPr bwMode="auto">
          <a:xfrm>
            <a:off x="3706813" y="2328863"/>
            <a:ext cx="4610100" cy="2827337"/>
            <a:chOff x="2381" y="2553"/>
            <a:chExt cx="2904" cy="1781"/>
          </a:xfrm>
        </p:grpSpPr>
        <p:pic>
          <p:nvPicPr>
            <p:cNvPr id="24600" name="Picture 25"/>
            <p:cNvPicPr>
              <a:picLocks noChangeAspect="1" noChangeArrowheads="1"/>
            </p:cNvPicPr>
            <p:nvPr/>
          </p:nvPicPr>
          <p:blipFill>
            <a:blip r:embed="rId5"/>
            <a:srcRect/>
            <a:stretch>
              <a:fillRect/>
            </a:stretch>
          </p:blipFill>
          <p:spPr bwMode="auto">
            <a:xfrm>
              <a:off x="2381" y="2553"/>
              <a:ext cx="2904" cy="1781"/>
            </a:xfrm>
            <a:prstGeom prst="rect">
              <a:avLst/>
            </a:prstGeom>
            <a:noFill/>
            <a:ln w="9525">
              <a:noFill/>
              <a:miter lim="800000"/>
              <a:headEnd/>
              <a:tailEnd/>
            </a:ln>
          </p:spPr>
        </p:pic>
        <p:sp>
          <p:nvSpPr>
            <p:cNvPr id="24601" name="Text Box 15"/>
            <p:cNvSpPr txBox="1">
              <a:spLocks noChangeArrowheads="1"/>
            </p:cNvSpPr>
            <p:nvPr/>
          </p:nvSpPr>
          <p:spPr bwMode="auto">
            <a:xfrm>
              <a:off x="3366" y="2659"/>
              <a:ext cx="944" cy="212"/>
            </a:xfrm>
            <a:prstGeom prst="rect">
              <a:avLst/>
            </a:prstGeom>
            <a:solidFill>
              <a:schemeClr val="tx1"/>
            </a:solidFill>
            <a:ln w="9525">
              <a:noFill/>
              <a:miter lim="800000"/>
              <a:headEnd/>
              <a:tailEnd/>
            </a:ln>
          </p:spPr>
          <p:txBody>
            <a:bodyPr wrap="none">
              <a:spAutoFit/>
            </a:bodyPr>
            <a:lstStyle/>
            <a:p>
              <a:r>
                <a:rPr lang="ja-JP" altLang="en-US" sz="1600" b="1">
                  <a:solidFill>
                    <a:schemeClr val="bg1"/>
                  </a:solidFill>
                </a:rPr>
                <a:t>ソーラーパネル</a:t>
              </a:r>
            </a:p>
          </p:txBody>
        </p:sp>
      </p:grpSp>
      <p:sp>
        <p:nvSpPr>
          <p:cNvPr id="62501" name="AutoShape 37"/>
          <p:cNvSpPr>
            <a:spLocks noChangeArrowheads="1"/>
          </p:cNvSpPr>
          <p:nvPr/>
        </p:nvSpPr>
        <p:spPr bwMode="auto">
          <a:xfrm>
            <a:off x="1666875" y="1563688"/>
            <a:ext cx="155575" cy="287337"/>
          </a:xfrm>
          <a:prstGeom prst="upArrow">
            <a:avLst>
              <a:gd name="adj1" fmla="val 50000"/>
              <a:gd name="adj2" fmla="val 46173"/>
            </a:avLst>
          </a:prstGeom>
          <a:solidFill>
            <a:srgbClr val="FF0000"/>
          </a:solidFill>
          <a:ln w="9525">
            <a:solidFill>
              <a:srgbClr val="FF0000"/>
            </a:solidFill>
            <a:miter lim="800000"/>
            <a:headEnd/>
            <a:tailEnd/>
          </a:ln>
        </p:spPr>
        <p:txBody>
          <a:bodyPr vert="eaVert" wrap="none" anchor="ctr"/>
          <a:lstStyle/>
          <a:p>
            <a:endParaRPr lang="ja-JP" altLang="en-US"/>
          </a:p>
        </p:txBody>
      </p:sp>
      <p:sp>
        <p:nvSpPr>
          <p:cNvPr id="62503" name="AutoShape 39"/>
          <p:cNvSpPr>
            <a:spLocks noChangeArrowheads="1"/>
          </p:cNvSpPr>
          <p:nvPr/>
        </p:nvSpPr>
        <p:spPr bwMode="auto">
          <a:xfrm>
            <a:off x="5372100" y="1450975"/>
            <a:ext cx="155575" cy="395288"/>
          </a:xfrm>
          <a:prstGeom prst="upArrow">
            <a:avLst>
              <a:gd name="adj1" fmla="val 50000"/>
              <a:gd name="adj2" fmla="val 63520"/>
            </a:avLst>
          </a:prstGeom>
          <a:solidFill>
            <a:srgbClr val="FF0000"/>
          </a:solidFill>
          <a:ln w="9525">
            <a:solidFill>
              <a:srgbClr val="FF0000"/>
            </a:solidFill>
            <a:miter lim="800000"/>
            <a:headEnd/>
            <a:tailEnd/>
          </a:ln>
        </p:spPr>
        <p:txBody>
          <a:bodyPr vert="eaVert" wrap="none" anchor="ctr"/>
          <a:lstStyle/>
          <a:p>
            <a:endParaRPr lang="ja-JP" altLang="en-US"/>
          </a:p>
        </p:txBody>
      </p:sp>
      <p:sp>
        <p:nvSpPr>
          <p:cNvPr id="62504" name="AutoShape 40"/>
          <p:cNvSpPr>
            <a:spLocks noChangeArrowheads="1"/>
          </p:cNvSpPr>
          <p:nvPr/>
        </p:nvSpPr>
        <p:spPr bwMode="auto">
          <a:xfrm>
            <a:off x="1647825" y="3644900"/>
            <a:ext cx="155575" cy="560388"/>
          </a:xfrm>
          <a:prstGeom prst="upArrow">
            <a:avLst>
              <a:gd name="adj1" fmla="val 50000"/>
              <a:gd name="adj2" fmla="val 90051"/>
            </a:avLst>
          </a:prstGeom>
          <a:solidFill>
            <a:srgbClr val="FF0000"/>
          </a:solidFill>
          <a:ln w="9525">
            <a:solidFill>
              <a:srgbClr val="FF0000"/>
            </a:solidFill>
            <a:miter lim="800000"/>
            <a:headEnd/>
            <a:tailEnd/>
          </a:ln>
        </p:spPr>
        <p:txBody>
          <a:bodyPr vert="eaVert" wrap="none" anchor="ctr"/>
          <a:lstStyle/>
          <a:p>
            <a:endParaRPr lang="ja-JP" altLang="en-US"/>
          </a:p>
        </p:txBody>
      </p:sp>
      <p:sp>
        <p:nvSpPr>
          <p:cNvPr id="62505" name="AutoShape 41"/>
          <p:cNvSpPr>
            <a:spLocks noChangeArrowheads="1"/>
          </p:cNvSpPr>
          <p:nvPr/>
        </p:nvSpPr>
        <p:spPr bwMode="auto">
          <a:xfrm>
            <a:off x="5391150" y="3979863"/>
            <a:ext cx="155575" cy="230187"/>
          </a:xfrm>
          <a:prstGeom prst="upArrow">
            <a:avLst>
              <a:gd name="adj1" fmla="val 50000"/>
              <a:gd name="adj2" fmla="val 36990"/>
            </a:avLst>
          </a:prstGeom>
          <a:solidFill>
            <a:srgbClr val="FF0000"/>
          </a:solidFill>
          <a:ln w="9525">
            <a:solidFill>
              <a:srgbClr val="FF0000"/>
            </a:solidFill>
            <a:miter lim="800000"/>
            <a:headEnd/>
            <a:tailEnd/>
          </a:ln>
        </p:spPr>
        <p:txBody>
          <a:bodyPr vert="eaVert" wrap="none" anchor="ctr"/>
          <a:lstStyle/>
          <a:p>
            <a:endParaRPr lang="ja-JP" altLang="en-US"/>
          </a:p>
        </p:txBody>
      </p:sp>
      <p:sp>
        <p:nvSpPr>
          <p:cNvPr id="18" name="下矢印 17"/>
          <p:cNvSpPr/>
          <p:nvPr/>
        </p:nvSpPr>
        <p:spPr>
          <a:xfrm>
            <a:off x="1352405" y="1074928"/>
            <a:ext cx="125852" cy="777707"/>
          </a:xfrm>
          <a:prstGeom prst="downArrow">
            <a:avLst/>
          </a:pr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2" name="下矢印 17"/>
          <p:cNvSpPr/>
          <p:nvPr/>
        </p:nvSpPr>
        <p:spPr>
          <a:xfrm>
            <a:off x="5068743" y="1215187"/>
            <a:ext cx="125851" cy="631887"/>
          </a:xfrm>
          <a:prstGeom prst="downArrow">
            <a:avLst/>
          </a:pr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12" name="下矢印 11"/>
          <p:cNvSpPr/>
          <p:nvPr/>
        </p:nvSpPr>
        <p:spPr>
          <a:xfrm>
            <a:off x="5077400" y="3284003"/>
            <a:ext cx="144017" cy="935431"/>
          </a:xfrm>
          <a:prstGeom prst="downArrow">
            <a:avLst/>
          </a:prstGeom>
          <a:solidFill>
            <a:srgbClr val="92D05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3" name="下矢印 11"/>
          <p:cNvSpPr/>
          <p:nvPr/>
        </p:nvSpPr>
        <p:spPr>
          <a:xfrm>
            <a:off x="1330900" y="3697563"/>
            <a:ext cx="144017" cy="521387"/>
          </a:xfrm>
          <a:prstGeom prst="downArrow">
            <a:avLst/>
          </a:prstGeom>
          <a:solidFill>
            <a:srgbClr val="92D05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4" name="下矢印 11"/>
          <p:cNvSpPr/>
          <p:nvPr/>
        </p:nvSpPr>
        <p:spPr>
          <a:xfrm>
            <a:off x="1345188" y="1759691"/>
            <a:ext cx="144016" cy="93542"/>
          </a:xfrm>
          <a:prstGeom prst="downArrow">
            <a:avLst/>
          </a:prstGeom>
          <a:solidFill>
            <a:srgbClr val="92D05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5" name="下矢印 11"/>
          <p:cNvSpPr/>
          <p:nvPr/>
        </p:nvSpPr>
        <p:spPr>
          <a:xfrm>
            <a:off x="5058350" y="1738000"/>
            <a:ext cx="144017" cy="115012"/>
          </a:xfrm>
          <a:prstGeom prst="downArrow">
            <a:avLst/>
          </a:prstGeom>
          <a:solidFill>
            <a:srgbClr val="92D05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20" name="テキスト ボックス 19"/>
          <p:cNvSpPr txBox="1">
            <a:spLocks noChangeArrowheads="1"/>
          </p:cNvSpPr>
          <p:nvPr/>
        </p:nvSpPr>
        <p:spPr bwMode="auto">
          <a:xfrm>
            <a:off x="900113" y="5734050"/>
            <a:ext cx="2160587" cy="941388"/>
          </a:xfrm>
          <a:prstGeom prst="rect">
            <a:avLst/>
          </a:prstGeom>
          <a:solidFill>
            <a:schemeClr val="tx1"/>
          </a:solidFill>
          <a:ln w="25400">
            <a:solidFill>
              <a:srgbClr val="FF0000"/>
            </a:solidFill>
            <a:miter lim="800000"/>
            <a:headEnd/>
            <a:tailEnd/>
          </a:ln>
        </p:spPr>
        <p:txBody>
          <a:bodyPr>
            <a:spAutoFit/>
          </a:bodyPr>
          <a:lstStyle/>
          <a:p>
            <a:r>
              <a:rPr lang="ja-JP" altLang="ja-JP" b="1">
                <a:solidFill>
                  <a:schemeClr val="bg1"/>
                </a:solidFill>
                <a:latin typeface="ＭＳ ゴシック" pitchFamily="49" charset="-128"/>
                <a:ea typeface="ＭＳ ゴシック" pitchFamily="49" charset="-128"/>
              </a:rPr>
              <a:t>無処理区の顕熱は、他の試験区と比較して</a:t>
            </a:r>
            <a:r>
              <a:rPr lang="en-US" altLang="ja-JP" b="1">
                <a:solidFill>
                  <a:schemeClr val="bg1"/>
                </a:solidFill>
                <a:latin typeface="ＭＳ ゴシック" pitchFamily="49" charset="-128"/>
                <a:ea typeface="ＭＳ ゴシック" pitchFamily="49" charset="-128"/>
              </a:rPr>
              <a:t>2</a:t>
            </a:r>
            <a:r>
              <a:rPr lang="ja-JP" altLang="ja-JP" b="1">
                <a:solidFill>
                  <a:schemeClr val="bg1"/>
                </a:solidFill>
                <a:latin typeface="ＭＳ ゴシック" pitchFamily="49" charset="-128"/>
                <a:ea typeface="ＭＳ ゴシック" pitchFamily="49" charset="-128"/>
              </a:rPr>
              <a:t>倍程度高い</a:t>
            </a:r>
            <a:endParaRPr lang="ja-JP" altLang="en-US" b="1">
              <a:solidFill>
                <a:schemeClr val="bg1"/>
              </a:solidFill>
              <a:latin typeface="ＭＳ ゴシック" pitchFamily="49" charset="-128"/>
              <a:ea typeface="ＭＳ ゴシック" pitchFamily="49" charset="-128"/>
            </a:endParaRPr>
          </a:p>
        </p:txBody>
      </p:sp>
      <p:sp>
        <p:nvSpPr>
          <p:cNvPr id="21" name="テキスト ボックス 20"/>
          <p:cNvSpPr txBox="1">
            <a:spLocks noChangeArrowheads="1"/>
          </p:cNvSpPr>
          <p:nvPr/>
        </p:nvSpPr>
        <p:spPr bwMode="auto">
          <a:xfrm>
            <a:off x="3636963" y="5478463"/>
            <a:ext cx="2159000" cy="1216025"/>
          </a:xfrm>
          <a:prstGeom prst="rect">
            <a:avLst/>
          </a:prstGeom>
          <a:solidFill>
            <a:schemeClr val="tx1"/>
          </a:solidFill>
          <a:ln w="25400">
            <a:solidFill>
              <a:srgbClr val="99CC00"/>
            </a:solidFill>
            <a:miter lim="800000"/>
            <a:headEnd/>
            <a:tailEnd/>
          </a:ln>
        </p:spPr>
        <p:txBody>
          <a:bodyPr>
            <a:spAutoFit/>
          </a:bodyPr>
          <a:lstStyle/>
          <a:p>
            <a:r>
              <a:rPr lang="ja-JP" altLang="ja-JP" b="1">
                <a:solidFill>
                  <a:schemeClr val="bg1"/>
                </a:solidFill>
                <a:latin typeface="ＭＳ ゴシック" pitchFamily="49" charset="-128"/>
                <a:ea typeface="ＭＳ ゴシック" pitchFamily="49" charset="-128"/>
              </a:rPr>
              <a:t>伝導熱においては、ソーラーパネルが最も大きいことが分かる</a:t>
            </a:r>
            <a:endParaRPr lang="ja-JP" altLang="en-US" b="1">
              <a:solidFill>
                <a:schemeClr val="bg1"/>
              </a:solidFill>
              <a:latin typeface="ＭＳ ゴシック" pitchFamily="49" charset="-128"/>
              <a:ea typeface="ＭＳ ゴシック" pitchFamily="49" charset="-128"/>
            </a:endParaRPr>
          </a:p>
        </p:txBody>
      </p:sp>
      <p:sp>
        <p:nvSpPr>
          <p:cNvPr id="36" name="テキスト ボックス 35"/>
          <p:cNvSpPr txBox="1">
            <a:spLocks noChangeArrowheads="1"/>
          </p:cNvSpPr>
          <p:nvPr/>
        </p:nvSpPr>
        <p:spPr bwMode="auto">
          <a:xfrm>
            <a:off x="6445250" y="5453063"/>
            <a:ext cx="2159000" cy="1216025"/>
          </a:xfrm>
          <a:prstGeom prst="rect">
            <a:avLst/>
          </a:prstGeom>
          <a:solidFill>
            <a:schemeClr val="tx1"/>
          </a:solidFill>
          <a:ln w="25400">
            <a:solidFill>
              <a:srgbClr val="00CCFF"/>
            </a:solidFill>
            <a:miter lim="800000"/>
            <a:headEnd/>
            <a:tailEnd/>
          </a:ln>
        </p:spPr>
        <p:txBody>
          <a:bodyPr>
            <a:spAutoFit/>
          </a:bodyPr>
          <a:lstStyle/>
          <a:p>
            <a:r>
              <a:rPr lang="ja-JP" altLang="en-US" b="1">
                <a:solidFill>
                  <a:schemeClr val="bg1"/>
                </a:solidFill>
              </a:rPr>
              <a:t>屋上緑化では、潜熱が大きくそのため顕熱と伝導熱が小さい</a:t>
            </a:r>
          </a:p>
        </p:txBody>
      </p:sp>
      <p:sp>
        <p:nvSpPr>
          <p:cNvPr id="24595" name="Rectangle 57"/>
          <p:cNvSpPr>
            <a:spLocks noChangeArrowheads="1"/>
          </p:cNvSpPr>
          <p:nvPr/>
        </p:nvSpPr>
        <p:spPr bwMode="auto">
          <a:xfrm>
            <a:off x="7956550" y="-171450"/>
            <a:ext cx="1187450" cy="5321300"/>
          </a:xfrm>
          <a:prstGeom prst="rect">
            <a:avLst/>
          </a:prstGeom>
          <a:solidFill>
            <a:schemeClr val="tx1"/>
          </a:solidFill>
          <a:ln w="9525">
            <a:solidFill>
              <a:schemeClr val="tx1"/>
            </a:solidFill>
            <a:miter lim="800000"/>
            <a:headEnd/>
            <a:tailEnd/>
          </a:ln>
        </p:spPr>
        <p:txBody>
          <a:bodyPr wrap="none" anchor="ctr"/>
          <a:lstStyle/>
          <a:p>
            <a:endParaRPr lang="ja-JP" altLang="en-US"/>
          </a:p>
        </p:txBody>
      </p:sp>
      <p:pic>
        <p:nvPicPr>
          <p:cNvPr id="24596" name="Picture 35" descr="5"/>
          <p:cNvPicPr>
            <a:picLocks noChangeAspect="1" noChangeArrowheads="1"/>
          </p:cNvPicPr>
          <p:nvPr/>
        </p:nvPicPr>
        <p:blipFill>
          <a:blip r:embed="rId6"/>
          <a:srcRect/>
          <a:stretch>
            <a:fillRect/>
          </a:stretch>
        </p:blipFill>
        <p:spPr bwMode="auto">
          <a:xfrm>
            <a:off x="7500938" y="246063"/>
            <a:ext cx="1031875" cy="2030412"/>
          </a:xfrm>
          <a:prstGeom prst="rect">
            <a:avLst/>
          </a:prstGeom>
          <a:noFill/>
          <a:ln w="9525">
            <a:noFill/>
            <a:miter lim="800000"/>
            <a:headEnd/>
            <a:tailEnd/>
          </a:ln>
        </p:spPr>
      </p:pic>
      <p:pic>
        <p:nvPicPr>
          <p:cNvPr id="24597" name="Picture 36" descr="6"/>
          <p:cNvPicPr>
            <a:picLocks noChangeAspect="1" noChangeArrowheads="1"/>
          </p:cNvPicPr>
          <p:nvPr/>
        </p:nvPicPr>
        <p:blipFill>
          <a:blip r:embed="rId7"/>
          <a:srcRect/>
          <a:stretch>
            <a:fillRect/>
          </a:stretch>
        </p:blipFill>
        <p:spPr bwMode="auto">
          <a:xfrm>
            <a:off x="7408863" y="3116263"/>
            <a:ext cx="1735137" cy="1176337"/>
          </a:xfrm>
          <a:prstGeom prst="rect">
            <a:avLst/>
          </a:prstGeom>
          <a:noFill/>
          <a:ln w="9525">
            <a:noFill/>
            <a:miter lim="800000"/>
            <a:headEnd/>
            <a:tailEnd/>
          </a:ln>
        </p:spPr>
      </p:pic>
      <p:sp>
        <p:nvSpPr>
          <p:cNvPr id="24598" name="Line 59"/>
          <p:cNvSpPr>
            <a:spLocks noChangeShapeType="1"/>
          </p:cNvSpPr>
          <p:nvPr/>
        </p:nvSpPr>
        <p:spPr bwMode="auto">
          <a:xfrm flipV="1">
            <a:off x="3708400" y="2420938"/>
            <a:ext cx="0" cy="2736850"/>
          </a:xfrm>
          <a:prstGeom prst="line">
            <a:avLst/>
          </a:prstGeom>
          <a:noFill/>
          <a:ln w="9525">
            <a:solidFill>
              <a:schemeClr val="bg1"/>
            </a:solidFill>
            <a:prstDash val="sysDot"/>
            <a:round/>
            <a:headEnd/>
            <a:tailEnd/>
          </a:ln>
        </p:spPr>
        <p:txBody>
          <a:bodyPr/>
          <a:lstStyle/>
          <a:p>
            <a:endParaRPr lang="ja-JP" altLang="en-US"/>
          </a:p>
        </p:txBody>
      </p:sp>
      <p:sp>
        <p:nvSpPr>
          <p:cNvPr id="24599" name="Line 61"/>
          <p:cNvSpPr>
            <a:spLocks noChangeShapeType="1"/>
          </p:cNvSpPr>
          <p:nvPr/>
        </p:nvSpPr>
        <p:spPr bwMode="auto">
          <a:xfrm>
            <a:off x="3708400" y="2420938"/>
            <a:ext cx="5435600" cy="0"/>
          </a:xfrm>
          <a:prstGeom prst="line">
            <a:avLst/>
          </a:prstGeom>
          <a:noFill/>
          <a:ln w="9525">
            <a:solidFill>
              <a:schemeClr val="bg1"/>
            </a:solidFill>
            <a:prstDash val="sysDot"/>
            <a:round/>
            <a:headEnd/>
            <a:tailEn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62468"/>
                                        </p:tgtEl>
                                      </p:cBhvr>
                                    </p:animEffect>
                                    <p:set>
                                      <p:cBhvr>
                                        <p:cTn id="7" dur="1" fill="hold">
                                          <p:stCondLst>
                                            <p:cond delay="499"/>
                                          </p:stCondLst>
                                        </p:cTn>
                                        <p:tgtEl>
                                          <p:spTgt spid="6246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2503"/>
                                        </p:tgtEl>
                                        <p:attrNameLst>
                                          <p:attrName>style.visibility</p:attrName>
                                        </p:attrNameLst>
                                      </p:cBhvr>
                                      <p:to>
                                        <p:strVal val="visible"/>
                                      </p:to>
                                    </p:set>
                                    <p:animEffect transition="in" filter="strips(downLeft)">
                                      <p:cBhvr>
                                        <p:cTn id="12" dur="500"/>
                                        <p:tgtEl>
                                          <p:spTgt spid="6250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2501"/>
                                        </p:tgtEl>
                                        <p:attrNameLst>
                                          <p:attrName>style.visibility</p:attrName>
                                        </p:attrNameLst>
                                      </p:cBhvr>
                                      <p:to>
                                        <p:strVal val="visible"/>
                                      </p:to>
                                    </p:set>
                                    <p:animEffect transition="in" filter="strips(downLeft)">
                                      <p:cBhvr>
                                        <p:cTn id="15" dur="500"/>
                                        <p:tgtEl>
                                          <p:spTgt spid="62501"/>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2504"/>
                                        </p:tgtEl>
                                        <p:attrNameLst>
                                          <p:attrName>style.visibility</p:attrName>
                                        </p:attrNameLst>
                                      </p:cBhvr>
                                      <p:to>
                                        <p:strVal val="visible"/>
                                      </p:to>
                                    </p:set>
                                    <p:animEffect transition="in" filter="strips(downLeft)">
                                      <p:cBhvr>
                                        <p:cTn id="18" dur="500"/>
                                        <p:tgtEl>
                                          <p:spTgt spid="62504"/>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2505"/>
                                        </p:tgtEl>
                                        <p:attrNameLst>
                                          <p:attrName>style.visibility</p:attrName>
                                        </p:attrNameLst>
                                      </p:cBhvr>
                                      <p:to>
                                        <p:strVal val="visible"/>
                                      </p:to>
                                    </p:set>
                                    <p:animEffect transition="in" filter="strips(downLeft)">
                                      <p:cBhvr>
                                        <p:cTn id="21" dur="500"/>
                                        <p:tgtEl>
                                          <p:spTgt spid="62505"/>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trips(down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xit" presetSubtype="12" fill="hold" grpId="1" nodeType="clickEffect">
                                  <p:stCondLst>
                                    <p:cond delay="0"/>
                                  </p:stCondLst>
                                  <p:childTnLst>
                                    <p:animEffect transition="out" filter="strips(downLeft)">
                                      <p:cBhvr>
                                        <p:cTn id="28" dur="500"/>
                                        <p:tgtEl>
                                          <p:spTgt spid="62501"/>
                                        </p:tgtEl>
                                      </p:cBhvr>
                                    </p:animEffect>
                                    <p:set>
                                      <p:cBhvr>
                                        <p:cTn id="29" dur="1" fill="hold">
                                          <p:stCondLst>
                                            <p:cond delay="499"/>
                                          </p:stCondLst>
                                        </p:cTn>
                                        <p:tgtEl>
                                          <p:spTgt spid="62501"/>
                                        </p:tgtEl>
                                        <p:attrNameLst>
                                          <p:attrName>style.visibility</p:attrName>
                                        </p:attrNameLst>
                                      </p:cBhvr>
                                      <p:to>
                                        <p:strVal val="hidden"/>
                                      </p:to>
                                    </p:set>
                                  </p:childTnLst>
                                </p:cTn>
                              </p:par>
                              <p:par>
                                <p:cTn id="30" presetID="18" presetClass="exit" presetSubtype="12" fill="hold" grpId="1" nodeType="withEffect">
                                  <p:stCondLst>
                                    <p:cond delay="0"/>
                                  </p:stCondLst>
                                  <p:childTnLst>
                                    <p:animEffect transition="out" filter="strips(downLeft)">
                                      <p:cBhvr>
                                        <p:cTn id="31" dur="500"/>
                                        <p:tgtEl>
                                          <p:spTgt spid="62504"/>
                                        </p:tgtEl>
                                      </p:cBhvr>
                                    </p:animEffect>
                                    <p:set>
                                      <p:cBhvr>
                                        <p:cTn id="32" dur="1" fill="hold">
                                          <p:stCondLst>
                                            <p:cond delay="499"/>
                                          </p:stCondLst>
                                        </p:cTn>
                                        <p:tgtEl>
                                          <p:spTgt spid="62504"/>
                                        </p:tgtEl>
                                        <p:attrNameLst>
                                          <p:attrName>style.visibility</p:attrName>
                                        </p:attrNameLst>
                                      </p:cBhvr>
                                      <p:to>
                                        <p:strVal val="hidden"/>
                                      </p:to>
                                    </p:set>
                                  </p:childTnLst>
                                </p:cTn>
                              </p:par>
                              <p:par>
                                <p:cTn id="33" presetID="18" presetClass="exit" presetSubtype="12" fill="hold" grpId="1" nodeType="withEffect">
                                  <p:stCondLst>
                                    <p:cond delay="0"/>
                                  </p:stCondLst>
                                  <p:childTnLst>
                                    <p:animEffect transition="out" filter="strips(downLeft)">
                                      <p:cBhvr>
                                        <p:cTn id="34" dur="500"/>
                                        <p:tgtEl>
                                          <p:spTgt spid="62503"/>
                                        </p:tgtEl>
                                      </p:cBhvr>
                                    </p:animEffect>
                                    <p:set>
                                      <p:cBhvr>
                                        <p:cTn id="35" dur="1" fill="hold">
                                          <p:stCondLst>
                                            <p:cond delay="499"/>
                                          </p:stCondLst>
                                        </p:cTn>
                                        <p:tgtEl>
                                          <p:spTgt spid="62503"/>
                                        </p:tgtEl>
                                        <p:attrNameLst>
                                          <p:attrName>style.visibility</p:attrName>
                                        </p:attrNameLst>
                                      </p:cBhvr>
                                      <p:to>
                                        <p:strVal val="hidden"/>
                                      </p:to>
                                    </p:set>
                                  </p:childTnLst>
                                </p:cTn>
                              </p:par>
                              <p:par>
                                <p:cTn id="36" presetID="18" presetClass="exit" presetSubtype="12" fill="hold" grpId="1" nodeType="withEffect">
                                  <p:stCondLst>
                                    <p:cond delay="0"/>
                                  </p:stCondLst>
                                  <p:childTnLst>
                                    <p:animEffect transition="out" filter="strips(downLeft)">
                                      <p:cBhvr>
                                        <p:cTn id="37" dur="500"/>
                                        <p:tgtEl>
                                          <p:spTgt spid="62505"/>
                                        </p:tgtEl>
                                      </p:cBhvr>
                                    </p:animEffect>
                                    <p:set>
                                      <p:cBhvr>
                                        <p:cTn id="38" dur="1" fill="hold">
                                          <p:stCondLst>
                                            <p:cond delay="499"/>
                                          </p:stCondLst>
                                        </p:cTn>
                                        <p:tgtEl>
                                          <p:spTgt spid="62505"/>
                                        </p:tgtEl>
                                        <p:attrNameLst>
                                          <p:attrName>style.visibility</p:attrName>
                                        </p:attrNameLst>
                                      </p:cBhvr>
                                      <p:to>
                                        <p:strVal val="hidden"/>
                                      </p:to>
                                    </p:set>
                                  </p:childTnLst>
                                </p:cTn>
                              </p:par>
                              <p:par>
                                <p:cTn id="39" presetID="18" presetClass="entr" presetSubtype="12"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downLeft)">
                                      <p:cBhvr>
                                        <p:cTn id="41" dur="500"/>
                                        <p:tgtEl>
                                          <p:spTgt spid="5"/>
                                        </p:tgtEl>
                                      </p:cBhvr>
                                    </p:animEffect>
                                  </p:childTnLst>
                                </p:cTn>
                              </p:par>
                              <p:par>
                                <p:cTn id="42" presetID="18" presetClass="entr" presetSubtype="1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strips(downLeft)">
                                      <p:cBhvr>
                                        <p:cTn id="44" dur="500"/>
                                        <p:tgtEl>
                                          <p:spTgt spid="4"/>
                                        </p:tgtEl>
                                      </p:cBhvr>
                                    </p:animEffect>
                                  </p:childTnLst>
                                </p:cTn>
                              </p:par>
                              <p:par>
                                <p:cTn id="45" presetID="18" presetClass="entr" presetSubtype="12"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strips(downLeft)">
                                      <p:cBhvr>
                                        <p:cTn id="47" dur="500"/>
                                        <p:tgtEl>
                                          <p:spTgt spid="3"/>
                                        </p:tgtEl>
                                      </p:cBhvr>
                                    </p:animEffect>
                                  </p:childTnLst>
                                </p:cTn>
                              </p:par>
                              <p:par>
                                <p:cTn id="48" presetID="18" presetClass="entr" presetSubtype="12"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trips(downLeft)">
                                      <p:cBhvr>
                                        <p:cTn id="50" dur="500"/>
                                        <p:tgtEl>
                                          <p:spTgt spid="12"/>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strips(down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xit" presetSubtype="12" fill="hold" nodeType="clickEffect">
                                  <p:stCondLst>
                                    <p:cond delay="0"/>
                                  </p:stCondLst>
                                  <p:childTnLst>
                                    <p:animEffect transition="out" filter="strips(downLeft)">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8" presetClass="exit" presetSubtype="12" fill="hold" nodeType="withEffect">
                                  <p:stCondLst>
                                    <p:cond delay="0"/>
                                  </p:stCondLst>
                                  <p:childTnLst>
                                    <p:animEffect transition="out" filter="strips(downLeft)">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8" presetClass="exit" presetSubtype="12" fill="hold" nodeType="withEffect">
                                  <p:stCondLst>
                                    <p:cond delay="0"/>
                                  </p:stCondLst>
                                  <p:childTnLst>
                                    <p:animEffect transition="out" filter="strips(downLeft)">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18" presetClass="exit" presetSubtype="12" fill="hold" nodeType="withEffect">
                                  <p:stCondLst>
                                    <p:cond delay="0"/>
                                  </p:stCondLst>
                                  <p:childTnLst>
                                    <p:animEffect transition="out" filter="strips(downLeft)">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8" presetClass="entr" presetSubtype="1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trips(downLeft)">
                                      <p:cBhvr>
                                        <p:cTn id="70" dur="500"/>
                                        <p:tgtEl>
                                          <p:spTgt spid="18"/>
                                        </p:tgtEl>
                                      </p:cBhvr>
                                    </p:animEffect>
                                  </p:childTnLst>
                                </p:cTn>
                              </p:par>
                              <p:par>
                                <p:cTn id="71" presetID="18" presetClass="entr" presetSubtype="12"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strips(downLeft)">
                                      <p:cBhvr>
                                        <p:cTn id="73" dur="500"/>
                                        <p:tgtEl>
                                          <p:spTgt spid="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strips(downLeft)">
                                      <p:cBhvr>
                                        <p:cTn id="7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501" grpId="0" animBg="1"/>
      <p:bldP spid="62501" grpId="1" animBg="1"/>
      <p:bldP spid="62503" grpId="0" animBg="1"/>
      <p:bldP spid="62503" grpId="1" animBg="1"/>
      <p:bldP spid="62504" grpId="0" animBg="1"/>
      <p:bldP spid="62504" grpId="1" animBg="1"/>
      <p:bldP spid="62505" grpId="0" animBg="1"/>
      <p:bldP spid="62505" grpId="1" animBg="1"/>
      <p:bldP spid="20" grpId="0" animBg="1"/>
      <p:bldP spid="21"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idx="4294967295"/>
          </p:nvPr>
        </p:nvSpPr>
        <p:spPr>
          <a:xfrm>
            <a:off x="457200" y="115888"/>
            <a:ext cx="8229600" cy="1143000"/>
          </a:xfrm>
        </p:spPr>
        <p:txBody>
          <a:bodyPr/>
          <a:lstStyle/>
          <a:p>
            <a:r>
              <a:rPr lang="ja-JP" altLang="en-US" sz="3600" smtClean="0">
                <a:solidFill>
                  <a:srgbClr val="FFFF00"/>
                </a:solidFill>
              </a:rPr>
              <a:t>各試験区の日積算顕熱</a:t>
            </a:r>
          </a:p>
        </p:txBody>
      </p:sp>
      <p:sp>
        <p:nvSpPr>
          <p:cNvPr id="25602" name="コンテンツ プレースホルダ 2"/>
          <p:cNvSpPr>
            <a:spLocks noGrp="1"/>
          </p:cNvSpPr>
          <p:nvPr>
            <p:ph idx="4294967295"/>
          </p:nvPr>
        </p:nvSpPr>
        <p:spPr>
          <a:xfrm>
            <a:off x="395288" y="5184775"/>
            <a:ext cx="8497887" cy="1484313"/>
          </a:xfrm>
        </p:spPr>
        <p:txBody>
          <a:bodyPr/>
          <a:lstStyle/>
          <a:p>
            <a:pPr>
              <a:buFont typeface="Arial" charset="0"/>
              <a:buNone/>
            </a:pPr>
            <a:r>
              <a:rPr lang="en-US" altLang="ja-JP" sz="2800" smtClean="0">
                <a:latin typeface="ＭＳ ゴシック" pitchFamily="49" charset="-128"/>
                <a:ea typeface="ＭＳ ゴシック" pitchFamily="49" charset="-128"/>
              </a:rPr>
              <a:t>  8</a:t>
            </a:r>
            <a:r>
              <a:rPr lang="ja-JP" altLang="ja-JP" sz="2800" smtClean="0">
                <a:latin typeface="ＭＳ ゴシック" pitchFamily="49" charset="-128"/>
                <a:ea typeface="ＭＳ ゴシック" pitchFamily="49" charset="-128"/>
              </a:rPr>
              <a:t>月</a:t>
            </a:r>
            <a:r>
              <a:rPr lang="en-US" altLang="ja-JP" sz="2800" smtClean="0">
                <a:latin typeface="ＭＳ ゴシック" pitchFamily="49" charset="-128"/>
                <a:ea typeface="ＭＳ ゴシック" pitchFamily="49" charset="-128"/>
              </a:rPr>
              <a:t>8</a:t>
            </a:r>
            <a:r>
              <a:rPr lang="ja-JP" altLang="ja-JP" sz="2800" smtClean="0">
                <a:latin typeface="ＭＳ ゴシック" pitchFamily="49" charset="-128"/>
                <a:ea typeface="ＭＳ ゴシック" pitchFamily="49" charset="-128"/>
              </a:rPr>
              <a:t>日の</a:t>
            </a:r>
            <a:r>
              <a:rPr lang="ja-JP" altLang="en-US" sz="2800" smtClean="0">
                <a:latin typeface="ＭＳ ゴシック" pitchFamily="49" charset="-128"/>
                <a:ea typeface="ＭＳ ゴシック" pitchFamily="49" charset="-128"/>
              </a:rPr>
              <a:t>日積算顕熱の値を各試験区で比較した。最も小さいのは、ソーラーパネルである。</a:t>
            </a:r>
          </a:p>
          <a:p>
            <a:pPr>
              <a:buFont typeface="Arial" charset="0"/>
              <a:buNone/>
            </a:pPr>
            <a:r>
              <a:rPr lang="ja-JP" altLang="en-US" sz="2800" smtClean="0">
                <a:latin typeface="ＭＳ ゴシック" pitchFamily="49" charset="-128"/>
                <a:ea typeface="ＭＳ ゴシック" pitchFamily="49" charset="-128"/>
              </a:rPr>
              <a:t>　屋上緑化では芝が最も小さい。</a:t>
            </a:r>
          </a:p>
        </p:txBody>
      </p:sp>
      <p:pic>
        <p:nvPicPr>
          <p:cNvPr id="25603" name="Picture 4"/>
          <p:cNvPicPr>
            <a:picLocks noChangeAspect="1" noChangeArrowheads="1"/>
          </p:cNvPicPr>
          <p:nvPr/>
        </p:nvPicPr>
        <p:blipFill>
          <a:blip r:embed="rId2"/>
          <a:srcRect/>
          <a:stretch>
            <a:fillRect/>
          </a:stretch>
        </p:blipFill>
        <p:spPr bwMode="auto">
          <a:xfrm>
            <a:off x="1042988" y="1196975"/>
            <a:ext cx="7059612"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 字 20"/>
          <p:cNvSpPr/>
          <p:nvPr/>
        </p:nvSpPr>
        <p:spPr>
          <a:xfrm>
            <a:off x="1285758" y="4018127"/>
            <a:ext cx="6840760" cy="2742674"/>
          </a:xfrm>
          <a:prstGeom prst="corner">
            <a:avLst/>
          </a:prstGeom>
          <a:noFill/>
          <a:ln w="47625">
            <a:solidFill>
              <a:srgbClr val="FF0000"/>
            </a:solidFill>
          </a:ln>
          <a:scene3d>
            <a:camera prst="orthographicFront">
              <a:rot lat="21599968" lon="10499978"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6562" name="タイトル 1"/>
          <p:cNvSpPr>
            <a:spLocks noGrp="1"/>
          </p:cNvSpPr>
          <p:nvPr>
            <p:ph type="title" idx="4294967295"/>
          </p:nvPr>
        </p:nvSpPr>
        <p:spPr>
          <a:xfrm>
            <a:off x="-263525" y="1054100"/>
            <a:ext cx="3106738" cy="503238"/>
          </a:xfrm>
        </p:spPr>
        <p:txBody>
          <a:bodyPr/>
          <a:lstStyle/>
          <a:p>
            <a:r>
              <a:rPr lang="ja-JP" altLang="en-US" sz="2400" smtClean="0"/>
              <a:t>条件設定</a:t>
            </a:r>
          </a:p>
        </p:txBody>
      </p:sp>
      <p:pic>
        <p:nvPicPr>
          <p:cNvPr id="2050" name="Picture 2"/>
          <p:cNvPicPr>
            <a:picLocks noGrp="1" noChangeAspect="1" noChangeArrowheads="1"/>
          </p:cNvPicPr>
          <p:nvPr>
            <p:ph idx="4294967295"/>
          </p:nvPr>
        </p:nvPicPr>
        <p:blipFill>
          <a:blip r:embed="rId2"/>
          <a:srcRect/>
          <a:stretch>
            <a:fillRect/>
          </a:stretch>
        </p:blipFill>
        <p:spPr>
          <a:xfrm>
            <a:off x="142875" y="1474788"/>
            <a:ext cx="8893175" cy="2386012"/>
          </a:xfrm>
          <a:solidFill>
            <a:schemeClr val="tx1"/>
          </a:solidFill>
        </p:spPr>
      </p:pic>
      <p:sp>
        <p:nvSpPr>
          <p:cNvPr id="66603" name="タイトル 1"/>
          <p:cNvSpPr>
            <a:spLocks/>
          </p:cNvSpPr>
          <p:nvPr/>
        </p:nvSpPr>
        <p:spPr bwMode="auto">
          <a:xfrm>
            <a:off x="250825" y="117475"/>
            <a:ext cx="8675688" cy="863600"/>
          </a:xfrm>
          <a:prstGeom prst="rect">
            <a:avLst/>
          </a:prstGeom>
          <a:noFill/>
          <a:ln w="9525">
            <a:noFill/>
            <a:miter lim="800000"/>
            <a:headEnd/>
            <a:tailEnd/>
          </a:ln>
        </p:spPr>
        <p:txBody>
          <a:bodyPr anchor="ctr"/>
          <a:lstStyle/>
          <a:p>
            <a:pPr algn="ctr" eaLnBrk="0" hangingPunct="0"/>
            <a:r>
              <a:rPr lang="ja-JP" altLang="en-US" sz="3600">
                <a:solidFill>
                  <a:srgbClr val="FFFF00"/>
                </a:solidFill>
                <a:latin typeface="Calibri" pitchFamily="34" charset="0"/>
              </a:rPr>
              <a:t>屋上緑化とソーラーパネルの面積比を</a:t>
            </a:r>
            <a:br>
              <a:rPr lang="ja-JP" altLang="en-US" sz="3600">
                <a:solidFill>
                  <a:srgbClr val="FFFF00"/>
                </a:solidFill>
                <a:latin typeface="Calibri" pitchFamily="34" charset="0"/>
              </a:rPr>
            </a:br>
            <a:r>
              <a:rPr lang="ja-JP" altLang="en-US" sz="3600">
                <a:solidFill>
                  <a:srgbClr val="FFFF00"/>
                </a:solidFill>
                <a:latin typeface="Calibri" pitchFamily="34" charset="0"/>
              </a:rPr>
              <a:t>変化させた場合の変化</a:t>
            </a:r>
          </a:p>
        </p:txBody>
      </p:sp>
      <p:pic>
        <p:nvPicPr>
          <p:cNvPr id="26629" name="Picture 3"/>
          <p:cNvPicPr>
            <a:picLocks noChangeAspect="1" noChangeArrowheads="1"/>
          </p:cNvPicPr>
          <p:nvPr/>
        </p:nvPicPr>
        <p:blipFill>
          <a:blip r:embed="rId3"/>
          <a:srcRect/>
          <a:stretch>
            <a:fillRect/>
          </a:stretch>
        </p:blipFill>
        <p:spPr bwMode="auto">
          <a:xfrm>
            <a:off x="1547813" y="4151313"/>
            <a:ext cx="1008062" cy="1006475"/>
          </a:xfrm>
          <a:prstGeom prst="rect">
            <a:avLst/>
          </a:prstGeom>
          <a:noFill/>
          <a:ln w="9525">
            <a:noFill/>
            <a:miter lim="800000"/>
            <a:headEnd/>
            <a:tailEnd/>
          </a:ln>
        </p:spPr>
      </p:pic>
      <p:pic>
        <p:nvPicPr>
          <p:cNvPr id="26630" name="Picture 6"/>
          <p:cNvPicPr>
            <a:picLocks noChangeAspect="1" noChangeArrowheads="1"/>
          </p:cNvPicPr>
          <p:nvPr/>
        </p:nvPicPr>
        <p:blipFill>
          <a:blip r:embed="rId4"/>
          <a:srcRect/>
          <a:stretch>
            <a:fillRect/>
          </a:stretch>
        </p:blipFill>
        <p:spPr bwMode="auto">
          <a:xfrm>
            <a:off x="3348038" y="4151313"/>
            <a:ext cx="1008062" cy="1006475"/>
          </a:xfrm>
          <a:prstGeom prst="rect">
            <a:avLst/>
          </a:prstGeom>
          <a:noFill/>
          <a:ln w="9525">
            <a:noFill/>
            <a:miter lim="800000"/>
            <a:headEnd/>
            <a:tailEnd/>
          </a:ln>
        </p:spPr>
      </p:pic>
      <p:pic>
        <p:nvPicPr>
          <p:cNvPr id="26631" name="Picture 7"/>
          <p:cNvPicPr>
            <a:picLocks noChangeAspect="1" noChangeArrowheads="1"/>
          </p:cNvPicPr>
          <p:nvPr/>
        </p:nvPicPr>
        <p:blipFill>
          <a:blip r:embed="rId5"/>
          <a:srcRect/>
          <a:stretch>
            <a:fillRect/>
          </a:stretch>
        </p:blipFill>
        <p:spPr bwMode="auto">
          <a:xfrm>
            <a:off x="5148263" y="4151313"/>
            <a:ext cx="1008062" cy="1006475"/>
          </a:xfrm>
          <a:prstGeom prst="rect">
            <a:avLst/>
          </a:prstGeom>
          <a:noFill/>
          <a:ln w="9525">
            <a:noFill/>
            <a:miter lim="800000"/>
            <a:headEnd/>
            <a:tailEnd/>
          </a:ln>
        </p:spPr>
      </p:pic>
      <p:pic>
        <p:nvPicPr>
          <p:cNvPr id="26632" name="Picture 11"/>
          <p:cNvPicPr>
            <a:picLocks noChangeAspect="1" noChangeArrowheads="1"/>
          </p:cNvPicPr>
          <p:nvPr/>
        </p:nvPicPr>
        <p:blipFill>
          <a:blip r:embed="rId6"/>
          <a:srcRect/>
          <a:stretch>
            <a:fillRect/>
          </a:stretch>
        </p:blipFill>
        <p:spPr bwMode="auto">
          <a:xfrm>
            <a:off x="6948488" y="4151313"/>
            <a:ext cx="1008062" cy="1006475"/>
          </a:xfrm>
          <a:prstGeom prst="rect">
            <a:avLst/>
          </a:prstGeom>
          <a:noFill/>
          <a:ln w="9525">
            <a:noFill/>
            <a:miter lim="800000"/>
            <a:headEnd/>
            <a:tailEnd/>
          </a:ln>
        </p:spPr>
      </p:pic>
      <p:pic>
        <p:nvPicPr>
          <p:cNvPr id="26633" name="Picture 13"/>
          <p:cNvPicPr>
            <a:picLocks noChangeAspect="1" noChangeArrowheads="1"/>
          </p:cNvPicPr>
          <p:nvPr/>
        </p:nvPicPr>
        <p:blipFill>
          <a:blip r:embed="rId7"/>
          <a:srcRect/>
          <a:stretch>
            <a:fillRect/>
          </a:stretch>
        </p:blipFill>
        <p:spPr bwMode="auto">
          <a:xfrm>
            <a:off x="1547813" y="5603875"/>
            <a:ext cx="989012" cy="987425"/>
          </a:xfrm>
          <a:prstGeom prst="rect">
            <a:avLst/>
          </a:prstGeom>
          <a:noFill/>
          <a:ln w="9525">
            <a:noFill/>
            <a:miter lim="800000"/>
            <a:headEnd/>
            <a:tailEnd/>
          </a:ln>
        </p:spPr>
      </p:pic>
      <p:pic>
        <p:nvPicPr>
          <p:cNvPr id="26634" name="Picture 14"/>
          <p:cNvPicPr>
            <a:picLocks noChangeAspect="1" noChangeArrowheads="1"/>
          </p:cNvPicPr>
          <p:nvPr/>
        </p:nvPicPr>
        <p:blipFill>
          <a:blip r:embed="rId8"/>
          <a:srcRect/>
          <a:stretch>
            <a:fillRect/>
          </a:stretch>
        </p:blipFill>
        <p:spPr bwMode="auto">
          <a:xfrm>
            <a:off x="3348038" y="5610225"/>
            <a:ext cx="1008062" cy="1006475"/>
          </a:xfrm>
          <a:prstGeom prst="rect">
            <a:avLst/>
          </a:prstGeom>
          <a:noFill/>
          <a:ln w="9525">
            <a:noFill/>
            <a:miter lim="800000"/>
            <a:headEnd/>
            <a:tailEnd/>
          </a:ln>
        </p:spPr>
      </p:pic>
      <p:pic>
        <p:nvPicPr>
          <p:cNvPr id="26635" name="Picture 15"/>
          <p:cNvPicPr>
            <a:picLocks noChangeAspect="1" noChangeArrowheads="1"/>
          </p:cNvPicPr>
          <p:nvPr/>
        </p:nvPicPr>
        <p:blipFill>
          <a:blip r:embed="rId9"/>
          <a:srcRect/>
          <a:stretch>
            <a:fillRect/>
          </a:stretch>
        </p:blipFill>
        <p:spPr bwMode="auto">
          <a:xfrm>
            <a:off x="5148263" y="5610225"/>
            <a:ext cx="1008062" cy="1006475"/>
          </a:xfrm>
          <a:prstGeom prst="rect">
            <a:avLst/>
          </a:prstGeom>
          <a:noFill/>
          <a:ln w="9525">
            <a:noFill/>
            <a:miter lim="800000"/>
            <a:headEnd/>
            <a:tailEnd/>
          </a:ln>
        </p:spPr>
      </p:pic>
      <p:pic>
        <p:nvPicPr>
          <p:cNvPr id="26636" name="Picture 16"/>
          <p:cNvPicPr>
            <a:picLocks noChangeAspect="1" noChangeArrowheads="1"/>
          </p:cNvPicPr>
          <p:nvPr/>
        </p:nvPicPr>
        <p:blipFill>
          <a:blip r:embed="rId10"/>
          <a:srcRect/>
          <a:stretch>
            <a:fillRect/>
          </a:stretch>
        </p:blipFill>
        <p:spPr bwMode="auto">
          <a:xfrm>
            <a:off x="6948488" y="5613400"/>
            <a:ext cx="1008062" cy="1006475"/>
          </a:xfrm>
          <a:prstGeom prst="rect">
            <a:avLst/>
          </a:prstGeom>
          <a:noFill/>
          <a:ln w="9525">
            <a:noFill/>
            <a:miter lim="800000"/>
            <a:headEnd/>
            <a:tailEnd/>
          </a:ln>
        </p:spPr>
      </p:pic>
      <p:sp>
        <p:nvSpPr>
          <p:cNvPr id="26637" name="Text Box 16"/>
          <p:cNvSpPr txBox="1">
            <a:spLocks noChangeArrowheads="1"/>
          </p:cNvSpPr>
          <p:nvPr/>
        </p:nvSpPr>
        <p:spPr bwMode="auto">
          <a:xfrm>
            <a:off x="1233488" y="4068763"/>
            <a:ext cx="320675" cy="366712"/>
          </a:xfrm>
          <a:prstGeom prst="rect">
            <a:avLst/>
          </a:prstGeom>
          <a:noFill/>
          <a:ln w="9525">
            <a:noFill/>
            <a:miter lim="800000"/>
            <a:headEnd/>
            <a:tailEnd/>
          </a:ln>
        </p:spPr>
        <p:txBody>
          <a:bodyPr>
            <a:spAutoFit/>
          </a:bodyPr>
          <a:lstStyle/>
          <a:p>
            <a:r>
              <a:rPr lang="ja-JP" altLang="en-US"/>
              <a:t>①</a:t>
            </a:r>
          </a:p>
        </p:txBody>
      </p:sp>
      <p:sp>
        <p:nvSpPr>
          <p:cNvPr id="26638" name="Text Box 17"/>
          <p:cNvSpPr txBox="1">
            <a:spLocks noChangeArrowheads="1"/>
          </p:cNvSpPr>
          <p:nvPr/>
        </p:nvSpPr>
        <p:spPr bwMode="auto">
          <a:xfrm>
            <a:off x="3032125" y="4075113"/>
            <a:ext cx="320675" cy="366712"/>
          </a:xfrm>
          <a:prstGeom prst="rect">
            <a:avLst/>
          </a:prstGeom>
          <a:noFill/>
          <a:ln w="9525">
            <a:noFill/>
            <a:miter lim="800000"/>
            <a:headEnd/>
            <a:tailEnd/>
          </a:ln>
        </p:spPr>
        <p:txBody>
          <a:bodyPr>
            <a:spAutoFit/>
          </a:bodyPr>
          <a:lstStyle/>
          <a:p>
            <a:r>
              <a:rPr lang="en-US" altLang="ja-JP"/>
              <a:t>②</a:t>
            </a:r>
          </a:p>
        </p:txBody>
      </p:sp>
      <p:sp>
        <p:nvSpPr>
          <p:cNvPr id="26639" name="Text Box 18"/>
          <p:cNvSpPr txBox="1">
            <a:spLocks noChangeArrowheads="1"/>
          </p:cNvSpPr>
          <p:nvPr/>
        </p:nvSpPr>
        <p:spPr bwMode="auto">
          <a:xfrm>
            <a:off x="4832350" y="4075113"/>
            <a:ext cx="320675" cy="366712"/>
          </a:xfrm>
          <a:prstGeom prst="rect">
            <a:avLst/>
          </a:prstGeom>
          <a:noFill/>
          <a:ln w="9525">
            <a:noFill/>
            <a:miter lim="800000"/>
            <a:headEnd/>
            <a:tailEnd/>
          </a:ln>
        </p:spPr>
        <p:txBody>
          <a:bodyPr>
            <a:spAutoFit/>
          </a:bodyPr>
          <a:lstStyle/>
          <a:p>
            <a:r>
              <a:rPr lang="en-US" altLang="ja-JP"/>
              <a:t>③</a:t>
            </a:r>
          </a:p>
        </p:txBody>
      </p:sp>
      <p:sp>
        <p:nvSpPr>
          <p:cNvPr id="26640" name="Text Box 19"/>
          <p:cNvSpPr txBox="1">
            <a:spLocks noChangeArrowheads="1"/>
          </p:cNvSpPr>
          <p:nvPr/>
        </p:nvSpPr>
        <p:spPr bwMode="auto">
          <a:xfrm>
            <a:off x="6632575" y="4075113"/>
            <a:ext cx="320675" cy="366712"/>
          </a:xfrm>
          <a:prstGeom prst="rect">
            <a:avLst/>
          </a:prstGeom>
          <a:noFill/>
          <a:ln w="9525">
            <a:noFill/>
            <a:miter lim="800000"/>
            <a:headEnd/>
            <a:tailEnd/>
          </a:ln>
        </p:spPr>
        <p:txBody>
          <a:bodyPr>
            <a:spAutoFit/>
          </a:bodyPr>
          <a:lstStyle/>
          <a:p>
            <a:r>
              <a:rPr lang="en-US" altLang="ja-JP"/>
              <a:t>④</a:t>
            </a:r>
          </a:p>
        </p:txBody>
      </p:sp>
      <p:sp>
        <p:nvSpPr>
          <p:cNvPr id="26641" name="Text Box 20"/>
          <p:cNvSpPr txBox="1">
            <a:spLocks noChangeArrowheads="1"/>
          </p:cNvSpPr>
          <p:nvPr/>
        </p:nvSpPr>
        <p:spPr bwMode="auto">
          <a:xfrm>
            <a:off x="1230313" y="5551488"/>
            <a:ext cx="320675" cy="366712"/>
          </a:xfrm>
          <a:prstGeom prst="rect">
            <a:avLst/>
          </a:prstGeom>
          <a:noFill/>
          <a:ln w="9525">
            <a:noFill/>
            <a:miter lim="800000"/>
            <a:headEnd/>
            <a:tailEnd/>
          </a:ln>
        </p:spPr>
        <p:txBody>
          <a:bodyPr>
            <a:spAutoFit/>
          </a:bodyPr>
          <a:lstStyle/>
          <a:p>
            <a:r>
              <a:rPr lang="en-US" altLang="ja-JP"/>
              <a:t>⑤</a:t>
            </a:r>
          </a:p>
        </p:txBody>
      </p:sp>
      <p:sp>
        <p:nvSpPr>
          <p:cNvPr id="26642" name="Text Box 21"/>
          <p:cNvSpPr txBox="1">
            <a:spLocks noChangeArrowheads="1"/>
          </p:cNvSpPr>
          <p:nvPr/>
        </p:nvSpPr>
        <p:spPr bwMode="auto">
          <a:xfrm>
            <a:off x="3030538" y="5551488"/>
            <a:ext cx="320675" cy="366712"/>
          </a:xfrm>
          <a:prstGeom prst="rect">
            <a:avLst/>
          </a:prstGeom>
          <a:noFill/>
          <a:ln w="9525">
            <a:noFill/>
            <a:miter lim="800000"/>
            <a:headEnd/>
            <a:tailEnd/>
          </a:ln>
        </p:spPr>
        <p:txBody>
          <a:bodyPr>
            <a:spAutoFit/>
          </a:bodyPr>
          <a:lstStyle/>
          <a:p>
            <a:r>
              <a:rPr lang="en-US" altLang="ja-JP"/>
              <a:t>⑥</a:t>
            </a:r>
          </a:p>
        </p:txBody>
      </p:sp>
      <p:sp>
        <p:nvSpPr>
          <p:cNvPr id="26643" name="Text Box 22"/>
          <p:cNvSpPr txBox="1">
            <a:spLocks noChangeArrowheads="1"/>
          </p:cNvSpPr>
          <p:nvPr/>
        </p:nvSpPr>
        <p:spPr bwMode="auto">
          <a:xfrm>
            <a:off x="4830763" y="5551488"/>
            <a:ext cx="320675" cy="366712"/>
          </a:xfrm>
          <a:prstGeom prst="rect">
            <a:avLst/>
          </a:prstGeom>
          <a:noFill/>
          <a:ln w="9525">
            <a:noFill/>
            <a:miter lim="800000"/>
            <a:headEnd/>
            <a:tailEnd/>
          </a:ln>
        </p:spPr>
        <p:txBody>
          <a:bodyPr>
            <a:spAutoFit/>
          </a:bodyPr>
          <a:lstStyle/>
          <a:p>
            <a:r>
              <a:rPr lang="ja-JP" altLang="en-US"/>
              <a:t>⑦</a:t>
            </a:r>
          </a:p>
        </p:txBody>
      </p:sp>
      <p:sp>
        <p:nvSpPr>
          <p:cNvPr id="26644" name="Text Box 23"/>
          <p:cNvSpPr txBox="1">
            <a:spLocks noChangeArrowheads="1"/>
          </p:cNvSpPr>
          <p:nvPr/>
        </p:nvSpPr>
        <p:spPr bwMode="auto">
          <a:xfrm>
            <a:off x="6630988" y="5537200"/>
            <a:ext cx="320675" cy="366713"/>
          </a:xfrm>
          <a:prstGeom prst="rect">
            <a:avLst/>
          </a:prstGeom>
          <a:noFill/>
          <a:ln w="9525">
            <a:noFill/>
            <a:miter lim="800000"/>
            <a:headEnd/>
            <a:tailEnd/>
          </a:ln>
        </p:spPr>
        <p:txBody>
          <a:bodyPr>
            <a:spAutoFit/>
          </a:bodyPr>
          <a:lstStyle/>
          <a:p>
            <a:r>
              <a:rPr lang="en-US" altLang="ja-JP"/>
              <a:t>⑧</a:t>
            </a:r>
          </a:p>
        </p:txBody>
      </p:sp>
      <p:sp>
        <p:nvSpPr>
          <p:cNvPr id="23" name="正方形/長方形 22"/>
          <p:cNvSpPr/>
          <p:nvPr/>
        </p:nvSpPr>
        <p:spPr>
          <a:xfrm>
            <a:off x="2700338" y="5365750"/>
            <a:ext cx="5424487" cy="137001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2" name="正方形/長方形 21"/>
          <p:cNvSpPr>
            <a:spLocks noChangeArrowheads="1"/>
          </p:cNvSpPr>
          <p:nvPr/>
        </p:nvSpPr>
        <p:spPr bwMode="auto">
          <a:xfrm>
            <a:off x="1258888" y="5373688"/>
            <a:ext cx="6867525" cy="1366837"/>
          </a:xfrm>
          <a:prstGeom prst="rect">
            <a:avLst/>
          </a:prstGeom>
          <a:noFill/>
          <a:ln w="57150" algn="ctr">
            <a:solidFill>
              <a:srgbClr val="FF6600"/>
            </a:solidFill>
            <a:miter lim="800000"/>
            <a:headEnd/>
            <a:tailEnd/>
          </a:ln>
        </p:spPr>
        <p:txBody>
          <a:bodyPr anchor="ctr"/>
          <a:lstStyle/>
          <a:p>
            <a:pPr algn="ctr">
              <a:defRPr/>
            </a:pPr>
            <a:endParaRPr lang="ja-JP" altLang="en-US" dirty="0">
              <a:latin typeface="+mn-lt"/>
              <a:ea typeface="+mn-ea"/>
            </a:endParaRPr>
          </a:p>
        </p:txBody>
      </p:sp>
      <p:sp>
        <p:nvSpPr>
          <p:cNvPr id="24" name="正方形/長方形 23"/>
          <p:cNvSpPr/>
          <p:nvPr/>
        </p:nvSpPr>
        <p:spPr>
          <a:xfrm>
            <a:off x="1266825" y="4027488"/>
            <a:ext cx="1430338" cy="131921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pic>
        <p:nvPicPr>
          <p:cNvPr id="25" name="Picture 3"/>
          <p:cNvPicPr>
            <a:picLocks noChangeAspect="1" noChangeArrowheads="1"/>
          </p:cNvPicPr>
          <p:nvPr/>
        </p:nvPicPr>
        <p:blipFill>
          <a:blip r:embed="rId11"/>
          <a:srcRect/>
          <a:stretch>
            <a:fillRect/>
          </a:stretch>
        </p:blipFill>
        <p:spPr bwMode="auto">
          <a:xfrm>
            <a:off x="1908175" y="58738"/>
            <a:ext cx="5472113" cy="3838575"/>
          </a:xfrm>
          <a:prstGeom prst="rect">
            <a:avLst/>
          </a:prstGeom>
          <a:noFill/>
          <a:ln w="9525">
            <a:noFill/>
            <a:miter lim="800000"/>
            <a:headEnd/>
            <a:tailEnd/>
          </a:ln>
        </p:spPr>
      </p:pic>
      <p:sp>
        <p:nvSpPr>
          <p:cNvPr id="26" name="正方形/長方形 25"/>
          <p:cNvSpPr/>
          <p:nvPr/>
        </p:nvSpPr>
        <p:spPr>
          <a:xfrm>
            <a:off x="2771775" y="3500438"/>
            <a:ext cx="2376488" cy="2889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7" name="正方形/長方形 26"/>
          <p:cNvSpPr/>
          <p:nvPr/>
        </p:nvSpPr>
        <p:spPr>
          <a:xfrm>
            <a:off x="2765425" y="3502025"/>
            <a:ext cx="287338" cy="287338"/>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8" name="正方形/長方形 27"/>
          <p:cNvSpPr/>
          <p:nvPr/>
        </p:nvSpPr>
        <p:spPr>
          <a:xfrm>
            <a:off x="5383213" y="3502025"/>
            <a:ext cx="1420812" cy="287338"/>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9" name="正方形/長方形 28"/>
          <p:cNvSpPr>
            <a:spLocks noChangeArrowheads="1"/>
          </p:cNvSpPr>
          <p:nvPr/>
        </p:nvSpPr>
        <p:spPr bwMode="auto">
          <a:xfrm>
            <a:off x="4787900" y="2290763"/>
            <a:ext cx="2087563" cy="1209675"/>
          </a:xfrm>
          <a:prstGeom prst="rect">
            <a:avLst/>
          </a:prstGeom>
          <a:noFill/>
          <a:ln w="44450" algn="ctr">
            <a:solidFill>
              <a:srgbClr val="FF6600"/>
            </a:solidFill>
            <a:miter lim="800000"/>
            <a:headEnd/>
            <a:tailEnd/>
          </a:ln>
        </p:spPr>
        <p:txBody>
          <a:bodyPr anchor="ctr"/>
          <a:lstStyle/>
          <a:p>
            <a:pPr algn="ctr">
              <a:defRPr/>
            </a:pPr>
            <a:endParaRPr lang="ja-JP" altLang="en-US" dirty="0">
              <a:latin typeface="+mn-lt"/>
              <a:ea typeface="+mn-ea"/>
            </a:endParaRPr>
          </a:p>
        </p:txBody>
      </p:sp>
      <p:cxnSp>
        <p:nvCxnSpPr>
          <p:cNvPr id="30" name="直線コネクタ 29"/>
          <p:cNvCxnSpPr/>
          <p:nvPr/>
        </p:nvCxnSpPr>
        <p:spPr>
          <a:xfrm>
            <a:off x="2735263" y="495300"/>
            <a:ext cx="4140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上下矢印 31"/>
          <p:cNvSpPr/>
          <p:nvPr/>
        </p:nvSpPr>
        <p:spPr>
          <a:xfrm>
            <a:off x="5449888" y="503238"/>
            <a:ext cx="241300" cy="107315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B050"/>
              </a:solidFill>
            </a:endParaRPr>
          </a:p>
        </p:txBody>
      </p:sp>
      <p:sp>
        <p:nvSpPr>
          <p:cNvPr id="33" name="上下矢印 32"/>
          <p:cNvSpPr/>
          <p:nvPr/>
        </p:nvSpPr>
        <p:spPr>
          <a:xfrm>
            <a:off x="5965825" y="503238"/>
            <a:ext cx="249238" cy="1058862"/>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B050"/>
              </a:solidFill>
            </a:endParaRPr>
          </a:p>
        </p:txBody>
      </p:sp>
      <p:sp>
        <p:nvSpPr>
          <p:cNvPr id="34" name="上下矢印 33"/>
          <p:cNvSpPr/>
          <p:nvPr/>
        </p:nvSpPr>
        <p:spPr>
          <a:xfrm>
            <a:off x="6516688" y="503238"/>
            <a:ext cx="207962" cy="1000125"/>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B050"/>
              </a:solidFill>
            </a:endParaRPr>
          </a:p>
        </p:txBody>
      </p:sp>
      <p:cxnSp>
        <p:nvCxnSpPr>
          <p:cNvPr id="35" name="直線コネクタ 34"/>
          <p:cNvCxnSpPr/>
          <p:nvPr/>
        </p:nvCxnSpPr>
        <p:spPr>
          <a:xfrm>
            <a:off x="2725738" y="725488"/>
            <a:ext cx="24479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4886325" y="3502025"/>
            <a:ext cx="287338" cy="28733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8" name="正方形/長方形 37"/>
          <p:cNvSpPr/>
          <p:nvPr/>
        </p:nvSpPr>
        <p:spPr>
          <a:xfrm>
            <a:off x="1271588" y="5410200"/>
            <a:ext cx="1370012" cy="1304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9" name="テキスト ボックス 38"/>
          <p:cNvSpPr txBox="1">
            <a:spLocks noChangeArrowheads="1"/>
          </p:cNvSpPr>
          <p:nvPr/>
        </p:nvSpPr>
        <p:spPr bwMode="auto">
          <a:xfrm>
            <a:off x="179388" y="5535613"/>
            <a:ext cx="971550" cy="941387"/>
          </a:xfrm>
          <a:prstGeom prst="rect">
            <a:avLst/>
          </a:prstGeom>
          <a:solidFill>
            <a:schemeClr val="tx1"/>
          </a:solidFill>
          <a:ln w="25400">
            <a:solidFill>
              <a:srgbClr val="FF0000"/>
            </a:solidFill>
            <a:miter lim="800000"/>
            <a:headEnd/>
            <a:tailEnd/>
          </a:ln>
        </p:spPr>
        <p:txBody>
          <a:bodyPr>
            <a:spAutoFit/>
          </a:bodyPr>
          <a:lstStyle/>
          <a:p>
            <a:r>
              <a:rPr lang="ja-JP" altLang="en-US" b="1">
                <a:solidFill>
                  <a:schemeClr val="bg1"/>
                </a:solidFill>
              </a:rPr>
              <a:t>顕熱がもっとも小さい</a:t>
            </a:r>
          </a:p>
        </p:txBody>
      </p:sp>
      <p:sp>
        <p:nvSpPr>
          <p:cNvPr id="40" name="テキスト ボックス 39"/>
          <p:cNvSpPr txBox="1">
            <a:spLocks noChangeArrowheads="1"/>
          </p:cNvSpPr>
          <p:nvPr/>
        </p:nvSpPr>
        <p:spPr bwMode="auto">
          <a:xfrm>
            <a:off x="395288" y="3997325"/>
            <a:ext cx="792162" cy="392113"/>
          </a:xfrm>
          <a:prstGeom prst="rect">
            <a:avLst/>
          </a:prstGeom>
          <a:solidFill>
            <a:schemeClr val="tx1"/>
          </a:solidFill>
          <a:ln w="25400">
            <a:solidFill>
              <a:srgbClr val="FF0000"/>
            </a:solidFill>
            <a:miter lim="800000"/>
            <a:headEnd/>
            <a:tailEnd/>
          </a:ln>
        </p:spPr>
        <p:txBody>
          <a:bodyPr>
            <a:spAutoFit/>
          </a:bodyPr>
          <a:lstStyle/>
          <a:p>
            <a:r>
              <a:rPr lang="ja-JP" altLang="en-US" b="1">
                <a:solidFill>
                  <a:schemeClr val="bg1"/>
                </a:solidFill>
              </a:rPr>
              <a:t>比較</a:t>
            </a:r>
          </a:p>
        </p:txBody>
      </p:sp>
      <p:sp>
        <p:nvSpPr>
          <p:cNvPr id="41" name="テキスト ボックス 40"/>
          <p:cNvSpPr txBox="1">
            <a:spLocks noChangeArrowheads="1"/>
          </p:cNvSpPr>
          <p:nvPr/>
        </p:nvSpPr>
        <p:spPr bwMode="auto">
          <a:xfrm>
            <a:off x="8172450" y="5376863"/>
            <a:ext cx="792163" cy="392112"/>
          </a:xfrm>
          <a:prstGeom prst="rect">
            <a:avLst/>
          </a:prstGeom>
          <a:solidFill>
            <a:schemeClr val="tx1"/>
          </a:solidFill>
          <a:ln w="25400">
            <a:solidFill>
              <a:srgbClr val="339966"/>
            </a:solidFill>
            <a:miter lim="800000"/>
            <a:headEnd/>
            <a:tailEnd/>
          </a:ln>
        </p:spPr>
        <p:txBody>
          <a:bodyPr>
            <a:spAutoFit/>
          </a:bodyPr>
          <a:lstStyle/>
          <a:p>
            <a:r>
              <a:rPr lang="ja-JP" altLang="en-US" b="1">
                <a:solidFill>
                  <a:schemeClr val="bg1"/>
                </a:solidFill>
              </a:rPr>
              <a:t>比較</a:t>
            </a:r>
          </a:p>
        </p:txBody>
      </p:sp>
      <p:sp>
        <p:nvSpPr>
          <p:cNvPr id="42" name="テキスト ボックス 41"/>
          <p:cNvSpPr txBox="1">
            <a:spLocks noChangeArrowheads="1"/>
          </p:cNvSpPr>
          <p:nvPr/>
        </p:nvSpPr>
        <p:spPr bwMode="auto">
          <a:xfrm>
            <a:off x="7451725" y="549275"/>
            <a:ext cx="1512888" cy="666750"/>
          </a:xfrm>
          <a:prstGeom prst="rect">
            <a:avLst/>
          </a:prstGeom>
          <a:solidFill>
            <a:schemeClr val="tx1"/>
          </a:solidFill>
          <a:ln w="25400">
            <a:solidFill>
              <a:srgbClr val="339966"/>
            </a:solidFill>
            <a:miter lim="800000"/>
            <a:headEnd/>
            <a:tailEnd/>
          </a:ln>
        </p:spPr>
        <p:txBody>
          <a:bodyPr>
            <a:spAutoFit/>
          </a:bodyPr>
          <a:lstStyle/>
          <a:p>
            <a:r>
              <a:rPr lang="ja-JP" altLang="en-US" b="1">
                <a:solidFill>
                  <a:schemeClr val="bg1"/>
                </a:solidFill>
              </a:rPr>
              <a:t>半分以下である</a:t>
            </a:r>
          </a:p>
        </p:txBody>
      </p:sp>
      <p:sp>
        <p:nvSpPr>
          <p:cNvPr id="43" name="テキスト ボックス 42"/>
          <p:cNvSpPr txBox="1">
            <a:spLocks noChangeArrowheads="1"/>
          </p:cNvSpPr>
          <p:nvPr/>
        </p:nvSpPr>
        <p:spPr bwMode="auto">
          <a:xfrm>
            <a:off x="7019925" y="1292225"/>
            <a:ext cx="2016125" cy="941388"/>
          </a:xfrm>
          <a:prstGeom prst="rect">
            <a:avLst/>
          </a:prstGeom>
          <a:solidFill>
            <a:schemeClr val="tx1"/>
          </a:solidFill>
          <a:ln w="25400">
            <a:solidFill>
              <a:srgbClr val="339966"/>
            </a:solidFill>
            <a:miter lim="800000"/>
            <a:headEnd/>
            <a:tailEnd/>
          </a:ln>
        </p:spPr>
        <p:txBody>
          <a:bodyPr>
            <a:spAutoFit/>
          </a:bodyPr>
          <a:lstStyle/>
          <a:p>
            <a:r>
              <a:rPr lang="ja-JP" altLang="en-US" b="1">
                <a:solidFill>
                  <a:schemeClr val="bg1"/>
                </a:solidFill>
              </a:rPr>
              <a:t>ソーラーパネルの組み合わせでもっとも顕熱が小さい</a:t>
            </a:r>
          </a:p>
        </p:txBody>
      </p:sp>
      <p:cxnSp>
        <p:nvCxnSpPr>
          <p:cNvPr id="45" name="直線コネクタ 44"/>
          <p:cNvCxnSpPr/>
          <p:nvPr/>
        </p:nvCxnSpPr>
        <p:spPr>
          <a:xfrm>
            <a:off x="5416550" y="1549400"/>
            <a:ext cx="143986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5416550" y="3494088"/>
            <a:ext cx="287338" cy="287337"/>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9" name="正方形/長方形 48"/>
          <p:cNvSpPr/>
          <p:nvPr/>
        </p:nvSpPr>
        <p:spPr>
          <a:xfrm>
            <a:off x="3092450" y="5405438"/>
            <a:ext cx="1368425" cy="130492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 name="テキスト ボックス 42"/>
          <p:cNvSpPr txBox="1">
            <a:spLocks noChangeArrowheads="1"/>
          </p:cNvSpPr>
          <p:nvPr/>
        </p:nvSpPr>
        <p:spPr bwMode="auto">
          <a:xfrm>
            <a:off x="7019925" y="2420938"/>
            <a:ext cx="2016125" cy="941387"/>
          </a:xfrm>
          <a:prstGeom prst="rect">
            <a:avLst/>
          </a:prstGeom>
          <a:solidFill>
            <a:schemeClr val="tx1"/>
          </a:solidFill>
          <a:ln w="25400">
            <a:solidFill>
              <a:srgbClr val="FF6600"/>
            </a:solidFill>
            <a:miter lim="800000"/>
            <a:headEnd/>
            <a:tailEnd/>
          </a:ln>
        </p:spPr>
        <p:txBody>
          <a:bodyPr>
            <a:spAutoFit/>
          </a:bodyPr>
          <a:lstStyle/>
          <a:p>
            <a:r>
              <a:rPr lang="ja-JP" altLang="en-US" b="1">
                <a:solidFill>
                  <a:schemeClr val="bg1"/>
                </a:solidFill>
              </a:rPr>
              <a:t>発電量は面積が増える分、発電量も増える</a:t>
            </a:r>
            <a:r>
              <a:rPr lang="en-US" altLang="ja-JP" b="1">
                <a:solidFill>
                  <a:schemeClr val="bg1"/>
                </a:solidFill>
              </a:rPr>
              <a:t> </a:t>
            </a:r>
            <a:endParaRPr lang="ja-JP" altLang="en-US"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6" presetClass="exit" presetSubtype="26" fill="hold" grpId="0" nodeType="withEffect">
                                  <p:stCondLst>
                                    <p:cond delay="0"/>
                                  </p:stCondLst>
                                  <p:childTnLst>
                                    <p:animEffect transition="out" filter="barn(inHorizontal)">
                                      <p:cBhvr>
                                        <p:cTn id="9" dur="500"/>
                                        <p:tgtEl>
                                          <p:spTgt spid="66603"/>
                                        </p:tgtEl>
                                      </p:cBhvr>
                                    </p:animEffect>
                                    <p:set>
                                      <p:cBhvr>
                                        <p:cTn id="10" dur="1" fill="hold">
                                          <p:stCondLst>
                                            <p:cond delay="499"/>
                                          </p:stCondLst>
                                        </p:cTn>
                                        <p:tgtEl>
                                          <p:spTgt spid="66603"/>
                                        </p:tgtEl>
                                        <p:attrNameLst>
                                          <p:attrName>style.visibility</p:attrName>
                                        </p:attrNameLst>
                                      </p:cBhvr>
                                      <p:to>
                                        <p:strVal val="hidden"/>
                                      </p:to>
                                    </p:set>
                                  </p:childTnLst>
                                </p:cTn>
                              </p:par>
                              <p:par>
                                <p:cTn id="11" presetID="16" presetClass="exit" presetSubtype="26" fill="hold" grpId="0" nodeType="withEffect">
                                  <p:stCondLst>
                                    <p:cond delay="0"/>
                                  </p:stCondLst>
                                  <p:childTnLst>
                                    <p:animEffect transition="out" filter="barn(inHorizontal)">
                                      <p:cBhvr>
                                        <p:cTn id="12" dur="500"/>
                                        <p:tgtEl>
                                          <p:spTgt spid="66562"/>
                                        </p:tgtEl>
                                      </p:cBhvr>
                                    </p:animEffect>
                                    <p:set>
                                      <p:cBhvr>
                                        <p:cTn id="13" dur="1" fill="hold">
                                          <p:stCondLst>
                                            <p:cond delay="499"/>
                                          </p:stCondLst>
                                        </p:cTn>
                                        <p:tgtEl>
                                          <p:spTgt spid="66562"/>
                                        </p:tgtEl>
                                        <p:attrNameLst>
                                          <p:attrName>style.visibility</p:attrName>
                                        </p:attrNameLst>
                                      </p:cBhvr>
                                      <p:to>
                                        <p:strVal val="hidden"/>
                                      </p:to>
                                    </p:set>
                                  </p:childTnLst>
                                </p:cTn>
                              </p:par>
                              <p:par>
                                <p:cTn id="14" presetID="16" presetClass="entr" presetSubtype="2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Horizontal)">
                                      <p:cBhvr>
                                        <p:cTn id="21" dur="500"/>
                                        <p:tgtEl>
                                          <p:spTgt spid="21"/>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inHorizontal)">
                                      <p:cBhvr>
                                        <p:cTn id="24" dur="500"/>
                                        <p:tgtEl>
                                          <p:spTgt spid="40"/>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6" fill="hold" nodeType="clickEffect">
                                  <p:stCondLst>
                                    <p:cond delay="0"/>
                                  </p:stCondLst>
                                  <p:childTnLst>
                                    <p:animEffect transition="out" filter="barn(inHorizontal)">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par>
                                <p:cTn id="33" presetID="16" presetClass="exit" presetSubtype="26" fill="hold" grpId="1" nodeType="withEffect">
                                  <p:stCondLst>
                                    <p:cond delay="0"/>
                                  </p:stCondLst>
                                  <p:childTnLst>
                                    <p:animEffect transition="out" filter="barn(inHorizontal)">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6" presetClass="exit" presetSubtype="26" fill="hold" grpId="1" nodeType="withEffect">
                                  <p:stCondLst>
                                    <p:cond delay="0"/>
                                  </p:stCondLst>
                                  <p:childTnLst>
                                    <p:animEffect transition="out" filter="barn(inHorizontal)">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par>
                                <p:cTn id="39" presetID="16" presetClass="entr" presetSubtype="2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inHorizontal)">
                                      <p:cBhvr>
                                        <p:cTn id="41" dur="500"/>
                                        <p:tgtEl>
                                          <p:spTgt spid="37"/>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Horizontal)">
                                      <p:cBhvr>
                                        <p:cTn id="44" dur="500"/>
                                        <p:tgtEl>
                                          <p:spTgt spid="38"/>
                                        </p:tgtEl>
                                      </p:cBhvr>
                                    </p:animEffect>
                                  </p:childTnLst>
                                </p:cTn>
                              </p:par>
                              <p:par>
                                <p:cTn id="45" presetID="16" presetClass="entr" presetSubtype="26"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Horizontal)">
                                      <p:cBhvr>
                                        <p:cTn id="47" dur="500"/>
                                        <p:tgtEl>
                                          <p:spTgt spid="35"/>
                                        </p:tgtEl>
                                      </p:cBhvr>
                                    </p:animEffect>
                                  </p:childTnLst>
                                </p:cTn>
                              </p:par>
                              <p:par>
                                <p:cTn id="48" presetID="16" presetClass="entr" presetSubtype="26"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arn(inHorizontal)">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xit" presetSubtype="26" fill="hold" grpId="1" nodeType="clickEffect">
                                  <p:stCondLst>
                                    <p:cond delay="0"/>
                                  </p:stCondLst>
                                  <p:childTnLst>
                                    <p:animEffect transition="out" filter="barn(inHorizontal)">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par>
                                <p:cTn id="56" presetID="16" presetClass="exit" presetSubtype="26" fill="hold" grpId="1" nodeType="withEffect">
                                  <p:stCondLst>
                                    <p:cond delay="0"/>
                                  </p:stCondLst>
                                  <p:childTnLst>
                                    <p:animEffect transition="out" filter="barn(inHorizontal)">
                                      <p:cBhvr>
                                        <p:cTn id="57" dur="500"/>
                                        <p:tgtEl>
                                          <p:spTgt spid="38"/>
                                        </p:tgtEl>
                                      </p:cBhvr>
                                    </p:animEffect>
                                    <p:set>
                                      <p:cBhvr>
                                        <p:cTn id="58" dur="1" fill="hold">
                                          <p:stCondLst>
                                            <p:cond delay="499"/>
                                          </p:stCondLst>
                                        </p:cTn>
                                        <p:tgtEl>
                                          <p:spTgt spid="38"/>
                                        </p:tgtEl>
                                        <p:attrNameLst>
                                          <p:attrName>style.visibility</p:attrName>
                                        </p:attrNameLst>
                                      </p:cBhvr>
                                      <p:to>
                                        <p:strVal val="hidden"/>
                                      </p:to>
                                    </p:set>
                                  </p:childTnLst>
                                </p:cTn>
                              </p:par>
                              <p:par>
                                <p:cTn id="59" presetID="16" presetClass="exit" presetSubtype="26" fill="hold" nodeType="withEffect">
                                  <p:stCondLst>
                                    <p:cond delay="0"/>
                                  </p:stCondLst>
                                  <p:childTnLst>
                                    <p:animEffect transition="out" filter="barn(inHorizontal)">
                                      <p:cBhvr>
                                        <p:cTn id="60" dur="500"/>
                                        <p:tgtEl>
                                          <p:spTgt spid="35"/>
                                        </p:tgtEl>
                                      </p:cBhvr>
                                    </p:animEffect>
                                    <p:set>
                                      <p:cBhvr>
                                        <p:cTn id="61" dur="1" fill="hold">
                                          <p:stCondLst>
                                            <p:cond delay="499"/>
                                          </p:stCondLst>
                                        </p:cTn>
                                        <p:tgtEl>
                                          <p:spTgt spid="35"/>
                                        </p:tgtEl>
                                        <p:attrNameLst>
                                          <p:attrName>style.visibility</p:attrName>
                                        </p:attrNameLst>
                                      </p:cBhvr>
                                      <p:to>
                                        <p:strVal val="hidden"/>
                                      </p:to>
                                    </p:set>
                                  </p:childTnLst>
                                </p:cTn>
                              </p:par>
                              <p:par>
                                <p:cTn id="62" presetID="16" presetClass="exit" presetSubtype="26" fill="hold" grpId="1" nodeType="withEffect">
                                  <p:stCondLst>
                                    <p:cond delay="0"/>
                                  </p:stCondLst>
                                  <p:childTnLst>
                                    <p:animEffect transition="out" filter="barn(inHorizontal)">
                                      <p:cBhvr>
                                        <p:cTn id="63" dur="500"/>
                                        <p:tgtEl>
                                          <p:spTgt spid="39"/>
                                        </p:tgtEl>
                                      </p:cBhvr>
                                    </p:animEffect>
                                    <p:set>
                                      <p:cBhvr>
                                        <p:cTn id="64" dur="1" fill="hold">
                                          <p:stCondLst>
                                            <p:cond delay="499"/>
                                          </p:stCondLst>
                                        </p:cTn>
                                        <p:tgtEl>
                                          <p:spTgt spid="3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Horizontal)">
                                      <p:cBhvr>
                                        <p:cTn id="69" dur="500"/>
                                        <p:tgtEl>
                                          <p:spTgt spid="27"/>
                                        </p:tgtEl>
                                      </p:cBhvr>
                                    </p:animEffect>
                                  </p:childTnLst>
                                </p:cTn>
                              </p:par>
                              <p:par>
                                <p:cTn id="70" presetID="16" presetClass="entr" presetSubtype="26"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Horizontal)">
                                      <p:cBhvr>
                                        <p:cTn id="72" dur="500"/>
                                        <p:tgtEl>
                                          <p:spTgt spid="28"/>
                                        </p:tgtEl>
                                      </p:cBhvr>
                                    </p:animEffect>
                                  </p:childTnLst>
                                </p:cTn>
                              </p:par>
                              <p:par>
                                <p:cTn id="73" presetID="16" presetClass="entr" presetSubtype="26"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Horizontal)">
                                      <p:cBhvr>
                                        <p:cTn id="75" dur="500"/>
                                        <p:tgtEl>
                                          <p:spTgt spid="23"/>
                                        </p:tgtEl>
                                      </p:cBhvr>
                                    </p:animEffect>
                                  </p:childTnLst>
                                </p:cTn>
                              </p:par>
                              <p:par>
                                <p:cTn id="76" presetID="16" presetClass="entr" presetSubtype="26"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Horizontal)">
                                      <p:cBhvr>
                                        <p:cTn id="78" dur="500"/>
                                        <p:tgtEl>
                                          <p:spTgt spid="24"/>
                                        </p:tgtEl>
                                      </p:cBhvr>
                                    </p:animEffect>
                                  </p:childTnLst>
                                </p:cTn>
                              </p:par>
                              <p:par>
                                <p:cTn id="79" presetID="16" presetClass="entr" presetSubtype="26"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arn(inHorizontal)">
                                      <p:cBhvr>
                                        <p:cTn id="81" dur="500"/>
                                        <p:tgtEl>
                                          <p:spTgt spid="4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6"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arn(inHorizontal)">
                                      <p:cBhvr>
                                        <p:cTn id="86" dur="500"/>
                                        <p:tgtEl>
                                          <p:spTgt spid="34"/>
                                        </p:tgtEl>
                                      </p:cBhvr>
                                    </p:animEffect>
                                  </p:childTnLst>
                                </p:cTn>
                              </p:par>
                              <p:par>
                                <p:cTn id="87" presetID="16" presetClass="entr" presetSubtype="26"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arn(inHorizontal)">
                                      <p:cBhvr>
                                        <p:cTn id="89" dur="500"/>
                                        <p:tgtEl>
                                          <p:spTgt spid="33"/>
                                        </p:tgtEl>
                                      </p:cBhvr>
                                    </p:animEffect>
                                  </p:childTnLst>
                                </p:cTn>
                              </p:par>
                              <p:par>
                                <p:cTn id="90" presetID="16" presetClass="entr" presetSubtype="26"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barn(inHorizontal)">
                                      <p:cBhvr>
                                        <p:cTn id="92" dur="500"/>
                                        <p:tgtEl>
                                          <p:spTgt spid="32"/>
                                        </p:tgtEl>
                                      </p:cBhvr>
                                    </p:animEffect>
                                  </p:childTnLst>
                                </p:cTn>
                              </p:par>
                              <p:par>
                                <p:cTn id="93" presetID="16" presetClass="entr" presetSubtype="26"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arn(inHorizontal)">
                                      <p:cBhvr>
                                        <p:cTn id="95" dur="500"/>
                                        <p:tgtEl>
                                          <p:spTgt spid="30"/>
                                        </p:tgtEl>
                                      </p:cBhvr>
                                    </p:animEffect>
                                  </p:childTnLst>
                                </p:cTn>
                              </p:par>
                              <p:par>
                                <p:cTn id="96" presetID="16" presetClass="entr" presetSubtype="26"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barn(inHorizontal)">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6"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barn(inHorizontal)">
                                      <p:cBhvr>
                                        <p:cTn id="103" dur="500"/>
                                        <p:tgtEl>
                                          <p:spTgt spid="43"/>
                                        </p:tgtEl>
                                      </p:cBhvr>
                                    </p:animEffect>
                                  </p:childTnLst>
                                </p:cTn>
                              </p:par>
                              <p:par>
                                <p:cTn id="104" presetID="16" presetClass="entr" presetSubtype="26" fill="hold"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barn(inHorizontal)">
                                      <p:cBhvr>
                                        <p:cTn id="106" dur="500"/>
                                        <p:tgtEl>
                                          <p:spTgt spid="45"/>
                                        </p:tgtEl>
                                      </p:cBhvr>
                                    </p:animEffect>
                                  </p:childTnLst>
                                </p:cTn>
                              </p:par>
                              <p:par>
                                <p:cTn id="107" presetID="16" presetClass="entr" presetSubtype="26"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barn(inHorizontal)">
                                      <p:cBhvr>
                                        <p:cTn id="109" dur="500"/>
                                        <p:tgtEl>
                                          <p:spTgt spid="48"/>
                                        </p:tgtEl>
                                      </p:cBhvr>
                                    </p:animEffect>
                                  </p:childTnLst>
                                </p:cTn>
                              </p:par>
                              <p:par>
                                <p:cTn id="110" presetID="16" presetClass="exit" presetSubtype="26" fill="hold" grpId="1" nodeType="withEffect">
                                  <p:stCondLst>
                                    <p:cond delay="0"/>
                                  </p:stCondLst>
                                  <p:childTnLst>
                                    <p:animEffect transition="out" filter="barn(inHorizontal)">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16" presetClass="exit" presetSubtype="26" fill="hold" grpId="1" nodeType="withEffect">
                                  <p:stCondLst>
                                    <p:cond delay="0"/>
                                  </p:stCondLst>
                                  <p:childTnLst>
                                    <p:animEffect transition="out" filter="barn(inHorizontal)">
                                      <p:cBhvr>
                                        <p:cTn id="114" dur="500"/>
                                        <p:tgtEl>
                                          <p:spTgt spid="24"/>
                                        </p:tgtEl>
                                      </p:cBhvr>
                                    </p:animEffect>
                                    <p:set>
                                      <p:cBhvr>
                                        <p:cTn id="115" dur="1" fill="hold">
                                          <p:stCondLst>
                                            <p:cond delay="499"/>
                                          </p:stCondLst>
                                        </p:cTn>
                                        <p:tgtEl>
                                          <p:spTgt spid="24"/>
                                        </p:tgtEl>
                                        <p:attrNameLst>
                                          <p:attrName>style.visibility</p:attrName>
                                        </p:attrNameLst>
                                      </p:cBhvr>
                                      <p:to>
                                        <p:strVal val="hidden"/>
                                      </p:to>
                                    </p:set>
                                  </p:childTnLst>
                                </p:cTn>
                              </p:par>
                              <p:par>
                                <p:cTn id="116" presetID="16" presetClass="exit" presetSubtype="26" fill="hold" grpId="1" nodeType="withEffect">
                                  <p:stCondLst>
                                    <p:cond delay="0"/>
                                  </p:stCondLst>
                                  <p:childTnLst>
                                    <p:animEffect transition="out" filter="barn(inHorizontal)">
                                      <p:cBhvr>
                                        <p:cTn id="117" dur="500"/>
                                        <p:tgtEl>
                                          <p:spTgt spid="41"/>
                                        </p:tgtEl>
                                      </p:cBhvr>
                                    </p:animEffect>
                                    <p:set>
                                      <p:cBhvr>
                                        <p:cTn id="118" dur="1" fill="hold">
                                          <p:stCondLst>
                                            <p:cond delay="499"/>
                                          </p:stCondLst>
                                        </p:cTn>
                                        <p:tgtEl>
                                          <p:spTgt spid="41"/>
                                        </p:tgtEl>
                                        <p:attrNameLst>
                                          <p:attrName>style.visibility</p:attrName>
                                        </p:attrNameLst>
                                      </p:cBhvr>
                                      <p:to>
                                        <p:strVal val="hidden"/>
                                      </p:to>
                                    </p:set>
                                  </p:childTnLst>
                                </p:cTn>
                              </p:par>
                              <p:par>
                                <p:cTn id="119" presetID="16" presetClass="exit" presetSubtype="26" fill="hold" nodeType="withEffect">
                                  <p:stCondLst>
                                    <p:cond delay="0"/>
                                  </p:stCondLst>
                                  <p:childTnLst>
                                    <p:animEffect transition="out" filter="barn(inHorizontal)">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par>
                                <p:cTn id="122" presetID="16" presetClass="entr" presetSubtype="26" fill="hold" nodeType="with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barn(inHorizontal)">
                                      <p:cBhvr>
                                        <p:cTn id="124" dur="500"/>
                                        <p:tgtEl>
                                          <p:spTgt spid="49"/>
                                        </p:tgtEl>
                                      </p:cBhvr>
                                    </p:animEffect>
                                  </p:childTnLst>
                                </p:cTn>
                              </p:par>
                              <p:par>
                                <p:cTn id="125" presetID="16" presetClass="exit" presetSubtype="26" fill="hold" nodeType="withEffect">
                                  <p:stCondLst>
                                    <p:cond delay="0"/>
                                  </p:stCondLst>
                                  <p:childTnLst>
                                    <p:animEffect transition="out" filter="barn(inHorizontal)">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par>
                                <p:cTn id="128" presetID="16" presetClass="exit" presetSubtype="26" fill="hold" nodeType="withEffect">
                                  <p:stCondLst>
                                    <p:cond delay="0"/>
                                  </p:stCondLst>
                                  <p:childTnLst>
                                    <p:animEffect transition="out" filter="barn(inHorizontal)">
                                      <p:cBhvr>
                                        <p:cTn id="129" dur="500"/>
                                        <p:tgtEl>
                                          <p:spTgt spid="42"/>
                                        </p:tgtEl>
                                      </p:cBhvr>
                                    </p:animEffect>
                                    <p:set>
                                      <p:cBhvr>
                                        <p:cTn id="130" dur="1" fill="hold">
                                          <p:stCondLst>
                                            <p:cond delay="499"/>
                                          </p:stCondLst>
                                        </p:cTn>
                                        <p:tgtEl>
                                          <p:spTgt spid="42"/>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6" presetClass="exit" presetSubtype="26" fill="hold" nodeType="clickEffect">
                                  <p:stCondLst>
                                    <p:cond delay="0"/>
                                  </p:stCondLst>
                                  <p:childTnLst>
                                    <p:animEffect transition="out" filter="barn(inHorizontal)">
                                      <p:cBhvr>
                                        <p:cTn id="134" dur="500"/>
                                        <p:tgtEl>
                                          <p:spTgt spid="45"/>
                                        </p:tgtEl>
                                      </p:cBhvr>
                                    </p:animEffect>
                                    <p:set>
                                      <p:cBhvr>
                                        <p:cTn id="135" dur="1" fill="hold">
                                          <p:stCondLst>
                                            <p:cond delay="499"/>
                                          </p:stCondLst>
                                        </p:cTn>
                                        <p:tgtEl>
                                          <p:spTgt spid="45"/>
                                        </p:tgtEl>
                                        <p:attrNameLst>
                                          <p:attrName>style.visibility</p:attrName>
                                        </p:attrNameLst>
                                      </p:cBhvr>
                                      <p:to>
                                        <p:strVal val="hidden"/>
                                      </p:to>
                                    </p:set>
                                  </p:childTnLst>
                                </p:cTn>
                              </p:par>
                              <p:par>
                                <p:cTn id="136" presetID="16" presetClass="exit" presetSubtype="26" fill="hold" nodeType="withEffect">
                                  <p:stCondLst>
                                    <p:cond delay="0"/>
                                  </p:stCondLst>
                                  <p:childTnLst>
                                    <p:animEffect transition="out" filter="barn(inHorizontal)">
                                      <p:cBhvr>
                                        <p:cTn id="137" dur="500"/>
                                        <p:tgtEl>
                                          <p:spTgt spid="34"/>
                                        </p:tgtEl>
                                      </p:cBhvr>
                                    </p:animEffect>
                                    <p:set>
                                      <p:cBhvr>
                                        <p:cTn id="138" dur="1" fill="hold">
                                          <p:stCondLst>
                                            <p:cond delay="499"/>
                                          </p:stCondLst>
                                        </p:cTn>
                                        <p:tgtEl>
                                          <p:spTgt spid="34"/>
                                        </p:tgtEl>
                                        <p:attrNameLst>
                                          <p:attrName>style.visibility</p:attrName>
                                        </p:attrNameLst>
                                      </p:cBhvr>
                                      <p:to>
                                        <p:strVal val="hidden"/>
                                      </p:to>
                                    </p:set>
                                  </p:childTnLst>
                                </p:cTn>
                              </p:par>
                              <p:par>
                                <p:cTn id="139" presetID="16" presetClass="exit" presetSubtype="26" fill="hold" nodeType="withEffect">
                                  <p:stCondLst>
                                    <p:cond delay="0"/>
                                  </p:stCondLst>
                                  <p:childTnLst>
                                    <p:animEffect transition="out" filter="barn(inHorizontal)">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par>
                                <p:cTn id="142" presetID="16" presetClass="exit" presetSubtype="26" fill="hold" nodeType="withEffect">
                                  <p:stCondLst>
                                    <p:cond delay="0"/>
                                  </p:stCondLst>
                                  <p:childTnLst>
                                    <p:animEffect transition="out" filter="barn(inHorizontal)">
                                      <p:cBhvr>
                                        <p:cTn id="143" dur="500"/>
                                        <p:tgtEl>
                                          <p:spTgt spid="32"/>
                                        </p:tgtEl>
                                      </p:cBhvr>
                                    </p:animEffect>
                                    <p:set>
                                      <p:cBhvr>
                                        <p:cTn id="144" dur="1" fill="hold">
                                          <p:stCondLst>
                                            <p:cond delay="499"/>
                                          </p:stCondLst>
                                        </p:cTn>
                                        <p:tgtEl>
                                          <p:spTgt spid="32"/>
                                        </p:tgtEl>
                                        <p:attrNameLst>
                                          <p:attrName>style.visibility</p:attrName>
                                        </p:attrNameLst>
                                      </p:cBhvr>
                                      <p:to>
                                        <p:strVal val="hidden"/>
                                      </p:to>
                                    </p:set>
                                  </p:childTnLst>
                                </p:cTn>
                              </p:par>
                              <p:par>
                                <p:cTn id="145" presetID="16" presetClass="exit" presetSubtype="26" fill="hold" nodeType="withEffect">
                                  <p:stCondLst>
                                    <p:cond delay="0"/>
                                  </p:stCondLst>
                                  <p:childTnLst>
                                    <p:animEffect transition="out" filter="barn(inHorizontal)">
                                      <p:cBhvr>
                                        <p:cTn id="146" dur="500"/>
                                        <p:tgtEl>
                                          <p:spTgt spid="48"/>
                                        </p:tgtEl>
                                      </p:cBhvr>
                                    </p:animEffect>
                                    <p:set>
                                      <p:cBhvr>
                                        <p:cTn id="147" dur="1" fill="hold">
                                          <p:stCondLst>
                                            <p:cond delay="499"/>
                                          </p:stCondLst>
                                        </p:cTn>
                                        <p:tgtEl>
                                          <p:spTgt spid="48"/>
                                        </p:tgtEl>
                                        <p:attrNameLst>
                                          <p:attrName>style.visibility</p:attrName>
                                        </p:attrNameLst>
                                      </p:cBhvr>
                                      <p:to>
                                        <p:strVal val="hidden"/>
                                      </p:to>
                                    </p:set>
                                  </p:childTnLst>
                                </p:cTn>
                              </p:par>
                              <p:par>
                                <p:cTn id="148" presetID="16" presetClass="exit" presetSubtype="26" fill="hold" nodeType="withEffect">
                                  <p:stCondLst>
                                    <p:cond delay="0"/>
                                  </p:stCondLst>
                                  <p:childTnLst>
                                    <p:animEffect transition="out" filter="barn(inHorizontal)">
                                      <p:cBhvr>
                                        <p:cTn id="149" dur="500"/>
                                        <p:tgtEl>
                                          <p:spTgt spid="30"/>
                                        </p:tgtEl>
                                      </p:cBhvr>
                                    </p:animEffect>
                                    <p:set>
                                      <p:cBhvr>
                                        <p:cTn id="150" dur="1" fill="hold">
                                          <p:stCondLst>
                                            <p:cond delay="499"/>
                                          </p:stCondLst>
                                        </p:cTn>
                                        <p:tgtEl>
                                          <p:spTgt spid="30"/>
                                        </p:tgtEl>
                                        <p:attrNameLst>
                                          <p:attrName>style.visibility</p:attrName>
                                        </p:attrNameLst>
                                      </p:cBhvr>
                                      <p:to>
                                        <p:strVal val="hidden"/>
                                      </p:to>
                                    </p:set>
                                  </p:childTnLst>
                                </p:cTn>
                              </p:par>
                              <p:par>
                                <p:cTn id="151" presetID="16" presetClass="exit" presetSubtype="26" fill="hold" nodeType="withEffect">
                                  <p:stCondLst>
                                    <p:cond delay="0"/>
                                  </p:stCondLst>
                                  <p:childTnLst>
                                    <p:animEffect transition="out" filter="barn(inHorizontal)">
                                      <p:cBhvr>
                                        <p:cTn id="152" dur="500"/>
                                        <p:tgtEl>
                                          <p:spTgt spid="49"/>
                                        </p:tgtEl>
                                      </p:cBhvr>
                                    </p:animEffect>
                                    <p:set>
                                      <p:cBhvr>
                                        <p:cTn id="153" dur="1" fill="hold">
                                          <p:stCondLst>
                                            <p:cond delay="499"/>
                                          </p:stCondLst>
                                        </p:cTn>
                                        <p:tgtEl>
                                          <p:spTgt spid="49"/>
                                        </p:tgtEl>
                                        <p:attrNameLst>
                                          <p:attrName>style.visibility</p:attrName>
                                        </p:attrNameLst>
                                      </p:cBhvr>
                                      <p:to>
                                        <p:strVal val="hidden"/>
                                      </p:to>
                                    </p:set>
                                  </p:childTnLst>
                                </p:cTn>
                              </p:par>
                              <p:par>
                                <p:cTn id="154" presetID="16" presetClass="exit" presetSubtype="26" fill="hold" nodeType="withEffect">
                                  <p:stCondLst>
                                    <p:cond delay="0"/>
                                  </p:stCondLst>
                                  <p:childTnLst>
                                    <p:animEffect transition="out" filter="barn(inHorizontal)">
                                      <p:cBhvr>
                                        <p:cTn id="155" dur="500"/>
                                        <p:tgtEl>
                                          <p:spTgt spid="43"/>
                                        </p:tgtEl>
                                      </p:cBhvr>
                                    </p:animEffect>
                                    <p:set>
                                      <p:cBhvr>
                                        <p:cTn id="156" dur="1" fill="hold">
                                          <p:stCondLst>
                                            <p:cond delay="499"/>
                                          </p:stCondLst>
                                        </p:cTn>
                                        <p:tgtEl>
                                          <p:spTgt spid="4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6" presetClass="entr" presetSubtype="26" fill="hold" grpId="0" nodeType="click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barn(inHorizontal)">
                                      <p:cBhvr>
                                        <p:cTn id="161" dur="500"/>
                                        <p:tgtEl>
                                          <p:spTgt spid="22"/>
                                        </p:tgtEl>
                                      </p:cBhvr>
                                    </p:animEffect>
                                  </p:childTnLst>
                                </p:cTn>
                              </p:par>
                              <p:par>
                                <p:cTn id="162" presetID="16" presetClass="entr" presetSubtype="26" fill="hold" grpId="0" nodeType="withEffect">
                                  <p:stCondLst>
                                    <p:cond delay="0"/>
                                  </p:stCondLst>
                                  <p:childTnLst>
                                    <p:set>
                                      <p:cBhvr>
                                        <p:cTn id="163" dur="1" fill="hold">
                                          <p:stCondLst>
                                            <p:cond delay="0"/>
                                          </p:stCondLst>
                                        </p:cTn>
                                        <p:tgtEl>
                                          <p:spTgt spid="29"/>
                                        </p:tgtEl>
                                        <p:attrNameLst>
                                          <p:attrName>style.visibility</p:attrName>
                                        </p:attrNameLst>
                                      </p:cBhvr>
                                      <p:to>
                                        <p:strVal val="visible"/>
                                      </p:to>
                                    </p:set>
                                    <p:animEffect transition="in" filter="barn(inHorizontal)">
                                      <p:cBhvr>
                                        <p:cTn id="164" dur="500"/>
                                        <p:tgtEl>
                                          <p:spTgt spid="29"/>
                                        </p:tgtEl>
                                      </p:cBhvr>
                                    </p:animEffect>
                                  </p:childTnLst>
                                </p:cTn>
                              </p:par>
                              <p:par>
                                <p:cTn id="165" presetID="16" presetClass="entr" presetSubtype="26" fill="hold" grpId="0" nodeType="withEffect">
                                  <p:stCondLst>
                                    <p:cond delay="0"/>
                                  </p:stCondLst>
                                  <p:childTnLst>
                                    <p:set>
                                      <p:cBhvr>
                                        <p:cTn id="166" dur="1" fill="hold">
                                          <p:stCondLst>
                                            <p:cond delay="0"/>
                                          </p:stCondLst>
                                        </p:cTn>
                                        <p:tgtEl>
                                          <p:spTgt spid="2"/>
                                        </p:tgtEl>
                                        <p:attrNameLst>
                                          <p:attrName>style.visibility</p:attrName>
                                        </p:attrNameLst>
                                      </p:cBhvr>
                                      <p:to>
                                        <p:strVal val="visible"/>
                                      </p:to>
                                    </p:set>
                                    <p:animEffect transition="in" filter="barn(inHorizontal)">
                                      <p:cBhvr>
                                        <p:cTn id="1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603" grpId="0"/>
      <p:bldP spid="23" grpId="0" animBg="1"/>
      <p:bldP spid="23" grpId="1" animBg="1"/>
      <p:bldP spid="22" grpId="0" animBg="1"/>
      <p:bldP spid="24" grpId="0" animBg="1"/>
      <p:bldP spid="24" grpId="1" animBg="1"/>
      <p:bldP spid="26" grpId="0" animBg="1"/>
      <p:bldP spid="26" grpId="1" animBg="1"/>
      <p:bldP spid="27" grpId="0" animBg="1"/>
      <p:bldP spid="28" grpId="0" animBg="1"/>
      <p:bldP spid="29" grpId="0" animBg="1"/>
      <p:bldP spid="34"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3" grpId="0" animBg="1"/>
      <p:bldP spid="4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idx="4294967295"/>
          </p:nvPr>
        </p:nvSpPr>
        <p:spPr>
          <a:xfrm>
            <a:off x="611188" y="4868863"/>
            <a:ext cx="8229600" cy="1143000"/>
          </a:xfrm>
        </p:spPr>
        <p:txBody>
          <a:bodyPr/>
          <a:lstStyle/>
          <a:p>
            <a:r>
              <a:rPr lang="ja-JP" altLang="ja-JP" sz="2800" smtClean="0">
                <a:solidFill>
                  <a:srgbClr val="FFFF00"/>
                </a:solidFill>
              </a:rPr>
              <a:t>ソーラーパネルを設置することでヒートアイランド緩和効果と経済的なメリットもある程度期待できる</a:t>
            </a:r>
            <a:endParaRPr lang="ja-JP" altLang="en-US" sz="2800" smtClean="0">
              <a:solidFill>
                <a:srgbClr val="FFFF00"/>
              </a:solidFill>
            </a:endParaRPr>
          </a:p>
        </p:txBody>
      </p:sp>
      <p:sp>
        <p:nvSpPr>
          <p:cNvPr id="27650" name="テキスト ボックス 5"/>
          <p:cNvSpPr txBox="1">
            <a:spLocks noChangeArrowheads="1"/>
          </p:cNvSpPr>
          <p:nvPr/>
        </p:nvSpPr>
        <p:spPr bwMode="auto">
          <a:xfrm>
            <a:off x="3924300" y="549275"/>
            <a:ext cx="3960813" cy="762000"/>
          </a:xfrm>
          <a:prstGeom prst="rect">
            <a:avLst/>
          </a:prstGeom>
          <a:noFill/>
          <a:ln w="9525">
            <a:noFill/>
            <a:miter lim="800000"/>
            <a:headEnd/>
            <a:tailEnd/>
          </a:ln>
        </p:spPr>
        <p:txBody>
          <a:bodyPr>
            <a:spAutoFit/>
          </a:bodyPr>
          <a:lstStyle/>
          <a:p>
            <a:r>
              <a:rPr lang="ja-JP" altLang="en-US" sz="4400">
                <a:solidFill>
                  <a:srgbClr val="FFFF00"/>
                </a:solidFill>
              </a:rPr>
              <a:t>結論</a:t>
            </a:r>
          </a:p>
        </p:txBody>
      </p:sp>
      <p:sp>
        <p:nvSpPr>
          <p:cNvPr id="27651" name="下矢印 1"/>
          <p:cNvSpPr>
            <a:spLocks noChangeArrowheads="1"/>
          </p:cNvSpPr>
          <p:nvPr/>
        </p:nvSpPr>
        <p:spPr bwMode="auto">
          <a:xfrm>
            <a:off x="4356100" y="3716338"/>
            <a:ext cx="576263" cy="865187"/>
          </a:xfrm>
          <a:prstGeom prst="downArrow">
            <a:avLst>
              <a:gd name="adj1" fmla="val 50000"/>
              <a:gd name="adj2" fmla="val 75069"/>
            </a:avLst>
          </a:prstGeom>
          <a:solidFill>
            <a:srgbClr val="00FF00"/>
          </a:solidFill>
          <a:ln w="12700" algn="ctr">
            <a:noFill/>
            <a:miter lim="800000"/>
            <a:headEnd type="none" w="sm" len="sm"/>
            <a:tailEnd type="none" w="sm" len="sm"/>
          </a:ln>
        </p:spPr>
        <p:txBody>
          <a:bodyPr wrap="none"/>
          <a:lstStyle/>
          <a:p>
            <a:endParaRPr lang="ja-JP" altLang="en-US" sz="3600">
              <a:latin typeface="Times New Roman" pitchFamily="18" charset="0"/>
              <a:ea typeface="HG丸ｺﾞｼｯｸM-PRO" pitchFamily="50" charset="-128"/>
            </a:endParaRPr>
          </a:p>
        </p:txBody>
      </p:sp>
      <p:sp>
        <p:nvSpPr>
          <p:cNvPr id="27652" name="タイトル 1"/>
          <p:cNvSpPr>
            <a:spLocks/>
          </p:cNvSpPr>
          <p:nvPr/>
        </p:nvSpPr>
        <p:spPr bwMode="auto">
          <a:xfrm>
            <a:off x="684213" y="1484313"/>
            <a:ext cx="8229600" cy="1944687"/>
          </a:xfrm>
          <a:prstGeom prst="rect">
            <a:avLst/>
          </a:prstGeom>
          <a:noFill/>
          <a:ln w="9525">
            <a:noFill/>
            <a:miter lim="800000"/>
            <a:headEnd/>
            <a:tailEnd/>
          </a:ln>
        </p:spPr>
        <p:txBody>
          <a:bodyPr anchor="ctr"/>
          <a:lstStyle/>
          <a:p>
            <a:pPr eaLnBrk="0" hangingPunct="0"/>
            <a:r>
              <a:rPr lang="ja-JP" altLang="en-US" sz="2800">
                <a:latin typeface="Calibri" pitchFamily="34" charset="0"/>
              </a:rPr>
              <a:t>ソーラーパネルは屋上緑化、無処理区と比較しても顕熱は低く、屋上緑化などは灌水しなければならないことを考えるとメンテナンスフリーであるソーラーパネルはメリットも多いさらに発電量にも期待でき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p:cNvSpPr>
          <p:nvPr/>
        </p:nvSpPr>
        <p:spPr bwMode="auto">
          <a:xfrm>
            <a:off x="395288" y="198438"/>
            <a:ext cx="8229600" cy="1143000"/>
          </a:xfrm>
          <a:prstGeom prst="rect">
            <a:avLst/>
          </a:prstGeom>
          <a:noFill/>
          <a:ln w="9525">
            <a:noFill/>
            <a:miter lim="800000"/>
            <a:headEnd/>
            <a:tailEnd/>
          </a:ln>
        </p:spPr>
        <p:txBody>
          <a:bodyPr/>
          <a:lstStyle/>
          <a:p>
            <a:r>
              <a:rPr lang="ja-JP" altLang="en-US" sz="3600">
                <a:solidFill>
                  <a:srgbClr val="FFFF00"/>
                </a:solidFill>
                <a:latin typeface="Calibri" pitchFamily="34" charset="0"/>
              </a:rPr>
              <a:t>研究背景</a:t>
            </a:r>
          </a:p>
        </p:txBody>
      </p:sp>
      <p:sp>
        <p:nvSpPr>
          <p:cNvPr id="16386" name="Rectangle 3"/>
          <p:cNvSpPr txBox="1">
            <a:spLocks/>
          </p:cNvSpPr>
          <p:nvPr/>
        </p:nvSpPr>
        <p:spPr bwMode="auto">
          <a:xfrm>
            <a:off x="395288" y="935038"/>
            <a:ext cx="8732837" cy="1125537"/>
          </a:xfrm>
          <a:prstGeom prst="rect">
            <a:avLst/>
          </a:prstGeom>
          <a:noFill/>
          <a:ln w="9525">
            <a:noFill/>
            <a:miter lim="800000"/>
            <a:headEnd/>
            <a:tailEnd/>
          </a:ln>
        </p:spPr>
        <p:txBody>
          <a:bodyPr/>
          <a:lstStyle/>
          <a:p>
            <a:pPr marL="342900" indent="-342900">
              <a:spcBef>
                <a:spcPct val="20000"/>
              </a:spcBef>
              <a:buFont typeface="Arial" charset="0"/>
              <a:buNone/>
            </a:pPr>
            <a:r>
              <a:rPr lang="ja-JP" altLang="en-US" sz="2800"/>
              <a:t>　ヒートアイランド緩和を目的とした屋上緑化が実用化、</a:t>
            </a:r>
            <a:endParaRPr lang="en-US" altLang="ja-JP" sz="2800"/>
          </a:p>
          <a:p>
            <a:pPr marL="342900" indent="-342900">
              <a:spcBef>
                <a:spcPct val="20000"/>
              </a:spcBef>
            </a:pPr>
            <a:r>
              <a:rPr lang="ja-JP" altLang="en-US" sz="2800"/>
              <a:t>一方で太陽光発電は新エネルギーとして注目されている</a:t>
            </a:r>
          </a:p>
          <a:p>
            <a:pPr marL="342900" indent="-342900">
              <a:spcBef>
                <a:spcPct val="20000"/>
              </a:spcBef>
              <a:buFont typeface="Arial" charset="0"/>
              <a:buNone/>
            </a:pPr>
            <a:endParaRPr lang="ja-JP" altLang="en-US" sz="2800"/>
          </a:p>
        </p:txBody>
      </p:sp>
      <p:sp>
        <p:nvSpPr>
          <p:cNvPr id="16387" name="Rectangle 3"/>
          <p:cNvSpPr txBox="1">
            <a:spLocks/>
          </p:cNvSpPr>
          <p:nvPr/>
        </p:nvSpPr>
        <p:spPr bwMode="auto">
          <a:xfrm>
            <a:off x="323850" y="3500438"/>
            <a:ext cx="8440738" cy="966787"/>
          </a:xfrm>
          <a:prstGeom prst="rect">
            <a:avLst/>
          </a:prstGeom>
          <a:noFill/>
          <a:ln w="9525">
            <a:noFill/>
            <a:miter lim="800000"/>
            <a:headEnd/>
            <a:tailEnd/>
          </a:ln>
        </p:spPr>
        <p:txBody>
          <a:bodyPr/>
          <a:lstStyle/>
          <a:p>
            <a:pPr marL="342900" indent="-342900">
              <a:spcBef>
                <a:spcPct val="20000"/>
              </a:spcBef>
              <a:buFont typeface="Arial" charset="0"/>
              <a:buNone/>
            </a:pPr>
            <a:r>
              <a:rPr lang="ja-JP" altLang="en-US" sz="2800"/>
              <a:t>しかし、高温化が懸念される</a:t>
            </a:r>
            <a:r>
              <a:rPr lang="ja-JP" altLang="ja-JP" sz="2800"/>
              <a:t>ソーラーパネルの設置によるヒートアイランドへの影響は明確とされていない</a:t>
            </a:r>
            <a:endParaRPr lang="ja-JP" altLang="en-US" sz="2800"/>
          </a:p>
        </p:txBody>
      </p:sp>
      <p:sp>
        <p:nvSpPr>
          <p:cNvPr id="16388" name="Rectangle 3"/>
          <p:cNvSpPr txBox="1">
            <a:spLocks/>
          </p:cNvSpPr>
          <p:nvPr/>
        </p:nvSpPr>
        <p:spPr bwMode="auto">
          <a:xfrm>
            <a:off x="34925" y="4868863"/>
            <a:ext cx="9144000" cy="936625"/>
          </a:xfrm>
          <a:prstGeom prst="rect">
            <a:avLst/>
          </a:prstGeom>
          <a:noFill/>
          <a:ln w="9525">
            <a:noFill/>
            <a:miter lim="800000"/>
            <a:headEnd/>
            <a:tailEnd/>
          </a:ln>
        </p:spPr>
        <p:txBody>
          <a:bodyPr/>
          <a:lstStyle/>
          <a:p>
            <a:pPr marL="342900" indent="-342900">
              <a:spcBef>
                <a:spcPct val="20000"/>
              </a:spcBef>
              <a:buFont typeface="Arial" charset="0"/>
              <a:buNone/>
            </a:pPr>
            <a:r>
              <a:rPr lang="ja-JP" altLang="ja-JP" sz="2800"/>
              <a:t>そこで、屋上緑化とソーラーパネルの熱収支特性</a:t>
            </a:r>
            <a:r>
              <a:rPr lang="ja-JP" altLang="en-US" sz="2800"/>
              <a:t>を</a:t>
            </a:r>
            <a:r>
              <a:rPr lang="ja-JP" altLang="ja-JP" sz="2800"/>
              <a:t>比較する</a:t>
            </a:r>
            <a:endParaRPr lang="ja-JP" altLang="en-US" sz="2800"/>
          </a:p>
        </p:txBody>
      </p:sp>
      <p:sp>
        <p:nvSpPr>
          <p:cNvPr id="16389" name="Rectangle 3"/>
          <p:cNvSpPr txBox="1">
            <a:spLocks/>
          </p:cNvSpPr>
          <p:nvPr/>
        </p:nvSpPr>
        <p:spPr bwMode="auto">
          <a:xfrm>
            <a:off x="771525" y="6135688"/>
            <a:ext cx="7853363" cy="606425"/>
          </a:xfrm>
          <a:prstGeom prst="rect">
            <a:avLst/>
          </a:prstGeom>
          <a:noFill/>
          <a:ln w="9525">
            <a:noFill/>
            <a:miter lim="800000"/>
            <a:headEnd/>
            <a:tailEnd/>
          </a:ln>
        </p:spPr>
        <p:txBody>
          <a:bodyPr/>
          <a:lstStyle/>
          <a:p>
            <a:pPr marL="342900" indent="-342900">
              <a:spcBef>
                <a:spcPct val="20000"/>
              </a:spcBef>
              <a:buFont typeface="Arial" charset="0"/>
              <a:buNone/>
            </a:pPr>
            <a:r>
              <a:rPr lang="ja-JP" altLang="en-US" sz="2800">
                <a:solidFill>
                  <a:srgbClr val="FFFF00"/>
                </a:solidFill>
              </a:rPr>
              <a:t>屋上面での屋上緑化と太陽光発電の共存策を探る</a:t>
            </a:r>
          </a:p>
        </p:txBody>
      </p:sp>
      <p:sp>
        <p:nvSpPr>
          <p:cNvPr id="16390" name="下矢印 1"/>
          <p:cNvSpPr>
            <a:spLocks noChangeArrowheads="1"/>
          </p:cNvSpPr>
          <p:nvPr/>
        </p:nvSpPr>
        <p:spPr bwMode="auto">
          <a:xfrm>
            <a:off x="4319588" y="4508500"/>
            <a:ext cx="323850" cy="360363"/>
          </a:xfrm>
          <a:prstGeom prst="downArrow">
            <a:avLst>
              <a:gd name="adj1" fmla="val 50000"/>
              <a:gd name="adj2" fmla="val 55637"/>
            </a:avLst>
          </a:prstGeom>
          <a:solidFill>
            <a:srgbClr val="00FF00"/>
          </a:solidFill>
          <a:ln w="12700" algn="ctr">
            <a:noFill/>
            <a:miter lim="800000"/>
            <a:headEnd type="none" w="sm" len="sm"/>
            <a:tailEnd type="none" w="sm" len="sm"/>
          </a:ln>
        </p:spPr>
        <p:txBody>
          <a:bodyPr wrap="none"/>
          <a:lstStyle/>
          <a:p>
            <a:endParaRPr lang="ja-JP" altLang="en-US" sz="3600">
              <a:latin typeface="Times New Roman" pitchFamily="18" charset="0"/>
              <a:ea typeface="HG丸ｺﾞｼｯｸM-PRO" pitchFamily="50" charset="-128"/>
            </a:endParaRPr>
          </a:p>
        </p:txBody>
      </p:sp>
      <p:sp>
        <p:nvSpPr>
          <p:cNvPr id="16391" name="下矢印 1"/>
          <p:cNvSpPr>
            <a:spLocks noChangeArrowheads="1"/>
          </p:cNvSpPr>
          <p:nvPr/>
        </p:nvSpPr>
        <p:spPr bwMode="auto">
          <a:xfrm>
            <a:off x="4319588" y="5589588"/>
            <a:ext cx="323850" cy="360362"/>
          </a:xfrm>
          <a:prstGeom prst="downArrow">
            <a:avLst>
              <a:gd name="adj1" fmla="val 50000"/>
              <a:gd name="adj2" fmla="val 55637"/>
            </a:avLst>
          </a:prstGeom>
          <a:solidFill>
            <a:srgbClr val="00FF00"/>
          </a:solidFill>
          <a:ln w="12700" algn="ctr">
            <a:noFill/>
            <a:miter lim="800000"/>
            <a:headEnd type="none" w="sm" len="sm"/>
            <a:tailEnd type="none" w="sm" len="sm"/>
          </a:ln>
        </p:spPr>
        <p:txBody>
          <a:bodyPr wrap="none"/>
          <a:lstStyle/>
          <a:p>
            <a:endParaRPr lang="ja-JP" altLang="en-US" sz="3600">
              <a:latin typeface="Times New Roman" pitchFamily="18" charset="0"/>
              <a:ea typeface="HG丸ｺﾞｼｯｸM-PRO" pitchFamily="50" charset="-128"/>
            </a:endParaRPr>
          </a:p>
        </p:txBody>
      </p:sp>
      <p:sp>
        <p:nvSpPr>
          <p:cNvPr id="16392" name="下矢印 1"/>
          <p:cNvSpPr>
            <a:spLocks noChangeArrowheads="1"/>
          </p:cNvSpPr>
          <p:nvPr/>
        </p:nvSpPr>
        <p:spPr bwMode="auto">
          <a:xfrm>
            <a:off x="4319588" y="3140075"/>
            <a:ext cx="323850" cy="360363"/>
          </a:xfrm>
          <a:prstGeom prst="downArrow">
            <a:avLst>
              <a:gd name="adj1" fmla="val 50000"/>
              <a:gd name="adj2" fmla="val 55637"/>
            </a:avLst>
          </a:prstGeom>
          <a:solidFill>
            <a:srgbClr val="00FF00"/>
          </a:solidFill>
          <a:ln w="12700" algn="ctr">
            <a:noFill/>
            <a:miter lim="800000"/>
            <a:headEnd type="none" w="sm" len="sm"/>
            <a:tailEnd type="none" w="sm" len="sm"/>
          </a:ln>
        </p:spPr>
        <p:txBody>
          <a:bodyPr wrap="none"/>
          <a:lstStyle/>
          <a:p>
            <a:endParaRPr lang="ja-JP" altLang="en-US" sz="3600">
              <a:latin typeface="Times New Roman" pitchFamily="18" charset="0"/>
              <a:ea typeface="HG丸ｺﾞｼｯｸM-PRO" pitchFamily="50" charset="-128"/>
            </a:endParaRPr>
          </a:p>
        </p:txBody>
      </p:sp>
      <p:sp>
        <p:nvSpPr>
          <p:cNvPr id="16393" name="下矢印 1"/>
          <p:cNvSpPr>
            <a:spLocks noChangeArrowheads="1"/>
          </p:cNvSpPr>
          <p:nvPr/>
        </p:nvSpPr>
        <p:spPr bwMode="auto">
          <a:xfrm>
            <a:off x="4319588" y="2060575"/>
            <a:ext cx="323850" cy="360363"/>
          </a:xfrm>
          <a:prstGeom prst="downArrow">
            <a:avLst>
              <a:gd name="adj1" fmla="val 50000"/>
              <a:gd name="adj2" fmla="val 55637"/>
            </a:avLst>
          </a:prstGeom>
          <a:solidFill>
            <a:srgbClr val="00FF00"/>
          </a:solidFill>
          <a:ln w="12700" algn="ctr">
            <a:noFill/>
            <a:miter lim="800000"/>
            <a:headEnd type="none" w="sm" len="sm"/>
            <a:tailEnd type="none" w="sm" len="sm"/>
          </a:ln>
        </p:spPr>
        <p:txBody>
          <a:bodyPr wrap="none"/>
          <a:lstStyle/>
          <a:p>
            <a:endParaRPr lang="ja-JP" altLang="en-US" sz="3600">
              <a:latin typeface="Times New Roman" pitchFamily="18" charset="0"/>
              <a:ea typeface="HG丸ｺﾞｼｯｸM-PRO" pitchFamily="50" charset="-128"/>
            </a:endParaRPr>
          </a:p>
        </p:txBody>
      </p:sp>
      <p:sp>
        <p:nvSpPr>
          <p:cNvPr id="16394" name="Rectangle 3"/>
          <p:cNvSpPr txBox="1">
            <a:spLocks/>
          </p:cNvSpPr>
          <p:nvPr/>
        </p:nvSpPr>
        <p:spPr bwMode="auto">
          <a:xfrm>
            <a:off x="463550" y="2420938"/>
            <a:ext cx="8516938" cy="606425"/>
          </a:xfrm>
          <a:prstGeom prst="rect">
            <a:avLst/>
          </a:prstGeom>
          <a:noFill/>
          <a:ln w="9525">
            <a:noFill/>
            <a:miter lim="800000"/>
            <a:headEnd/>
            <a:tailEnd/>
          </a:ln>
        </p:spPr>
        <p:txBody>
          <a:bodyPr/>
          <a:lstStyle/>
          <a:p>
            <a:pPr marL="342900" indent="-342900">
              <a:spcBef>
                <a:spcPct val="20000"/>
              </a:spcBef>
              <a:buFont typeface="Arial" charset="0"/>
              <a:buNone/>
            </a:pPr>
            <a:r>
              <a:rPr lang="ja-JP" altLang="en-US" sz="2800"/>
              <a:t>双方を併用して設置することによりメリットが期待できる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正方形/長方形 34"/>
          <p:cNvSpPr>
            <a:spLocks noChangeArrowheads="1"/>
          </p:cNvSpPr>
          <p:nvPr/>
        </p:nvSpPr>
        <p:spPr bwMode="auto">
          <a:xfrm>
            <a:off x="4067175" y="6375400"/>
            <a:ext cx="1784350" cy="366713"/>
          </a:xfrm>
          <a:prstGeom prst="rect">
            <a:avLst/>
          </a:prstGeom>
          <a:noFill/>
          <a:ln w="9525">
            <a:noFill/>
            <a:miter lim="800000"/>
            <a:headEnd/>
            <a:tailEnd/>
          </a:ln>
        </p:spPr>
        <p:txBody>
          <a:bodyPr wrap="none">
            <a:spAutoFit/>
          </a:bodyPr>
          <a:lstStyle/>
          <a:p>
            <a:r>
              <a:rPr lang="ja-JP" altLang="en-US"/>
              <a:t>試験区設置状況</a:t>
            </a:r>
          </a:p>
        </p:txBody>
      </p:sp>
      <p:sp>
        <p:nvSpPr>
          <p:cNvPr id="17410" name="テキスト ボックス 24"/>
          <p:cNvSpPr txBox="1">
            <a:spLocks noChangeArrowheads="1"/>
          </p:cNvSpPr>
          <p:nvPr/>
        </p:nvSpPr>
        <p:spPr bwMode="auto">
          <a:xfrm>
            <a:off x="520700" y="4005263"/>
            <a:ext cx="1098550" cy="366712"/>
          </a:xfrm>
          <a:prstGeom prst="rect">
            <a:avLst/>
          </a:prstGeom>
          <a:noFill/>
          <a:ln w="9525">
            <a:noFill/>
            <a:miter lim="800000"/>
            <a:headEnd/>
            <a:tailEnd/>
          </a:ln>
        </p:spPr>
        <p:txBody>
          <a:bodyPr wrap="none">
            <a:spAutoFit/>
          </a:bodyPr>
          <a:lstStyle/>
          <a:p>
            <a:r>
              <a:rPr lang="ja-JP" altLang="en-US"/>
              <a:t>小試験体</a:t>
            </a:r>
          </a:p>
        </p:txBody>
      </p:sp>
      <p:sp>
        <p:nvSpPr>
          <p:cNvPr id="20486" name="Rectangle 2"/>
          <p:cNvSpPr>
            <a:spLocks/>
          </p:cNvSpPr>
          <p:nvPr/>
        </p:nvSpPr>
        <p:spPr bwMode="auto">
          <a:xfrm>
            <a:off x="611188" y="4475163"/>
            <a:ext cx="1835150" cy="647700"/>
          </a:xfrm>
          <a:prstGeom prst="rect">
            <a:avLst/>
          </a:prstGeom>
          <a:noFill/>
          <a:ln w="9525">
            <a:noFill/>
            <a:miter lim="800000"/>
            <a:headEnd/>
            <a:tailEnd/>
          </a:ln>
        </p:spPr>
        <p:txBody>
          <a:bodyPr anchor="ctr"/>
          <a:lstStyle/>
          <a:p>
            <a:pPr algn="ctr"/>
            <a:r>
              <a:rPr lang="ja-JP" altLang="en-US">
                <a:latin typeface="Calibri" pitchFamily="34" charset="0"/>
              </a:rPr>
              <a:t>無灌水区</a:t>
            </a:r>
          </a:p>
        </p:txBody>
      </p:sp>
      <p:sp>
        <p:nvSpPr>
          <p:cNvPr id="20487" name="Rectangle 2"/>
          <p:cNvSpPr>
            <a:spLocks/>
          </p:cNvSpPr>
          <p:nvPr/>
        </p:nvSpPr>
        <p:spPr bwMode="auto">
          <a:xfrm>
            <a:off x="684213" y="5267325"/>
            <a:ext cx="1835150" cy="647700"/>
          </a:xfrm>
          <a:prstGeom prst="rect">
            <a:avLst/>
          </a:prstGeom>
          <a:noFill/>
          <a:ln w="9525">
            <a:noFill/>
            <a:miter lim="800000"/>
            <a:headEnd/>
            <a:tailEnd/>
          </a:ln>
        </p:spPr>
        <p:txBody>
          <a:bodyPr anchor="ctr"/>
          <a:lstStyle/>
          <a:p>
            <a:pPr algn="ctr"/>
            <a:r>
              <a:rPr lang="ja-JP" altLang="en-US">
                <a:latin typeface="Calibri" pitchFamily="34" charset="0"/>
              </a:rPr>
              <a:t>灌水区</a:t>
            </a:r>
          </a:p>
        </p:txBody>
      </p:sp>
      <p:sp>
        <p:nvSpPr>
          <p:cNvPr id="17413" name="Rectangle 276"/>
          <p:cNvSpPr>
            <a:spLocks noChangeArrowheads="1"/>
          </p:cNvSpPr>
          <p:nvPr/>
        </p:nvSpPr>
        <p:spPr bwMode="auto">
          <a:xfrm>
            <a:off x="2051050" y="5870575"/>
            <a:ext cx="719138" cy="366713"/>
          </a:xfrm>
          <a:prstGeom prst="rect">
            <a:avLst/>
          </a:prstGeom>
          <a:noFill/>
          <a:ln w="9525">
            <a:noFill/>
            <a:miter lim="800000"/>
            <a:headEnd/>
            <a:tailEnd/>
          </a:ln>
        </p:spPr>
        <p:txBody>
          <a:bodyPr>
            <a:spAutoFit/>
          </a:bodyPr>
          <a:lstStyle/>
          <a:p>
            <a:r>
              <a:rPr lang="ja-JP" altLang="en-US"/>
              <a:t>芝区</a:t>
            </a:r>
          </a:p>
        </p:txBody>
      </p:sp>
      <p:sp>
        <p:nvSpPr>
          <p:cNvPr id="17414" name="Rectangle 276"/>
          <p:cNvSpPr>
            <a:spLocks noChangeArrowheads="1"/>
          </p:cNvSpPr>
          <p:nvPr/>
        </p:nvSpPr>
        <p:spPr bwMode="auto">
          <a:xfrm>
            <a:off x="6588125" y="5427663"/>
            <a:ext cx="1871663" cy="366712"/>
          </a:xfrm>
          <a:prstGeom prst="rect">
            <a:avLst/>
          </a:prstGeom>
          <a:noFill/>
          <a:ln w="9525">
            <a:noFill/>
            <a:miter lim="800000"/>
            <a:headEnd/>
            <a:tailEnd/>
          </a:ln>
        </p:spPr>
        <p:txBody>
          <a:bodyPr>
            <a:spAutoFit/>
          </a:bodyPr>
          <a:lstStyle/>
          <a:p>
            <a:r>
              <a:rPr lang="ja-JP" altLang="en-US"/>
              <a:t>ソーラーパネル</a:t>
            </a:r>
          </a:p>
        </p:txBody>
      </p:sp>
      <p:sp>
        <p:nvSpPr>
          <p:cNvPr id="17415" name="テキスト ボックス 24"/>
          <p:cNvSpPr txBox="1">
            <a:spLocks noChangeArrowheads="1"/>
          </p:cNvSpPr>
          <p:nvPr/>
        </p:nvSpPr>
        <p:spPr bwMode="auto">
          <a:xfrm>
            <a:off x="6372225" y="3709988"/>
            <a:ext cx="1708150" cy="366712"/>
          </a:xfrm>
          <a:prstGeom prst="rect">
            <a:avLst/>
          </a:prstGeom>
          <a:noFill/>
          <a:ln w="9525">
            <a:noFill/>
            <a:miter lim="800000"/>
            <a:headEnd/>
            <a:tailEnd/>
          </a:ln>
        </p:spPr>
        <p:txBody>
          <a:bodyPr wrap="none">
            <a:spAutoFit/>
          </a:bodyPr>
          <a:lstStyle/>
          <a:p>
            <a:r>
              <a:rPr lang="ja-JP" altLang="en-US"/>
              <a:t>気象観測タワー</a:t>
            </a:r>
          </a:p>
        </p:txBody>
      </p:sp>
      <p:pic>
        <p:nvPicPr>
          <p:cNvPr id="17416" name="Picture 30"/>
          <p:cNvPicPr>
            <a:picLocks noChangeAspect="1" noChangeArrowheads="1"/>
          </p:cNvPicPr>
          <p:nvPr/>
        </p:nvPicPr>
        <p:blipFill>
          <a:blip r:embed="rId2"/>
          <a:srcRect/>
          <a:stretch>
            <a:fillRect/>
          </a:stretch>
        </p:blipFill>
        <p:spPr bwMode="auto">
          <a:xfrm>
            <a:off x="1331913" y="6022975"/>
            <a:ext cx="503237" cy="501650"/>
          </a:xfrm>
          <a:prstGeom prst="rect">
            <a:avLst/>
          </a:prstGeom>
          <a:noFill/>
          <a:ln w="9525">
            <a:noFill/>
            <a:miter lim="800000"/>
            <a:headEnd/>
            <a:tailEnd/>
          </a:ln>
        </p:spPr>
      </p:pic>
      <p:pic>
        <p:nvPicPr>
          <p:cNvPr id="17417" name="Picture 31"/>
          <p:cNvPicPr>
            <a:picLocks noChangeAspect="1" noChangeArrowheads="1"/>
          </p:cNvPicPr>
          <p:nvPr/>
        </p:nvPicPr>
        <p:blipFill>
          <a:blip r:embed="rId3"/>
          <a:srcRect/>
          <a:stretch>
            <a:fillRect/>
          </a:stretch>
        </p:blipFill>
        <p:spPr bwMode="auto">
          <a:xfrm rot="-5400000">
            <a:off x="2051050" y="5127625"/>
            <a:ext cx="677863" cy="677863"/>
          </a:xfrm>
          <a:prstGeom prst="rect">
            <a:avLst/>
          </a:prstGeom>
          <a:noFill/>
          <a:ln w="9525">
            <a:noFill/>
            <a:miter lim="800000"/>
            <a:headEnd/>
            <a:tailEnd/>
          </a:ln>
        </p:spPr>
      </p:pic>
      <p:pic>
        <p:nvPicPr>
          <p:cNvPr id="17418" name="Picture 32"/>
          <p:cNvPicPr>
            <a:picLocks noChangeAspect="1" noChangeArrowheads="1"/>
          </p:cNvPicPr>
          <p:nvPr/>
        </p:nvPicPr>
        <p:blipFill>
          <a:blip r:embed="rId4"/>
          <a:srcRect/>
          <a:stretch>
            <a:fillRect/>
          </a:stretch>
        </p:blipFill>
        <p:spPr bwMode="auto">
          <a:xfrm rot="-5400000">
            <a:off x="2051051" y="4294187"/>
            <a:ext cx="677862" cy="677863"/>
          </a:xfrm>
          <a:prstGeom prst="rect">
            <a:avLst/>
          </a:prstGeom>
          <a:noFill/>
          <a:ln w="9525">
            <a:noFill/>
            <a:miter lim="800000"/>
            <a:headEnd/>
            <a:tailEnd/>
          </a:ln>
        </p:spPr>
      </p:pic>
      <p:pic>
        <p:nvPicPr>
          <p:cNvPr id="17419" name="Picture 97"/>
          <p:cNvPicPr>
            <a:picLocks noChangeAspect="1" noChangeArrowheads="1"/>
          </p:cNvPicPr>
          <p:nvPr/>
        </p:nvPicPr>
        <p:blipFill>
          <a:blip r:embed="rId5"/>
          <a:srcRect/>
          <a:stretch>
            <a:fillRect/>
          </a:stretch>
        </p:blipFill>
        <p:spPr bwMode="auto">
          <a:xfrm rot="-5400000">
            <a:off x="2843213" y="5126038"/>
            <a:ext cx="679450" cy="679450"/>
          </a:xfrm>
          <a:prstGeom prst="rect">
            <a:avLst/>
          </a:prstGeom>
          <a:noFill/>
          <a:ln w="9525">
            <a:noFill/>
            <a:miter lim="800000"/>
            <a:headEnd/>
            <a:tailEnd/>
          </a:ln>
        </p:spPr>
      </p:pic>
      <p:pic>
        <p:nvPicPr>
          <p:cNvPr id="17420" name="Picture 98"/>
          <p:cNvPicPr>
            <a:picLocks noChangeAspect="1" noChangeArrowheads="1"/>
          </p:cNvPicPr>
          <p:nvPr/>
        </p:nvPicPr>
        <p:blipFill>
          <a:blip r:embed="rId6"/>
          <a:srcRect/>
          <a:stretch>
            <a:fillRect/>
          </a:stretch>
        </p:blipFill>
        <p:spPr bwMode="auto">
          <a:xfrm rot="-5400000">
            <a:off x="2843213" y="4292600"/>
            <a:ext cx="679450" cy="679450"/>
          </a:xfrm>
          <a:prstGeom prst="rect">
            <a:avLst/>
          </a:prstGeom>
          <a:noFill/>
          <a:ln w="9525">
            <a:noFill/>
            <a:miter lim="800000"/>
            <a:headEnd/>
            <a:tailEnd/>
          </a:ln>
        </p:spPr>
      </p:pic>
      <p:pic>
        <p:nvPicPr>
          <p:cNvPr id="17421" name="Picture 99"/>
          <p:cNvPicPr>
            <a:picLocks noChangeAspect="1" noChangeArrowheads="1"/>
          </p:cNvPicPr>
          <p:nvPr/>
        </p:nvPicPr>
        <p:blipFill>
          <a:blip r:embed="rId7"/>
          <a:srcRect/>
          <a:stretch>
            <a:fillRect/>
          </a:stretch>
        </p:blipFill>
        <p:spPr bwMode="auto">
          <a:xfrm rot="-5400000">
            <a:off x="3635375" y="5127625"/>
            <a:ext cx="677863" cy="677863"/>
          </a:xfrm>
          <a:prstGeom prst="rect">
            <a:avLst/>
          </a:prstGeom>
          <a:noFill/>
          <a:ln w="9525">
            <a:noFill/>
            <a:miter lim="800000"/>
            <a:headEnd/>
            <a:tailEnd/>
          </a:ln>
        </p:spPr>
      </p:pic>
      <p:pic>
        <p:nvPicPr>
          <p:cNvPr id="17422" name="Picture 100"/>
          <p:cNvPicPr>
            <a:picLocks noChangeAspect="1" noChangeArrowheads="1"/>
          </p:cNvPicPr>
          <p:nvPr/>
        </p:nvPicPr>
        <p:blipFill>
          <a:blip r:embed="rId8"/>
          <a:srcRect/>
          <a:stretch>
            <a:fillRect/>
          </a:stretch>
        </p:blipFill>
        <p:spPr bwMode="auto">
          <a:xfrm rot="-5400000">
            <a:off x="3635376" y="4294187"/>
            <a:ext cx="677862" cy="677863"/>
          </a:xfrm>
          <a:prstGeom prst="rect">
            <a:avLst/>
          </a:prstGeom>
          <a:noFill/>
          <a:ln w="9525">
            <a:noFill/>
            <a:miter lim="800000"/>
            <a:headEnd/>
            <a:tailEnd/>
          </a:ln>
        </p:spPr>
      </p:pic>
      <p:pic>
        <p:nvPicPr>
          <p:cNvPr id="17423" name="Picture 101"/>
          <p:cNvPicPr>
            <a:picLocks noChangeAspect="1" noChangeArrowheads="1"/>
          </p:cNvPicPr>
          <p:nvPr/>
        </p:nvPicPr>
        <p:blipFill>
          <a:blip r:embed="rId9"/>
          <a:srcRect/>
          <a:stretch>
            <a:fillRect/>
          </a:stretch>
        </p:blipFill>
        <p:spPr bwMode="auto">
          <a:xfrm rot="-5400000">
            <a:off x="4427537" y="5127626"/>
            <a:ext cx="677863" cy="677862"/>
          </a:xfrm>
          <a:prstGeom prst="rect">
            <a:avLst/>
          </a:prstGeom>
          <a:noFill/>
          <a:ln w="9525">
            <a:noFill/>
            <a:miter lim="800000"/>
            <a:headEnd/>
            <a:tailEnd/>
          </a:ln>
        </p:spPr>
      </p:pic>
      <p:pic>
        <p:nvPicPr>
          <p:cNvPr id="17424" name="Picture 102"/>
          <p:cNvPicPr>
            <a:picLocks noChangeAspect="1" noChangeArrowheads="1"/>
          </p:cNvPicPr>
          <p:nvPr/>
        </p:nvPicPr>
        <p:blipFill>
          <a:blip r:embed="rId10"/>
          <a:srcRect/>
          <a:stretch>
            <a:fillRect/>
          </a:stretch>
        </p:blipFill>
        <p:spPr bwMode="auto">
          <a:xfrm rot="-5400000">
            <a:off x="4427538" y="4294188"/>
            <a:ext cx="677862" cy="677862"/>
          </a:xfrm>
          <a:prstGeom prst="rect">
            <a:avLst/>
          </a:prstGeom>
          <a:noFill/>
          <a:ln w="9525">
            <a:noFill/>
            <a:miter lim="800000"/>
            <a:headEnd/>
            <a:tailEnd/>
          </a:ln>
        </p:spPr>
      </p:pic>
      <p:pic>
        <p:nvPicPr>
          <p:cNvPr id="17425" name="Picture 103"/>
          <p:cNvPicPr>
            <a:picLocks noChangeAspect="1" noChangeArrowheads="1"/>
          </p:cNvPicPr>
          <p:nvPr/>
        </p:nvPicPr>
        <p:blipFill>
          <a:blip r:embed="rId11"/>
          <a:srcRect/>
          <a:stretch>
            <a:fillRect/>
          </a:stretch>
        </p:blipFill>
        <p:spPr bwMode="auto">
          <a:xfrm>
            <a:off x="5292725" y="5157788"/>
            <a:ext cx="647700" cy="647700"/>
          </a:xfrm>
          <a:prstGeom prst="rect">
            <a:avLst/>
          </a:prstGeom>
          <a:noFill/>
          <a:ln w="9525">
            <a:noFill/>
            <a:miter lim="800000"/>
            <a:headEnd/>
            <a:tailEnd/>
          </a:ln>
        </p:spPr>
      </p:pic>
      <p:pic>
        <p:nvPicPr>
          <p:cNvPr id="17426" name="Picture 105"/>
          <p:cNvPicPr>
            <a:picLocks noChangeAspect="1" noChangeArrowheads="1"/>
          </p:cNvPicPr>
          <p:nvPr/>
        </p:nvPicPr>
        <p:blipFill>
          <a:blip r:embed="rId12"/>
          <a:srcRect/>
          <a:stretch>
            <a:fillRect/>
          </a:stretch>
        </p:blipFill>
        <p:spPr bwMode="auto">
          <a:xfrm rot="5400000">
            <a:off x="5400675" y="5049838"/>
            <a:ext cx="2016125" cy="215900"/>
          </a:xfrm>
          <a:prstGeom prst="rect">
            <a:avLst/>
          </a:prstGeom>
          <a:noFill/>
          <a:ln w="9525">
            <a:noFill/>
            <a:miter lim="800000"/>
            <a:headEnd/>
            <a:tailEnd/>
          </a:ln>
        </p:spPr>
      </p:pic>
      <p:sp>
        <p:nvSpPr>
          <p:cNvPr id="17427" name="Rectangle 276"/>
          <p:cNvSpPr>
            <a:spLocks noChangeArrowheads="1"/>
          </p:cNvSpPr>
          <p:nvPr/>
        </p:nvSpPr>
        <p:spPr bwMode="auto">
          <a:xfrm>
            <a:off x="2627313" y="5870575"/>
            <a:ext cx="1077912" cy="366713"/>
          </a:xfrm>
          <a:prstGeom prst="rect">
            <a:avLst/>
          </a:prstGeom>
          <a:noFill/>
          <a:ln w="9525">
            <a:noFill/>
            <a:miter lim="800000"/>
            <a:headEnd/>
            <a:tailEnd/>
          </a:ln>
        </p:spPr>
        <p:txBody>
          <a:bodyPr>
            <a:spAutoFit/>
          </a:bodyPr>
          <a:lstStyle/>
          <a:p>
            <a:r>
              <a:rPr lang="ja-JP" altLang="en-US"/>
              <a:t>セダム区</a:t>
            </a:r>
          </a:p>
        </p:txBody>
      </p:sp>
      <p:sp>
        <p:nvSpPr>
          <p:cNvPr id="17428" name="Rectangle 276"/>
          <p:cNvSpPr>
            <a:spLocks noChangeArrowheads="1"/>
          </p:cNvSpPr>
          <p:nvPr/>
        </p:nvSpPr>
        <p:spPr bwMode="auto">
          <a:xfrm>
            <a:off x="3563938" y="5870575"/>
            <a:ext cx="862012" cy="366713"/>
          </a:xfrm>
          <a:prstGeom prst="rect">
            <a:avLst/>
          </a:prstGeom>
          <a:noFill/>
          <a:ln w="9525">
            <a:noFill/>
            <a:miter lim="800000"/>
            <a:headEnd/>
            <a:tailEnd/>
          </a:ln>
        </p:spPr>
        <p:txBody>
          <a:bodyPr>
            <a:spAutoFit/>
          </a:bodyPr>
          <a:lstStyle/>
          <a:p>
            <a:r>
              <a:rPr lang="ja-JP" altLang="en-US"/>
              <a:t>コケ区</a:t>
            </a:r>
          </a:p>
        </p:txBody>
      </p:sp>
      <p:sp>
        <p:nvSpPr>
          <p:cNvPr id="17429" name="Rectangle 276"/>
          <p:cNvSpPr>
            <a:spLocks noChangeArrowheads="1"/>
          </p:cNvSpPr>
          <p:nvPr/>
        </p:nvSpPr>
        <p:spPr bwMode="auto">
          <a:xfrm>
            <a:off x="4357688" y="5870575"/>
            <a:ext cx="1006475" cy="366713"/>
          </a:xfrm>
          <a:prstGeom prst="rect">
            <a:avLst/>
          </a:prstGeom>
          <a:noFill/>
          <a:ln w="9525">
            <a:noFill/>
            <a:miter lim="800000"/>
            <a:headEnd/>
            <a:tailEnd/>
          </a:ln>
        </p:spPr>
        <p:txBody>
          <a:bodyPr>
            <a:spAutoFit/>
          </a:bodyPr>
          <a:lstStyle/>
          <a:p>
            <a:r>
              <a:rPr lang="ja-JP" altLang="en-US"/>
              <a:t>土壌区</a:t>
            </a:r>
          </a:p>
        </p:txBody>
      </p:sp>
      <p:sp>
        <p:nvSpPr>
          <p:cNvPr id="17430" name="Rectangle 276"/>
          <p:cNvSpPr>
            <a:spLocks noChangeArrowheads="1"/>
          </p:cNvSpPr>
          <p:nvPr/>
        </p:nvSpPr>
        <p:spPr bwMode="auto">
          <a:xfrm>
            <a:off x="5148263" y="5870575"/>
            <a:ext cx="1222375" cy="366713"/>
          </a:xfrm>
          <a:prstGeom prst="rect">
            <a:avLst/>
          </a:prstGeom>
          <a:noFill/>
          <a:ln w="9525">
            <a:noFill/>
            <a:miter lim="800000"/>
            <a:headEnd/>
            <a:tailEnd/>
          </a:ln>
        </p:spPr>
        <p:txBody>
          <a:bodyPr>
            <a:spAutoFit/>
          </a:bodyPr>
          <a:lstStyle/>
          <a:p>
            <a:r>
              <a:rPr lang="ja-JP" altLang="en-US"/>
              <a:t>無処理区</a:t>
            </a:r>
          </a:p>
        </p:txBody>
      </p:sp>
      <p:sp>
        <p:nvSpPr>
          <p:cNvPr id="19494" name="Rectangle 108"/>
          <p:cNvSpPr>
            <a:spLocks noChangeArrowheads="1"/>
          </p:cNvSpPr>
          <p:nvPr/>
        </p:nvSpPr>
        <p:spPr bwMode="auto">
          <a:xfrm>
            <a:off x="1979613" y="5084763"/>
            <a:ext cx="3168650" cy="792162"/>
          </a:xfrm>
          <a:prstGeom prst="rect">
            <a:avLst/>
          </a:prstGeom>
          <a:noFill/>
          <a:ln w="38100">
            <a:solidFill>
              <a:srgbClr val="FF0000"/>
            </a:solidFill>
            <a:miter lim="800000"/>
            <a:headEnd/>
            <a:tailEnd/>
          </a:ln>
        </p:spPr>
        <p:txBody>
          <a:bodyPr wrap="none" anchor="ctr"/>
          <a:lstStyle/>
          <a:p>
            <a:endParaRPr lang="ja-JP" altLang="en-US"/>
          </a:p>
        </p:txBody>
      </p:sp>
      <p:sp>
        <p:nvSpPr>
          <p:cNvPr id="19495" name="Rectangle 108"/>
          <p:cNvSpPr>
            <a:spLocks noChangeArrowheads="1"/>
          </p:cNvSpPr>
          <p:nvPr/>
        </p:nvSpPr>
        <p:spPr bwMode="auto">
          <a:xfrm>
            <a:off x="1979613" y="4221163"/>
            <a:ext cx="3168650" cy="792162"/>
          </a:xfrm>
          <a:prstGeom prst="rect">
            <a:avLst/>
          </a:prstGeom>
          <a:noFill/>
          <a:ln w="38100">
            <a:solidFill>
              <a:srgbClr val="FF0000"/>
            </a:solidFill>
            <a:miter lim="800000"/>
            <a:headEnd/>
            <a:tailEnd/>
          </a:ln>
        </p:spPr>
        <p:txBody>
          <a:bodyPr wrap="none" anchor="ctr"/>
          <a:lstStyle/>
          <a:p>
            <a:endParaRPr lang="ja-JP" altLang="en-US"/>
          </a:p>
        </p:txBody>
      </p:sp>
      <p:cxnSp>
        <p:nvCxnSpPr>
          <p:cNvPr id="3" name="直線矢印コネクタ 2"/>
          <p:cNvCxnSpPr/>
          <p:nvPr/>
        </p:nvCxnSpPr>
        <p:spPr>
          <a:xfrm>
            <a:off x="1601788" y="4221163"/>
            <a:ext cx="666750" cy="5778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1979613" y="4076700"/>
            <a:ext cx="6337300" cy="18732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p:cNvSpPr txBox="1">
            <a:spLocks noChangeArrowheads="1"/>
          </p:cNvSpPr>
          <p:nvPr/>
        </p:nvSpPr>
        <p:spPr bwMode="auto">
          <a:xfrm>
            <a:off x="2270125" y="3716338"/>
            <a:ext cx="646113" cy="369887"/>
          </a:xfrm>
          <a:prstGeom prst="rect">
            <a:avLst/>
          </a:prstGeom>
          <a:noFill/>
          <a:ln w="9525">
            <a:noFill/>
            <a:miter lim="800000"/>
            <a:headEnd/>
            <a:tailEnd/>
          </a:ln>
        </p:spPr>
        <p:txBody>
          <a:bodyPr wrap="none">
            <a:spAutoFit/>
          </a:bodyPr>
          <a:lstStyle/>
          <a:p>
            <a:r>
              <a:rPr lang="ja-JP" altLang="en-US" b="1">
                <a:solidFill>
                  <a:srgbClr val="FF0000"/>
                </a:solidFill>
              </a:rPr>
              <a:t>測定</a:t>
            </a:r>
          </a:p>
        </p:txBody>
      </p:sp>
      <p:sp>
        <p:nvSpPr>
          <p:cNvPr id="4" name="Rectangle 108"/>
          <p:cNvSpPr>
            <a:spLocks noChangeArrowheads="1"/>
          </p:cNvSpPr>
          <p:nvPr/>
        </p:nvSpPr>
        <p:spPr bwMode="auto">
          <a:xfrm>
            <a:off x="6516688" y="4292600"/>
            <a:ext cx="1657350" cy="1511300"/>
          </a:xfrm>
          <a:prstGeom prst="rect">
            <a:avLst/>
          </a:prstGeom>
          <a:noFill/>
          <a:ln w="38100">
            <a:solidFill>
              <a:srgbClr val="FF0000"/>
            </a:solidFill>
            <a:miter lim="800000"/>
            <a:headEnd/>
            <a:tailEnd/>
          </a:ln>
        </p:spPr>
        <p:txBody>
          <a:bodyPr wrap="none" anchor="ctr"/>
          <a:lstStyle/>
          <a:p>
            <a:endParaRPr lang="ja-JP" altLang="en-US"/>
          </a:p>
        </p:txBody>
      </p:sp>
      <p:sp>
        <p:nvSpPr>
          <p:cNvPr id="20519" name="テキスト ボックス 129"/>
          <p:cNvSpPr txBox="1">
            <a:spLocks noChangeArrowheads="1"/>
          </p:cNvSpPr>
          <p:nvPr/>
        </p:nvSpPr>
        <p:spPr bwMode="auto">
          <a:xfrm>
            <a:off x="7250113" y="4292600"/>
            <a:ext cx="922337" cy="392113"/>
          </a:xfrm>
          <a:prstGeom prst="rect">
            <a:avLst/>
          </a:prstGeom>
          <a:noFill/>
          <a:ln w="25400">
            <a:solidFill>
              <a:srgbClr val="FFFF00"/>
            </a:solidFill>
            <a:miter lim="800000"/>
            <a:headEnd/>
            <a:tailEnd/>
          </a:ln>
        </p:spPr>
        <p:txBody>
          <a:bodyPr>
            <a:spAutoFit/>
          </a:bodyPr>
          <a:lstStyle/>
          <a:p>
            <a:r>
              <a:rPr lang="ja-JP" altLang="en-US"/>
              <a:t>ろ紙法</a:t>
            </a:r>
          </a:p>
        </p:txBody>
      </p:sp>
      <p:pic>
        <p:nvPicPr>
          <p:cNvPr id="17438" name="Picture 106"/>
          <p:cNvPicPr>
            <a:picLocks noChangeAspect="1" noChangeArrowheads="1"/>
          </p:cNvPicPr>
          <p:nvPr/>
        </p:nvPicPr>
        <p:blipFill>
          <a:blip r:embed="rId13"/>
          <a:srcRect/>
          <a:stretch>
            <a:fillRect/>
          </a:stretch>
        </p:blipFill>
        <p:spPr bwMode="auto">
          <a:xfrm>
            <a:off x="7019925" y="4724400"/>
            <a:ext cx="647700" cy="649288"/>
          </a:xfrm>
          <a:prstGeom prst="rect">
            <a:avLst/>
          </a:prstGeom>
          <a:noFill/>
          <a:ln w="9525">
            <a:noFill/>
            <a:miter lim="800000"/>
            <a:headEnd/>
            <a:tailEnd/>
          </a:ln>
        </p:spPr>
      </p:pic>
      <p:sp>
        <p:nvSpPr>
          <p:cNvPr id="56354" name="タイトル 1"/>
          <p:cNvSpPr txBox="1">
            <a:spLocks/>
          </p:cNvSpPr>
          <p:nvPr/>
        </p:nvSpPr>
        <p:spPr bwMode="auto">
          <a:xfrm>
            <a:off x="-107950" y="44450"/>
            <a:ext cx="3024188" cy="865188"/>
          </a:xfrm>
          <a:prstGeom prst="rect">
            <a:avLst/>
          </a:prstGeom>
          <a:noFill/>
          <a:ln w="9525">
            <a:noFill/>
            <a:miter lim="800000"/>
            <a:headEnd/>
            <a:tailEnd/>
          </a:ln>
        </p:spPr>
        <p:txBody>
          <a:bodyPr anchor="ctr"/>
          <a:lstStyle/>
          <a:p>
            <a:pPr algn="ctr">
              <a:buFont typeface="Arial" charset="0"/>
              <a:buNone/>
            </a:pPr>
            <a:r>
              <a:rPr lang="ja-JP" altLang="en-US" sz="3600">
                <a:latin typeface="Calibri" pitchFamily="34" charset="0"/>
              </a:rPr>
              <a:t>　</a:t>
            </a:r>
            <a:r>
              <a:rPr lang="ja-JP" altLang="en-US" sz="3600">
                <a:solidFill>
                  <a:srgbClr val="FFFF00"/>
                </a:solidFill>
                <a:latin typeface="Calibri" pitchFamily="34" charset="0"/>
              </a:rPr>
              <a:t>実験場所</a:t>
            </a:r>
          </a:p>
        </p:txBody>
      </p:sp>
      <p:pic>
        <p:nvPicPr>
          <p:cNvPr id="56355" name="Picture 282" descr="C:\Users\tougarashi\Desktop\卒業研究\屋上画像\CIMG1259.JPG"/>
          <p:cNvPicPr>
            <a:picLocks noChangeAspect="1" noChangeArrowheads="1"/>
          </p:cNvPicPr>
          <p:nvPr/>
        </p:nvPicPr>
        <p:blipFill>
          <a:blip r:embed="rId14"/>
          <a:srcRect/>
          <a:stretch>
            <a:fillRect/>
          </a:stretch>
        </p:blipFill>
        <p:spPr bwMode="auto">
          <a:xfrm>
            <a:off x="1600200" y="1341438"/>
            <a:ext cx="2324100" cy="1727200"/>
          </a:xfrm>
          <a:prstGeom prst="rect">
            <a:avLst/>
          </a:prstGeom>
          <a:noFill/>
          <a:ln w="9525">
            <a:noFill/>
            <a:miter lim="800000"/>
            <a:headEnd/>
            <a:tailEnd/>
          </a:ln>
        </p:spPr>
      </p:pic>
      <p:sp>
        <p:nvSpPr>
          <p:cNvPr id="56356" name="Rectangle 276"/>
          <p:cNvSpPr>
            <a:spLocks noChangeArrowheads="1"/>
          </p:cNvSpPr>
          <p:nvPr/>
        </p:nvSpPr>
        <p:spPr bwMode="auto">
          <a:xfrm>
            <a:off x="1547813" y="3133725"/>
            <a:ext cx="2519362" cy="366713"/>
          </a:xfrm>
          <a:prstGeom prst="rect">
            <a:avLst/>
          </a:prstGeom>
          <a:noFill/>
          <a:ln w="9525">
            <a:noFill/>
            <a:miter lim="800000"/>
            <a:headEnd/>
            <a:tailEnd/>
          </a:ln>
        </p:spPr>
        <p:txBody>
          <a:bodyPr>
            <a:spAutoFit/>
          </a:bodyPr>
          <a:lstStyle/>
          <a:p>
            <a:r>
              <a:rPr lang="ja-JP" altLang="en-US"/>
              <a:t>　　　屋上緑化試験区</a:t>
            </a:r>
          </a:p>
        </p:txBody>
      </p:sp>
      <p:sp>
        <p:nvSpPr>
          <p:cNvPr id="56357" name="Rectangle 276"/>
          <p:cNvSpPr>
            <a:spLocks noChangeArrowheads="1"/>
          </p:cNvSpPr>
          <p:nvPr/>
        </p:nvSpPr>
        <p:spPr bwMode="auto">
          <a:xfrm>
            <a:off x="5435600" y="3133725"/>
            <a:ext cx="2709863" cy="366713"/>
          </a:xfrm>
          <a:prstGeom prst="rect">
            <a:avLst/>
          </a:prstGeom>
          <a:noFill/>
          <a:ln w="9525">
            <a:noFill/>
            <a:miter lim="800000"/>
            <a:headEnd/>
            <a:tailEnd/>
          </a:ln>
        </p:spPr>
        <p:txBody>
          <a:bodyPr>
            <a:spAutoFit/>
          </a:bodyPr>
          <a:lstStyle/>
          <a:p>
            <a:r>
              <a:rPr lang="ja-JP" altLang="en-US"/>
              <a:t>　　　ソーラーパネル</a:t>
            </a:r>
          </a:p>
        </p:txBody>
      </p:sp>
      <p:sp>
        <p:nvSpPr>
          <p:cNvPr id="56358" name="Rectangle 280"/>
          <p:cNvSpPr>
            <a:spLocks noChangeArrowheads="1"/>
          </p:cNvSpPr>
          <p:nvPr/>
        </p:nvSpPr>
        <p:spPr bwMode="auto">
          <a:xfrm>
            <a:off x="649288" y="884238"/>
            <a:ext cx="7162800" cy="457200"/>
          </a:xfrm>
          <a:prstGeom prst="rect">
            <a:avLst/>
          </a:prstGeom>
          <a:noFill/>
          <a:ln w="9525">
            <a:noFill/>
            <a:miter lim="800000"/>
            <a:headEnd/>
            <a:tailEnd/>
          </a:ln>
        </p:spPr>
        <p:txBody>
          <a:bodyPr>
            <a:spAutoFit/>
          </a:bodyPr>
          <a:lstStyle/>
          <a:p>
            <a:r>
              <a:rPr lang="ja-JP" altLang="en-US" sz="2400"/>
              <a:t>東京都江東区、東京都環境科学研究所別棟屋上</a:t>
            </a:r>
          </a:p>
        </p:txBody>
      </p:sp>
      <p:pic>
        <p:nvPicPr>
          <p:cNvPr id="56359" name="Picture 39" descr="120801 127"/>
          <p:cNvPicPr>
            <a:picLocks noChangeAspect="1" noChangeArrowheads="1"/>
          </p:cNvPicPr>
          <p:nvPr/>
        </p:nvPicPr>
        <p:blipFill>
          <a:blip r:embed="rId15"/>
          <a:srcRect/>
          <a:stretch>
            <a:fillRect/>
          </a:stretch>
        </p:blipFill>
        <p:spPr bwMode="auto">
          <a:xfrm>
            <a:off x="5508625" y="1341438"/>
            <a:ext cx="2303463" cy="1727200"/>
          </a:xfrm>
          <a:prstGeom prst="rect">
            <a:avLst/>
          </a:prstGeom>
          <a:noFill/>
          <a:ln w="9525">
            <a:noFill/>
            <a:miter lim="800000"/>
            <a:headEnd/>
            <a:tailEnd/>
          </a:ln>
        </p:spPr>
      </p:pic>
      <p:sp>
        <p:nvSpPr>
          <p:cNvPr id="56362" name="タイトル 10"/>
          <p:cNvSpPr>
            <a:spLocks/>
          </p:cNvSpPr>
          <p:nvPr/>
        </p:nvSpPr>
        <p:spPr bwMode="auto">
          <a:xfrm>
            <a:off x="95250" y="-9525"/>
            <a:ext cx="3468688" cy="927100"/>
          </a:xfrm>
          <a:prstGeom prst="rect">
            <a:avLst/>
          </a:prstGeom>
          <a:noFill/>
          <a:ln w="9525">
            <a:noFill/>
            <a:miter lim="800000"/>
            <a:headEnd/>
            <a:tailEnd/>
          </a:ln>
        </p:spPr>
        <p:txBody>
          <a:bodyPr anchor="ctr"/>
          <a:lstStyle/>
          <a:p>
            <a:pPr algn="ctr"/>
            <a:r>
              <a:rPr lang="ja-JP" altLang="en-US" sz="3600">
                <a:solidFill>
                  <a:srgbClr val="FFFF00"/>
                </a:solidFill>
                <a:latin typeface="Calibri" pitchFamily="34" charset="0"/>
              </a:rPr>
              <a:t>実験試験区</a:t>
            </a:r>
          </a:p>
        </p:txBody>
      </p:sp>
      <p:pic>
        <p:nvPicPr>
          <p:cNvPr id="56363" name="Picture 37"/>
          <p:cNvPicPr>
            <a:picLocks noChangeAspect="1" noChangeArrowheads="1"/>
          </p:cNvPicPr>
          <p:nvPr/>
        </p:nvPicPr>
        <p:blipFill>
          <a:blip r:embed="rId16"/>
          <a:srcRect/>
          <a:stretch>
            <a:fillRect/>
          </a:stretch>
        </p:blipFill>
        <p:spPr bwMode="auto">
          <a:xfrm>
            <a:off x="539750" y="836613"/>
            <a:ext cx="8064500" cy="2663825"/>
          </a:xfrm>
          <a:prstGeom prst="rect">
            <a:avLst/>
          </a:prstGeom>
          <a:noFill/>
          <a:ln w="9525">
            <a:noFill/>
            <a:miter lim="800000"/>
            <a:headEnd/>
            <a:tailEnd/>
          </a:ln>
        </p:spPr>
      </p:pic>
      <p:pic>
        <p:nvPicPr>
          <p:cNvPr id="17447" name="Picture 104"/>
          <p:cNvPicPr>
            <a:picLocks noChangeAspect="1" noChangeArrowheads="1"/>
          </p:cNvPicPr>
          <p:nvPr/>
        </p:nvPicPr>
        <p:blipFill>
          <a:blip r:embed="rId17"/>
          <a:srcRect/>
          <a:stretch>
            <a:fillRect/>
          </a:stretch>
        </p:blipFill>
        <p:spPr bwMode="auto">
          <a:xfrm>
            <a:off x="5651500" y="4221163"/>
            <a:ext cx="423863" cy="431800"/>
          </a:xfrm>
          <a:prstGeom prst="rect">
            <a:avLst/>
          </a:prstGeom>
          <a:noFill/>
          <a:ln w="9525">
            <a:noFill/>
            <a:miter lim="800000"/>
            <a:headEnd/>
            <a:tailEnd/>
          </a:ln>
        </p:spPr>
      </p:pic>
      <p:sp>
        <p:nvSpPr>
          <p:cNvPr id="17448" name="Line 43"/>
          <p:cNvSpPr>
            <a:spLocks noChangeShapeType="1"/>
          </p:cNvSpPr>
          <p:nvPr/>
        </p:nvSpPr>
        <p:spPr bwMode="auto">
          <a:xfrm flipH="1">
            <a:off x="5940425" y="3933825"/>
            <a:ext cx="503238" cy="431800"/>
          </a:xfrm>
          <a:prstGeom prst="line">
            <a:avLst/>
          </a:prstGeom>
          <a:noFill/>
          <a:ln w="25400">
            <a:solidFill>
              <a:srgbClr val="FF0000"/>
            </a:solidFill>
            <a:round/>
            <a:headEnd/>
            <a:tailEnd type="triangle" w="med" len="me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94"/>
                                        </p:tgtEl>
                                        <p:attrNameLst>
                                          <p:attrName>style.visibility</p:attrName>
                                        </p:attrNameLst>
                                      </p:cBhvr>
                                      <p:to>
                                        <p:strVal val="visible"/>
                                      </p:to>
                                    </p:set>
                                    <p:animEffect transition="in" filter="wipe(down)">
                                      <p:cBhvr>
                                        <p:cTn id="7" dur="500"/>
                                        <p:tgtEl>
                                          <p:spTgt spid="194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wipe(down)">
                                      <p:cBhvr>
                                        <p:cTn id="10" dur="500"/>
                                        <p:tgtEl>
                                          <p:spTgt spid="2048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495"/>
                                        </p:tgtEl>
                                        <p:attrNameLst>
                                          <p:attrName>style.visibility</p:attrName>
                                        </p:attrNameLst>
                                      </p:cBhvr>
                                      <p:to>
                                        <p:strVal val="visible"/>
                                      </p:to>
                                    </p:set>
                                    <p:animEffect transition="in" filter="wipe(down)">
                                      <p:cBhvr>
                                        <p:cTn id="15" dur="500"/>
                                        <p:tgtEl>
                                          <p:spTgt spid="1949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486"/>
                                        </p:tgtEl>
                                        <p:attrNameLst>
                                          <p:attrName>style.visibility</p:attrName>
                                        </p:attrNameLst>
                                      </p:cBhvr>
                                      <p:to>
                                        <p:strVal val="visible"/>
                                      </p:to>
                                    </p:set>
                                    <p:animEffect transition="in" filter="wipe(down)">
                                      <p:cBhvr>
                                        <p:cTn id="18" dur="500"/>
                                        <p:tgtEl>
                                          <p:spTgt spid="204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19494"/>
                                        </p:tgtEl>
                                      </p:cBhvr>
                                    </p:animEffect>
                                    <p:set>
                                      <p:cBhvr>
                                        <p:cTn id="23" dur="1" fill="hold">
                                          <p:stCondLst>
                                            <p:cond delay="499"/>
                                          </p:stCondLst>
                                        </p:cTn>
                                        <p:tgtEl>
                                          <p:spTgt spid="19494"/>
                                        </p:tgtEl>
                                        <p:attrNameLst>
                                          <p:attrName>style.visibility</p:attrName>
                                        </p:attrNameLst>
                                      </p:cBhvr>
                                      <p:to>
                                        <p:strVal val="hidden"/>
                                      </p:to>
                                    </p:set>
                                  </p:childTnLst>
                                </p:cTn>
                              </p:par>
                              <p:par>
                                <p:cTn id="24" presetID="22" presetClass="exit" presetSubtype="4" fill="hold" grpId="1" nodeType="withEffect">
                                  <p:stCondLst>
                                    <p:cond delay="0"/>
                                  </p:stCondLst>
                                  <p:childTnLst>
                                    <p:animEffect transition="out" filter="wipe(down)">
                                      <p:cBhvr>
                                        <p:cTn id="25" dur="500"/>
                                        <p:tgtEl>
                                          <p:spTgt spid="19495"/>
                                        </p:tgtEl>
                                      </p:cBhvr>
                                    </p:animEffect>
                                    <p:set>
                                      <p:cBhvr>
                                        <p:cTn id="26" dur="1" fill="hold">
                                          <p:stCondLst>
                                            <p:cond delay="499"/>
                                          </p:stCondLst>
                                        </p:cTn>
                                        <p:tgtEl>
                                          <p:spTgt spid="19495"/>
                                        </p:tgtEl>
                                        <p:attrNameLst>
                                          <p:attrName>style.visibility</p:attrName>
                                        </p:attrNameLst>
                                      </p:cBhvr>
                                      <p:to>
                                        <p:strVal val="hidden"/>
                                      </p:to>
                                    </p:se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519"/>
                                        </p:tgtEl>
                                        <p:attrNameLst>
                                          <p:attrName>style.visibility</p:attrName>
                                        </p:attrNameLst>
                                      </p:cBhvr>
                                      <p:to>
                                        <p:strVal val="visible"/>
                                      </p:to>
                                    </p:set>
                                    <p:animEffect transition="in" filter="wipe(down)">
                                      <p:cBhvr>
                                        <p:cTn id="40" dur="500"/>
                                        <p:tgtEl>
                                          <p:spTgt spid="20519"/>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xit" presetSubtype="12" fill="hold" nodeType="clickEffect">
                                  <p:stCondLst>
                                    <p:cond delay="0"/>
                                  </p:stCondLst>
                                  <p:childTnLst>
                                    <p:animEffect transition="out" filter="strips(downLeft)">
                                      <p:cBhvr>
                                        <p:cTn id="44" dur="500"/>
                                        <p:tgtEl>
                                          <p:spTgt spid="56359"/>
                                        </p:tgtEl>
                                      </p:cBhvr>
                                    </p:animEffect>
                                    <p:set>
                                      <p:cBhvr>
                                        <p:cTn id="45" dur="1" fill="hold">
                                          <p:stCondLst>
                                            <p:cond delay="499"/>
                                          </p:stCondLst>
                                        </p:cTn>
                                        <p:tgtEl>
                                          <p:spTgt spid="56359"/>
                                        </p:tgtEl>
                                        <p:attrNameLst>
                                          <p:attrName>style.visibility</p:attrName>
                                        </p:attrNameLst>
                                      </p:cBhvr>
                                      <p:to>
                                        <p:strVal val="hidden"/>
                                      </p:to>
                                    </p:set>
                                  </p:childTnLst>
                                </p:cTn>
                              </p:par>
                              <p:par>
                                <p:cTn id="46" presetID="18" presetClass="exit" presetSubtype="12" fill="hold" grpId="0" nodeType="withEffect">
                                  <p:stCondLst>
                                    <p:cond delay="0"/>
                                  </p:stCondLst>
                                  <p:childTnLst>
                                    <p:animEffect transition="out" filter="strips(downLeft)">
                                      <p:cBhvr>
                                        <p:cTn id="47" dur="500"/>
                                        <p:tgtEl>
                                          <p:spTgt spid="56357"/>
                                        </p:tgtEl>
                                      </p:cBhvr>
                                    </p:animEffect>
                                    <p:set>
                                      <p:cBhvr>
                                        <p:cTn id="48" dur="1" fill="hold">
                                          <p:stCondLst>
                                            <p:cond delay="499"/>
                                          </p:stCondLst>
                                        </p:cTn>
                                        <p:tgtEl>
                                          <p:spTgt spid="56357"/>
                                        </p:tgtEl>
                                        <p:attrNameLst>
                                          <p:attrName>style.visibility</p:attrName>
                                        </p:attrNameLst>
                                      </p:cBhvr>
                                      <p:to>
                                        <p:strVal val="hidden"/>
                                      </p:to>
                                    </p:set>
                                  </p:childTnLst>
                                </p:cTn>
                              </p:par>
                              <p:par>
                                <p:cTn id="49" presetID="18" presetClass="exit" presetSubtype="12" fill="hold" grpId="0" nodeType="withEffect">
                                  <p:stCondLst>
                                    <p:cond delay="0"/>
                                  </p:stCondLst>
                                  <p:childTnLst>
                                    <p:animEffect transition="out" filter="strips(downLeft)">
                                      <p:cBhvr>
                                        <p:cTn id="50" dur="500"/>
                                        <p:tgtEl>
                                          <p:spTgt spid="56356"/>
                                        </p:tgtEl>
                                      </p:cBhvr>
                                    </p:animEffect>
                                    <p:set>
                                      <p:cBhvr>
                                        <p:cTn id="51" dur="1" fill="hold">
                                          <p:stCondLst>
                                            <p:cond delay="499"/>
                                          </p:stCondLst>
                                        </p:cTn>
                                        <p:tgtEl>
                                          <p:spTgt spid="56356"/>
                                        </p:tgtEl>
                                        <p:attrNameLst>
                                          <p:attrName>style.visibility</p:attrName>
                                        </p:attrNameLst>
                                      </p:cBhvr>
                                      <p:to>
                                        <p:strVal val="hidden"/>
                                      </p:to>
                                    </p:set>
                                  </p:childTnLst>
                                </p:cTn>
                              </p:par>
                              <p:par>
                                <p:cTn id="52" presetID="18" presetClass="exit" presetSubtype="12" fill="hold" nodeType="withEffect">
                                  <p:stCondLst>
                                    <p:cond delay="0"/>
                                  </p:stCondLst>
                                  <p:childTnLst>
                                    <p:animEffect transition="out" filter="strips(downLeft)">
                                      <p:cBhvr>
                                        <p:cTn id="53" dur="500"/>
                                        <p:tgtEl>
                                          <p:spTgt spid="56355"/>
                                        </p:tgtEl>
                                      </p:cBhvr>
                                    </p:animEffect>
                                    <p:set>
                                      <p:cBhvr>
                                        <p:cTn id="54" dur="1" fill="hold">
                                          <p:stCondLst>
                                            <p:cond delay="499"/>
                                          </p:stCondLst>
                                        </p:cTn>
                                        <p:tgtEl>
                                          <p:spTgt spid="56355"/>
                                        </p:tgtEl>
                                        <p:attrNameLst>
                                          <p:attrName>style.visibility</p:attrName>
                                        </p:attrNameLst>
                                      </p:cBhvr>
                                      <p:to>
                                        <p:strVal val="hidden"/>
                                      </p:to>
                                    </p:set>
                                  </p:childTnLst>
                                </p:cTn>
                              </p:par>
                              <p:par>
                                <p:cTn id="55" presetID="18" presetClass="exit" presetSubtype="12" fill="hold" grpId="0" nodeType="withEffect">
                                  <p:stCondLst>
                                    <p:cond delay="0"/>
                                  </p:stCondLst>
                                  <p:childTnLst>
                                    <p:animEffect transition="out" filter="strips(downLeft)">
                                      <p:cBhvr>
                                        <p:cTn id="56" dur="500"/>
                                        <p:tgtEl>
                                          <p:spTgt spid="56358"/>
                                        </p:tgtEl>
                                      </p:cBhvr>
                                    </p:animEffect>
                                    <p:set>
                                      <p:cBhvr>
                                        <p:cTn id="57" dur="1" fill="hold">
                                          <p:stCondLst>
                                            <p:cond delay="499"/>
                                          </p:stCondLst>
                                        </p:cTn>
                                        <p:tgtEl>
                                          <p:spTgt spid="56358"/>
                                        </p:tgtEl>
                                        <p:attrNameLst>
                                          <p:attrName>style.visibility</p:attrName>
                                        </p:attrNameLst>
                                      </p:cBhvr>
                                      <p:to>
                                        <p:strVal val="hidden"/>
                                      </p:to>
                                    </p:set>
                                  </p:childTnLst>
                                </p:cTn>
                              </p:par>
                              <p:par>
                                <p:cTn id="58" presetID="18" presetClass="exit" presetSubtype="12" fill="hold" grpId="0" nodeType="withEffect">
                                  <p:stCondLst>
                                    <p:cond delay="0"/>
                                  </p:stCondLst>
                                  <p:childTnLst>
                                    <p:animEffect transition="out" filter="strips(downLeft)">
                                      <p:cBhvr>
                                        <p:cTn id="59" dur="500"/>
                                        <p:tgtEl>
                                          <p:spTgt spid="56354"/>
                                        </p:tgtEl>
                                      </p:cBhvr>
                                    </p:animEffect>
                                    <p:set>
                                      <p:cBhvr>
                                        <p:cTn id="60" dur="1" fill="hold">
                                          <p:stCondLst>
                                            <p:cond delay="499"/>
                                          </p:stCondLst>
                                        </p:cTn>
                                        <p:tgtEl>
                                          <p:spTgt spid="56354"/>
                                        </p:tgtEl>
                                        <p:attrNameLst>
                                          <p:attrName>style.visibility</p:attrName>
                                        </p:attrNameLst>
                                      </p:cBhvr>
                                      <p:to>
                                        <p:strVal val="hidden"/>
                                      </p:to>
                                    </p:set>
                                  </p:childTnLst>
                                </p:cTn>
                              </p:par>
                              <p:par>
                                <p:cTn id="61" presetID="18" presetClass="entr" presetSubtype="12" fill="hold" grpId="0" nodeType="withEffect">
                                  <p:stCondLst>
                                    <p:cond delay="0"/>
                                  </p:stCondLst>
                                  <p:childTnLst>
                                    <p:set>
                                      <p:cBhvr>
                                        <p:cTn id="62" dur="1" fill="hold">
                                          <p:stCondLst>
                                            <p:cond delay="0"/>
                                          </p:stCondLst>
                                        </p:cTn>
                                        <p:tgtEl>
                                          <p:spTgt spid="56362"/>
                                        </p:tgtEl>
                                        <p:attrNameLst>
                                          <p:attrName>style.visibility</p:attrName>
                                        </p:attrNameLst>
                                      </p:cBhvr>
                                      <p:to>
                                        <p:strVal val="visible"/>
                                      </p:to>
                                    </p:set>
                                    <p:animEffect transition="in" filter="strips(downLeft)">
                                      <p:cBhvr>
                                        <p:cTn id="63" dur="500"/>
                                        <p:tgtEl>
                                          <p:spTgt spid="56362"/>
                                        </p:tgtEl>
                                      </p:cBhvr>
                                    </p:animEffect>
                                  </p:childTnLst>
                                </p:cTn>
                              </p:par>
                              <p:par>
                                <p:cTn id="64" presetID="18" presetClass="entr" presetSubtype="12" fill="hold" nodeType="withEffect">
                                  <p:stCondLst>
                                    <p:cond delay="0"/>
                                  </p:stCondLst>
                                  <p:childTnLst>
                                    <p:set>
                                      <p:cBhvr>
                                        <p:cTn id="65" dur="1" fill="hold">
                                          <p:stCondLst>
                                            <p:cond delay="0"/>
                                          </p:stCondLst>
                                        </p:cTn>
                                        <p:tgtEl>
                                          <p:spTgt spid="56363"/>
                                        </p:tgtEl>
                                        <p:attrNameLst>
                                          <p:attrName>style.visibility</p:attrName>
                                        </p:attrNameLst>
                                      </p:cBhvr>
                                      <p:to>
                                        <p:strVal val="visible"/>
                                      </p:to>
                                    </p:set>
                                    <p:animEffect transition="in" filter="strips(downLeft)">
                                      <p:cBhvr>
                                        <p:cTn id="66" dur="500"/>
                                        <p:tgtEl>
                                          <p:spTgt spid="56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19494" grpId="0" animBg="1"/>
      <p:bldP spid="19494" grpId="1" animBg="1"/>
      <p:bldP spid="19495" grpId="0" animBg="1"/>
      <p:bldP spid="19495" grpId="1" animBg="1"/>
      <p:bldP spid="11" grpId="0" animBg="1"/>
      <p:bldP spid="15" grpId="0"/>
      <p:bldP spid="4" grpId="0" animBg="1"/>
      <p:bldP spid="20519" grpId="0" animBg="1"/>
      <p:bldP spid="56354" grpId="0"/>
      <p:bldP spid="56356" grpId="0"/>
      <p:bldP spid="56357" grpId="0"/>
      <p:bldP spid="56358" grpId="0"/>
      <p:bldP spid="563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252413" y="5518150"/>
            <a:ext cx="8524875" cy="863600"/>
          </a:xfrm>
          <a:prstGeom prst="rect">
            <a:avLst/>
          </a:prstGeom>
          <a:noFill/>
          <a:ln w="9525">
            <a:noFill/>
            <a:miter lim="800000"/>
            <a:headEnd/>
            <a:tailEnd/>
          </a:ln>
        </p:spPr>
      </p:pic>
      <p:sp>
        <p:nvSpPr>
          <p:cNvPr id="18434" name="テキスト ボックス 5"/>
          <p:cNvSpPr txBox="1">
            <a:spLocks noChangeArrowheads="1"/>
          </p:cNvSpPr>
          <p:nvPr/>
        </p:nvSpPr>
        <p:spPr bwMode="auto">
          <a:xfrm>
            <a:off x="-107950" y="717550"/>
            <a:ext cx="9540875" cy="3935413"/>
          </a:xfrm>
          <a:prstGeom prst="rect">
            <a:avLst/>
          </a:prstGeom>
          <a:noFill/>
          <a:ln w="9525">
            <a:noFill/>
            <a:miter lim="800000"/>
            <a:headEnd/>
            <a:tailEnd/>
          </a:ln>
        </p:spPr>
        <p:txBody>
          <a:bodyPr>
            <a:spAutoFit/>
          </a:bodyPr>
          <a:lstStyle/>
          <a:p>
            <a:r>
              <a:rPr lang="ja-JP" altLang="en-US" sz="2800">
                <a:solidFill>
                  <a:srgbClr val="FFFFFF"/>
                </a:solidFill>
              </a:rPr>
              <a:t>・各小試験体の重量変化から蒸発散量を算出</a:t>
            </a:r>
          </a:p>
          <a:p>
            <a:endParaRPr lang="ja-JP" altLang="en-US" sz="2800">
              <a:solidFill>
                <a:srgbClr val="FFFFFF"/>
              </a:solidFill>
            </a:endParaRPr>
          </a:p>
          <a:p>
            <a:r>
              <a:rPr lang="ja-JP" altLang="en-US" sz="2800">
                <a:solidFill>
                  <a:srgbClr val="FFFFFF"/>
                </a:solidFill>
              </a:rPr>
              <a:t>・蒸発散量から蒸発効率を算出し評価を行う</a:t>
            </a:r>
          </a:p>
          <a:p>
            <a:endParaRPr lang="ja-JP" altLang="en-US" sz="2800">
              <a:solidFill>
                <a:srgbClr val="FFFFFF"/>
              </a:solidFill>
            </a:endParaRPr>
          </a:p>
          <a:p>
            <a:r>
              <a:rPr lang="ja-JP" altLang="en-US" sz="2800">
                <a:solidFill>
                  <a:srgbClr val="FFFFFF"/>
                </a:solidFill>
              </a:rPr>
              <a:t>・熱収支は各試験区に設置されている機器のデータから算出</a:t>
            </a:r>
          </a:p>
          <a:p>
            <a:endParaRPr lang="ja-JP" altLang="en-US" sz="2800">
              <a:solidFill>
                <a:srgbClr val="FFFFFF"/>
              </a:solidFill>
            </a:endParaRPr>
          </a:p>
          <a:p>
            <a:r>
              <a:rPr lang="ja-JP" altLang="en-US" sz="2800">
                <a:solidFill>
                  <a:srgbClr val="FFFFFF"/>
                </a:solidFill>
              </a:rPr>
              <a:t>・ソーラーパネルではろ紙法をもとに算出し熱収支を評価する</a:t>
            </a:r>
          </a:p>
          <a:p>
            <a:endParaRPr lang="ja-JP" altLang="en-US" sz="2800">
              <a:solidFill>
                <a:srgbClr val="FFFFFF"/>
              </a:solidFill>
            </a:endParaRPr>
          </a:p>
          <a:p>
            <a:r>
              <a:rPr lang="ja-JP" altLang="en-US" sz="2800">
                <a:solidFill>
                  <a:srgbClr val="FFFFFF"/>
                </a:solidFill>
              </a:rPr>
              <a:t>・灌水区と無灌水区を作り、灌水区は指定日</a:t>
            </a:r>
            <a:endParaRPr lang="en-US" altLang="ja-JP" sz="2800">
              <a:solidFill>
                <a:srgbClr val="FFFFFF"/>
              </a:solidFill>
            </a:endParaRPr>
          </a:p>
        </p:txBody>
      </p:sp>
      <p:sp>
        <p:nvSpPr>
          <p:cNvPr id="18435" name="タイトル 1"/>
          <p:cNvSpPr>
            <a:spLocks/>
          </p:cNvSpPr>
          <p:nvPr/>
        </p:nvSpPr>
        <p:spPr bwMode="auto">
          <a:xfrm>
            <a:off x="34925" y="-100013"/>
            <a:ext cx="2530475" cy="855663"/>
          </a:xfrm>
          <a:prstGeom prst="rect">
            <a:avLst/>
          </a:prstGeom>
          <a:noFill/>
          <a:ln w="9525">
            <a:noFill/>
            <a:miter lim="800000"/>
            <a:headEnd/>
            <a:tailEnd/>
          </a:ln>
        </p:spPr>
        <p:txBody>
          <a:bodyPr anchor="ctr"/>
          <a:lstStyle/>
          <a:p>
            <a:pPr algn="ctr"/>
            <a:r>
              <a:rPr lang="ja-JP" altLang="en-US" sz="3600">
                <a:solidFill>
                  <a:srgbClr val="FFFF00"/>
                </a:solidFill>
                <a:latin typeface="Calibri" pitchFamily="34" charset="0"/>
              </a:rPr>
              <a:t>測定方法</a:t>
            </a:r>
          </a:p>
        </p:txBody>
      </p:sp>
      <p:sp>
        <p:nvSpPr>
          <p:cNvPr id="18436" name="Rectangle 2"/>
          <p:cNvSpPr txBox="1">
            <a:spLocks/>
          </p:cNvSpPr>
          <p:nvPr/>
        </p:nvSpPr>
        <p:spPr bwMode="auto">
          <a:xfrm>
            <a:off x="179388" y="4508500"/>
            <a:ext cx="8229600" cy="1143000"/>
          </a:xfrm>
          <a:prstGeom prst="rect">
            <a:avLst/>
          </a:prstGeom>
          <a:noFill/>
          <a:ln w="9525">
            <a:noFill/>
            <a:miter lim="800000"/>
            <a:headEnd/>
            <a:tailEnd/>
          </a:ln>
        </p:spPr>
        <p:txBody>
          <a:bodyPr anchor="ctr"/>
          <a:lstStyle/>
          <a:p>
            <a:pPr>
              <a:buFont typeface="Arial" charset="0"/>
              <a:buNone/>
            </a:pPr>
            <a:r>
              <a:rPr lang="ja-JP" altLang="en-US" sz="3600">
                <a:latin typeface="Calibri" pitchFamily="34" charset="0"/>
              </a:rPr>
              <a:t> </a:t>
            </a:r>
            <a:r>
              <a:rPr lang="ja-JP" altLang="en-US" sz="3600">
                <a:solidFill>
                  <a:srgbClr val="FFFF00"/>
                </a:solidFill>
                <a:latin typeface="Calibri" pitchFamily="34" charset="0"/>
              </a:rPr>
              <a:t>測定・灌水の実施日</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252413" y="-12700"/>
            <a:ext cx="4619626" cy="633413"/>
          </a:xfrm>
        </p:spPr>
        <p:txBody>
          <a:bodyPr/>
          <a:lstStyle/>
          <a:p>
            <a:r>
              <a:rPr lang="ja-JP" altLang="en-US" sz="3600" smtClean="0">
                <a:solidFill>
                  <a:srgbClr val="FFFF00"/>
                </a:solidFill>
              </a:rPr>
              <a:t>測定器設置状況</a:t>
            </a:r>
          </a:p>
        </p:txBody>
      </p:sp>
      <p:pic>
        <p:nvPicPr>
          <p:cNvPr id="19458" name="Picture 4" descr="CIMG1256"/>
          <p:cNvPicPr>
            <a:picLocks noChangeAspect="1" noChangeArrowheads="1"/>
          </p:cNvPicPr>
          <p:nvPr/>
        </p:nvPicPr>
        <p:blipFill>
          <a:blip r:embed="rId2"/>
          <a:srcRect/>
          <a:stretch>
            <a:fillRect/>
          </a:stretch>
        </p:blipFill>
        <p:spPr bwMode="auto">
          <a:xfrm>
            <a:off x="34925" y="549275"/>
            <a:ext cx="5445125" cy="4084638"/>
          </a:xfrm>
          <a:prstGeom prst="rect">
            <a:avLst/>
          </a:prstGeom>
          <a:noFill/>
          <a:ln w="9525">
            <a:noFill/>
            <a:miter lim="800000"/>
            <a:headEnd/>
            <a:tailEnd/>
          </a:ln>
        </p:spPr>
      </p:pic>
      <p:sp>
        <p:nvSpPr>
          <p:cNvPr id="19459" name="Oval 6"/>
          <p:cNvSpPr>
            <a:spLocks noChangeArrowheads="1"/>
          </p:cNvSpPr>
          <p:nvPr/>
        </p:nvSpPr>
        <p:spPr bwMode="auto">
          <a:xfrm>
            <a:off x="3767138" y="3560763"/>
            <a:ext cx="1079500" cy="576262"/>
          </a:xfrm>
          <a:prstGeom prst="ellipse">
            <a:avLst/>
          </a:prstGeom>
          <a:noFill/>
          <a:ln w="25400">
            <a:solidFill>
              <a:srgbClr val="FF0000"/>
            </a:solidFill>
            <a:round/>
            <a:headEnd/>
            <a:tailEnd/>
          </a:ln>
        </p:spPr>
        <p:txBody>
          <a:bodyPr wrap="none" anchor="ctr"/>
          <a:lstStyle/>
          <a:p>
            <a:endParaRPr lang="ja-JP" altLang="en-US"/>
          </a:p>
        </p:txBody>
      </p:sp>
      <p:sp>
        <p:nvSpPr>
          <p:cNvPr id="19460" name="Oval 7"/>
          <p:cNvSpPr>
            <a:spLocks noChangeArrowheads="1"/>
          </p:cNvSpPr>
          <p:nvPr/>
        </p:nvSpPr>
        <p:spPr bwMode="auto">
          <a:xfrm>
            <a:off x="912813" y="3560763"/>
            <a:ext cx="1079500" cy="576262"/>
          </a:xfrm>
          <a:prstGeom prst="ellipse">
            <a:avLst/>
          </a:prstGeom>
          <a:noFill/>
          <a:ln w="25400">
            <a:solidFill>
              <a:srgbClr val="FF0000"/>
            </a:solidFill>
            <a:round/>
            <a:headEnd/>
            <a:tailEnd/>
          </a:ln>
        </p:spPr>
        <p:txBody>
          <a:bodyPr wrap="none" anchor="ctr"/>
          <a:lstStyle/>
          <a:p>
            <a:endParaRPr lang="ja-JP" altLang="en-US"/>
          </a:p>
        </p:txBody>
      </p:sp>
      <p:sp>
        <p:nvSpPr>
          <p:cNvPr id="19461" name="Line 8"/>
          <p:cNvSpPr>
            <a:spLocks noChangeShapeType="1"/>
          </p:cNvSpPr>
          <p:nvPr/>
        </p:nvSpPr>
        <p:spPr bwMode="auto">
          <a:xfrm>
            <a:off x="1908175" y="4005263"/>
            <a:ext cx="503238" cy="215900"/>
          </a:xfrm>
          <a:prstGeom prst="line">
            <a:avLst/>
          </a:prstGeom>
          <a:noFill/>
          <a:ln w="25400">
            <a:solidFill>
              <a:srgbClr val="FF0000"/>
            </a:solidFill>
            <a:round/>
            <a:headEnd/>
            <a:tailEnd/>
          </a:ln>
        </p:spPr>
        <p:txBody>
          <a:bodyPr/>
          <a:lstStyle/>
          <a:p>
            <a:endParaRPr lang="ja-JP" altLang="en-US"/>
          </a:p>
        </p:txBody>
      </p:sp>
      <p:sp>
        <p:nvSpPr>
          <p:cNvPr id="19462" name="Line 9"/>
          <p:cNvSpPr>
            <a:spLocks noChangeShapeType="1"/>
          </p:cNvSpPr>
          <p:nvPr/>
        </p:nvSpPr>
        <p:spPr bwMode="auto">
          <a:xfrm flipV="1">
            <a:off x="3346450" y="4005263"/>
            <a:ext cx="504825" cy="217487"/>
          </a:xfrm>
          <a:prstGeom prst="line">
            <a:avLst/>
          </a:prstGeom>
          <a:noFill/>
          <a:ln w="25400">
            <a:solidFill>
              <a:srgbClr val="FF0000"/>
            </a:solidFill>
            <a:round/>
            <a:headEnd/>
            <a:tailEnd/>
          </a:ln>
        </p:spPr>
        <p:txBody>
          <a:bodyPr/>
          <a:lstStyle/>
          <a:p>
            <a:endParaRPr lang="ja-JP" altLang="en-US"/>
          </a:p>
        </p:txBody>
      </p:sp>
      <p:sp>
        <p:nvSpPr>
          <p:cNvPr id="19463" name="Text Box 10"/>
          <p:cNvSpPr txBox="1">
            <a:spLocks noChangeArrowheads="1"/>
          </p:cNvSpPr>
          <p:nvPr/>
        </p:nvSpPr>
        <p:spPr bwMode="auto">
          <a:xfrm>
            <a:off x="2339975" y="4221163"/>
            <a:ext cx="1108075" cy="376237"/>
          </a:xfrm>
          <a:prstGeom prst="rect">
            <a:avLst/>
          </a:prstGeom>
          <a:solidFill>
            <a:srgbClr val="FFFFFF"/>
          </a:solidFill>
          <a:ln w="9525">
            <a:solidFill>
              <a:schemeClr val="bg1"/>
            </a:solidFill>
            <a:miter lim="800000"/>
            <a:headEnd/>
            <a:tailEnd/>
          </a:ln>
        </p:spPr>
        <p:txBody>
          <a:bodyPr wrap="none">
            <a:spAutoFit/>
          </a:bodyPr>
          <a:lstStyle/>
          <a:p>
            <a:r>
              <a:rPr lang="ja-JP" altLang="en-US">
                <a:solidFill>
                  <a:schemeClr val="bg1"/>
                </a:solidFill>
              </a:rPr>
              <a:t>小試験体</a:t>
            </a:r>
          </a:p>
        </p:txBody>
      </p:sp>
      <p:grpSp>
        <p:nvGrpSpPr>
          <p:cNvPr id="19542" name="Group 86"/>
          <p:cNvGrpSpPr>
            <a:grpSpLocks/>
          </p:cNvGrpSpPr>
          <p:nvPr/>
        </p:nvGrpSpPr>
        <p:grpSpPr bwMode="auto">
          <a:xfrm>
            <a:off x="1908175" y="549275"/>
            <a:ext cx="7237413" cy="3679825"/>
            <a:chOff x="1202" y="341"/>
            <a:chExt cx="4559" cy="2318"/>
          </a:xfrm>
        </p:grpSpPr>
        <p:pic>
          <p:nvPicPr>
            <p:cNvPr id="19526" name="Picture 4" descr="C:\Users\tougarashi\Desktop\卒業研究\屋上画像\CIMG1385.JPG"/>
            <p:cNvPicPr>
              <a:picLocks noChangeAspect="1" noChangeArrowheads="1"/>
            </p:cNvPicPr>
            <p:nvPr/>
          </p:nvPicPr>
          <p:blipFill>
            <a:blip r:embed="rId3"/>
            <a:srcRect/>
            <a:stretch>
              <a:fillRect/>
            </a:stretch>
          </p:blipFill>
          <p:spPr bwMode="auto">
            <a:xfrm>
              <a:off x="3643" y="341"/>
              <a:ext cx="2072" cy="2088"/>
            </a:xfrm>
            <a:prstGeom prst="rect">
              <a:avLst/>
            </a:prstGeom>
            <a:noFill/>
            <a:ln w="9525">
              <a:noFill/>
              <a:miter lim="800000"/>
              <a:headEnd/>
              <a:tailEnd/>
            </a:ln>
          </p:spPr>
        </p:pic>
        <p:sp>
          <p:nvSpPr>
            <p:cNvPr id="19527" name="正方形/長方形 34"/>
            <p:cNvSpPr>
              <a:spLocks noChangeArrowheads="1"/>
            </p:cNvSpPr>
            <p:nvPr/>
          </p:nvSpPr>
          <p:spPr bwMode="auto">
            <a:xfrm>
              <a:off x="4105" y="2428"/>
              <a:ext cx="1173" cy="231"/>
            </a:xfrm>
            <a:prstGeom prst="rect">
              <a:avLst/>
            </a:prstGeom>
            <a:noFill/>
            <a:ln w="9525">
              <a:noFill/>
              <a:miter lim="800000"/>
              <a:headEnd/>
              <a:tailEnd/>
            </a:ln>
          </p:spPr>
          <p:txBody>
            <a:bodyPr wrap="none">
              <a:spAutoFit/>
            </a:bodyPr>
            <a:lstStyle/>
            <a:p>
              <a:r>
                <a:rPr lang="ja-JP" altLang="en-US" b="1"/>
                <a:t>　</a:t>
              </a:r>
              <a:r>
                <a:rPr lang="ja-JP" altLang="en-US" b="1">
                  <a:solidFill>
                    <a:srgbClr val="FFFF00"/>
                  </a:solidFill>
                </a:rPr>
                <a:t>気象観測タワー</a:t>
              </a:r>
            </a:p>
          </p:txBody>
        </p:sp>
        <p:sp>
          <p:nvSpPr>
            <p:cNvPr id="2" name="正方形/長方形 34"/>
            <p:cNvSpPr>
              <a:spLocks noChangeArrowheads="1"/>
            </p:cNvSpPr>
            <p:nvPr/>
          </p:nvSpPr>
          <p:spPr bwMode="auto">
            <a:xfrm>
              <a:off x="4353" y="700"/>
              <a:ext cx="1274" cy="237"/>
            </a:xfrm>
            <a:prstGeom prst="rect">
              <a:avLst/>
            </a:prstGeom>
            <a:solidFill>
              <a:schemeClr val="tx1"/>
            </a:solidFill>
            <a:ln w="9525">
              <a:solidFill>
                <a:schemeClr val="bg1"/>
              </a:solidFill>
              <a:miter lim="800000"/>
              <a:headEnd/>
              <a:tailEnd/>
            </a:ln>
          </p:spPr>
          <p:txBody>
            <a:bodyPr wrap="none">
              <a:spAutoFit/>
            </a:bodyPr>
            <a:lstStyle/>
            <a:p>
              <a:pPr algn="ctr"/>
              <a:r>
                <a:rPr lang="ja-JP" altLang="en-US">
                  <a:solidFill>
                    <a:schemeClr val="bg1"/>
                  </a:solidFill>
                </a:rPr>
                <a:t>風車型風向風速計</a:t>
              </a:r>
            </a:p>
          </p:txBody>
        </p:sp>
        <p:cxnSp>
          <p:nvCxnSpPr>
            <p:cNvPr id="7" name="直線矢印コネクタ 6"/>
            <p:cNvCxnSpPr/>
            <p:nvPr/>
          </p:nvCxnSpPr>
          <p:spPr>
            <a:xfrm flipH="1" flipV="1">
              <a:off x="4808" y="591"/>
              <a:ext cx="317" cy="1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530" name="正方形/長方形 34"/>
            <p:cNvSpPr>
              <a:spLocks noChangeArrowheads="1"/>
            </p:cNvSpPr>
            <p:nvPr/>
          </p:nvSpPr>
          <p:spPr bwMode="auto">
            <a:xfrm>
              <a:off x="5035" y="1653"/>
              <a:ext cx="726" cy="237"/>
            </a:xfrm>
            <a:prstGeom prst="rect">
              <a:avLst/>
            </a:prstGeom>
            <a:solidFill>
              <a:schemeClr val="tx1"/>
            </a:solidFill>
            <a:ln w="9525">
              <a:solidFill>
                <a:schemeClr val="bg1"/>
              </a:solidFill>
              <a:miter lim="800000"/>
              <a:headEnd/>
              <a:tailEnd/>
            </a:ln>
          </p:spPr>
          <p:txBody>
            <a:bodyPr>
              <a:spAutoFit/>
            </a:bodyPr>
            <a:lstStyle/>
            <a:p>
              <a:pPr algn="ctr"/>
              <a:r>
                <a:rPr lang="ja-JP" altLang="en-US">
                  <a:solidFill>
                    <a:schemeClr val="bg1"/>
                  </a:solidFill>
                </a:rPr>
                <a:t>温湿度計</a:t>
              </a:r>
              <a:endParaRPr lang="zh-TW" altLang="en-US">
                <a:solidFill>
                  <a:schemeClr val="bg1"/>
                </a:solidFill>
              </a:endParaRPr>
            </a:p>
          </p:txBody>
        </p:sp>
        <p:sp>
          <p:nvSpPr>
            <p:cNvPr id="19531" name="正方形/長方形 34"/>
            <p:cNvSpPr>
              <a:spLocks noChangeArrowheads="1"/>
            </p:cNvSpPr>
            <p:nvPr/>
          </p:nvSpPr>
          <p:spPr bwMode="auto">
            <a:xfrm>
              <a:off x="4854" y="1158"/>
              <a:ext cx="861" cy="237"/>
            </a:xfrm>
            <a:prstGeom prst="rect">
              <a:avLst/>
            </a:prstGeom>
            <a:solidFill>
              <a:schemeClr val="tx1"/>
            </a:solidFill>
            <a:ln w="9525">
              <a:solidFill>
                <a:schemeClr val="bg1"/>
              </a:solidFill>
              <a:miter lim="800000"/>
              <a:headEnd/>
              <a:tailEnd/>
            </a:ln>
          </p:spPr>
          <p:txBody>
            <a:bodyPr>
              <a:spAutoFit/>
            </a:bodyPr>
            <a:lstStyle/>
            <a:p>
              <a:pPr algn="ctr"/>
              <a:r>
                <a:rPr lang="ja-JP" altLang="en-US">
                  <a:solidFill>
                    <a:schemeClr val="bg1"/>
                  </a:solidFill>
                </a:rPr>
                <a:t>全天日射計</a:t>
              </a:r>
              <a:endParaRPr lang="zh-TW" altLang="en-US">
                <a:solidFill>
                  <a:schemeClr val="bg1"/>
                </a:solidFill>
              </a:endParaRPr>
            </a:p>
          </p:txBody>
        </p:sp>
        <p:sp>
          <p:nvSpPr>
            <p:cNvPr id="19532" name="Line 29"/>
            <p:cNvSpPr>
              <a:spLocks noChangeShapeType="1"/>
            </p:cNvSpPr>
            <p:nvPr/>
          </p:nvSpPr>
          <p:spPr bwMode="auto">
            <a:xfrm>
              <a:off x="3901" y="1203"/>
              <a:ext cx="363" cy="136"/>
            </a:xfrm>
            <a:prstGeom prst="line">
              <a:avLst/>
            </a:prstGeom>
            <a:noFill/>
            <a:ln w="25400">
              <a:solidFill>
                <a:srgbClr val="FF0000"/>
              </a:solidFill>
              <a:round/>
              <a:headEnd/>
              <a:tailEnd type="triangle" w="med" len="med"/>
            </a:ln>
          </p:spPr>
          <p:txBody>
            <a:bodyPr/>
            <a:lstStyle/>
            <a:p>
              <a:endParaRPr lang="ja-JP" altLang="en-US"/>
            </a:p>
          </p:txBody>
        </p:sp>
        <p:sp>
          <p:nvSpPr>
            <p:cNvPr id="19533" name="Line 30"/>
            <p:cNvSpPr>
              <a:spLocks noChangeShapeType="1"/>
            </p:cNvSpPr>
            <p:nvPr/>
          </p:nvSpPr>
          <p:spPr bwMode="auto">
            <a:xfrm flipH="1">
              <a:off x="4563" y="1249"/>
              <a:ext cx="272" cy="0"/>
            </a:xfrm>
            <a:prstGeom prst="line">
              <a:avLst/>
            </a:prstGeom>
            <a:noFill/>
            <a:ln w="25400">
              <a:solidFill>
                <a:srgbClr val="FF0000"/>
              </a:solidFill>
              <a:round/>
              <a:headEnd/>
              <a:tailEnd type="triangle" w="med" len="med"/>
            </a:ln>
          </p:spPr>
          <p:txBody>
            <a:bodyPr/>
            <a:lstStyle/>
            <a:p>
              <a:endParaRPr lang="ja-JP" altLang="en-US"/>
            </a:p>
          </p:txBody>
        </p:sp>
        <p:sp>
          <p:nvSpPr>
            <p:cNvPr id="19534" name="Line 32"/>
            <p:cNvSpPr>
              <a:spLocks noChangeShapeType="1"/>
            </p:cNvSpPr>
            <p:nvPr/>
          </p:nvSpPr>
          <p:spPr bwMode="auto">
            <a:xfrm flipH="1" flipV="1">
              <a:off x="4853" y="1611"/>
              <a:ext cx="182" cy="136"/>
            </a:xfrm>
            <a:prstGeom prst="line">
              <a:avLst/>
            </a:prstGeom>
            <a:noFill/>
            <a:ln w="25400">
              <a:solidFill>
                <a:srgbClr val="FF0000"/>
              </a:solidFill>
              <a:round/>
              <a:headEnd/>
              <a:tailEnd type="triangle" w="med" len="med"/>
            </a:ln>
          </p:spPr>
          <p:txBody>
            <a:bodyPr/>
            <a:lstStyle/>
            <a:p>
              <a:endParaRPr lang="ja-JP" altLang="en-US"/>
            </a:p>
          </p:txBody>
        </p:sp>
        <p:sp>
          <p:nvSpPr>
            <p:cNvPr id="19535" name="正方形/長方形 34"/>
            <p:cNvSpPr>
              <a:spLocks noChangeArrowheads="1"/>
            </p:cNvSpPr>
            <p:nvPr/>
          </p:nvSpPr>
          <p:spPr bwMode="auto">
            <a:xfrm>
              <a:off x="3584" y="2201"/>
              <a:ext cx="1044" cy="237"/>
            </a:xfrm>
            <a:prstGeom prst="rect">
              <a:avLst/>
            </a:prstGeom>
            <a:solidFill>
              <a:schemeClr val="tx1"/>
            </a:solidFill>
            <a:ln w="9525">
              <a:solidFill>
                <a:schemeClr val="bg1"/>
              </a:solidFill>
              <a:miter lim="800000"/>
              <a:headEnd/>
              <a:tailEnd/>
            </a:ln>
          </p:spPr>
          <p:txBody>
            <a:bodyPr>
              <a:spAutoFit/>
            </a:bodyPr>
            <a:lstStyle/>
            <a:p>
              <a:pPr algn="ctr"/>
              <a:r>
                <a:rPr lang="ja-JP" altLang="en-US">
                  <a:solidFill>
                    <a:schemeClr val="bg1"/>
                  </a:solidFill>
                </a:rPr>
                <a:t>データーロガー</a:t>
              </a:r>
            </a:p>
          </p:txBody>
        </p:sp>
        <p:sp>
          <p:nvSpPr>
            <p:cNvPr id="19536" name="Line 35"/>
            <p:cNvSpPr>
              <a:spLocks noChangeShapeType="1"/>
            </p:cNvSpPr>
            <p:nvPr/>
          </p:nvSpPr>
          <p:spPr bwMode="auto">
            <a:xfrm flipV="1">
              <a:off x="4446" y="2065"/>
              <a:ext cx="317" cy="136"/>
            </a:xfrm>
            <a:prstGeom prst="line">
              <a:avLst/>
            </a:prstGeom>
            <a:noFill/>
            <a:ln w="25400">
              <a:solidFill>
                <a:srgbClr val="FF0000"/>
              </a:solidFill>
              <a:round/>
              <a:headEnd/>
              <a:tailEnd type="triangle" w="med" len="med"/>
            </a:ln>
          </p:spPr>
          <p:txBody>
            <a:bodyPr/>
            <a:lstStyle/>
            <a:p>
              <a:endParaRPr lang="ja-JP" altLang="en-US"/>
            </a:p>
          </p:txBody>
        </p:sp>
        <p:sp>
          <p:nvSpPr>
            <p:cNvPr id="19537" name="正方形/長方形 34"/>
            <p:cNvSpPr>
              <a:spLocks noChangeArrowheads="1"/>
            </p:cNvSpPr>
            <p:nvPr/>
          </p:nvSpPr>
          <p:spPr bwMode="auto">
            <a:xfrm>
              <a:off x="3606" y="976"/>
              <a:ext cx="1157" cy="237"/>
            </a:xfrm>
            <a:prstGeom prst="rect">
              <a:avLst/>
            </a:prstGeom>
            <a:solidFill>
              <a:schemeClr val="tx1"/>
            </a:solidFill>
            <a:ln w="9525">
              <a:solidFill>
                <a:schemeClr val="bg1"/>
              </a:solidFill>
              <a:miter lim="800000"/>
              <a:headEnd/>
              <a:tailEnd/>
            </a:ln>
          </p:spPr>
          <p:txBody>
            <a:bodyPr>
              <a:spAutoFit/>
            </a:bodyPr>
            <a:lstStyle/>
            <a:p>
              <a:pPr algn="ctr"/>
              <a:r>
                <a:rPr lang="ja-JP" altLang="en-US">
                  <a:solidFill>
                    <a:srgbClr val="000000"/>
                  </a:solidFill>
                </a:rPr>
                <a:t>精密赤外放射計</a:t>
              </a:r>
            </a:p>
          </p:txBody>
        </p:sp>
        <p:sp>
          <p:nvSpPr>
            <p:cNvPr id="19538" name="Oval 24"/>
            <p:cNvSpPr>
              <a:spLocks noChangeArrowheads="1"/>
            </p:cNvSpPr>
            <p:nvPr/>
          </p:nvSpPr>
          <p:spPr bwMode="auto">
            <a:xfrm>
              <a:off x="1202" y="482"/>
              <a:ext cx="317" cy="998"/>
            </a:xfrm>
            <a:prstGeom prst="ellipse">
              <a:avLst/>
            </a:prstGeom>
            <a:noFill/>
            <a:ln w="25400">
              <a:solidFill>
                <a:srgbClr val="FF0000"/>
              </a:solidFill>
              <a:round/>
              <a:headEnd/>
              <a:tailEnd/>
            </a:ln>
          </p:spPr>
          <p:txBody>
            <a:bodyPr wrap="none" anchor="ctr"/>
            <a:lstStyle/>
            <a:p>
              <a:endParaRPr lang="ja-JP" altLang="en-US"/>
            </a:p>
          </p:txBody>
        </p:sp>
        <p:sp>
          <p:nvSpPr>
            <p:cNvPr id="19539" name="Line 25"/>
            <p:cNvSpPr>
              <a:spLocks noChangeShapeType="1"/>
            </p:cNvSpPr>
            <p:nvPr/>
          </p:nvSpPr>
          <p:spPr bwMode="auto">
            <a:xfrm flipV="1">
              <a:off x="1503" y="618"/>
              <a:ext cx="2177" cy="91"/>
            </a:xfrm>
            <a:prstGeom prst="line">
              <a:avLst/>
            </a:prstGeom>
            <a:noFill/>
            <a:ln w="25400">
              <a:solidFill>
                <a:srgbClr val="FF0000"/>
              </a:solidFill>
              <a:round/>
              <a:headEnd/>
              <a:tailEnd/>
            </a:ln>
          </p:spPr>
          <p:txBody>
            <a:bodyPr/>
            <a:lstStyle/>
            <a:p>
              <a:endParaRPr lang="ja-JP" altLang="en-US"/>
            </a:p>
          </p:txBody>
        </p:sp>
      </p:grpSp>
      <p:grpSp>
        <p:nvGrpSpPr>
          <p:cNvPr id="19528" name="Group 72"/>
          <p:cNvGrpSpPr>
            <a:grpSpLocks/>
          </p:cNvGrpSpPr>
          <p:nvPr/>
        </p:nvGrpSpPr>
        <p:grpSpPr bwMode="auto">
          <a:xfrm>
            <a:off x="4787900" y="2530475"/>
            <a:ext cx="4346575" cy="4273550"/>
            <a:chOff x="3016" y="1594"/>
            <a:chExt cx="2738" cy="2692"/>
          </a:xfrm>
        </p:grpSpPr>
        <p:pic>
          <p:nvPicPr>
            <p:cNvPr id="19519" name="Picture 24" descr="CIMG1360 編集"/>
            <p:cNvPicPr>
              <a:picLocks noChangeAspect="1" noChangeArrowheads="1"/>
            </p:cNvPicPr>
            <p:nvPr/>
          </p:nvPicPr>
          <p:blipFill>
            <a:blip r:embed="rId4"/>
            <a:srcRect/>
            <a:stretch>
              <a:fillRect/>
            </a:stretch>
          </p:blipFill>
          <p:spPr bwMode="auto">
            <a:xfrm>
              <a:off x="3727" y="2966"/>
              <a:ext cx="2027" cy="1320"/>
            </a:xfrm>
            <a:prstGeom prst="rect">
              <a:avLst/>
            </a:prstGeom>
            <a:noFill/>
            <a:ln w="9525">
              <a:noFill/>
              <a:miter lim="800000"/>
              <a:headEnd/>
              <a:tailEnd/>
            </a:ln>
          </p:spPr>
        </p:pic>
        <p:sp>
          <p:nvSpPr>
            <p:cNvPr id="19520" name="正方形/長方形 34"/>
            <p:cNvSpPr>
              <a:spLocks noChangeArrowheads="1"/>
            </p:cNvSpPr>
            <p:nvPr/>
          </p:nvSpPr>
          <p:spPr bwMode="auto">
            <a:xfrm>
              <a:off x="4620" y="2966"/>
              <a:ext cx="1134" cy="237"/>
            </a:xfrm>
            <a:prstGeom prst="rect">
              <a:avLst/>
            </a:prstGeom>
            <a:solidFill>
              <a:schemeClr val="tx1"/>
            </a:solidFill>
            <a:ln w="9525">
              <a:solidFill>
                <a:schemeClr val="bg1"/>
              </a:solidFill>
              <a:miter lim="800000"/>
              <a:headEnd/>
              <a:tailEnd/>
            </a:ln>
          </p:spPr>
          <p:txBody>
            <a:bodyPr>
              <a:spAutoFit/>
            </a:bodyPr>
            <a:lstStyle/>
            <a:p>
              <a:pPr algn="ctr"/>
              <a:r>
                <a:rPr lang="ja-JP" altLang="en-US">
                  <a:solidFill>
                    <a:srgbClr val="000000"/>
                  </a:solidFill>
                </a:rPr>
                <a:t>正味放射収支計</a:t>
              </a:r>
            </a:p>
          </p:txBody>
        </p:sp>
        <p:sp>
          <p:nvSpPr>
            <p:cNvPr id="19521" name="正方形/長方形 34"/>
            <p:cNvSpPr>
              <a:spLocks noChangeArrowheads="1"/>
            </p:cNvSpPr>
            <p:nvPr/>
          </p:nvSpPr>
          <p:spPr bwMode="auto">
            <a:xfrm>
              <a:off x="3736" y="4020"/>
              <a:ext cx="990" cy="237"/>
            </a:xfrm>
            <a:prstGeom prst="rect">
              <a:avLst/>
            </a:prstGeom>
            <a:solidFill>
              <a:schemeClr val="tx1"/>
            </a:solidFill>
            <a:ln w="9525">
              <a:solidFill>
                <a:schemeClr val="bg1"/>
              </a:solidFill>
              <a:miter lim="800000"/>
              <a:headEnd/>
              <a:tailEnd/>
            </a:ln>
          </p:spPr>
          <p:txBody>
            <a:bodyPr>
              <a:spAutoFit/>
            </a:bodyPr>
            <a:lstStyle/>
            <a:p>
              <a:pPr algn="ctr"/>
              <a:r>
                <a:rPr lang="zh-TW" altLang="en-US">
                  <a:solidFill>
                    <a:srgbClr val="000000"/>
                  </a:solidFill>
                </a:rPr>
                <a:t>赤外線温度計</a:t>
              </a:r>
            </a:p>
          </p:txBody>
        </p:sp>
        <p:sp>
          <p:nvSpPr>
            <p:cNvPr id="19522" name="Line 28"/>
            <p:cNvSpPr>
              <a:spLocks noChangeShapeType="1"/>
            </p:cNvSpPr>
            <p:nvPr/>
          </p:nvSpPr>
          <p:spPr bwMode="auto">
            <a:xfrm flipH="1">
              <a:off x="5414" y="3215"/>
              <a:ext cx="136" cy="181"/>
            </a:xfrm>
            <a:prstGeom prst="line">
              <a:avLst/>
            </a:prstGeom>
            <a:noFill/>
            <a:ln w="25400">
              <a:solidFill>
                <a:srgbClr val="FF0000"/>
              </a:solidFill>
              <a:round/>
              <a:headEnd/>
              <a:tailEnd type="triangle" w="med" len="med"/>
            </a:ln>
          </p:spPr>
          <p:txBody>
            <a:bodyPr/>
            <a:lstStyle/>
            <a:p>
              <a:endParaRPr lang="ja-JP" altLang="en-US"/>
            </a:p>
          </p:txBody>
        </p:sp>
        <p:sp>
          <p:nvSpPr>
            <p:cNvPr id="19523" name="Line 29"/>
            <p:cNvSpPr>
              <a:spLocks noChangeShapeType="1"/>
            </p:cNvSpPr>
            <p:nvPr/>
          </p:nvSpPr>
          <p:spPr bwMode="auto">
            <a:xfrm flipV="1">
              <a:off x="4552" y="3578"/>
              <a:ext cx="454" cy="408"/>
            </a:xfrm>
            <a:prstGeom prst="line">
              <a:avLst/>
            </a:prstGeom>
            <a:noFill/>
            <a:ln w="25400">
              <a:solidFill>
                <a:srgbClr val="FF0000"/>
              </a:solidFill>
              <a:round/>
              <a:headEnd/>
              <a:tailEnd type="triangle" w="med" len="med"/>
            </a:ln>
          </p:spPr>
          <p:txBody>
            <a:bodyPr/>
            <a:lstStyle/>
            <a:p>
              <a:endParaRPr lang="ja-JP" altLang="en-US"/>
            </a:p>
          </p:txBody>
        </p:sp>
        <p:sp>
          <p:nvSpPr>
            <p:cNvPr id="3" name="Oval 30"/>
            <p:cNvSpPr>
              <a:spLocks noChangeArrowheads="1"/>
            </p:cNvSpPr>
            <p:nvPr/>
          </p:nvSpPr>
          <p:spPr bwMode="auto">
            <a:xfrm>
              <a:off x="3016" y="1594"/>
              <a:ext cx="454" cy="725"/>
            </a:xfrm>
            <a:prstGeom prst="ellipse">
              <a:avLst/>
            </a:prstGeom>
            <a:noFill/>
            <a:ln w="25400">
              <a:solidFill>
                <a:srgbClr val="FF0000"/>
              </a:solidFill>
              <a:round/>
              <a:headEnd/>
              <a:tailEnd/>
            </a:ln>
          </p:spPr>
          <p:txBody>
            <a:bodyPr wrap="none" anchor="ctr"/>
            <a:lstStyle/>
            <a:p>
              <a:endParaRPr lang="ja-JP" altLang="en-US"/>
            </a:p>
          </p:txBody>
        </p:sp>
        <p:sp>
          <p:nvSpPr>
            <p:cNvPr id="19525" name="Line 31"/>
            <p:cNvSpPr>
              <a:spLocks noChangeShapeType="1"/>
            </p:cNvSpPr>
            <p:nvPr/>
          </p:nvSpPr>
          <p:spPr bwMode="auto">
            <a:xfrm>
              <a:off x="3424" y="2146"/>
              <a:ext cx="318" cy="816"/>
            </a:xfrm>
            <a:prstGeom prst="line">
              <a:avLst/>
            </a:prstGeom>
            <a:noFill/>
            <a:ln w="25400">
              <a:solidFill>
                <a:srgbClr val="FF0000"/>
              </a:solidFill>
              <a:round/>
              <a:headEnd/>
              <a:tailEnd/>
            </a:ln>
          </p:spPr>
          <p:txBody>
            <a:bodyPr/>
            <a:lstStyle/>
            <a:p>
              <a:endParaRPr lang="ja-JP" altLang="en-US"/>
            </a:p>
          </p:txBody>
        </p:sp>
      </p:grpSp>
      <p:grpSp>
        <p:nvGrpSpPr>
          <p:cNvPr id="19524" name="Group 68"/>
          <p:cNvGrpSpPr>
            <a:grpSpLocks/>
          </p:cNvGrpSpPr>
          <p:nvPr/>
        </p:nvGrpSpPr>
        <p:grpSpPr bwMode="auto">
          <a:xfrm>
            <a:off x="98425" y="4149725"/>
            <a:ext cx="5051425" cy="2735263"/>
            <a:chOff x="62" y="2614"/>
            <a:chExt cx="3182" cy="1723"/>
          </a:xfrm>
        </p:grpSpPr>
        <p:grpSp>
          <p:nvGrpSpPr>
            <p:cNvPr id="19489" name="Group 67"/>
            <p:cNvGrpSpPr>
              <a:grpSpLocks/>
            </p:cNvGrpSpPr>
            <p:nvPr/>
          </p:nvGrpSpPr>
          <p:grpSpPr bwMode="auto">
            <a:xfrm>
              <a:off x="62" y="3185"/>
              <a:ext cx="3182" cy="1152"/>
              <a:chOff x="62" y="3185"/>
              <a:chExt cx="3182" cy="1152"/>
            </a:xfrm>
          </p:grpSpPr>
          <p:grpSp>
            <p:nvGrpSpPr>
              <p:cNvPr id="19491" name="Group 51"/>
              <p:cNvGrpSpPr>
                <a:grpSpLocks/>
              </p:cNvGrpSpPr>
              <p:nvPr/>
            </p:nvGrpSpPr>
            <p:grpSpPr bwMode="auto">
              <a:xfrm>
                <a:off x="657" y="3367"/>
                <a:ext cx="2587" cy="970"/>
                <a:chOff x="3606" y="2931"/>
                <a:chExt cx="1451" cy="544"/>
              </a:xfrm>
            </p:grpSpPr>
            <p:pic>
              <p:nvPicPr>
                <p:cNvPr id="19503" name="Picture 3"/>
                <p:cNvPicPr>
                  <a:picLocks noChangeAspect="1" noChangeArrowheads="1"/>
                </p:cNvPicPr>
                <p:nvPr/>
              </p:nvPicPr>
              <p:blipFill>
                <a:blip r:embed="rId5"/>
                <a:srcRect/>
                <a:stretch>
                  <a:fillRect/>
                </a:stretch>
              </p:blipFill>
              <p:spPr bwMode="auto">
                <a:xfrm>
                  <a:off x="3697" y="2976"/>
                  <a:ext cx="1289" cy="263"/>
                </a:xfrm>
                <a:prstGeom prst="rect">
                  <a:avLst/>
                </a:prstGeom>
                <a:noFill/>
                <a:ln w="9525">
                  <a:noFill/>
                  <a:miter lim="800000"/>
                  <a:headEnd/>
                  <a:tailEnd/>
                </a:ln>
              </p:spPr>
            </p:pic>
            <p:sp>
              <p:nvSpPr>
                <p:cNvPr id="19504" name="Rectangle 18"/>
                <p:cNvSpPr>
                  <a:spLocks noChangeArrowheads="1"/>
                </p:cNvSpPr>
                <p:nvPr/>
              </p:nvSpPr>
              <p:spPr bwMode="auto">
                <a:xfrm>
                  <a:off x="4389" y="3029"/>
                  <a:ext cx="208" cy="23"/>
                </a:xfrm>
                <a:prstGeom prst="rect">
                  <a:avLst/>
                </a:prstGeom>
                <a:solidFill>
                  <a:srgbClr val="CC0000"/>
                </a:solidFill>
                <a:ln w="4826">
                  <a:solidFill>
                    <a:srgbClr val="000000"/>
                  </a:solidFill>
                  <a:miter lim="800000"/>
                  <a:headEnd/>
                  <a:tailEnd/>
                </a:ln>
              </p:spPr>
              <p:txBody>
                <a:bodyPr/>
                <a:lstStyle/>
                <a:p>
                  <a:endParaRPr lang="ja-JP" altLang="en-US">
                    <a:latin typeface="Calibri" pitchFamily="34" charset="0"/>
                  </a:endParaRPr>
                </a:p>
              </p:txBody>
            </p:sp>
            <p:sp>
              <p:nvSpPr>
                <p:cNvPr id="19505" name="Rectangle 20"/>
                <p:cNvSpPr>
                  <a:spLocks noChangeArrowheads="1"/>
                </p:cNvSpPr>
                <p:nvPr/>
              </p:nvSpPr>
              <p:spPr bwMode="auto">
                <a:xfrm>
                  <a:off x="3629" y="3169"/>
                  <a:ext cx="1383" cy="216"/>
                </a:xfrm>
                <a:prstGeom prst="rect">
                  <a:avLst/>
                </a:prstGeom>
                <a:solidFill>
                  <a:srgbClr val="969696"/>
                </a:solidFill>
                <a:ln w="19050">
                  <a:solidFill>
                    <a:srgbClr val="969696"/>
                  </a:solidFill>
                  <a:miter lim="800000"/>
                  <a:headEnd/>
                  <a:tailEnd/>
                </a:ln>
              </p:spPr>
              <p:txBody>
                <a:bodyPr wrap="none" anchor="ctr"/>
                <a:lstStyle/>
                <a:p>
                  <a:endParaRPr lang="ja-JP" altLang="en-US">
                    <a:latin typeface="Calibri" pitchFamily="34" charset="0"/>
                  </a:endParaRPr>
                </a:p>
              </p:txBody>
            </p:sp>
            <p:grpSp>
              <p:nvGrpSpPr>
                <p:cNvPr id="19506" name="Group 25"/>
                <p:cNvGrpSpPr>
                  <a:grpSpLocks/>
                </p:cNvGrpSpPr>
                <p:nvPr/>
              </p:nvGrpSpPr>
              <p:grpSpPr bwMode="auto">
                <a:xfrm>
                  <a:off x="3885" y="3173"/>
                  <a:ext cx="447" cy="212"/>
                  <a:chOff x="489" y="2123"/>
                  <a:chExt cx="333" cy="262"/>
                </a:xfrm>
              </p:grpSpPr>
              <p:sp>
                <p:nvSpPr>
                  <p:cNvPr id="19516" name="Line 26"/>
                  <p:cNvSpPr>
                    <a:spLocks noChangeShapeType="1"/>
                  </p:cNvSpPr>
                  <p:nvPr/>
                </p:nvSpPr>
                <p:spPr bwMode="auto">
                  <a:xfrm flipH="1">
                    <a:off x="489" y="2123"/>
                    <a:ext cx="212" cy="260"/>
                  </a:xfrm>
                  <a:prstGeom prst="line">
                    <a:avLst/>
                  </a:prstGeom>
                  <a:noFill/>
                  <a:ln w="19050">
                    <a:solidFill>
                      <a:schemeClr val="tx1"/>
                    </a:solidFill>
                    <a:round/>
                    <a:headEnd/>
                    <a:tailEnd/>
                  </a:ln>
                </p:spPr>
                <p:txBody>
                  <a:bodyPr/>
                  <a:lstStyle/>
                  <a:p>
                    <a:endParaRPr lang="ja-JP" altLang="en-US"/>
                  </a:p>
                </p:txBody>
              </p:sp>
              <p:sp>
                <p:nvSpPr>
                  <p:cNvPr id="19517" name="Line 27"/>
                  <p:cNvSpPr>
                    <a:spLocks noChangeShapeType="1"/>
                  </p:cNvSpPr>
                  <p:nvPr/>
                </p:nvSpPr>
                <p:spPr bwMode="auto">
                  <a:xfrm flipH="1">
                    <a:off x="545" y="2124"/>
                    <a:ext cx="212" cy="260"/>
                  </a:xfrm>
                  <a:prstGeom prst="line">
                    <a:avLst/>
                  </a:prstGeom>
                  <a:noFill/>
                  <a:ln w="19050">
                    <a:solidFill>
                      <a:schemeClr val="tx1"/>
                    </a:solidFill>
                    <a:round/>
                    <a:headEnd/>
                    <a:tailEnd/>
                  </a:ln>
                </p:spPr>
                <p:txBody>
                  <a:bodyPr/>
                  <a:lstStyle/>
                  <a:p>
                    <a:endParaRPr lang="ja-JP" altLang="en-US"/>
                  </a:p>
                </p:txBody>
              </p:sp>
              <p:sp>
                <p:nvSpPr>
                  <p:cNvPr id="19518" name="Line 28"/>
                  <p:cNvSpPr>
                    <a:spLocks noChangeShapeType="1"/>
                  </p:cNvSpPr>
                  <p:nvPr/>
                </p:nvSpPr>
                <p:spPr bwMode="auto">
                  <a:xfrm flipH="1">
                    <a:off x="610" y="2125"/>
                    <a:ext cx="212" cy="260"/>
                  </a:xfrm>
                  <a:prstGeom prst="line">
                    <a:avLst/>
                  </a:prstGeom>
                  <a:noFill/>
                  <a:ln w="19050">
                    <a:solidFill>
                      <a:schemeClr val="tx1"/>
                    </a:solidFill>
                    <a:round/>
                    <a:headEnd/>
                    <a:tailEnd/>
                  </a:ln>
                </p:spPr>
                <p:txBody>
                  <a:bodyPr/>
                  <a:lstStyle/>
                  <a:p>
                    <a:endParaRPr lang="ja-JP" altLang="en-US"/>
                  </a:p>
                </p:txBody>
              </p:sp>
            </p:grpSp>
            <p:sp>
              <p:nvSpPr>
                <p:cNvPr id="19507" name="Oval 34"/>
                <p:cNvSpPr>
                  <a:spLocks noChangeAspect="1" noChangeArrowheads="1"/>
                </p:cNvSpPr>
                <p:nvPr/>
              </p:nvSpPr>
              <p:spPr bwMode="auto">
                <a:xfrm flipH="1">
                  <a:off x="4117" y="3029"/>
                  <a:ext cx="40" cy="29"/>
                </a:xfrm>
                <a:prstGeom prst="ellipse">
                  <a:avLst/>
                </a:prstGeom>
                <a:solidFill>
                  <a:srgbClr val="FF0000"/>
                </a:solidFill>
                <a:ln w="4826">
                  <a:solidFill>
                    <a:srgbClr val="000000"/>
                  </a:solidFill>
                  <a:round/>
                  <a:headEnd/>
                  <a:tailEnd/>
                </a:ln>
              </p:spPr>
              <p:txBody>
                <a:bodyPr/>
                <a:lstStyle/>
                <a:p>
                  <a:endParaRPr lang="ja-JP" altLang="en-US">
                    <a:latin typeface="Calibri" pitchFamily="34" charset="0"/>
                  </a:endParaRPr>
                </a:p>
              </p:txBody>
            </p:sp>
            <p:sp>
              <p:nvSpPr>
                <p:cNvPr id="19508" name="Rectangle 18"/>
                <p:cNvSpPr>
                  <a:spLocks noChangeArrowheads="1"/>
                </p:cNvSpPr>
                <p:nvPr/>
              </p:nvSpPr>
              <p:spPr bwMode="auto">
                <a:xfrm>
                  <a:off x="4389" y="3140"/>
                  <a:ext cx="208" cy="23"/>
                </a:xfrm>
                <a:prstGeom prst="rect">
                  <a:avLst/>
                </a:prstGeom>
                <a:solidFill>
                  <a:srgbClr val="CC0000"/>
                </a:solidFill>
                <a:ln w="4826">
                  <a:solidFill>
                    <a:srgbClr val="000000"/>
                  </a:solidFill>
                  <a:miter lim="800000"/>
                  <a:headEnd/>
                  <a:tailEnd/>
                </a:ln>
              </p:spPr>
              <p:txBody>
                <a:bodyPr/>
                <a:lstStyle/>
                <a:p>
                  <a:endParaRPr lang="ja-JP" altLang="en-US">
                    <a:latin typeface="Calibri" pitchFamily="34" charset="0"/>
                  </a:endParaRPr>
                </a:p>
              </p:txBody>
            </p:sp>
            <p:sp>
              <p:nvSpPr>
                <p:cNvPr id="19509" name="Oval 34"/>
                <p:cNvSpPr>
                  <a:spLocks noChangeAspect="1" noChangeArrowheads="1"/>
                </p:cNvSpPr>
                <p:nvPr/>
              </p:nvSpPr>
              <p:spPr bwMode="auto">
                <a:xfrm flipH="1">
                  <a:off x="4117" y="3140"/>
                  <a:ext cx="40" cy="29"/>
                </a:xfrm>
                <a:prstGeom prst="ellipse">
                  <a:avLst/>
                </a:prstGeom>
                <a:solidFill>
                  <a:srgbClr val="FF0000"/>
                </a:solidFill>
                <a:ln w="4826">
                  <a:solidFill>
                    <a:srgbClr val="000000"/>
                  </a:solidFill>
                  <a:round/>
                  <a:headEnd/>
                  <a:tailEnd/>
                </a:ln>
              </p:spPr>
              <p:txBody>
                <a:bodyPr/>
                <a:lstStyle/>
                <a:p>
                  <a:endParaRPr lang="ja-JP" altLang="en-US">
                    <a:latin typeface="Calibri" pitchFamily="34" charset="0"/>
                  </a:endParaRPr>
                </a:p>
              </p:txBody>
            </p:sp>
            <p:grpSp>
              <p:nvGrpSpPr>
                <p:cNvPr id="19510" name="Group 25"/>
                <p:cNvGrpSpPr>
                  <a:grpSpLocks/>
                </p:cNvGrpSpPr>
                <p:nvPr/>
              </p:nvGrpSpPr>
              <p:grpSpPr bwMode="auto">
                <a:xfrm>
                  <a:off x="4429" y="3175"/>
                  <a:ext cx="447" cy="210"/>
                  <a:chOff x="489" y="2123"/>
                  <a:chExt cx="333" cy="262"/>
                </a:xfrm>
              </p:grpSpPr>
              <p:sp>
                <p:nvSpPr>
                  <p:cNvPr id="19513" name="Line 26"/>
                  <p:cNvSpPr>
                    <a:spLocks noChangeShapeType="1"/>
                  </p:cNvSpPr>
                  <p:nvPr/>
                </p:nvSpPr>
                <p:spPr bwMode="auto">
                  <a:xfrm flipH="1">
                    <a:off x="489" y="2123"/>
                    <a:ext cx="212" cy="260"/>
                  </a:xfrm>
                  <a:prstGeom prst="line">
                    <a:avLst/>
                  </a:prstGeom>
                  <a:noFill/>
                  <a:ln w="19050">
                    <a:solidFill>
                      <a:schemeClr val="tx1"/>
                    </a:solidFill>
                    <a:round/>
                    <a:headEnd/>
                    <a:tailEnd/>
                  </a:ln>
                </p:spPr>
                <p:txBody>
                  <a:bodyPr/>
                  <a:lstStyle/>
                  <a:p>
                    <a:endParaRPr lang="ja-JP" altLang="en-US"/>
                  </a:p>
                </p:txBody>
              </p:sp>
              <p:sp>
                <p:nvSpPr>
                  <p:cNvPr id="19514" name="Line 27"/>
                  <p:cNvSpPr>
                    <a:spLocks noChangeShapeType="1"/>
                  </p:cNvSpPr>
                  <p:nvPr/>
                </p:nvSpPr>
                <p:spPr bwMode="auto">
                  <a:xfrm flipH="1">
                    <a:off x="545" y="2124"/>
                    <a:ext cx="212" cy="260"/>
                  </a:xfrm>
                  <a:prstGeom prst="line">
                    <a:avLst/>
                  </a:prstGeom>
                  <a:noFill/>
                  <a:ln w="19050">
                    <a:solidFill>
                      <a:schemeClr val="tx1"/>
                    </a:solidFill>
                    <a:round/>
                    <a:headEnd/>
                    <a:tailEnd/>
                  </a:ln>
                </p:spPr>
                <p:txBody>
                  <a:bodyPr/>
                  <a:lstStyle/>
                  <a:p>
                    <a:endParaRPr lang="ja-JP" altLang="en-US"/>
                  </a:p>
                </p:txBody>
              </p:sp>
              <p:sp>
                <p:nvSpPr>
                  <p:cNvPr id="19515" name="Line 28"/>
                  <p:cNvSpPr>
                    <a:spLocks noChangeShapeType="1"/>
                  </p:cNvSpPr>
                  <p:nvPr/>
                </p:nvSpPr>
                <p:spPr bwMode="auto">
                  <a:xfrm flipH="1">
                    <a:off x="610" y="2125"/>
                    <a:ext cx="212" cy="260"/>
                  </a:xfrm>
                  <a:prstGeom prst="line">
                    <a:avLst/>
                  </a:prstGeom>
                  <a:noFill/>
                  <a:ln w="19050">
                    <a:solidFill>
                      <a:schemeClr val="tx1"/>
                    </a:solidFill>
                    <a:round/>
                    <a:headEnd/>
                    <a:tailEnd/>
                  </a:ln>
                </p:spPr>
                <p:txBody>
                  <a:bodyPr/>
                  <a:lstStyle/>
                  <a:p>
                    <a:endParaRPr lang="ja-JP" altLang="en-US"/>
                  </a:p>
                </p:txBody>
              </p:sp>
            </p:grpSp>
            <p:sp>
              <p:nvSpPr>
                <p:cNvPr id="19511" name="Rectangle 66"/>
                <p:cNvSpPr>
                  <a:spLocks noChangeArrowheads="1"/>
                </p:cNvSpPr>
                <p:nvPr/>
              </p:nvSpPr>
              <p:spPr bwMode="auto">
                <a:xfrm>
                  <a:off x="3606" y="2931"/>
                  <a:ext cx="277" cy="544"/>
                </a:xfrm>
                <a:prstGeom prst="rect">
                  <a:avLst/>
                </a:prstGeom>
                <a:solidFill>
                  <a:schemeClr val="bg2"/>
                </a:solidFill>
                <a:ln w="9525">
                  <a:solidFill>
                    <a:schemeClr val="bg2"/>
                  </a:solidFill>
                  <a:miter lim="800000"/>
                  <a:headEnd/>
                  <a:tailEnd/>
                </a:ln>
              </p:spPr>
              <p:txBody>
                <a:bodyPr wrap="none" anchor="ctr"/>
                <a:lstStyle/>
                <a:p>
                  <a:endParaRPr lang="ja-JP" altLang="en-US"/>
                </a:p>
              </p:txBody>
            </p:sp>
            <p:sp>
              <p:nvSpPr>
                <p:cNvPr id="19512" name="Rectangle 67"/>
                <p:cNvSpPr>
                  <a:spLocks noChangeArrowheads="1"/>
                </p:cNvSpPr>
                <p:nvPr/>
              </p:nvSpPr>
              <p:spPr bwMode="auto">
                <a:xfrm>
                  <a:off x="4785" y="2931"/>
                  <a:ext cx="272" cy="544"/>
                </a:xfrm>
                <a:prstGeom prst="rect">
                  <a:avLst/>
                </a:prstGeom>
                <a:solidFill>
                  <a:schemeClr val="bg2"/>
                </a:solidFill>
                <a:ln w="9525">
                  <a:solidFill>
                    <a:schemeClr val="bg2"/>
                  </a:solidFill>
                  <a:miter lim="800000"/>
                  <a:headEnd/>
                  <a:tailEnd/>
                </a:ln>
              </p:spPr>
              <p:txBody>
                <a:bodyPr wrap="none" anchor="ctr"/>
                <a:lstStyle/>
                <a:p>
                  <a:endParaRPr lang="ja-JP" altLang="en-US"/>
                </a:p>
              </p:txBody>
            </p:sp>
          </p:grpSp>
          <p:sp>
            <p:nvSpPr>
              <p:cNvPr id="19492" name="Text Box 47"/>
              <p:cNvSpPr txBox="1">
                <a:spLocks noChangeArrowheads="1"/>
              </p:cNvSpPr>
              <p:nvPr/>
            </p:nvSpPr>
            <p:spPr bwMode="auto">
              <a:xfrm>
                <a:off x="107" y="3593"/>
                <a:ext cx="548" cy="231"/>
              </a:xfrm>
              <a:prstGeom prst="rect">
                <a:avLst/>
              </a:prstGeom>
              <a:noFill/>
              <a:ln w="9525">
                <a:noFill/>
                <a:miter lim="800000"/>
                <a:headEnd/>
                <a:tailEnd/>
              </a:ln>
            </p:spPr>
            <p:txBody>
              <a:bodyPr wrap="none">
                <a:spAutoFit/>
              </a:bodyPr>
              <a:lstStyle/>
              <a:p>
                <a:r>
                  <a:rPr lang="ja-JP" altLang="en-US">
                    <a:solidFill>
                      <a:srgbClr val="FFFF00"/>
                    </a:solidFill>
                  </a:rPr>
                  <a:t>表上面</a:t>
                </a:r>
              </a:p>
            </p:txBody>
          </p:sp>
          <p:sp>
            <p:nvSpPr>
              <p:cNvPr id="19493" name="Text Box 48"/>
              <p:cNvSpPr txBox="1">
                <a:spLocks noChangeArrowheads="1"/>
              </p:cNvSpPr>
              <p:nvPr/>
            </p:nvSpPr>
            <p:spPr bwMode="auto">
              <a:xfrm>
                <a:off x="63" y="3381"/>
                <a:ext cx="725" cy="231"/>
              </a:xfrm>
              <a:prstGeom prst="rect">
                <a:avLst/>
              </a:prstGeom>
              <a:noFill/>
              <a:ln w="9525">
                <a:noFill/>
                <a:miter lim="800000"/>
                <a:headEnd/>
                <a:tailEnd/>
              </a:ln>
            </p:spPr>
            <p:txBody>
              <a:bodyPr>
                <a:spAutoFit/>
              </a:bodyPr>
              <a:lstStyle/>
              <a:p>
                <a:r>
                  <a:rPr lang="ja-JP" altLang="en-US">
                    <a:solidFill>
                      <a:srgbClr val="FFFF00"/>
                    </a:solidFill>
                  </a:rPr>
                  <a:t>土壌表面</a:t>
                </a:r>
              </a:p>
            </p:txBody>
          </p:sp>
          <p:sp>
            <p:nvSpPr>
              <p:cNvPr id="19494" name="Line 49"/>
              <p:cNvSpPr>
                <a:spLocks noChangeShapeType="1"/>
              </p:cNvSpPr>
              <p:nvPr/>
            </p:nvSpPr>
            <p:spPr bwMode="auto">
              <a:xfrm>
                <a:off x="68" y="3796"/>
                <a:ext cx="1134" cy="0"/>
              </a:xfrm>
              <a:prstGeom prst="line">
                <a:avLst/>
              </a:prstGeom>
              <a:noFill/>
              <a:ln w="25400">
                <a:solidFill>
                  <a:srgbClr val="FF0000"/>
                </a:solidFill>
                <a:round/>
                <a:headEnd/>
                <a:tailEnd/>
              </a:ln>
            </p:spPr>
            <p:txBody>
              <a:bodyPr/>
              <a:lstStyle/>
              <a:p>
                <a:endParaRPr lang="ja-JP" altLang="en-US"/>
              </a:p>
            </p:txBody>
          </p:sp>
          <p:sp>
            <p:nvSpPr>
              <p:cNvPr id="19495" name="Line 50"/>
              <p:cNvSpPr>
                <a:spLocks noChangeShapeType="1"/>
              </p:cNvSpPr>
              <p:nvPr/>
            </p:nvSpPr>
            <p:spPr bwMode="auto">
              <a:xfrm>
                <a:off x="62" y="3595"/>
                <a:ext cx="1134" cy="0"/>
              </a:xfrm>
              <a:prstGeom prst="line">
                <a:avLst/>
              </a:prstGeom>
              <a:noFill/>
              <a:ln w="25400">
                <a:solidFill>
                  <a:srgbClr val="FF0000"/>
                </a:solidFill>
                <a:round/>
                <a:headEnd/>
                <a:tailEnd/>
              </a:ln>
            </p:spPr>
            <p:txBody>
              <a:bodyPr/>
              <a:lstStyle/>
              <a:p>
                <a:endParaRPr lang="ja-JP" altLang="en-US"/>
              </a:p>
            </p:txBody>
          </p:sp>
          <p:sp>
            <p:nvSpPr>
              <p:cNvPr id="19496" name="正方形/長方形 34"/>
              <p:cNvSpPr>
                <a:spLocks noChangeArrowheads="1"/>
              </p:cNvSpPr>
              <p:nvPr/>
            </p:nvSpPr>
            <p:spPr bwMode="auto">
              <a:xfrm>
                <a:off x="1374" y="3185"/>
                <a:ext cx="1076" cy="231"/>
              </a:xfrm>
              <a:prstGeom prst="rect">
                <a:avLst/>
              </a:prstGeom>
              <a:noFill/>
              <a:ln w="9525">
                <a:noFill/>
                <a:miter lim="800000"/>
                <a:headEnd/>
                <a:tailEnd/>
              </a:ln>
            </p:spPr>
            <p:txBody>
              <a:bodyPr wrap="none">
                <a:spAutoFit/>
              </a:bodyPr>
              <a:lstStyle/>
              <a:p>
                <a:r>
                  <a:rPr lang="ja-JP" altLang="en-US" b="1">
                    <a:solidFill>
                      <a:srgbClr val="FFFF00"/>
                    </a:solidFill>
                  </a:rPr>
                  <a:t>　屋上緑化断面</a:t>
                </a:r>
              </a:p>
            </p:txBody>
          </p:sp>
          <p:sp>
            <p:nvSpPr>
              <p:cNvPr id="19497" name="Line 58"/>
              <p:cNvSpPr>
                <a:spLocks noChangeShapeType="1"/>
              </p:cNvSpPr>
              <p:nvPr/>
            </p:nvSpPr>
            <p:spPr bwMode="auto">
              <a:xfrm flipH="1" flipV="1">
                <a:off x="2472" y="3593"/>
                <a:ext cx="363" cy="363"/>
              </a:xfrm>
              <a:prstGeom prst="line">
                <a:avLst/>
              </a:prstGeom>
              <a:noFill/>
              <a:ln w="25400">
                <a:solidFill>
                  <a:srgbClr val="FF0000"/>
                </a:solidFill>
                <a:round/>
                <a:headEnd/>
                <a:tailEnd type="triangle" w="med" len="med"/>
              </a:ln>
            </p:spPr>
            <p:txBody>
              <a:bodyPr/>
              <a:lstStyle/>
              <a:p>
                <a:endParaRPr lang="ja-JP" altLang="en-US"/>
              </a:p>
            </p:txBody>
          </p:sp>
          <p:sp>
            <p:nvSpPr>
              <p:cNvPr id="19498" name="Line 59"/>
              <p:cNvSpPr>
                <a:spLocks noChangeShapeType="1"/>
              </p:cNvSpPr>
              <p:nvPr/>
            </p:nvSpPr>
            <p:spPr bwMode="auto">
              <a:xfrm flipH="1" flipV="1">
                <a:off x="2426" y="3775"/>
                <a:ext cx="273" cy="45"/>
              </a:xfrm>
              <a:prstGeom prst="line">
                <a:avLst/>
              </a:prstGeom>
              <a:noFill/>
              <a:ln w="25400">
                <a:solidFill>
                  <a:srgbClr val="FF0000"/>
                </a:solidFill>
                <a:round/>
                <a:headEnd/>
                <a:tailEnd type="triangle" w="med" len="med"/>
              </a:ln>
            </p:spPr>
            <p:txBody>
              <a:bodyPr/>
              <a:lstStyle/>
              <a:p>
                <a:endParaRPr lang="ja-JP" altLang="en-US"/>
              </a:p>
            </p:txBody>
          </p:sp>
          <p:sp>
            <p:nvSpPr>
              <p:cNvPr id="19499" name="Line 60"/>
              <p:cNvSpPr>
                <a:spLocks noChangeShapeType="1"/>
              </p:cNvSpPr>
              <p:nvPr/>
            </p:nvSpPr>
            <p:spPr bwMode="auto">
              <a:xfrm flipH="1" flipV="1">
                <a:off x="1655" y="3593"/>
                <a:ext cx="409" cy="363"/>
              </a:xfrm>
              <a:prstGeom prst="line">
                <a:avLst/>
              </a:prstGeom>
              <a:noFill/>
              <a:ln w="25400">
                <a:solidFill>
                  <a:srgbClr val="FF0000"/>
                </a:solidFill>
                <a:round/>
                <a:headEnd/>
                <a:tailEnd type="triangle" w="med" len="med"/>
              </a:ln>
            </p:spPr>
            <p:txBody>
              <a:bodyPr/>
              <a:lstStyle/>
              <a:p>
                <a:endParaRPr lang="ja-JP" altLang="en-US"/>
              </a:p>
            </p:txBody>
          </p:sp>
          <p:sp>
            <p:nvSpPr>
              <p:cNvPr id="19500" name="Line 61"/>
              <p:cNvSpPr>
                <a:spLocks noChangeShapeType="1"/>
              </p:cNvSpPr>
              <p:nvPr/>
            </p:nvSpPr>
            <p:spPr bwMode="auto">
              <a:xfrm flipH="1" flipV="1">
                <a:off x="1649" y="3781"/>
                <a:ext cx="415" cy="175"/>
              </a:xfrm>
              <a:prstGeom prst="line">
                <a:avLst/>
              </a:prstGeom>
              <a:noFill/>
              <a:ln w="25400">
                <a:solidFill>
                  <a:srgbClr val="FF0000"/>
                </a:solidFill>
                <a:round/>
                <a:headEnd/>
                <a:tailEnd type="triangle" w="med" len="med"/>
              </a:ln>
            </p:spPr>
            <p:txBody>
              <a:bodyPr/>
              <a:lstStyle/>
              <a:p>
                <a:endParaRPr lang="ja-JP" altLang="en-US"/>
              </a:p>
            </p:txBody>
          </p:sp>
          <p:sp>
            <p:nvSpPr>
              <p:cNvPr id="19501" name="Text Box 47"/>
              <p:cNvSpPr txBox="1">
                <a:spLocks noChangeArrowheads="1"/>
              </p:cNvSpPr>
              <p:nvPr/>
            </p:nvSpPr>
            <p:spPr bwMode="auto">
              <a:xfrm>
                <a:off x="1565" y="3956"/>
                <a:ext cx="554" cy="237"/>
              </a:xfrm>
              <a:prstGeom prst="rect">
                <a:avLst/>
              </a:prstGeom>
              <a:solidFill>
                <a:schemeClr val="tx1"/>
              </a:solidFill>
              <a:ln w="9525">
                <a:solidFill>
                  <a:schemeClr val="bg1"/>
                </a:solidFill>
                <a:miter lim="800000"/>
                <a:headEnd/>
                <a:tailEnd/>
              </a:ln>
            </p:spPr>
            <p:txBody>
              <a:bodyPr wrap="none">
                <a:spAutoFit/>
              </a:bodyPr>
              <a:lstStyle/>
              <a:p>
                <a:r>
                  <a:rPr lang="ja-JP" altLang="en-US">
                    <a:solidFill>
                      <a:schemeClr val="bg1"/>
                    </a:solidFill>
                  </a:rPr>
                  <a:t>熱電対</a:t>
                </a:r>
              </a:p>
            </p:txBody>
          </p:sp>
          <p:sp>
            <p:nvSpPr>
              <p:cNvPr id="19502" name="Text Box 47"/>
              <p:cNvSpPr txBox="1">
                <a:spLocks noChangeArrowheads="1"/>
              </p:cNvSpPr>
              <p:nvPr/>
            </p:nvSpPr>
            <p:spPr bwMode="auto">
              <a:xfrm>
                <a:off x="2462" y="3956"/>
                <a:ext cx="554" cy="237"/>
              </a:xfrm>
              <a:prstGeom prst="rect">
                <a:avLst/>
              </a:prstGeom>
              <a:solidFill>
                <a:schemeClr val="tx1"/>
              </a:solidFill>
              <a:ln w="9525">
                <a:solidFill>
                  <a:schemeClr val="bg1"/>
                </a:solidFill>
                <a:miter lim="800000"/>
                <a:headEnd/>
                <a:tailEnd/>
              </a:ln>
            </p:spPr>
            <p:txBody>
              <a:bodyPr wrap="none">
                <a:spAutoFit/>
              </a:bodyPr>
              <a:lstStyle/>
              <a:p>
                <a:r>
                  <a:rPr lang="ja-JP" altLang="en-US">
                    <a:solidFill>
                      <a:schemeClr val="bg1"/>
                    </a:solidFill>
                  </a:rPr>
                  <a:t>熱流板</a:t>
                </a:r>
              </a:p>
            </p:txBody>
          </p:sp>
        </p:grpSp>
        <p:sp>
          <p:nvSpPr>
            <p:cNvPr id="19490" name="Line 65"/>
            <p:cNvSpPr>
              <a:spLocks noChangeShapeType="1"/>
            </p:cNvSpPr>
            <p:nvPr/>
          </p:nvSpPr>
          <p:spPr bwMode="auto">
            <a:xfrm flipH="1">
              <a:off x="2744" y="2614"/>
              <a:ext cx="454" cy="816"/>
            </a:xfrm>
            <a:prstGeom prst="line">
              <a:avLst/>
            </a:prstGeom>
            <a:noFill/>
            <a:ln w="25400">
              <a:solidFill>
                <a:srgbClr val="FF0000"/>
              </a:solidFill>
              <a:round/>
              <a:headEnd/>
              <a:tailEnd/>
            </a:ln>
          </p:spPr>
          <p:txBody>
            <a:bodyPr/>
            <a:lstStyle/>
            <a:p>
              <a:endParaRPr lang="ja-JP" altLang="en-US"/>
            </a:p>
          </p:txBody>
        </p:sp>
      </p:grpSp>
      <p:sp>
        <p:nvSpPr>
          <p:cNvPr id="19467" name="Oval 71"/>
          <p:cNvSpPr>
            <a:spLocks noChangeArrowheads="1"/>
          </p:cNvSpPr>
          <p:nvPr/>
        </p:nvSpPr>
        <p:spPr bwMode="auto">
          <a:xfrm>
            <a:off x="2555875" y="1898650"/>
            <a:ext cx="360363" cy="288925"/>
          </a:xfrm>
          <a:prstGeom prst="ellipse">
            <a:avLst/>
          </a:prstGeom>
          <a:noFill/>
          <a:ln w="25400">
            <a:solidFill>
              <a:srgbClr val="FF0000"/>
            </a:solidFill>
            <a:round/>
            <a:headEnd/>
            <a:tailEnd/>
          </a:ln>
        </p:spPr>
        <p:txBody>
          <a:bodyPr wrap="none" anchor="ctr"/>
          <a:lstStyle/>
          <a:p>
            <a:endParaRPr lang="ja-JP" altLang="en-US"/>
          </a:p>
        </p:txBody>
      </p:sp>
      <p:grpSp>
        <p:nvGrpSpPr>
          <p:cNvPr id="19469" name="Group 75"/>
          <p:cNvGrpSpPr>
            <a:grpSpLocks/>
          </p:cNvGrpSpPr>
          <p:nvPr/>
        </p:nvGrpSpPr>
        <p:grpSpPr bwMode="auto">
          <a:xfrm>
            <a:off x="5580063" y="3662363"/>
            <a:ext cx="3532187" cy="2646362"/>
            <a:chOff x="1927" y="2534"/>
            <a:chExt cx="2225" cy="1667"/>
          </a:xfrm>
        </p:grpSpPr>
        <p:pic>
          <p:nvPicPr>
            <p:cNvPr id="19482" name="Picture 4" descr="G:\CameraZOOM\CameraZOOM-20121211123310732.jpg"/>
            <p:cNvPicPr>
              <a:picLocks noChangeAspect="1" noChangeArrowheads="1"/>
            </p:cNvPicPr>
            <p:nvPr/>
          </p:nvPicPr>
          <p:blipFill>
            <a:blip r:embed="rId6"/>
            <a:srcRect/>
            <a:stretch>
              <a:fillRect/>
            </a:stretch>
          </p:blipFill>
          <p:spPr bwMode="auto">
            <a:xfrm>
              <a:off x="1927" y="2534"/>
              <a:ext cx="2223" cy="1667"/>
            </a:xfrm>
            <a:prstGeom prst="rect">
              <a:avLst/>
            </a:prstGeom>
            <a:noFill/>
            <a:ln w="9525">
              <a:noFill/>
              <a:miter lim="800000"/>
              <a:headEnd/>
              <a:tailEnd/>
            </a:ln>
          </p:spPr>
        </p:pic>
        <p:sp>
          <p:nvSpPr>
            <p:cNvPr id="19483" name="Rectangle 11"/>
            <p:cNvSpPr>
              <a:spLocks noChangeArrowheads="1"/>
            </p:cNvSpPr>
            <p:nvPr/>
          </p:nvSpPr>
          <p:spPr bwMode="auto">
            <a:xfrm>
              <a:off x="3061" y="2573"/>
              <a:ext cx="1086" cy="179"/>
            </a:xfrm>
            <a:prstGeom prst="rect">
              <a:avLst/>
            </a:prstGeom>
            <a:solidFill>
              <a:schemeClr val="tx1"/>
            </a:solidFill>
            <a:ln w="9525">
              <a:solidFill>
                <a:schemeClr val="bg1"/>
              </a:solidFill>
              <a:miter lim="800000"/>
              <a:headEnd/>
              <a:tailEnd/>
            </a:ln>
          </p:spPr>
          <p:txBody>
            <a:bodyPr wrap="none" lIns="0" tIns="0" rIns="0" bIns="0">
              <a:spAutoFit/>
            </a:bodyPr>
            <a:lstStyle/>
            <a:p>
              <a:pPr algn="ctr">
                <a:buFont typeface="Arial" charset="0"/>
                <a:buNone/>
              </a:pPr>
              <a:r>
                <a:rPr lang="en-US" altLang="ja-JP">
                  <a:solidFill>
                    <a:schemeClr val="bg1"/>
                  </a:solidFill>
                  <a:latin typeface="ＭＳ Ｐゴシック" charset="-128"/>
                </a:rPr>
                <a:t>4</a:t>
              </a:r>
              <a:r>
                <a:rPr lang="ja-JP" altLang="en-US">
                  <a:solidFill>
                    <a:schemeClr val="bg1"/>
                  </a:solidFill>
                  <a:latin typeface="ＭＳ Ｐゴシック" charset="-128"/>
                </a:rPr>
                <a:t>成分放射収支計</a:t>
              </a:r>
              <a:endParaRPr lang="ja-JP" altLang="en-US">
                <a:solidFill>
                  <a:schemeClr val="bg1"/>
                </a:solidFill>
                <a:latin typeface="Calibri" pitchFamily="34" charset="0"/>
              </a:endParaRPr>
            </a:p>
          </p:txBody>
        </p:sp>
        <p:sp>
          <p:nvSpPr>
            <p:cNvPr id="19484" name="Line 42"/>
            <p:cNvSpPr>
              <a:spLocks noChangeShapeType="1"/>
            </p:cNvSpPr>
            <p:nvPr/>
          </p:nvSpPr>
          <p:spPr bwMode="auto">
            <a:xfrm flipH="1" flipV="1">
              <a:off x="2642" y="3686"/>
              <a:ext cx="833" cy="277"/>
            </a:xfrm>
            <a:prstGeom prst="line">
              <a:avLst/>
            </a:prstGeom>
            <a:noFill/>
            <a:ln w="25400">
              <a:solidFill>
                <a:srgbClr val="FF0000"/>
              </a:solidFill>
              <a:round/>
              <a:headEnd/>
              <a:tailEnd type="triangle" w="med" len="med"/>
            </a:ln>
          </p:spPr>
          <p:txBody>
            <a:bodyPr/>
            <a:lstStyle/>
            <a:p>
              <a:endParaRPr lang="ja-JP" altLang="en-US"/>
            </a:p>
          </p:txBody>
        </p:sp>
        <p:sp>
          <p:nvSpPr>
            <p:cNvPr id="19485" name="Line 44"/>
            <p:cNvSpPr>
              <a:spLocks noChangeShapeType="1"/>
            </p:cNvSpPr>
            <p:nvPr/>
          </p:nvSpPr>
          <p:spPr bwMode="auto">
            <a:xfrm flipH="1">
              <a:off x="3356" y="2741"/>
              <a:ext cx="493" cy="111"/>
            </a:xfrm>
            <a:prstGeom prst="line">
              <a:avLst/>
            </a:prstGeom>
            <a:noFill/>
            <a:ln w="25400">
              <a:solidFill>
                <a:srgbClr val="FF0000"/>
              </a:solidFill>
              <a:round/>
              <a:headEnd/>
              <a:tailEnd type="triangle" w="med" len="med"/>
            </a:ln>
          </p:spPr>
          <p:txBody>
            <a:bodyPr/>
            <a:lstStyle/>
            <a:p>
              <a:endParaRPr lang="ja-JP" altLang="en-US"/>
            </a:p>
          </p:txBody>
        </p:sp>
        <p:sp>
          <p:nvSpPr>
            <p:cNvPr id="19486" name="Rectangle 11"/>
            <p:cNvSpPr>
              <a:spLocks noChangeArrowheads="1"/>
            </p:cNvSpPr>
            <p:nvPr/>
          </p:nvSpPr>
          <p:spPr bwMode="auto">
            <a:xfrm>
              <a:off x="1927" y="2573"/>
              <a:ext cx="1056" cy="179"/>
            </a:xfrm>
            <a:prstGeom prst="rect">
              <a:avLst/>
            </a:prstGeom>
            <a:solidFill>
              <a:schemeClr val="tx1"/>
            </a:solidFill>
            <a:ln w="9525">
              <a:solidFill>
                <a:schemeClr val="bg1"/>
              </a:solidFill>
              <a:miter lim="800000"/>
              <a:headEnd/>
              <a:tailEnd/>
            </a:ln>
          </p:spPr>
          <p:txBody>
            <a:bodyPr wrap="none" lIns="0" tIns="0" rIns="0" bIns="0">
              <a:spAutoFit/>
            </a:bodyPr>
            <a:lstStyle/>
            <a:p>
              <a:pPr algn="ctr">
                <a:buFont typeface="Arial" charset="0"/>
                <a:buNone/>
              </a:pPr>
              <a:r>
                <a:rPr lang="ja-JP" altLang="en-US">
                  <a:solidFill>
                    <a:schemeClr val="bg1"/>
                  </a:solidFill>
                  <a:latin typeface="Calibri" pitchFamily="34" charset="0"/>
                </a:rPr>
                <a:t>サーミスタ温度計</a:t>
              </a:r>
            </a:p>
          </p:txBody>
        </p:sp>
        <p:sp>
          <p:nvSpPr>
            <p:cNvPr id="19487" name="Rectangle 11"/>
            <p:cNvSpPr>
              <a:spLocks noChangeArrowheads="1"/>
            </p:cNvSpPr>
            <p:nvPr/>
          </p:nvSpPr>
          <p:spPr bwMode="auto">
            <a:xfrm>
              <a:off x="2633" y="3996"/>
              <a:ext cx="1519" cy="179"/>
            </a:xfrm>
            <a:prstGeom prst="rect">
              <a:avLst/>
            </a:prstGeom>
            <a:solidFill>
              <a:schemeClr val="tx1"/>
            </a:solidFill>
            <a:ln w="9525">
              <a:solidFill>
                <a:schemeClr val="bg1"/>
              </a:solidFill>
              <a:miter lim="800000"/>
              <a:headEnd/>
              <a:tailEnd/>
            </a:ln>
          </p:spPr>
          <p:txBody>
            <a:bodyPr wrap="none" lIns="0" tIns="0" rIns="0" bIns="0">
              <a:spAutoFit/>
            </a:bodyPr>
            <a:lstStyle/>
            <a:p>
              <a:pPr algn="ctr">
                <a:buFont typeface="Arial" charset="0"/>
                <a:buNone/>
              </a:pPr>
              <a:r>
                <a:rPr lang="en-US" altLang="ja-JP">
                  <a:solidFill>
                    <a:schemeClr val="bg1"/>
                  </a:solidFill>
                  <a:latin typeface="Calibri" pitchFamily="34" charset="0"/>
                </a:rPr>
                <a:t>3</a:t>
              </a:r>
              <a:r>
                <a:rPr lang="ja-JP" altLang="en-US">
                  <a:solidFill>
                    <a:schemeClr val="bg1"/>
                  </a:solidFill>
                  <a:latin typeface="Calibri" pitchFamily="34" charset="0"/>
                </a:rPr>
                <a:t>次元超音波風向風速計</a:t>
              </a:r>
            </a:p>
          </p:txBody>
        </p:sp>
        <p:sp>
          <p:nvSpPr>
            <p:cNvPr id="19488" name="Line 48"/>
            <p:cNvSpPr>
              <a:spLocks noChangeShapeType="1"/>
            </p:cNvSpPr>
            <p:nvPr/>
          </p:nvSpPr>
          <p:spPr bwMode="auto">
            <a:xfrm>
              <a:off x="2285" y="2772"/>
              <a:ext cx="397" cy="238"/>
            </a:xfrm>
            <a:prstGeom prst="line">
              <a:avLst/>
            </a:prstGeom>
            <a:noFill/>
            <a:ln w="25400">
              <a:solidFill>
                <a:srgbClr val="FF0000"/>
              </a:solidFill>
              <a:round/>
              <a:headEnd/>
              <a:tailEnd type="triangle" w="med" len="med"/>
            </a:ln>
          </p:spPr>
          <p:txBody>
            <a:bodyPr/>
            <a:lstStyle/>
            <a:p>
              <a:endParaRPr lang="ja-JP" altLang="en-US"/>
            </a:p>
          </p:txBody>
        </p:sp>
      </p:grpSp>
      <p:grpSp>
        <p:nvGrpSpPr>
          <p:cNvPr id="19470" name="Group 83"/>
          <p:cNvGrpSpPr>
            <a:grpSpLocks/>
          </p:cNvGrpSpPr>
          <p:nvPr/>
        </p:nvGrpSpPr>
        <p:grpSpPr bwMode="auto">
          <a:xfrm>
            <a:off x="5580063" y="549275"/>
            <a:ext cx="3529012" cy="2649538"/>
            <a:chOff x="1927" y="357"/>
            <a:chExt cx="2223" cy="1669"/>
          </a:xfrm>
        </p:grpSpPr>
        <p:pic>
          <p:nvPicPr>
            <p:cNvPr id="4" name="Picture 2" descr="C:\Users\namuson\Desktop\卒業研究\屋上緑化\写真\120801 129.JPG"/>
            <p:cNvPicPr>
              <a:picLocks noChangeAspect="1" noChangeArrowheads="1"/>
            </p:cNvPicPr>
            <p:nvPr/>
          </p:nvPicPr>
          <p:blipFill>
            <a:blip r:embed="rId7"/>
            <a:srcRect/>
            <a:stretch>
              <a:fillRect/>
            </a:stretch>
          </p:blipFill>
          <p:spPr bwMode="auto">
            <a:xfrm>
              <a:off x="1927" y="357"/>
              <a:ext cx="2223" cy="1669"/>
            </a:xfrm>
            <a:prstGeom prst="rect">
              <a:avLst/>
            </a:prstGeom>
            <a:noFill/>
            <a:ln w="9525">
              <a:noFill/>
              <a:miter lim="800000"/>
              <a:headEnd/>
              <a:tailEnd/>
            </a:ln>
          </p:spPr>
        </p:pic>
        <p:sp>
          <p:nvSpPr>
            <p:cNvPr id="19474" name="Rectangle 11"/>
            <p:cNvSpPr>
              <a:spLocks noChangeArrowheads="1"/>
            </p:cNvSpPr>
            <p:nvPr/>
          </p:nvSpPr>
          <p:spPr bwMode="auto">
            <a:xfrm>
              <a:off x="3122" y="393"/>
              <a:ext cx="1014" cy="179"/>
            </a:xfrm>
            <a:prstGeom prst="rect">
              <a:avLst/>
            </a:prstGeom>
            <a:solidFill>
              <a:schemeClr val="tx1"/>
            </a:solidFill>
            <a:ln w="9525">
              <a:solidFill>
                <a:schemeClr val="bg1"/>
              </a:solidFill>
              <a:miter lim="800000"/>
              <a:headEnd/>
              <a:tailEnd/>
            </a:ln>
          </p:spPr>
          <p:txBody>
            <a:bodyPr wrap="none" lIns="0" tIns="0" rIns="0" bIns="0">
              <a:spAutoFit/>
            </a:bodyPr>
            <a:lstStyle/>
            <a:p>
              <a:pPr algn="ctr">
                <a:buFont typeface="Arial" charset="0"/>
                <a:buNone/>
              </a:pPr>
              <a:r>
                <a:rPr lang="ja-JP" altLang="en-US">
                  <a:solidFill>
                    <a:schemeClr val="bg1"/>
                  </a:solidFill>
                  <a:latin typeface="Calibri" pitchFamily="34" charset="0"/>
                </a:rPr>
                <a:t>正味放射収支計</a:t>
              </a:r>
            </a:p>
          </p:txBody>
        </p:sp>
        <p:sp>
          <p:nvSpPr>
            <p:cNvPr id="19475" name="Line 86"/>
            <p:cNvSpPr>
              <a:spLocks noChangeShapeType="1"/>
            </p:cNvSpPr>
            <p:nvPr/>
          </p:nvSpPr>
          <p:spPr bwMode="auto">
            <a:xfrm flipH="1">
              <a:off x="2971" y="618"/>
              <a:ext cx="408" cy="317"/>
            </a:xfrm>
            <a:prstGeom prst="line">
              <a:avLst/>
            </a:prstGeom>
            <a:noFill/>
            <a:ln w="25400">
              <a:solidFill>
                <a:srgbClr val="FF0000"/>
              </a:solidFill>
              <a:round/>
              <a:headEnd/>
              <a:tailEnd type="triangle" w="med" len="med"/>
            </a:ln>
          </p:spPr>
          <p:txBody>
            <a:bodyPr/>
            <a:lstStyle/>
            <a:p>
              <a:endParaRPr lang="ja-JP" altLang="en-US"/>
            </a:p>
          </p:txBody>
        </p:sp>
        <p:sp>
          <p:nvSpPr>
            <p:cNvPr id="19476" name="Rectangle 11"/>
            <p:cNvSpPr>
              <a:spLocks noChangeArrowheads="1"/>
            </p:cNvSpPr>
            <p:nvPr/>
          </p:nvSpPr>
          <p:spPr bwMode="auto">
            <a:xfrm>
              <a:off x="2034" y="393"/>
              <a:ext cx="870" cy="179"/>
            </a:xfrm>
            <a:prstGeom prst="rect">
              <a:avLst/>
            </a:prstGeom>
            <a:solidFill>
              <a:schemeClr val="tx1"/>
            </a:solidFill>
            <a:ln w="9525">
              <a:solidFill>
                <a:schemeClr val="bg1"/>
              </a:solidFill>
              <a:miter lim="800000"/>
              <a:headEnd/>
              <a:tailEnd/>
            </a:ln>
          </p:spPr>
          <p:txBody>
            <a:bodyPr wrap="none" lIns="0" tIns="0" rIns="0" bIns="0">
              <a:spAutoFit/>
            </a:bodyPr>
            <a:lstStyle/>
            <a:p>
              <a:pPr algn="ctr">
                <a:buFont typeface="Arial" charset="0"/>
                <a:buNone/>
              </a:pPr>
              <a:r>
                <a:rPr lang="ja-JP" altLang="en-US">
                  <a:solidFill>
                    <a:schemeClr val="bg1"/>
                  </a:solidFill>
                  <a:latin typeface="Calibri" pitchFamily="34" charset="0"/>
                </a:rPr>
                <a:t>赤外線温度計</a:t>
              </a:r>
            </a:p>
          </p:txBody>
        </p:sp>
        <p:sp>
          <p:nvSpPr>
            <p:cNvPr id="19477" name="Line 88"/>
            <p:cNvSpPr>
              <a:spLocks noChangeShapeType="1"/>
            </p:cNvSpPr>
            <p:nvPr/>
          </p:nvSpPr>
          <p:spPr bwMode="auto">
            <a:xfrm>
              <a:off x="2426" y="618"/>
              <a:ext cx="363" cy="317"/>
            </a:xfrm>
            <a:prstGeom prst="line">
              <a:avLst/>
            </a:prstGeom>
            <a:noFill/>
            <a:ln w="25400">
              <a:solidFill>
                <a:srgbClr val="FF0000"/>
              </a:solidFill>
              <a:round/>
              <a:headEnd/>
              <a:tailEnd type="triangle" w="med" len="med"/>
            </a:ln>
          </p:spPr>
          <p:txBody>
            <a:bodyPr/>
            <a:lstStyle/>
            <a:p>
              <a:endParaRPr lang="ja-JP" altLang="en-US"/>
            </a:p>
          </p:txBody>
        </p:sp>
        <p:sp>
          <p:nvSpPr>
            <p:cNvPr id="19478" name="Rectangle 11"/>
            <p:cNvSpPr>
              <a:spLocks noChangeArrowheads="1"/>
            </p:cNvSpPr>
            <p:nvPr/>
          </p:nvSpPr>
          <p:spPr bwMode="auto">
            <a:xfrm>
              <a:off x="3458" y="1800"/>
              <a:ext cx="438" cy="179"/>
            </a:xfrm>
            <a:prstGeom prst="rect">
              <a:avLst/>
            </a:prstGeom>
            <a:solidFill>
              <a:schemeClr val="tx1"/>
            </a:solidFill>
            <a:ln w="9525">
              <a:solidFill>
                <a:schemeClr val="bg1"/>
              </a:solidFill>
              <a:miter lim="800000"/>
              <a:headEnd/>
              <a:tailEnd/>
            </a:ln>
          </p:spPr>
          <p:txBody>
            <a:bodyPr wrap="none" lIns="0" tIns="0" rIns="0" bIns="0">
              <a:spAutoFit/>
            </a:bodyPr>
            <a:lstStyle/>
            <a:p>
              <a:pPr algn="ctr">
                <a:buFont typeface="Arial" charset="0"/>
                <a:buNone/>
              </a:pPr>
              <a:r>
                <a:rPr lang="ja-JP" altLang="en-US">
                  <a:solidFill>
                    <a:schemeClr val="bg1"/>
                  </a:solidFill>
                  <a:latin typeface="Calibri" pitchFamily="34" charset="0"/>
                </a:rPr>
                <a:t>熱流板</a:t>
              </a:r>
            </a:p>
          </p:txBody>
        </p:sp>
        <p:sp>
          <p:nvSpPr>
            <p:cNvPr id="19479" name="Rectangle 11"/>
            <p:cNvSpPr>
              <a:spLocks noChangeArrowheads="1"/>
            </p:cNvSpPr>
            <p:nvPr/>
          </p:nvSpPr>
          <p:spPr bwMode="auto">
            <a:xfrm>
              <a:off x="2385" y="1800"/>
              <a:ext cx="438" cy="179"/>
            </a:xfrm>
            <a:prstGeom prst="rect">
              <a:avLst/>
            </a:prstGeom>
            <a:solidFill>
              <a:schemeClr val="tx1"/>
            </a:solidFill>
            <a:ln w="9525">
              <a:solidFill>
                <a:schemeClr val="bg1"/>
              </a:solidFill>
              <a:miter lim="800000"/>
              <a:headEnd/>
              <a:tailEnd/>
            </a:ln>
          </p:spPr>
          <p:txBody>
            <a:bodyPr wrap="none" lIns="0" tIns="0" rIns="0" bIns="0">
              <a:spAutoFit/>
            </a:bodyPr>
            <a:lstStyle/>
            <a:p>
              <a:pPr algn="ctr">
                <a:buFont typeface="Arial" charset="0"/>
                <a:buNone/>
              </a:pPr>
              <a:r>
                <a:rPr lang="ja-JP" altLang="en-US">
                  <a:solidFill>
                    <a:schemeClr val="bg1"/>
                  </a:solidFill>
                  <a:latin typeface="Calibri" pitchFamily="34" charset="0"/>
                </a:rPr>
                <a:t>熱電対</a:t>
              </a:r>
            </a:p>
          </p:txBody>
        </p:sp>
        <p:sp>
          <p:nvSpPr>
            <p:cNvPr id="19480" name="Line 91"/>
            <p:cNvSpPr>
              <a:spLocks noChangeShapeType="1"/>
            </p:cNvSpPr>
            <p:nvPr/>
          </p:nvSpPr>
          <p:spPr bwMode="auto">
            <a:xfrm flipV="1">
              <a:off x="2653" y="1525"/>
              <a:ext cx="408" cy="272"/>
            </a:xfrm>
            <a:prstGeom prst="line">
              <a:avLst/>
            </a:prstGeom>
            <a:noFill/>
            <a:ln w="25400">
              <a:solidFill>
                <a:srgbClr val="FF0000"/>
              </a:solidFill>
              <a:round/>
              <a:headEnd/>
              <a:tailEnd type="triangle" w="med" len="med"/>
            </a:ln>
          </p:spPr>
          <p:txBody>
            <a:bodyPr/>
            <a:lstStyle/>
            <a:p>
              <a:endParaRPr lang="ja-JP" altLang="en-US"/>
            </a:p>
          </p:txBody>
        </p:sp>
        <p:sp>
          <p:nvSpPr>
            <p:cNvPr id="19481" name="Line 92"/>
            <p:cNvSpPr>
              <a:spLocks noChangeShapeType="1"/>
            </p:cNvSpPr>
            <p:nvPr/>
          </p:nvSpPr>
          <p:spPr bwMode="auto">
            <a:xfrm flipH="1" flipV="1">
              <a:off x="3243" y="1525"/>
              <a:ext cx="363" cy="272"/>
            </a:xfrm>
            <a:prstGeom prst="line">
              <a:avLst/>
            </a:prstGeom>
            <a:noFill/>
            <a:ln w="25400">
              <a:solidFill>
                <a:srgbClr val="FF0000"/>
              </a:solidFill>
              <a:round/>
              <a:headEnd/>
              <a:tailEnd type="triangle" w="med" len="med"/>
            </a:ln>
          </p:spPr>
          <p:txBody>
            <a:bodyPr/>
            <a:lstStyle/>
            <a:p>
              <a:endParaRPr lang="ja-JP" altLang="en-US"/>
            </a:p>
          </p:txBody>
        </p:sp>
      </p:grpSp>
      <p:sp>
        <p:nvSpPr>
          <p:cNvPr id="19471" name="Line 93"/>
          <p:cNvSpPr>
            <a:spLocks noChangeShapeType="1"/>
          </p:cNvSpPr>
          <p:nvPr/>
        </p:nvSpPr>
        <p:spPr bwMode="auto">
          <a:xfrm flipV="1">
            <a:off x="2916238" y="1179513"/>
            <a:ext cx="2663825" cy="792162"/>
          </a:xfrm>
          <a:prstGeom prst="line">
            <a:avLst/>
          </a:prstGeom>
          <a:noFill/>
          <a:ln w="25400">
            <a:solidFill>
              <a:srgbClr val="FF0000"/>
            </a:solidFill>
            <a:round/>
            <a:headEnd/>
            <a:tailEnd/>
          </a:ln>
        </p:spPr>
        <p:txBody>
          <a:bodyPr/>
          <a:lstStyle/>
          <a:p>
            <a:endParaRPr lang="ja-JP" altLang="en-US"/>
          </a:p>
        </p:txBody>
      </p:sp>
      <p:sp>
        <p:nvSpPr>
          <p:cNvPr id="19472" name="Text Box 49"/>
          <p:cNvSpPr txBox="1">
            <a:spLocks noChangeArrowheads="1"/>
          </p:cNvSpPr>
          <p:nvPr/>
        </p:nvSpPr>
        <p:spPr bwMode="auto">
          <a:xfrm>
            <a:off x="6588125" y="3141663"/>
            <a:ext cx="2160588" cy="366712"/>
          </a:xfrm>
          <a:prstGeom prst="rect">
            <a:avLst/>
          </a:prstGeom>
          <a:noFill/>
          <a:ln w="9525">
            <a:noFill/>
            <a:miter lim="800000"/>
            <a:headEnd/>
            <a:tailEnd/>
          </a:ln>
        </p:spPr>
        <p:txBody>
          <a:bodyPr>
            <a:spAutoFit/>
          </a:bodyPr>
          <a:lstStyle/>
          <a:p>
            <a:pPr>
              <a:spcBef>
                <a:spcPct val="50000"/>
              </a:spcBef>
            </a:pPr>
            <a:r>
              <a:rPr lang="ja-JP" altLang="en-US" b="1">
                <a:solidFill>
                  <a:srgbClr val="FFFF00"/>
                </a:solidFill>
              </a:rPr>
              <a:t>ソーラーパネル</a:t>
            </a:r>
          </a:p>
        </p:txBody>
      </p:sp>
      <p:sp>
        <p:nvSpPr>
          <p:cNvPr id="19473" name="Text Box 50"/>
          <p:cNvSpPr txBox="1">
            <a:spLocks noChangeArrowheads="1"/>
          </p:cNvSpPr>
          <p:nvPr/>
        </p:nvSpPr>
        <p:spPr bwMode="auto">
          <a:xfrm>
            <a:off x="6229350" y="6230938"/>
            <a:ext cx="3095625" cy="366712"/>
          </a:xfrm>
          <a:prstGeom prst="rect">
            <a:avLst/>
          </a:prstGeom>
          <a:noFill/>
          <a:ln w="9525">
            <a:noFill/>
            <a:miter lim="800000"/>
            <a:headEnd/>
            <a:tailEnd/>
          </a:ln>
        </p:spPr>
        <p:txBody>
          <a:bodyPr>
            <a:spAutoFit/>
          </a:bodyPr>
          <a:lstStyle/>
          <a:p>
            <a:pPr>
              <a:spcBef>
                <a:spcPct val="50000"/>
              </a:spcBef>
            </a:pPr>
            <a:r>
              <a:rPr lang="ja-JP" altLang="en-US" b="1">
                <a:solidFill>
                  <a:srgbClr val="FFFF00"/>
                </a:solidFill>
              </a:rPr>
              <a:t>ソーラーパネル（ろ紙法）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19460"/>
                                        </p:tgtEl>
                                      </p:cBhvr>
                                    </p:animEffect>
                                    <p:set>
                                      <p:cBhvr>
                                        <p:cTn id="7" dur="1" fill="hold">
                                          <p:stCondLst>
                                            <p:cond delay="499"/>
                                          </p:stCondLst>
                                        </p:cTn>
                                        <p:tgtEl>
                                          <p:spTgt spid="19460"/>
                                        </p:tgtEl>
                                        <p:attrNameLst>
                                          <p:attrName>style.visibility</p:attrName>
                                        </p:attrNameLst>
                                      </p:cBhvr>
                                      <p:to>
                                        <p:strVal val="hidden"/>
                                      </p:to>
                                    </p:set>
                                  </p:childTnLst>
                                </p:cTn>
                              </p:par>
                              <p:par>
                                <p:cTn id="8" presetID="18" presetClass="exit" presetSubtype="12" fill="hold" grpId="0" nodeType="withEffect">
                                  <p:stCondLst>
                                    <p:cond delay="0"/>
                                  </p:stCondLst>
                                  <p:childTnLst>
                                    <p:animEffect transition="out" filter="strips(downLeft)">
                                      <p:cBhvr>
                                        <p:cTn id="9" dur="500"/>
                                        <p:tgtEl>
                                          <p:spTgt spid="19461"/>
                                        </p:tgtEl>
                                      </p:cBhvr>
                                    </p:animEffect>
                                    <p:set>
                                      <p:cBhvr>
                                        <p:cTn id="10" dur="1" fill="hold">
                                          <p:stCondLst>
                                            <p:cond delay="499"/>
                                          </p:stCondLst>
                                        </p:cTn>
                                        <p:tgtEl>
                                          <p:spTgt spid="19461"/>
                                        </p:tgtEl>
                                        <p:attrNameLst>
                                          <p:attrName>style.visibility</p:attrName>
                                        </p:attrNameLst>
                                      </p:cBhvr>
                                      <p:to>
                                        <p:strVal val="hidden"/>
                                      </p:to>
                                    </p:set>
                                  </p:childTnLst>
                                </p:cTn>
                              </p:par>
                              <p:par>
                                <p:cTn id="11" presetID="18" presetClass="exit" presetSubtype="12" fill="hold" grpId="0" nodeType="withEffect">
                                  <p:stCondLst>
                                    <p:cond delay="0"/>
                                  </p:stCondLst>
                                  <p:childTnLst>
                                    <p:animEffect transition="out" filter="strips(downLeft)">
                                      <p:cBhvr>
                                        <p:cTn id="12" dur="500"/>
                                        <p:tgtEl>
                                          <p:spTgt spid="19462"/>
                                        </p:tgtEl>
                                      </p:cBhvr>
                                    </p:animEffect>
                                    <p:set>
                                      <p:cBhvr>
                                        <p:cTn id="13" dur="1" fill="hold">
                                          <p:stCondLst>
                                            <p:cond delay="499"/>
                                          </p:stCondLst>
                                        </p:cTn>
                                        <p:tgtEl>
                                          <p:spTgt spid="19462"/>
                                        </p:tgtEl>
                                        <p:attrNameLst>
                                          <p:attrName>style.visibility</p:attrName>
                                        </p:attrNameLst>
                                      </p:cBhvr>
                                      <p:to>
                                        <p:strVal val="hidden"/>
                                      </p:to>
                                    </p:set>
                                  </p:childTnLst>
                                </p:cTn>
                              </p:par>
                              <p:par>
                                <p:cTn id="14" presetID="18" presetClass="exit" presetSubtype="12" fill="hold" grpId="0" nodeType="withEffect">
                                  <p:stCondLst>
                                    <p:cond delay="0"/>
                                  </p:stCondLst>
                                  <p:childTnLst>
                                    <p:animEffect transition="out" filter="strips(downLeft)">
                                      <p:cBhvr>
                                        <p:cTn id="15" dur="500"/>
                                        <p:tgtEl>
                                          <p:spTgt spid="19459"/>
                                        </p:tgtEl>
                                      </p:cBhvr>
                                    </p:animEffect>
                                    <p:set>
                                      <p:cBhvr>
                                        <p:cTn id="16" dur="1" fill="hold">
                                          <p:stCondLst>
                                            <p:cond delay="499"/>
                                          </p:stCondLst>
                                        </p:cTn>
                                        <p:tgtEl>
                                          <p:spTgt spid="19459"/>
                                        </p:tgtEl>
                                        <p:attrNameLst>
                                          <p:attrName>style.visibility</p:attrName>
                                        </p:attrNameLst>
                                      </p:cBhvr>
                                      <p:to>
                                        <p:strVal val="hidden"/>
                                      </p:to>
                                    </p:set>
                                  </p:childTnLst>
                                </p:cTn>
                              </p:par>
                              <p:par>
                                <p:cTn id="17" presetID="18" presetClass="exit" presetSubtype="12" fill="hold" grpId="0" nodeType="withEffect">
                                  <p:stCondLst>
                                    <p:cond delay="0"/>
                                  </p:stCondLst>
                                  <p:childTnLst>
                                    <p:animEffect transition="out" filter="strips(downLeft)">
                                      <p:cBhvr>
                                        <p:cTn id="18" dur="500"/>
                                        <p:tgtEl>
                                          <p:spTgt spid="19463"/>
                                        </p:tgtEl>
                                      </p:cBhvr>
                                    </p:animEffect>
                                    <p:set>
                                      <p:cBhvr>
                                        <p:cTn id="19" dur="1" fill="hold">
                                          <p:stCondLst>
                                            <p:cond delay="499"/>
                                          </p:stCondLst>
                                        </p:cTn>
                                        <p:tgtEl>
                                          <p:spTgt spid="19463"/>
                                        </p:tgtEl>
                                        <p:attrNameLst>
                                          <p:attrName>style.visibility</p:attrName>
                                        </p:attrNameLst>
                                      </p:cBhvr>
                                      <p:to>
                                        <p:strVal val="hidden"/>
                                      </p:to>
                                    </p:set>
                                  </p:childTnLst>
                                </p:cTn>
                              </p:par>
                              <p:par>
                                <p:cTn id="20" presetID="18" presetClass="exit" presetSubtype="12" fill="hold" nodeType="withEffect">
                                  <p:stCondLst>
                                    <p:cond delay="0"/>
                                  </p:stCondLst>
                                  <p:childTnLst>
                                    <p:animEffect transition="out" filter="strips(downLeft)">
                                      <p:cBhvr>
                                        <p:cTn id="21" dur="500"/>
                                        <p:tgtEl>
                                          <p:spTgt spid="19542"/>
                                        </p:tgtEl>
                                      </p:cBhvr>
                                    </p:animEffect>
                                    <p:set>
                                      <p:cBhvr>
                                        <p:cTn id="22" dur="1" fill="hold">
                                          <p:stCondLst>
                                            <p:cond delay="499"/>
                                          </p:stCondLst>
                                        </p:cTn>
                                        <p:tgtEl>
                                          <p:spTgt spid="19542"/>
                                        </p:tgtEl>
                                        <p:attrNameLst>
                                          <p:attrName>style.visibility</p:attrName>
                                        </p:attrNameLst>
                                      </p:cBhvr>
                                      <p:to>
                                        <p:strVal val="hidden"/>
                                      </p:to>
                                    </p:set>
                                  </p:childTnLst>
                                </p:cTn>
                              </p:par>
                              <p:par>
                                <p:cTn id="23" presetID="18" presetClass="exit" presetSubtype="12" fill="hold" nodeType="withEffect">
                                  <p:stCondLst>
                                    <p:cond delay="0"/>
                                  </p:stCondLst>
                                  <p:childTnLst>
                                    <p:animEffect transition="out" filter="strips(downLeft)">
                                      <p:cBhvr>
                                        <p:cTn id="24" dur="500"/>
                                        <p:tgtEl>
                                          <p:spTgt spid="19528"/>
                                        </p:tgtEl>
                                      </p:cBhvr>
                                    </p:animEffect>
                                    <p:set>
                                      <p:cBhvr>
                                        <p:cTn id="25" dur="1" fill="hold">
                                          <p:stCondLst>
                                            <p:cond delay="499"/>
                                          </p:stCondLst>
                                        </p:cTn>
                                        <p:tgtEl>
                                          <p:spTgt spid="19528"/>
                                        </p:tgtEl>
                                        <p:attrNameLst>
                                          <p:attrName>style.visibility</p:attrName>
                                        </p:attrNameLst>
                                      </p:cBhvr>
                                      <p:to>
                                        <p:strVal val="hidden"/>
                                      </p:to>
                                    </p:set>
                                  </p:childTnLst>
                                </p:cTn>
                              </p:par>
                              <p:par>
                                <p:cTn id="26" presetID="18" presetClass="exit" presetSubtype="12" fill="hold" nodeType="withEffect">
                                  <p:stCondLst>
                                    <p:cond delay="0"/>
                                  </p:stCondLst>
                                  <p:childTnLst>
                                    <p:animEffect transition="out" filter="strips(downLeft)">
                                      <p:cBhvr>
                                        <p:cTn id="27" dur="500"/>
                                        <p:tgtEl>
                                          <p:spTgt spid="19524"/>
                                        </p:tgtEl>
                                      </p:cBhvr>
                                    </p:animEffect>
                                    <p:set>
                                      <p:cBhvr>
                                        <p:cTn id="28" dur="1" fill="hold">
                                          <p:stCondLst>
                                            <p:cond delay="499"/>
                                          </p:stCondLst>
                                        </p:cTn>
                                        <p:tgtEl>
                                          <p:spTgt spid="19524"/>
                                        </p:tgtEl>
                                        <p:attrNameLst>
                                          <p:attrName>style.visibility</p:attrName>
                                        </p:attrNameLst>
                                      </p:cBhvr>
                                      <p:to>
                                        <p:strVal val="hidden"/>
                                      </p:to>
                                    </p:set>
                                  </p:childTnLst>
                                </p:cTn>
                              </p:par>
                              <p:par>
                                <p:cTn id="29" presetID="18" presetClass="entr" presetSubtype="12" fill="hold" grpId="0" nodeType="withEffect">
                                  <p:stCondLst>
                                    <p:cond delay="0"/>
                                  </p:stCondLst>
                                  <p:childTnLst>
                                    <p:set>
                                      <p:cBhvr>
                                        <p:cTn id="30" dur="1" fill="hold">
                                          <p:stCondLst>
                                            <p:cond delay="0"/>
                                          </p:stCondLst>
                                        </p:cTn>
                                        <p:tgtEl>
                                          <p:spTgt spid="19471"/>
                                        </p:tgtEl>
                                        <p:attrNameLst>
                                          <p:attrName>style.visibility</p:attrName>
                                        </p:attrNameLst>
                                      </p:cBhvr>
                                      <p:to>
                                        <p:strVal val="visible"/>
                                      </p:to>
                                    </p:set>
                                    <p:animEffect transition="in" filter="strips(downLeft)">
                                      <p:cBhvr>
                                        <p:cTn id="31" dur="500"/>
                                        <p:tgtEl>
                                          <p:spTgt spid="19471"/>
                                        </p:tgtEl>
                                      </p:cBhvr>
                                    </p:animEffect>
                                  </p:childTnLst>
                                </p:cTn>
                              </p:par>
                              <p:par>
                                <p:cTn id="32" presetID="18" presetClass="entr" presetSubtype="12" fill="hold" nodeType="withEffect">
                                  <p:stCondLst>
                                    <p:cond delay="0"/>
                                  </p:stCondLst>
                                  <p:childTnLst>
                                    <p:set>
                                      <p:cBhvr>
                                        <p:cTn id="33" dur="1" fill="hold">
                                          <p:stCondLst>
                                            <p:cond delay="0"/>
                                          </p:stCondLst>
                                        </p:cTn>
                                        <p:tgtEl>
                                          <p:spTgt spid="19470"/>
                                        </p:tgtEl>
                                        <p:attrNameLst>
                                          <p:attrName>style.visibility</p:attrName>
                                        </p:attrNameLst>
                                      </p:cBhvr>
                                      <p:to>
                                        <p:strVal val="visible"/>
                                      </p:to>
                                    </p:set>
                                    <p:animEffect transition="in" filter="strips(downLeft)">
                                      <p:cBhvr>
                                        <p:cTn id="34" dur="500"/>
                                        <p:tgtEl>
                                          <p:spTgt spid="19470"/>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9472"/>
                                        </p:tgtEl>
                                        <p:attrNameLst>
                                          <p:attrName>style.visibility</p:attrName>
                                        </p:attrNameLst>
                                      </p:cBhvr>
                                      <p:to>
                                        <p:strVal val="visible"/>
                                      </p:to>
                                    </p:set>
                                    <p:animEffect transition="in" filter="strips(downLeft)">
                                      <p:cBhvr>
                                        <p:cTn id="37" dur="500"/>
                                        <p:tgtEl>
                                          <p:spTgt spid="19472"/>
                                        </p:tgtEl>
                                      </p:cBhvr>
                                    </p:animEffect>
                                  </p:childTnLst>
                                </p:cTn>
                              </p:par>
                              <p:par>
                                <p:cTn id="38" presetID="18" presetClass="entr" presetSubtype="12" fill="hold" nodeType="withEffect">
                                  <p:stCondLst>
                                    <p:cond delay="0"/>
                                  </p:stCondLst>
                                  <p:childTnLst>
                                    <p:set>
                                      <p:cBhvr>
                                        <p:cTn id="39" dur="1" fill="hold">
                                          <p:stCondLst>
                                            <p:cond delay="0"/>
                                          </p:stCondLst>
                                        </p:cTn>
                                        <p:tgtEl>
                                          <p:spTgt spid="19469"/>
                                        </p:tgtEl>
                                        <p:attrNameLst>
                                          <p:attrName>style.visibility</p:attrName>
                                        </p:attrNameLst>
                                      </p:cBhvr>
                                      <p:to>
                                        <p:strVal val="visible"/>
                                      </p:to>
                                    </p:set>
                                    <p:animEffect transition="in" filter="strips(downLeft)">
                                      <p:cBhvr>
                                        <p:cTn id="40" dur="500"/>
                                        <p:tgtEl>
                                          <p:spTgt spid="19469"/>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9473"/>
                                        </p:tgtEl>
                                        <p:attrNameLst>
                                          <p:attrName>style.visibility</p:attrName>
                                        </p:attrNameLst>
                                      </p:cBhvr>
                                      <p:to>
                                        <p:strVal val="visible"/>
                                      </p:to>
                                    </p:set>
                                    <p:animEffect transition="in" filter="strips(downLeft)">
                                      <p:cBhvr>
                                        <p:cTn id="43" dur="5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1" grpId="0" animBg="1"/>
      <p:bldP spid="19462" grpId="0" animBg="1"/>
      <p:bldP spid="19463" grpId="0" animBg="1"/>
      <p:bldP spid="19471" grpId="0" animBg="1"/>
      <p:bldP spid="19472" grpId="0"/>
      <p:bldP spid="194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7"/>
          <p:cNvGrpSpPr>
            <a:grpSpLocks/>
          </p:cNvGrpSpPr>
          <p:nvPr/>
        </p:nvGrpSpPr>
        <p:grpSpPr bwMode="auto">
          <a:xfrm>
            <a:off x="-107950" y="-28575"/>
            <a:ext cx="7302500" cy="7015163"/>
            <a:chOff x="1648" y="-18"/>
            <a:chExt cx="4600" cy="4419"/>
          </a:xfrm>
        </p:grpSpPr>
        <p:pic>
          <p:nvPicPr>
            <p:cNvPr id="3" name="Picture 5"/>
            <p:cNvPicPr>
              <a:picLocks noChangeArrowheads="1"/>
            </p:cNvPicPr>
            <p:nvPr/>
          </p:nvPicPr>
          <p:blipFill>
            <a:blip r:embed="rId2"/>
            <a:srcRect/>
            <a:stretch>
              <a:fillRect/>
            </a:stretch>
          </p:blipFill>
          <p:spPr bwMode="auto">
            <a:xfrm>
              <a:off x="1648" y="-18"/>
              <a:ext cx="4600" cy="2355"/>
            </a:xfrm>
            <a:prstGeom prst="rect">
              <a:avLst/>
            </a:prstGeom>
            <a:noFill/>
            <a:ln w="9525">
              <a:noFill/>
              <a:miter lim="800000"/>
              <a:headEnd/>
              <a:tailEnd/>
            </a:ln>
          </p:spPr>
        </p:pic>
        <p:pic>
          <p:nvPicPr>
            <p:cNvPr id="20495" name="Picture 6"/>
            <p:cNvPicPr>
              <a:picLocks noChangeArrowheads="1"/>
            </p:cNvPicPr>
            <p:nvPr/>
          </p:nvPicPr>
          <p:blipFill>
            <a:blip r:embed="rId3"/>
            <a:srcRect/>
            <a:stretch>
              <a:fillRect/>
            </a:stretch>
          </p:blipFill>
          <p:spPr bwMode="auto">
            <a:xfrm>
              <a:off x="1648" y="1978"/>
              <a:ext cx="4251" cy="2423"/>
            </a:xfrm>
            <a:prstGeom prst="rect">
              <a:avLst/>
            </a:prstGeom>
            <a:noFill/>
            <a:ln w="9525">
              <a:noFill/>
              <a:miter lim="800000"/>
              <a:headEnd/>
              <a:tailEnd/>
            </a:ln>
          </p:spPr>
        </p:pic>
      </p:grpSp>
      <p:sp>
        <p:nvSpPr>
          <p:cNvPr id="20482" name="Rectangle 2"/>
          <p:cNvSpPr>
            <a:spLocks noGrp="1"/>
          </p:cNvSpPr>
          <p:nvPr>
            <p:ph type="title"/>
          </p:nvPr>
        </p:nvSpPr>
        <p:spPr>
          <a:xfrm>
            <a:off x="5292725" y="0"/>
            <a:ext cx="3851275" cy="908050"/>
          </a:xfrm>
          <a:solidFill>
            <a:schemeClr val="bg2"/>
          </a:solidFill>
        </p:spPr>
        <p:txBody>
          <a:bodyPr/>
          <a:lstStyle/>
          <a:p>
            <a:r>
              <a:rPr lang="ja-JP" altLang="en-US" sz="3600" smtClean="0">
                <a:solidFill>
                  <a:srgbClr val="FFFF00"/>
                </a:solidFill>
              </a:rPr>
              <a:t>表面温度の評価</a:t>
            </a:r>
          </a:p>
        </p:txBody>
      </p:sp>
      <p:sp>
        <p:nvSpPr>
          <p:cNvPr id="20483" name="Rectangle 9"/>
          <p:cNvSpPr>
            <a:spLocks/>
          </p:cNvSpPr>
          <p:nvPr/>
        </p:nvSpPr>
        <p:spPr bwMode="auto">
          <a:xfrm>
            <a:off x="5292725" y="908050"/>
            <a:ext cx="3851275" cy="5329238"/>
          </a:xfrm>
          <a:prstGeom prst="rect">
            <a:avLst/>
          </a:prstGeom>
          <a:solidFill>
            <a:schemeClr val="bg2"/>
          </a:solidFill>
          <a:ln w="9525">
            <a:noFill/>
            <a:miter lim="800000"/>
            <a:headEnd/>
            <a:tailEnd/>
          </a:ln>
        </p:spPr>
        <p:txBody>
          <a:bodyPr anchor="ctr"/>
          <a:lstStyle/>
          <a:p>
            <a:pPr algn="ctr" eaLnBrk="0" hangingPunct="0"/>
            <a:endParaRPr lang="ja-JP" altLang="en-US" sz="3600">
              <a:solidFill>
                <a:srgbClr val="FFFF00"/>
              </a:solidFill>
              <a:latin typeface="Calibri" pitchFamily="34" charset="0"/>
            </a:endParaRPr>
          </a:p>
        </p:txBody>
      </p:sp>
      <p:pic>
        <p:nvPicPr>
          <p:cNvPr id="20484" name="Picture 10" descr="1"/>
          <p:cNvPicPr>
            <a:picLocks noChangeAspect="1" noChangeArrowheads="1"/>
          </p:cNvPicPr>
          <p:nvPr/>
        </p:nvPicPr>
        <p:blipFill>
          <a:blip r:embed="rId4"/>
          <a:srcRect/>
          <a:stretch>
            <a:fillRect/>
          </a:stretch>
        </p:blipFill>
        <p:spPr bwMode="auto">
          <a:xfrm>
            <a:off x="5300663" y="3816350"/>
            <a:ext cx="1474787" cy="3500438"/>
          </a:xfrm>
          <a:prstGeom prst="rect">
            <a:avLst/>
          </a:prstGeom>
          <a:noFill/>
          <a:ln w="9525">
            <a:noFill/>
            <a:miter lim="800000"/>
            <a:headEnd/>
            <a:tailEnd/>
          </a:ln>
        </p:spPr>
      </p:pic>
      <p:sp>
        <p:nvSpPr>
          <p:cNvPr id="5" name="正方形/長方形 4"/>
          <p:cNvSpPr/>
          <p:nvPr/>
        </p:nvSpPr>
        <p:spPr>
          <a:xfrm>
            <a:off x="2882900" y="58738"/>
            <a:ext cx="406400" cy="625792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8" name="テキスト ボックス 7"/>
          <p:cNvSpPr txBox="1">
            <a:spLocks noChangeArrowheads="1"/>
          </p:cNvSpPr>
          <p:nvPr/>
        </p:nvSpPr>
        <p:spPr bwMode="auto">
          <a:xfrm>
            <a:off x="3492500" y="115888"/>
            <a:ext cx="1471613" cy="366712"/>
          </a:xfrm>
          <a:prstGeom prst="rect">
            <a:avLst/>
          </a:prstGeom>
          <a:noFill/>
          <a:ln w="9525">
            <a:noFill/>
            <a:miter lim="800000"/>
            <a:headEnd/>
            <a:tailEnd/>
          </a:ln>
        </p:spPr>
        <p:txBody>
          <a:bodyPr wrap="none">
            <a:spAutoFit/>
          </a:bodyPr>
          <a:lstStyle/>
          <a:p>
            <a:r>
              <a:rPr lang="ja-JP" altLang="en-US" b="1">
                <a:solidFill>
                  <a:srgbClr val="FF0000"/>
                </a:solidFill>
              </a:rPr>
              <a:t>気温ピーク時</a:t>
            </a:r>
          </a:p>
        </p:txBody>
      </p:sp>
      <p:sp>
        <p:nvSpPr>
          <p:cNvPr id="20487" name="テキスト ボックス 7"/>
          <p:cNvSpPr txBox="1">
            <a:spLocks noChangeArrowheads="1"/>
          </p:cNvSpPr>
          <p:nvPr/>
        </p:nvSpPr>
        <p:spPr bwMode="auto">
          <a:xfrm>
            <a:off x="539750" y="115888"/>
            <a:ext cx="1439863" cy="822325"/>
          </a:xfrm>
          <a:prstGeom prst="rect">
            <a:avLst/>
          </a:prstGeom>
          <a:noFill/>
          <a:ln w="9525">
            <a:noFill/>
            <a:miter lim="800000"/>
            <a:headEnd/>
            <a:tailEnd/>
          </a:ln>
        </p:spPr>
        <p:txBody>
          <a:bodyPr>
            <a:spAutoFit/>
          </a:bodyPr>
          <a:lstStyle/>
          <a:p>
            <a:r>
              <a:rPr lang="en-US" altLang="ja-JP" sz="2400" b="1">
                <a:solidFill>
                  <a:schemeClr val="bg1"/>
                </a:solidFill>
              </a:rPr>
              <a:t>8</a:t>
            </a:r>
            <a:r>
              <a:rPr lang="ja-JP" altLang="en-US" sz="2400" b="1">
                <a:solidFill>
                  <a:schemeClr val="bg1"/>
                </a:solidFill>
              </a:rPr>
              <a:t>月</a:t>
            </a:r>
            <a:r>
              <a:rPr lang="en-US" altLang="ja-JP" sz="2400" b="1">
                <a:solidFill>
                  <a:schemeClr val="bg1"/>
                </a:solidFill>
              </a:rPr>
              <a:t>13</a:t>
            </a:r>
            <a:r>
              <a:rPr lang="ja-JP" altLang="en-US" sz="2400" b="1">
                <a:solidFill>
                  <a:schemeClr val="bg1"/>
                </a:solidFill>
              </a:rPr>
              <a:t>日</a:t>
            </a:r>
          </a:p>
          <a:p>
            <a:r>
              <a:rPr lang="ja-JP" altLang="en-US" sz="2400" b="1">
                <a:solidFill>
                  <a:schemeClr val="bg1"/>
                </a:solidFill>
              </a:rPr>
              <a:t>灌水区</a:t>
            </a:r>
          </a:p>
        </p:txBody>
      </p:sp>
      <p:sp>
        <p:nvSpPr>
          <p:cNvPr id="20488" name="テキスト ボックス 7"/>
          <p:cNvSpPr txBox="1">
            <a:spLocks noChangeArrowheads="1"/>
          </p:cNvSpPr>
          <p:nvPr/>
        </p:nvSpPr>
        <p:spPr bwMode="auto">
          <a:xfrm>
            <a:off x="539750" y="3332163"/>
            <a:ext cx="1439863" cy="457200"/>
          </a:xfrm>
          <a:prstGeom prst="rect">
            <a:avLst/>
          </a:prstGeom>
          <a:noFill/>
          <a:ln w="9525">
            <a:noFill/>
            <a:miter lim="800000"/>
            <a:headEnd/>
            <a:tailEnd/>
          </a:ln>
        </p:spPr>
        <p:txBody>
          <a:bodyPr>
            <a:spAutoFit/>
          </a:bodyPr>
          <a:lstStyle/>
          <a:p>
            <a:r>
              <a:rPr lang="ja-JP" altLang="en-US" sz="2400" b="1">
                <a:solidFill>
                  <a:schemeClr val="bg1"/>
                </a:solidFill>
              </a:rPr>
              <a:t>無灌水区</a:t>
            </a:r>
          </a:p>
        </p:txBody>
      </p:sp>
      <p:sp>
        <p:nvSpPr>
          <p:cNvPr id="64532" name="Oval 20"/>
          <p:cNvSpPr>
            <a:spLocks noChangeArrowheads="1"/>
          </p:cNvSpPr>
          <p:nvPr/>
        </p:nvSpPr>
        <p:spPr bwMode="auto">
          <a:xfrm>
            <a:off x="2051050" y="3427413"/>
            <a:ext cx="1008063" cy="1081087"/>
          </a:xfrm>
          <a:prstGeom prst="ellipse">
            <a:avLst/>
          </a:prstGeom>
          <a:noFill/>
          <a:ln w="25400">
            <a:solidFill>
              <a:srgbClr val="FF0000"/>
            </a:solidFill>
            <a:round/>
            <a:headEnd/>
            <a:tailEnd/>
          </a:ln>
        </p:spPr>
        <p:txBody>
          <a:bodyPr wrap="none" anchor="ctr"/>
          <a:lstStyle/>
          <a:p>
            <a:endParaRPr lang="ja-JP" altLang="en-US"/>
          </a:p>
        </p:txBody>
      </p:sp>
      <p:sp>
        <p:nvSpPr>
          <p:cNvPr id="64533" name="Oval 21"/>
          <p:cNvSpPr>
            <a:spLocks noChangeArrowheads="1"/>
          </p:cNvSpPr>
          <p:nvPr/>
        </p:nvSpPr>
        <p:spPr bwMode="auto">
          <a:xfrm>
            <a:off x="2051050" y="476250"/>
            <a:ext cx="1008063" cy="1081088"/>
          </a:xfrm>
          <a:prstGeom prst="ellipse">
            <a:avLst/>
          </a:prstGeom>
          <a:noFill/>
          <a:ln w="25400">
            <a:solidFill>
              <a:srgbClr val="FF0000"/>
            </a:solidFill>
            <a:round/>
            <a:headEnd/>
            <a:tailEnd/>
          </a:ln>
        </p:spPr>
        <p:txBody>
          <a:bodyPr wrap="none" anchor="ctr"/>
          <a:lstStyle/>
          <a:p>
            <a:endParaRPr lang="ja-JP" altLang="en-US"/>
          </a:p>
        </p:txBody>
      </p:sp>
      <p:sp>
        <p:nvSpPr>
          <p:cNvPr id="20494" name="Text Box 14"/>
          <p:cNvSpPr txBox="1">
            <a:spLocks noChangeArrowheads="1"/>
          </p:cNvSpPr>
          <p:nvPr/>
        </p:nvSpPr>
        <p:spPr bwMode="auto">
          <a:xfrm>
            <a:off x="5508625" y="1046163"/>
            <a:ext cx="3384550" cy="915987"/>
          </a:xfrm>
          <a:prstGeom prst="rect">
            <a:avLst/>
          </a:prstGeom>
          <a:solidFill>
            <a:schemeClr val="tx1"/>
          </a:solidFill>
          <a:ln w="9525">
            <a:noFill/>
            <a:miter lim="800000"/>
            <a:headEnd/>
            <a:tailEnd/>
          </a:ln>
        </p:spPr>
        <p:txBody>
          <a:bodyPr>
            <a:spAutoFit/>
          </a:bodyPr>
          <a:lstStyle/>
          <a:p>
            <a:r>
              <a:rPr lang="ja-JP" altLang="en-US" b="1">
                <a:solidFill>
                  <a:srgbClr val="FF0000"/>
                </a:solidFill>
              </a:rPr>
              <a:t>灌水区の、屋上緑化と無処理区では気温のピーク時に</a:t>
            </a:r>
            <a:r>
              <a:rPr lang="en-US" altLang="ja-JP" b="1">
                <a:solidFill>
                  <a:srgbClr val="FF0000"/>
                </a:solidFill>
              </a:rPr>
              <a:t>5℃</a:t>
            </a:r>
            <a:r>
              <a:rPr lang="ja-JP" altLang="en-US" b="1">
                <a:solidFill>
                  <a:srgbClr val="FF0000"/>
                </a:solidFill>
              </a:rPr>
              <a:t>以上の差がある</a:t>
            </a:r>
          </a:p>
        </p:txBody>
      </p:sp>
      <p:sp>
        <p:nvSpPr>
          <p:cNvPr id="2" name="Text Box 14"/>
          <p:cNvSpPr txBox="1">
            <a:spLocks noChangeArrowheads="1"/>
          </p:cNvSpPr>
          <p:nvPr/>
        </p:nvSpPr>
        <p:spPr bwMode="auto">
          <a:xfrm>
            <a:off x="5508625" y="2565400"/>
            <a:ext cx="3344863" cy="641350"/>
          </a:xfrm>
          <a:prstGeom prst="rect">
            <a:avLst/>
          </a:prstGeom>
          <a:solidFill>
            <a:schemeClr val="tx1"/>
          </a:solidFill>
          <a:ln w="9525">
            <a:noFill/>
            <a:miter lim="800000"/>
            <a:headEnd/>
            <a:tailEnd/>
          </a:ln>
        </p:spPr>
        <p:txBody>
          <a:bodyPr wrap="none">
            <a:spAutoFit/>
          </a:bodyPr>
          <a:lstStyle/>
          <a:p>
            <a:r>
              <a:rPr lang="ja-JP" altLang="en-US" b="1">
                <a:solidFill>
                  <a:srgbClr val="FF0000"/>
                </a:solidFill>
              </a:rPr>
              <a:t>灌水区と比較すると無灌水区の</a:t>
            </a:r>
          </a:p>
          <a:p>
            <a:r>
              <a:rPr lang="ja-JP" altLang="en-US" b="1">
                <a:solidFill>
                  <a:srgbClr val="FF0000"/>
                </a:solidFill>
              </a:rPr>
              <a:t>屋上緑化は表面温度が上昇する</a:t>
            </a:r>
          </a:p>
        </p:txBody>
      </p:sp>
      <p:sp>
        <p:nvSpPr>
          <p:cNvPr id="7" name="上下矢印 6"/>
          <p:cNvSpPr/>
          <p:nvPr/>
        </p:nvSpPr>
        <p:spPr>
          <a:xfrm>
            <a:off x="2987675" y="476250"/>
            <a:ext cx="215900" cy="504825"/>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0494"/>
                                        </p:tgtEl>
                                        <p:attrNameLst>
                                          <p:attrName>style.visibility</p:attrName>
                                        </p:attrNameLst>
                                      </p:cBhvr>
                                      <p:to>
                                        <p:strVal val="visible"/>
                                      </p:to>
                                    </p:set>
                                    <p:animEffect transition="in" filter="strips(downLeft)">
                                      <p:cBhvr>
                                        <p:cTn id="18" dur="500"/>
                                        <p:tgtEl>
                                          <p:spTgt spid="2049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xit" presetSubtype="12" fill="hold" grpId="1" nodeType="clickEffect">
                                  <p:stCondLst>
                                    <p:cond delay="0"/>
                                  </p:stCondLst>
                                  <p:childTnLst>
                                    <p:animEffect transition="out" filter="strips(downLeft)">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8" presetClass="exit" presetSubtype="12" fill="hold" grpId="1" nodeType="withEffect">
                                  <p:stCondLst>
                                    <p:cond delay="0"/>
                                  </p:stCondLst>
                                  <p:childTnLst>
                                    <p:animEffect transition="out" filter="strips(downLeft)">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8" presetClass="exit" presetSubtype="12" fill="hold" grpId="1" nodeType="withEffect">
                                  <p:stCondLst>
                                    <p:cond delay="0"/>
                                  </p:stCondLst>
                                  <p:childTnLst>
                                    <p:animEffect transition="out" filter="strips(downLeft)">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8" presetClass="entr" presetSubtype="12" fill="hold" grpId="0" nodeType="withEffect">
                                  <p:stCondLst>
                                    <p:cond delay="0"/>
                                  </p:stCondLst>
                                  <p:childTnLst>
                                    <p:set>
                                      <p:cBhvr>
                                        <p:cTn id="31" dur="1" fill="hold">
                                          <p:stCondLst>
                                            <p:cond delay="0"/>
                                          </p:stCondLst>
                                        </p:cTn>
                                        <p:tgtEl>
                                          <p:spTgt spid="64533"/>
                                        </p:tgtEl>
                                        <p:attrNameLst>
                                          <p:attrName>style.visibility</p:attrName>
                                        </p:attrNameLst>
                                      </p:cBhvr>
                                      <p:to>
                                        <p:strVal val="visible"/>
                                      </p:to>
                                    </p:set>
                                    <p:animEffect transition="in" filter="strips(downLeft)">
                                      <p:cBhvr>
                                        <p:cTn id="32" dur="500"/>
                                        <p:tgtEl>
                                          <p:spTgt spid="64533"/>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4532"/>
                                        </p:tgtEl>
                                        <p:attrNameLst>
                                          <p:attrName>style.visibility</p:attrName>
                                        </p:attrNameLst>
                                      </p:cBhvr>
                                      <p:to>
                                        <p:strVal val="visible"/>
                                      </p:to>
                                    </p:set>
                                    <p:animEffect transition="in" filter="strips(downLeft)">
                                      <p:cBhvr>
                                        <p:cTn id="35" dur="500"/>
                                        <p:tgtEl>
                                          <p:spTgt spid="64532"/>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trips(downLef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8" grpId="1"/>
      <p:bldP spid="64532" grpId="0" animBg="1"/>
      <p:bldP spid="64533" grpId="0" animBg="1"/>
      <p:bldP spid="20494" grpId="0" animBg="1"/>
      <p:bldP spid="2" grpId="0"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620713"/>
            <a:ext cx="9144000" cy="62372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f</a:t>
            </a:r>
            <a:endParaRPr lang="ja-JP" altLang="en-US" dirty="0">
              <a:solidFill>
                <a:schemeClr val="tx1"/>
              </a:solidFill>
            </a:endParaRPr>
          </a:p>
        </p:txBody>
      </p:sp>
      <p:sp>
        <p:nvSpPr>
          <p:cNvPr id="21506" name="Line 12"/>
          <p:cNvSpPr>
            <a:spLocks noChangeShapeType="1"/>
          </p:cNvSpPr>
          <p:nvPr/>
        </p:nvSpPr>
        <p:spPr bwMode="auto">
          <a:xfrm>
            <a:off x="5508625" y="1646238"/>
            <a:ext cx="503238" cy="0"/>
          </a:xfrm>
          <a:prstGeom prst="line">
            <a:avLst/>
          </a:prstGeom>
          <a:noFill/>
          <a:ln w="25400">
            <a:solidFill>
              <a:schemeClr val="bg1"/>
            </a:solidFill>
            <a:round/>
            <a:headEnd/>
            <a:tailEnd/>
          </a:ln>
        </p:spPr>
        <p:txBody>
          <a:bodyPr anchor="ctr">
            <a:spAutoFit/>
          </a:bodyPr>
          <a:lstStyle/>
          <a:p>
            <a:endParaRPr lang="ja-JP" altLang="en-US"/>
          </a:p>
        </p:txBody>
      </p:sp>
      <p:sp>
        <p:nvSpPr>
          <p:cNvPr id="21507" name="Text Box 13"/>
          <p:cNvSpPr txBox="1">
            <a:spLocks noChangeArrowheads="1"/>
          </p:cNvSpPr>
          <p:nvPr/>
        </p:nvSpPr>
        <p:spPr bwMode="auto">
          <a:xfrm>
            <a:off x="6015038" y="1455738"/>
            <a:ext cx="768350" cy="366712"/>
          </a:xfrm>
          <a:prstGeom prst="rect">
            <a:avLst/>
          </a:prstGeom>
          <a:noFill/>
          <a:ln w="25400">
            <a:noFill/>
            <a:miter lim="800000"/>
            <a:headEnd/>
            <a:tailEnd/>
          </a:ln>
        </p:spPr>
        <p:txBody>
          <a:bodyPr wrap="none">
            <a:spAutoFit/>
          </a:bodyPr>
          <a:lstStyle/>
          <a:p>
            <a:pPr algn="ctr"/>
            <a:r>
              <a:rPr lang="ja-JP" altLang="en-US">
                <a:solidFill>
                  <a:schemeClr val="bg1"/>
                </a:solidFill>
              </a:rPr>
              <a:t>（式</a:t>
            </a:r>
            <a:r>
              <a:rPr lang="en-US" altLang="ja-JP">
                <a:solidFill>
                  <a:schemeClr val="bg1"/>
                </a:solidFill>
              </a:rPr>
              <a:t>2</a:t>
            </a:r>
            <a:r>
              <a:rPr lang="ja-JP" altLang="en-US">
                <a:solidFill>
                  <a:schemeClr val="bg1"/>
                </a:solidFill>
              </a:rPr>
              <a:t>）</a:t>
            </a:r>
          </a:p>
        </p:txBody>
      </p:sp>
      <p:sp>
        <p:nvSpPr>
          <p:cNvPr id="21508" name="テキスト ボックス 16"/>
          <p:cNvSpPr txBox="1">
            <a:spLocks noChangeArrowheads="1"/>
          </p:cNvSpPr>
          <p:nvPr/>
        </p:nvSpPr>
        <p:spPr bwMode="auto">
          <a:xfrm>
            <a:off x="539750" y="1423988"/>
            <a:ext cx="6985000" cy="457200"/>
          </a:xfrm>
          <a:prstGeom prst="rect">
            <a:avLst/>
          </a:prstGeom>
          <a:noFill/>
          <a:ln w="9525">
            <a:noFill/>
            <a:miter lim="800000"/>
            <a:headEnd/>
            <a:tailEnd/>
          </a:ln>
        </p:spPr>
        <p:txBody>
          <a:bodyPr>
            <a:spAutoFit/>
          </a:bodyPr>
          <a:lstStyle/>
          <a:p>
            <a:r>
              <a:rPr lang="en-US" altLang="ja-JP" sz="2400" i="1">
                <a:solidFill>
                  <a:schemeClr val="bg1"/>
                </a:solidFill>
              </a:rPr>
              <a:t>L</a:t>
            </a:r>
            <a:r>
              <a:rPr lang="ja-JP" altLang="en-US" sz="2400">
                <a:solidFill>
                  <a:schemeClr val="bg1"/>
                </a:solidFill>
              </a:rPr>
              <a:t> </a:t>
            </a:r>
            <a:r>
              <a:rPr lang="en-US" altLang="ja-JP" sz="2400" i="1">
                <a:solidFill>
                  <a:schemeClr val="bg1"/>
                </a:solidFill>
              </a:rPr>
              <a:t>E</a:t>
            </a:r>
            <a:r>
              <a:rPr lang="en-US" altLang="ja-JP" sz="2400">
                <a:solidFill>
                  <a:schemeClr val="bg1"/>
                </a:solidFill>
              </a:rPr>
              <a:t>= (2.5 × 10  </a:t>
            </a:r>
            <a:r>
              <a:rPr lang="ja-JP" altLang="en-US" sz="2400">
                <a:solidFill>
                  <a:schemeClr val="bg1"/>
                </a:solidFill>
              </a:rPr>
              <a:t>－ </a:t>
            </a:r>
            <a:r>
              <a:rPr lang="en-US" altLang="ja-JP" sz="2400">
                <a:solidFill>
                  <a:schemeClr val="bg1"/>
                </a:solidFill>
              </a:rPr>
              <a:t>2400 ×</a:t>
            </a:r>
            <a:r>
              <a:rPr lang="en-US" altLang="ja-JP" sz="2400" i="1">
                <a:solidFill>
                  <a:schemeClr val="bg1"/>
                </a:solidFill>
              </a:rPr>
              <a:t>θ</a:t>
            </a:r>
            <a:r>
              <a:rPr lang="ja-JP" altLang="en-US" sz="2400">
                <a:solidFill>
                  <a:schemeClr val="bg1"/>
                </a:solidFill>
              </a:rPr>
              <a:t>　</a:t>
            </a:r>
            <a:r>
              <a:rPr lang="en-US" altLang="ja-JP" sz="2400">
                <a:solidFill>
                  <a:schemeClr val="bg1"/>
                </a:solidFill>
              </a:rPr>
              <a:t>)×</a:t>
            </a:r>
            <a:r>
              <a:rPr lang="en-US" altLang="ja-JP" sz="2400" i="1">
                <a:solidFill>
                  <a:schemeClr val="bg1"/>
                </a:solidFill>
              </a:rPr>
              <a:t> E</a:t>
            </a:r>
            <a:endParaRPr lang="ja-JP" altLang="en-US" sz="2400">
              <a:solidFill>
                <a:schemeClr val="bg1"/>
              </a:solidFill>
            </a:endParaRPr>
          </a:p>
        </p:txBody>
      </p:sp>
      <p:sp>
        <p:nvSpPr>
          <p:cNvPr id="21509" name="テキスト ボックス 18"/>
          <p:cNvSpPr txBox="1">
            <a:spLocks noChangeArrowheads="1"/>
          </p:cNvSpPr>
          <p:nvPr/>
        </p:nvSpPr>
        <p:spPr bwMode="auto">
          <a:xfrm>
            <a:off x="2478088" y="1412875"/>
            <a:ext cx="495300" cy="276225"/>
          </a:xfrm>
          <a:prstGeom prst="rect">
            <a:avLst/>
          </a:prstGeom>
          <a:noFill/>
          <a:ln w="9525">
            <a:noFill/>
            <a:miter lim="800000"/>
            <a:headEnd/>
            <a:tailEnd/>
          </a:ln>
        </p:spPr>
        <p:txBody>
          <a:bodyPr>
            <a:spAutoFit/>
          </a:bodyPr>
          <a:lstStyle/>
          <a:p>
            <a:pPr algn="ctr"/>
            <a:r>
              <a:rPr lang="en-US" altLang="ja-JP" sz="1200">
                <a:solidFill>
                  <a:schemeClr val="bg1"/>
                </a:solidFill>
              </a:rPr>
              <a:t>6</a:t>
            </a:r>
            <a:endParaRPr lang="ja-JP" altLang="en-US" sz="1200">
              <a:solidFill>
                <a:schemeClr val="bg1"/>
              </a:solidFill>
            </a:endParaRPr>
          </a:p>
        </p:txBody>
      </p:sp>
      <p:sp>
        <p:nvSpPr>
          <p:cNvPr id="21510" name="テキスト ボックス 20"/>
          <p:cNvSpPr txBox="1">
            <a:spLocks noChangeArrowheads="1"/>
          </p:cNvSpPr>
          <p:nvPr/>
        </p:nvSpPr>
        <p:spPr bwMode="auto">
          <a:xfrm>
            <a:off x="4362450" y="1589088"/>
            <a:ext cx="496888" cy="304800"/>
          </a:xfrm>
          <a:prstGeom prst="rect">
            <a:avLst/>
          </a:prstGeom>
          <a:noFill/>
          <a:ln w="9525">
            <a:noFill/>
            <a:miter lim="800000"/>
            <a:headEnd/>
            <a:tailEnd/>
          </a:ln>
        </p:spPr>
        <p:txBody>
          <a:bodyPr>
            <a:spAutoFit/>
          </a:bodyPr>
          <a:lstStyle/>
          <a:p>
            <a:pPr algn="ctr"/>
            <a:r>
              <a:rPr lang="en-US" altLang="ja-JP" sz="1400">
                <a:solidFill>
                  <a:schemeClr val="bg1"/>
                </a:solidFill>
              </a:rPr>
              <a:t>s</a:t>
            </a:r>
            <a:endParaRPr lang="ja-JP" altLang="en-US" sz="1400">
              <a:solidFill>
                <a:schemeClr val="bg1"/>
              </a:solidFill>
            </a:endParaRPr>
          </a:p>
        </p:txBody>
      </p:sp>
      <p:grpSp>
        <p:nvGrpSpPr>
          <p:cNvPr id="21511" name="グループ化 56"/>
          <p:cNvGrpSpPr>
            <a:grpSpLocks/>
          </p:cNvGrpSpPr>
          <p:nvPr/>
        </p:nvGrpSpPr>
        <p:grpSpPr bwMode="auto">
          <a:xfrm>
            <a:off x="539750" y="692150"/>
            <a:ext cx="7462838" cy="584200"/>
            <a:chOff x="521088" y="2124720"/>
            <a:chExt cx="7462837" cy="584200"/>
          </a:xfrm>
        </p:grpSpPr>
        <p:sp>
          <p:nvSpPr>
            <p:cNvPr id="21578" name="テキスト ボックス 17"/>
            <p:cNvSpPr txBox="1">
              <a:spLocks noChangeArrowheads="1"/>
            </p:cNvSpPr>
            <p:nvPr/>
          </p:nvSpPr>
          <p:spPr bwMode="auto">
            <a:xfrm>
              <a:off x="521088" y="2124720"/>
              <a:ext cx="7462837" cy="584200"/>
            </a:xfrm>
            <a:prstGeom prst="rect">
              <a:avLst/>
            </a:prstGeom>
            <a:noFill/>
            <a:ln w="9525">
              <a:noFill/>
              <a:miter lim="800000"/>
              <a:headEnd/>
              <a:tailEnd/>
            </a:ln>
          </p:spPr>
          <p:txBody>
            <a:bodyPr>
              <a:spAutoFit/>
            </a:bodyPr>
            <a:lstStyle/>
            <a:p>
              <a:r>
                <a:rPr lang="en-US" altLang="ja-JP" sz="2400" i="1">
                  <a:solidFill>
                    <a:schemeClr val="bg1"/>
                  </a:solidFill>
                </a:rPr>
                <a:t>Rn </a:t>
              </a:r>
              <a:r>
                <a:rPr lang="en-US" altLang="ja-JP" sz="2400">
                  <a:solidFill>
                    <a:schemeClr val="bg1"/>
                  </a:solidFill>
                </a:rPr>
                <a:t>=</a:t>
              </a:r>
              <a:r>
                <a:rPr lang="ja-JP" altLang="en-US" sz="2400">
                  <a:solidFill>
                    <a:schemeClr val="bg1"/>
                  </a:solidFill>
                </a:rPr>
                <a:t> </a:t>
              </a:r>
              <a:r>
                <a:rPr lang="en-US" altLang="ja-JP" sz="2400" i="1">
                  <a:solidFill>
                    <a:schemeClr val="bg1"/>
                  </a:solidFill>
                </a:rPr>
                <a:t>H + LE + G        </a:t>
              </a:r>
              <a:r>
                <a:rPr lang="en-US" altLang="ja-JP" sz="3200">
                  <a:solidFill>
                    <a:schemeClr val="bg1"/>
                  </a:solidFill>
                  <a:latin typeface="ＭＳ Ｐゴシック" charset="-128"/>
                </a:rPr>
                <a:t>       </a:t>
              </a:r>
              <a:endParaRPr lang="ja-JP" altLang="en-US" sz="3200">
                <a:solidFill>
                  <a:schemeClr val="bg1"/>
                </a:solidFill>
                <a:latin typeface="ＭＳ Ｐゴシック" charset="-128"/>
              </a:endParaRPr>
            </a:p>
          </p:txBody>
        </p:sp>
        <p:sp>
          <p:nvSpPr>
            <p:cNvPr id="21579" name="Line 12"/>
            <p:cNvSpPr>
              <a:spLocks noChangeShapeType="1"/>
            </p:cNvSpPr>
            <p:nvPr/>
          </p:nvSpPr>
          <p:spPr bwMode="auto">
            <a:xfrm>
              <a:off x="3059832" y="2460077"/>
              <a:ext cx="504056" cy="0"/>
            </a:xfrm>
            <a:prstGeom prst="line">
              <a:avLst/>
            </a:prstGeom>
            <a:noFill/>
            <a:ln w="25400">
              <a:solidFill>
                <a:schemeClr val="bg1"/>
              </a:solidFill>
              <a:round/>
              <a:headEnd/>
              <a:tailEnd/>
            </a:ln>
          </p:spPr>
          <p:txBody>
            <a:bodyPr anchor="ctr">
              <a:spAutoFit/>
            </a:bodyPr>
            <a:lstStyle/>
            <a:p>
              <a:endParaRPr lang="ja-JP" altLang="en-US"/>
            </a:p>
          </p:txBody>
        </p:sp>
        <p:sp>
          <p:nvSpPr>
            <p:cNvPr id="21580" name="Text Box 13"/>
            <p:cNvSpPr txBox="1">
              <a:spLocks noChangeArrowheads="1"/>
            </p:cNvSpPr>
            <p:nvPr/>
          </p:nvSpPr>
          <p:spPr bwMode="auto">
            <a:xfrm>
              <a:off x="3604369" y="2276872"/>
              <a:ext cx="774571" cy="369332"/>
            </a:xfrm>
            <a:prstGeom prst="rect">
              <a:avLst/>
            </a:prstGeom>
            <a:noFill/>
            <a:ln w="25400">
              <a:noFill/>
              <a:miter lim="800000"/>
              <a:headEnd/>
              <a:tailEnd/>
            </a:ln>
          </p:spPr>
          <p:txBody>
            <a:bodyPr wrap="none">
              <a:spAutoFit/>
            </a:bodyPr>
            <a:lstStyle/>
            <a:p>
              <a:pPr algn="ctr"/>
              <a:r>
                <a:rPr lang="ja-JP" altLang="en-US">
                  <a:solidFill>
                    <a:schemeClr val="bg1"/>
                  </a:solidFill>
                </a:rPr>
                <a:t>（式</a:t>
              </a:r>
              <a:r>
                <a:rPr lang="en-US" altLang="ja-JP">
                  <a:solidFill>
                    <a:schemeClr val="bg1"/>
                  </a:solidFill>
                </a:rPr>
                <a:t>1</a:t>
              </a:r>
              <a:r>
                <a:rPr lang="ja-JP" altLang="en-US">
                  <a:solidFill>
                    <a:schemeClr val="bg1"/>
                  </a:solidFill>
                </a:rPr>
                <a:t>）</a:t>
              </a:r>
            </a:p>
          </p:txBody>
        </p:sp>
      </p:grpSp>
      <p:grpSp>
        <p:nvGrpSpPr>
          <p:cNvPr id="21512" name="グループ化 56"/>
          <p:cNvGrpSpPr>
            <a:grpSpLocks/>
          </p:cNvGrpSpPr>
          <p:nvPr/>
        </p:nvGrpSpPr>
        <p:grpSpPr bwMode="auto">
          <a:xfrm>
            <a:off x="644525" y="2924175"/>
            <a:ext cx="4738688" cy="931863"/>
            <a:chOff x="645220" y="3212976"/>
            <a:chExt cx="4738688" cy="931863"/>
          </a:xfrm>
        </p:grpSpPr>
        <p:grpSp>
          <p:nvGrpSpPr>
            <p:cNvPr id="21568" name="グループ化 78"/>
            <p:cNvGrpSpPr>
              <a:grpSpLocks/>
            </p:cNvGrpSpPr>
            <p:nvPr/>
          </p:nvGrpSpPr>
          <p:grpSpPr bwMode="auto">
            <a:xfrm>
              <a:off x="2955781" y="3500917"/>
              <a:ext cx="2428127" cy="369216"/>
              <a:chOff x="5138103" y="3323979"/>
              <a:chExt cx="2428782" cy="369412"/>
            </a:xfrm>
          </p:grpSpPr>
          <p:sp>
            <p:nvSpPr>
              <p:cNvPr id="21576" name="Text Box 31"/>
              <p:cNvSpPr txBox="1">
                <a:spLocks noChangeArrowheads="1"/>
              </p:cNvSpPr>
              <p:nvPr/>
            </p:nvSpPr>
            <p:spPr bwMode="auto">
              <a:xfrm>
                <a:off x="6488972" y="3323979"/>
                <a:ext cx="1077913" cy="369412"/>
              </a:xfrm>
              <a:prstGeom prst="rect">
                <a:avLst/>
              </a:prstGeom>
              <a:noFill/>
              <a:ln w="25400">
                <a:noFill/>
                <a:miter lim="800000"/>
                <a:headEnd/>
                <a:tailEnd/>
              </a:ln>
            </p:spPr>
            <p:txBody>
              <a:bodyPr>
                <a:spAutoFit/>
              </a:bodyPr>
              <a:lstStyle/>
              <a:p>
                <a:pPr algn="ctr"/>
                <a:r>
                  <a:rPr lang="ja-JP" altLang="en-US">
                    <a:solidFill>
                      <a:schemeClr val="bg1"/>
                    </a:solidFill>
                  </a:rPr>
                  <a:t>（式</a:t>
                </a:r>
                <a:r>
                  <a:rPr lang="en-US" altLang="ja-JP">
                    <a:solidFill>
                      <a:schemeClr val="bg1"/>
                    </a:solidFill>
                  </a:rPr>
                  <a:t>4</a:t>
                </a:r>
                <a:r>
                  <a:rPr lang="ja-JP" altLang="en-US">
                    <a:solidFill>
                      <a:schemeClr val="bg1"/>
                    </a:solidFill>
                  </a:rPr>
                  <a:t>）</a:t>
                </a:r>
              </a:p>
            </p:txBody>
          </p:sp>
          <p:sp>
            <p:nvSpPr>
              <p:cNvPr id="21577" name="Line 34"/>
              <p:cNvSpPr>
                <a:spLocks noChangeShapeType="1"/>
              </p:cNvSpPr>
              <p:nvPr/>
            </p:nvSpPr>
            <p:spPr bwMode="auto">
              <a:xfrm>
                <a:off x="5138103" y="3527108"/>
                <a:ext cx="1371600" cy="0"/>
              </a:xfrm>
              <a:prstGeom prst="line">
                <a:avLst/>
              </a:prstGeom>
              <a:noFill/>
              <a:ln w="25400">
                <a:solidFill>
                  <a:schemeClr val="bg1"/>
                </a:solidFill>
                <a:round/>
                <a:headEnd/>
                <a:tailEnd/>
              </a:ln>
            </p:spPr>
            <p:txBody>
              <a:bodyPr anchor="ctr">
                <a:spAutoFit/>
              </a:bodyPr>
              <a:lstStyle/>
              <a:p>
                <a:endParaRPr lang="ja-JP" altLang="en-US"/>
              </a:p>
            </p:txBody>
          </p:sp>
        </p:grpSp>
        <p:grpSp>
          <p:nvGrpSpPr>
            <p:cNvPr id="21569" name="グループ化 64"/>
            <p:cNvGrpSpPr>
              <a:grpSpLocks/>
            </p:cNvGrpSpPr>
            <p:nvPr/>
          </p:nvGrpSpPr>
          <p:grpSpPr bwMode="auto">
            <a:xfrm>
              <a:off x="645220" y="3212976"/>
              <a:ext cx="2229768" cy="931863"/>
              <a:chOff x="1721235" y="3132399"/>
              <a:chExt cx="2230370" cy="932358"/>
            </a:xfrm>
          </p:grpSpPr>
          <p:grpSp>
            <p:nvGrpSpPr>
              <p:cNvPr id="21570" name="グループ化 63"/>
              <p:cNvGrpSpPr>
                <a:grpSpLocks/>
              </p:cNvGrpSpPr>
              <p:nvPr/>
            </p:nvGrpSpPr>
            <p:grpSpPr bwMode="auto">
              <a:xfrm>
                <a:off x="1721235" y="3132399"/>
                <a:ext cx="2230370" cy="932358"/>
                <a:chOff x="1616460" y="3132399"/>
                <a:chExt cx="2230370" cy="932358"/>
              </a:xfrm>
            </p:grpSpPr>
            <p:sp>
              <p:nvSpPr>
                <p:cNvPr id="21572" name="テキスト ボックス 41"/>
                <p:cNvSpPr txBox="1">
                  <a:spLocks noChangeArrowheads="1"/>
                </p:cNvSpPr>
                <p:nvPr/>
              </p:nvSpPr>
              <p:spPr bwMode="auto">
                <a:xfrm>
                  <a:off x="1616460" y="3381296"/>
                  <a:ext cx="800100" cy="461765"/>
                </a:xfrm>
                <a:prstGeom prst="rect">
                  <a:avLst/>
                </a:prstGeom>
                <a:noFill/>
                <a:ln w="9525">
                  <a:noFill/>
                  <a:miter lim="800000"/>
                  <a:headEnd/>
                  <a:tailEnd/>
                </a:ln>
              </p:spPr>
              <p:txBody>
                <a:bodyPr>
                  <a:spAutoFit/>
                </a:bodyPr>
                <a:lstStyle/>
                <a:p>
                  <a:pPr algn="ctr"/>
                  <a:r>
                    <a:rPr lang="en-US" altLang="ja-JP" sz="2400" i="1">
                      <a:solidFill>
                        <a:schemeClr val="bg1"/>
                      </a:solidFill>
                    </a:rPr>
                    <a:t>k =</a:t>
                  </a:r>
                  <a:endParaRPr lang="ja-JP" altLang="en-US" sz="2400" i="1">
                    <a:solidFill>
                      <a:schemeClr val="bg1"/>
                    </a:solidFill>
                  </a:endParaRPr>
                </a:p>
              </p:txBody>
            </p:sp>
            <p:grpSp>
              <p:nvGrpSpPr>
                <p:cNvPr id="21573" name="グループ化 44"/>
                <p:cNvGrpSpPr>
                  <a:grpSpLocks/>
                </p:cNvGrpSpPr>
                <p:nvPr/>
              </p:nvGrpSpPr>
              <p:grpSpPr bwMode="auto">
                <a:xfrm>
                  <a:off x="1915159" y="3132399"/>
                  <a:ext cx="1931671" cy="932358"/>
                  <a:chOff x="1965959" y="3106999"/>
                  <a:chExt cx="1931671" cy="932358"/>
                </a:xfrm>
              </p:grpSpPr>
              <p:sp>
                <p:nvSpPr>
                  <p:cNvPr id="21574" name="テキスト ボックス 42"/>
                  <p:cNvSpPr txBox="1">
                    <a:spLocks noChangeArrowheads="1"/>
                  </p:cNvSpPr>
                  <p:nvPr/>
                </p:nvSpPr>
                <p:spPr bwMode="auto">
                  <a:xfrm>
                    <a:off x="2539375" y="3106999"/>
                    <a:ext cx="697230" cy="461765"/>
                  </a:xfrm>
                  <a:prstGeom prst="rect">
                    <a:avLst/>
                  </a:prstGeom>
                  <a:noFill/>
                  <a:ln w="9525">
                    <a:noFill/>
                    <a:miter lim="800000"/>
                    <a:headEnd/>
                    <a:tailEnd/>
                  </a:ln>
                </p:spPr>
                <p:txBody>
                  <a:bodyPr>
                    <a:spAutoFit/>
                  </a:bodyPr>
                  <a:lstStyle/>
                  <a:p>
                    <a:pPr algn="ctr"/>
                    <a:r>
                      <a:rPr lang="en-US" altLang="ja-JP" sz="2400" i="1">
                        <a:solidFill>
                          <a:schemeClr val="bg1"/>
                        </a:solidFill>
                      </a:rPr>
                      <a:t>α</a:t>
                    </a:r>
                    <a:endParaRPr lang="ja-JP" altLang="en-US" sz="2400" i="1">
                      <a:solidFill>
                        <a:schemeClr val="bg1"/>
                      </a:solidFill>
                    </a:endParaRPr>
                  </a:p>
                </p:txBody>
              </p:sp>
              <p:sp>
                <p:nvSpPr>
                  <p:cNvPr id="21575" name="テキスト ボックス 43"/>
                  <p:cNvSpPr txBox="1">
                    <a:spLocks noChangeArrowheads="1"/>
                  </p:cNvSpPr>
                  <p:nvPr/>
                </p:nvSpPr>
                <p:spPr bwMode="auto">
                  <a:xfrm>
                    <a:off x="1965959" y="3577593"/>
                    <a:ext cx="1931671" cy="461764"/>
                  </a:xfrm>
                  <a:prstGeom prst="rect">
                    <a:avLst/>
                  </a:prstGeom>
                  <a:noFill/>
                  <a:ln w="9525">
                    <a:noFill/>
                    <a:miter lim="800000"/>
                    <a:headEnd/>
                    <a:tailEnd/>
                  </a:ln>
                </p:spPr>
                <p:txBody>
                  <a:bodyPr>
                    <a:spAutoFit/>
                  </a:bodyPr>
                  <a:lstStyle/>
                  <a:p>
                    <a:pPr algn="ctr"/>
                    <a:r>
                      <a:rPr lang="en-US" altLang="ja-JP" sz="2400">
                        <a:solidFill>
                          <a:schemeClr val="bg1"/>
                        </a:solidFill>
                      </a:rPr>
                      <a:t>0.83 </a:t>
                    </a:r>
                    <a:r>
                      <a:rPr lang="en-US" altLang="ja-JP" sz="2400" i="1">
                        <a:solidFill>
                          <a:schemeClr val="bg1"/>
                        </a:solidFill>
                      </a:rPr>
                      <a:t>C</a:t>
                    </a:r>
                    <a:endParaRPr lang="ja-JP" altLang="en-US" sz="2400" i="1">
                      <a:solidFill>
                        <a:schemeClr val="bg1"/>
                      </a:solidFill>
                    </a:endParaRPr>
                  </a:p>
                </p:txBody>
              </p:sp>
            </p:grpSp>
          </p:grpSp>
          <p:cxnSp>
            <p:nvCxnSpPr>
              <p:cNvPr id="103" name="直線コネクタ 102"/>
              <p:cNvCxnSpPr/>
              <p:nvPr/>
            </p:nvCxnSpPr>
            <p:spPr>
              <a:xfrm>
                <a:off x="2348467" y="3607314"/>
                <a:ext cx="1197298"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1513" name="グループ化 57"/>
          <p:cNvGrpSpPr>
            <a:grpSpLocks/>
          </p:cNvGrpSpPr>
          <p:nvPr/>
        </p:nvGrpSpPr>
        <p:grpSpPr bwMode="auto">
          <a:xfrm>
            <a:off x="560388" y="3883025"/>
            <a:ext cx="4803775" cy="911225"/>
            <a:chOff x="560760" y="4170288"/>
            <a:chExt cx="4803403" cy="911225"/>
          </a:xfrm>
        </p:grpSpPr>
        <p:grpSp>
          <p:nvGrpSpPr>
            <p:cNvPr id="21556" name="Group 60"/>
            <p:cNvGrpSpPr>
              <a:grpSpLocks/>
            </p:cNvGrpSpPr>
            <p:nvPr/>
          </p:nvGrpSpPr>
          <p:grpSpPr bwMode="auto">
            <a:xfrm>
              <a:off x="560760" y="4170288"/>
              <a:ext cx="2571911" cy="911225"/>
              <a:chOff x="1069" y="715"/>
              <a:chExt cx="1620" cy="574"/>
            </a:xfrm>
          </p:grpSpPr>
          <p:sp>
            <p:nvSpPr>
              <p:cNvPr id="21560" name="テキスト ボックス 21"/>
              <p:cNvSpPr txBox="1">
                <a:spLocks noChangeArrowheads="1"/>
              </p:cNvSpPr>
              <p:nvPr/>
            </p:nvSpPr>
            <p:spPr bwMode="auto">
              <a:xfrm>
                <a:off x="1350" y="715"/>
                <a:ext cx="1212" cy="291"/>
              </a:xfrm>
              <a:prstGeom prst="rect">
                <a:avLst/>
              </a:prstGeom>
              <a:noFill/>
              <a:ln w="9525">
                <a:noFill/>
                <a:miter lim="800000"/>
                <a:headEnd/>
                <a:tailEnd/>
              </a:ln>
            </p:spPr>
            <p:txBody>
              <a:bodyPr>
                <a:spAutoFit/>
              </a:bodyPr>
              <a:lstStyle/>
              <a:p>
                <a:pPr algn="ctr"/>
                <a:r>
                  <a:rPr lang="en-US" altLang="ja-JP" sz="2400" i="1">
                    <a:solidFill>
                      <a:schemeClr val="bg1"/>
                    </a:solidFill>
                  </a:rPr>
                  <a:t>E</a:t>
                </a:r>
                <a:endParaRPr lang="ja-JP" altLang="en-US" sz="2400" i="1">
                  <a:solidFill>
                    <a:schemeClr val="bg1"/>
                  </a:solidFill>
                </a:endParaRPr>
              </a:p>
            </p:txBody>
          </p:sp>
          <p:grpSp>
            <p:nvGrpSpPr>
              <p:cNvPr id="21561" name="グループ化 27"/>
              <p:cNvGrpSpPr>
                <a:grpSpLocks/>
              </p:cNvGrpSpPr>
              <p:nvPr/>
            </p:nvGrpSpPr>
            <p:grpSpPr bwMode="auto">
              <a:xfrm>
                <a:off x="1273" y="980"/>
                <a:ext cx="1416" cy="309"/>
                <a:chOff x="2428875" y="1419225"/>
                <a:chExt cx="2419349" cy="493355"/>
              </a:xfrm>
            </p:grpSpPr>
            <p:sp>
              <p:nvSpPr>
                <p:cNvPr id="21565" name="テキスト ボックス 24"/>
                <p:cNvSpPr txBox="1">
                  <a:spLocks noChangeArrowheads="1"/>
                </p:cNvSpPr>
                <p:nvPr/>
              </p:nvSpPr>
              <p:spPr bwMode="auto">
                <a:xfrm>
                  <a:off x="2428875" y="1419225"/>
                  <a:ext cx="2419349" cy="461973"/>
                </a:xfrm>
                <a:prstGeom prst="rect">
                  <a:avLst/>
                </a:prstGeom>
                <a:noFill/>
                <a:ln w="9525">
                  <a:noFill/>
                  <a:miter lim="800000"/>
                  <a:headEnd/>
                  <a:tailEnd/>
                </a:ln>
              </p:spPr>
              <p:txBody>
                <a:bodyPr>
                  <a:spAutoFit/>
                </a:bodyPr>
                <a:lstStyle/>
                <a:p>
                  <a:pPr algn="ctr"/>
                  <a:r>
                    <a:rPr lang="en-US" altLang="ja-JP" sz="2400" i="1">
                      <a:solidFill>
                        <a:schemeClr val="bg1"/>
                      </a:solidFill>
                    </a:rPr>
                    <a:t>k</a:t>
                  </a:r>
                  <a:r>
                    <a:rPr lang="en-US" altLang="ja-JP" sz="2400">
                      <a:solidFill>
                        <a:schemeClr val="bg1"/>
                      </a:solidFill>
                    </a:rPr>
                    <a:t> (</a:t>
                  </a:r>
                  <a:r>
                    <a:rPr lang="en-US" altLang="ja-JP" sz="2400" i="1">
                      <a:solidFill>
                        <a:schemeClr val="bg1"/>
                      </a:solidFill>
                    </a:rPr>
                    <a:t>x </a:t>
                  </a:r>
                  <a:r>
                    <a:rPr lang="ja-JP" altLang="en-US" sz="2400" i="1">
                      <a:solidFill>
                        <a:schemeClr val="bg1"/>
                      </a:solidFill>
                    </a:rPr>
                    <a:t>－ </a:t>
                  </a:r>
                  <a:r>
                    <a:rPr lang="en-US" altLang="ja-JP" sz="2400" i="1">
                      <a:solidFill>
                        <a:schemeClr val="bg1"/>
                      </a:solidFill>
                    </a:rPr>
                    <a:t>x  </a:t>
                  </a:r>
                  <a:r>
                    <a:rPr lang="en-US" altLang="ja-JP" sz="2400">
                      <a:solidFill>
                        <a:schemeClr val="bg1"/>
                      </a:solidFill>
                    </a:rPr>
                    <a:t>)</a:t>
                  </a:r>
                  <a:endParaRPr lang="ja-JP" altLang="en-US" sz="2400">
                    <a:solidFill>
                      <a:schemeClr val="bg1"/>
                    </a:solidFill>
                  </a:endParaRPr>
                </a:p>
              </p:txBody>
            </p:sp>
            <p:sp>
              <p:nvSpPr>
                <p:cNvPr id="21566" name="テキスト ボックス 25"/>
                <p:cNvSpPr txBox="1">
                  <a:spLocks noChangeArrowheads="1"/>
                </p:cNvSpPr>
                <p:nvPr/>
              </p:nvSpPr>
              <p:spPr bwMode="auto">
                <a:xfrm>
                  <a:off x="3242882" y="1624812"/>
                  <a:ext cx="428625" cy="276507"/>
                </a:xfrm>
                <a:prstGeom prst="rect">
                  <a:avLst/>
                </a:prstGeom>
                <a:noFill/>
                <a:ln w="9525">
                  <a:noFill/>
                  <a:miter lim="800000"/>
                  <a:headEnd/>
                  <a:tailEnd/>
                </a:ln>
              </p:spPr>
              <p:txBody>
                <a:bodyPr>
                  <a:spAutoFit/>
                </a:bodyPr>
                <a:lstStyle/>
                <a:p>
                  <a:pPr algn="ctr"/>
                  <a:r>
                    <a:rPr lang="en-US" altLang="ja-JP" sz="1200" i="1">
                      <a:solidFill>
                        <a:schemeClr val="bg1"/>
                      </a:solidFill>
                    </a:rPr>
                    <a:t>s</a:t>
                  </a:r>
                  <a:endParaRPr lang="ja-JP" altLang="en-US" sz="1200" i="1">
                    <a:solidFill>
                      <a:schemeClr val="bg1"/>
                    </a:solidFill>
                  </a:endParaRPr>
                </a:p>
              </p:txBody>
            </p:sp>
            <p:sp>
              <p:nvSpPr>
                <p:cNvPr id="21567" name="テキスト ボックス 26"/>
                <p:cNvSpPr txBox="1">
                  <a:spLocks noChangeArrowheads="1"/>
                </p:cNvSpPr>
                <p:nvPr/>
              </p:nvSpPr>
              <p:spPr bwMode="auto">
                <a:xfrm>
                  <a:off x="3963769" y="1633986"/>
                  <a:ext cx="428625" cy="278594"/>
                </a:xfrm>
                <a:prstGeom prst="rect">
                  <a:avLst/>
                </a:prstGeom>
                <a:noFill/>
                <a:ln w="9525">
                  <a:noFill/>
                  <a:miter lim="800000"/>
                  <a:headEnd/>
                  <a:tailEnd/>
                </a:ln>
              </p:spPr>
              <p:txBody>
                <a:bodyPr>
                  <a:spAutoFit/>
                </a:bodyPr>
                <a:lstStyle/>
                <a:p>
                  <a:pPr algn="ctr"/>
                  <a:r>
                    <a:rPr lang="en-US" altLang="ja-JP" sz="1200" i="1">
                      <a:solidFill>
                        <a:schemeClr val="bg1"/>
                      </a:solidFill>
                    </a:rPr>
                    <a:t>a</a:t>
                  </a:r>
                </a:p>
              </p:txBody>
            </p:sp>
          </p:grpSp>
          <p:grpSp>
            <p:nvGrpSpPr>
              <p:cNvPr id="21562" name="Group 59"/>
              <p:cNvGrpSpPr>
                <a:grpSpLocks/>
              </p:cNvGrpSpPr>
              <p:nvPr/>
            </p:nvGrpSpPr>
            <p:grpSpPr bwMode="auto">
              <a:xfrm>
                <a:off x="1069" y="832"/>
                <a:ext cx="1357" cy="365"/>
                <a:chOff x="1069" y="832"/>
                <a:chExt cx="1357" cy="365"/>
              </a:xfrm>
            </p:grpSpPr>
            <p:sp>
              <p:nvSpPr>
                <p:cNvPr id="21563" name="テキスト ボックス 93"/>
                <p:cNvSpPr txBox="1">
                  <a:spLocks noChangeArrowheads="1"/>
                </p:cNvSpPr>
                <p:nvPr/>
              </p:nvSpPr>
              <p:spPr bwMode="auto">
                <a:xfrm>
                  <a:off x="1069" y="832"/>
                  <a:ext cx="586" cy="365"/>
                </a:xfrm>
                <a:prstGeom prst="rect">
                  <a:avLst/>
                </a:prstGeom>
                <a:noFill/>
                <a:ln w="9525">
                  <a:noFill/>
                  <a:miter lim="800000"/>
                  <a:headEnd/>
                  <a:tailEnd/>
                </a:ln>
              </p:spPr>
              <p:txBody>
                <a:bodyPr>
                  <a:spAutoFit/>
                </a:bodyPr>
                <a:lstStyle/>
                <a:p>
                  <a:pPr algn="ctr"/>
                  <a:r>
                    <a:rPr lang="en-US" altLang="ja-JP" sz="2400" i="1">
                      <a:solidFill>
                        <a:schemeClr val="bg1"/>
                      </a:solidFill>
                    </a:rPr>
                    <a:t>β</a:t>
                  </a:r>
                  <a:r>
                    <a:rPr lang="ja-JP" altLang="en-US" sz="3200" i="1">
                      <a:solidFill>
                        <a:schemeClr val="bg1"/>
                      </a:solidFill>
                    </a:rPr>
                    <a:t> </a:t>
                  </a:r>
                  <a:r>
                    <a:rPr lang="en-US" altLang="ja-JP" sz="2400">
                      <a:solidFill>
                        <a:schemeClr val="bg1"/>
                      </a:solidFill>
                    </a:rPr>
                    <a:t>=</a:t>
                  </a:r>
                  <a:endParaRPr lang="ja-JP" altLang="en-US" sz="3200">
                    <a:solidFill>
                      <a:schemeClr val="bg1"/>
                    </a:solidFill>
                  </a:endParaRPr>
                </a:p>
              </p:txBody>
            </p:sp>
            <p:cxnSp>
              <p:nvCxnSpPr>
                <p:cNvPr id="95" name="直線コネクタ 94"/>
                <p:cNvCxnSpPr/>
                <p:nvPr/>
              </p:nvCxnSpPr>
              <p:spPr>
                <a:xfrm>
                  <a:off x="1519" y="1014"/>
                  <a:ext cx="9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1557" name="グループ化 77"/>
            <p:cNvGrpSpPr>
              <a:grpSpLocks/>
            </p:cNvGrpSpPr>
            <p:nvPr/>
          </p:nvGrpSpPr>
          <p:grpSpPr bwMode="auto">
            <a:xfrm>
              <a:off x="2944128" y="4437112"/>
              <a:ext cx="2420035" cy="369332"/>
              <a:chOff x="5134610" y="5238978"/>
              <a:chExt cx="2421154" cy="369332"/>
            </a:xfrm>
          </p:grpSpPr>
          <p:sp>
            <p:nvSpPr>
              <p:cNvPr id="21558" name="Text Box 32"/>
              <p:cNvSpPr txBox="1">
                <a:spLocks noChangeArrowheads="1"/>
              </p:cNvSpPr>
              <p:nvPr/>
            </p:nvSpPr>
            <p:spPr bwMode="auto">
              <a:xfrm>
                <a:off x="6477852" y="5238978"/>
                <a:ext cx="1077912" cy="369332"/>
              </a:xfrm>
              <a:prstGeom prst="rect">
                <a:avLst/>
              </a:prstGeom>
              <a:noFill/>
              <a:ln w="25400">
                <a:noFill/>
                <a:miter lim="800000"/>
                <a:headEnd/>
                <a:tailEnd/>
              </a:ln>
            </p:spPr>
            <p:txBody>
              <a:bodyPr>
                <a:spAutoFit/>
              </a:bodyPr>
              <a:lstStyle/>
              <a:p>
                <a:pPr algn="ctr"/>
                <a:r>
                  <a:rPr lang="ja-JP" altLang="en-US">
                    <a:solidFill>
                      <a:schemeClr val="bg1"/>
                    </a:solidFill>
                  </a:rPr>
                  <a:t>（式</a:t>
                </a:r>
                <a:r>
                  <a:rPr lang="en-US" altLang="ja-JP">
                    <a:solidFill>
                      <a:schemeClr val="bg1"/>
                    </a:solidFill>
                  </a:rPr>
                  <a:t>5</a:t>
                </a:r>
                <a:r>
                  <a:rPr lang="ja-JP" altLang="en-US">
                    <a:solidFill>
                      <a:schemeClr val="bg1"/>
                    </a:solidFill>
                  </a:rPr>
                  <a:t>）</a:t>
                </a:r>
              </a:p>
            </p:txBody>
          </p:sp>
          <p:sp>
            <p:nvSpPr>
              <p:cNvPr id="21559" name="Line 35"/>
              <p:cNvSpPr>
                <a:spLocks noChangeShapeType="1"/>
              </p:cNvSpPr>
              <p:nvPr/>
            </p:nvSpPr>
            <p:spPr bwMode="auto">
              <a:xfrm>
                <a:off x="5134610" y="5447983"/>
                <a:ext cx="1371600" cy="0"/>
              </a:xfrm>
              <a:prstGeom prst="line">
                <a:avLst/>
              </a:prstGeom>
              <a:noFill/>
              <a:ln w="25400">
                <a:solidFill>
                  <a:schemeClr val="bg1"/>
                </a:solidFill>
                <a:round/>
                <a:headEnd/>
                <a:tailEnd/>
              </a:ln>
            </p:spPr>
            <p:txBody>
              <a:bodyPr anchor="ctr">
                <a:spAutoFit/>
              </a:bodyPr>
              <a:lstStyle/>
              <a:p>
                <a:endParaRPr lang="ja-JP" altLang="en-US"/>
              </a:p>
            </p:txBody>
          </p:sp>
        </p:grpSp>
      </p:grpSp>
      <p:grpSp>
        <p:nvGrpSpPr>
          <p:cNvPr id="21514" name="グループ化 79"/>
          <p:cNvGrpSpPr>
            <a:grpSpLocks/>
          </p:cNvGrpSpPr>
          <p:nvPr/>
        </p:nvGrpSpPr>
        <p:grpSpPr bwMode="auto">
          <a:xfrm>
            <a:off x="2844800" y="2205038"/>
            <a:ext cx="2509838" cy="366712"/>
            <a:chOff x="5087620" y="1357200"/>
            <a:chExt cx="2434365" cy="366162"/>
          </a:xfrm>
        </p:grpSpPr>
        <p:sp>
          <p:nvSpPr>
            <p:cNvPr id="21554" name="Text Box 30"/>
            <p:cNvSpPr txBox="1">
              <a:spLocks noChangeArrowheads="1"/>
            </p:cNvSpPr>
            <p:nvPr/>
          </p:nvSpPr>
          <p:spPr bwMode="auto">
            <a:xfrm>
              <a:off x="6448770" y="1357200"/>
              <a:ext cx="1073215" cy="366162"/>
            </a:xfrm>
            <a:prstGeom prst="rect">
              <a:avLst/>
            </a:prstGeom>
            <a:noFill/>
            <a:ln w="25400">
              <a:noFill/>
              <a:miter lim="800000"/>
              <a:headEnd/>
              <a:tailEnd/>
            </a:ln>
          </p:spPr>
          <p:txBody>
            <a:bodyPr>
              <a:spAutoFit/>
            </a:bodyPr>
            <a:lstStyle/>
            <a:p>
              <a:pPr algn="ctr"/>
              <a:r>
                <a:rPr lang="ja-JP" altLang="en-US">
                  <a:solidFill>
                    <a:schemeClr val="bg1"/>
                  </a:solidFill>
                </a:rPr>
                <a:t>（式</a:t>
              </a:r>
              <a:r>
                <a:rPr lang="en-US" altLang="ja-JP">
                  <a:solidFill>
                    <a:schemeClr val="bg1"/>
                  </a:solidFill>
                </a:rPr>
                <a:t>3</a:t>
              </a:r>
              <a:r>
                <a:rPr lang="ja-JP" altLang="en-US">
                  <a:solidFill>
                    <a:schemeClr val="bg1"/>
                  </a:solidFill>
                </a:rPr>
                <a:t>）</a:t>
              </a:r>
            </a:p>
          </p:txBody>
        </p:sp>
        <p:sp>
          <p:nvSpPr>
            <p:cNvPr id="21555" name="Line 33"/>
            <p:cNvSpPr>
              <a:spLocks noChangeShapeType="1"/>
            </p:cNvSpPr>
            <p:nvPr/>
          </p:nvSpPr>
          <p:spPr bwMode="auto">
            <a:xfrm>
              <a:off x="5087620" y="1554480"/>
              <a:ext cx="1371600" cy="0"/>
            </a:xfrm>
            <a:prstGeom prst="line">
              <a:avLst/>
            </a:prstGeom>
            <a:noFill/>
            <a:ln w="25400">
              <a:solidFill>
                <a:schemeClr val="bg1"/>
              </a:solidFill>
              <a:round/>
              <a:headEnd/>
              <a:tailEnd/>
            </a:ln>
          </p:spPr>
          <p:txBody>
            <a:bodyPr anchor="ctr">
              <a:spAutoFit/>
            </a:bodyPr>
            <a:lstStyle/>
            <a:p>
              <a:endParaRPr lang="ja-JP" altLang="en-US"/>
            </a:p>
          </p:txBody>
        </p:sp>
      </p:grpSp>
      <p:grpSp>
        <p:nvGrpSpPr>
          <p:cNvPr id="21515" name="Group 57"/>
          <p:cNvGrpSpPr>
            <a:grpSpLocks/>
          </p:cNvGrpSpPr>
          <p:nvPr/>
        </p:nvGrpSpPr>
        <p:grpSpPr bwMode="auto">
          <a:xfrm>
            <a:off x="552450" y="1900238"/>
            <a:ext cx="2336800" cy="957262"/>
            <a:chOff x="987" y="3204"/>
            <a:chExt cx="1472" cy="603"/>
          </a:xfrm>
        </p:grpSpPr>
        <p:grpSp>
          <p:nvGrpSpPr>
            <p:cNvPr id="21548" name="Group 56"/>
            <p:cNvGrpSpPr>
              <a:grpSpLocks/>
            </p:cNvGrpSpPr>
            <p:nvPr/>
          </p:nvGrpSpPr>
          <p:grpSpPr bwMode="auto">
            <a:xfrm>
              <a:off x="987" y="3204"/>
              <a:ext cx="1472" cy="603"/>
              <a:chOff x="987" y="3204"/>
              <a:chExt cx="1472" cy="603"/>
            </a:xfrm>
          </p:grpSpPr>
          <p:sp>
            <p:nvSpPr>
              <p:cNvPr id="21550" name="テキスト ボックス 68"/>
              <p:cNvSpPr txBox="1">
                <a:spLocks noChangeArrowheads="1"/>
              </p:cNvSpPr>
              <p:nvPr/>
            </p:nvSpPr>
            <p:spPr bwMode="auto">
              <a:xfrm>
                <a:off x="987" y="3369"/>
                <a:ext cx="592" cy="288"/>
              </a:xfrm>
              <a:prstGeom prst="rect">
                <a:avLst/>
              </a:prstGeom>
              <a:noFill/>
              <a:ln w="9525">
                <a:noFill/>
                <a:miter lim="800000"/>
                <a:headEnd/>
                <a:tailEnd/>
              </a:ln>
            </p:spPr>
            <p:txBody>
              <a:bodyPr>
                <a:spAutoFit/>
              </a:bodyPr>
              <a:lstStyle/>
              <a:p>
                <a:pPr algn="ctr"/>
                <a:r>
                  <a:rPr lang="en-US" altLang="ja-JP" sz="2400" i="1">
                    <a:solidFill>
                      <a:schemeClr val="bg1"/>
                    </a:solidFill>
                  </a:rPr>
                  <a:t>α =</a:t>
                </a:r>
                <a:endParaRPr lang="ja-JP" altLang="en-US" sz="2400" i="1">
                  <a:solidFill>
                    <a:schemeClr val="bg1"/>
                  </a:solidFill>
                </a:endParaRPr>
              </a:p>
            </p:txBody>
          </p:sp>
          <p:grpSp>
            <p:nvGrpSpPr>
              <p:cNvPr id="21551" name="グループ化 44"/>
              <p:cNvGrpSpPr>
                <a:grpSpLocks/>
              </p:cNvGrpSpPr>
              <p:nvPr/>
            </p:nvGrpSpPr>
            <p:grpSpPr bwMode="auto">
              <a:xfrm>
                <a:off x="1243" y="3204"/>
                <a:ext cx="1216" cy="603"/>
                <a:chOff x="1937385" y="3076250"/>
                <a:chExt cx="1931670" cy="956586"/>
              </a:xfrm>
            </p:grpSpPr>
            <p:sp>
              <p:nvSpPr>
                <p:cNvPr id="21552" name="テキスト ボックス 70"/>
                <p:cNvSpPr txBox="1">
                  <a:spLocks noChangeArrowheads="1"/>
                </p:cNvSpPr>
                <p:nvPr/>
              </p:nvSpPr>
              <p:spPr bwMode="auto">
                <a:xfrm>
                  <a:off x="2583923" y="3076250"/>
                  <a:ext cx="695782" cy="456877"/>
                </a:xfrm>
                <a:prstGeom prst="rect">
                  <a:avLst/>
                </a:prstGeom>
                <a:noFill/>
                <a:ln w="9525">
                  <a:noFill/>
                  <a:miter lim="800000"/>
                  <a:headEnd/>
                  <a:tailEnd/>
                </a:ln>
              </p:spPr>
              <p:txBody>
                <a:bodyPr>
                  <a:spAutoFit/>
                </a:bodyPr>
                <a:lstStyle/>
                <a:p>
                  <a:pPr algn="ctr"/>
                  <a:r>
                    <a:rPr lang="en-US" altLang="ja-JP" sz="2400" i="1">
                      <a:solidFill>
                        <a:schemeClr val="bg1"/>
                      </a:solidFill>
                    </a:rPr>
                    <a:t>H</a:t>
                  </a:r>
                  <a:endParaRPr lang="ja-JP" altLang="en-US" sz="2400" i="1">
                    <a:solidFill>
                      <a:schemeClr val="bg1"/>
                    </a:solidFill>
                  </a:endParaRPr>
                </a:p>
              </p:txBody>
            </p:sp>
            <p:sp>
              <p:nvSpPr>
                <p:cNvPr id="21553" name="テキスト ボックス 71"/>
                <p:cNvSpPr txBox="1">
                  <a:spLocks noChangeArrowheads="1"/>
                </p:cNvSpPr>
                <p:nvPr/>
              </p:nvSpPr>
              <p:spPr bwMode="auto">
                <a:xfrm>
                  <a:off x="1937385" y="3575959"/>
                  <a:ext cx="1931670" cy="456877"/>
                </a:xfrm>
                <a:prstGeom prst="rect">
                  <a:avLst/>
                </a:prstGeom>
                <a:noFill/>
                <a:ln w="9525">
                  <a:noFill/>
                  <a:miter lim="800000"/>
                  <a:headEnd/>
                  <a:tailEnd/>
                </a:ln>
              </p:spPr>
              <p:txBody>
                <a:bodyPr>
                  <a:spAutoFit/>
                </a:bodyPr>
                <a:lstStyle/>
                <a:p>
                  <a:pPr algn="ctr"/>
                  <a:r>
                    <a:rPr lang="en-US" altLang="ja-JP" sz="2400" i="1">
                      <a:solidFill>
                        <a:schemeClr val="bg1"/>
                      </a:solidFill>
                    </a:rPr>
                    <a:t>θ</a:t>
                  </a:r>
                  <a:r>
                    <a:rPr lang="ja-JP" altLang="en-US" sz="2400">
                      <a:solidFill>
                        <a:schemeClr val="bg1"/>
                      </a:solidFill>
                    </a:rPr>
                    <a:t>  </a:t>
                  </a:r>
                  <a:r>
                    <a:rPr lang="en-US" altLang="ja-JP" sz="2400">
                      <a:solidFill>
                        <a:schemeClr val="bg1"/>
                      </a:solidFill>
                    </a:rPr>
                    <a:t>― </a:t>
                  </a:r>
                  <a:r>
                    <a:rPr lang="en-US" altLang="ja-JP" sz="2400" i="1">
                      <a:solidFill>
                        <a:schemeClr val="bg1"/>
                      </a:solidFill>
                    </a:rPr>
                    <a:t>θ</a:t>
                  </a:r>
                  <a:endParaRPr lang="ja-JP" altLang="en-US" sz="2400" i="1">
                    <a:solidFill>
                      <a:schemeClr val="bg1"/>
                    </a:solidFill>
                  </a:endParaRPr>
                </a:p>
              </p:txBody>
            </p:sp>
          </p:grpSp>
        </p:grpSp>
        <p:cxnSp>
          <p:nvCxnSpPr>
            <p:cNvPr id="119" name="直線コネクタ 118"/>
            <p:cNvCxnSpPr/>
            <p:nvPr/>
          </p:nvCxnSpPr>
          <p:spPr>
            <a:xfrm>
              <a:off x="1468" y="3520"/>
              <a:ext cx="753" cy="1"/>
            </a:xfrm>
            <a:prstGeom prst="line">
              <a:avLst/>
            </a:prstGeom>
            <a:ln w="12700">
              <a:noFill/>
            </a:ln>
          </p:spPr>
          <p:style>
            <a:lnRef idx="1">
              <a:schemeClr val="accent1"/>
            </a:lnRef>
            <a:fillRef idx="0">
              <a:schemeClr val="accent1"/>
            </a:fillRef>
            <a:effectRef idx="0">
              <a:schemeClr val="accent1"/>
            </a:effectRef>
            <a:fontRef idx="minor">
              <a:schemeClr val="tx1"/>
            </a:fontRef>
          </p:style>
        </p:cxnSp>
      </p:grpSp>
      <p:sp>
        <p:nvSpPr>
          <p:cNvPr id="21516" name="テキスト ボックス 72"/>
          <p:cNvSpPr txBox="1">
            <a:spLocks noChangeArrowheads="1"/>
          </p:cNvSpPr>
          <p:nvPr/>
        </p:nvSpPr>
        <p:spPr bwMode="auto">
          <a:xfrm>
            <a:off x="1495425" y="2562225"/>
            <a:ext cx="398463" cy="276225"/>
          </a:xfrm>
          <a:prstGeom prst="rect">
            <a:avLst/>
          </a:prstGeom>
          <a:noFill/>
          <a:ln w="9525">
            <a:noFill/>
            <a:miter lim="800000"/>
            <a:headEnd/>
            <a:tailEnd/>
          </a:ln>
        </p:spPr>
        <p:txBody>
          <a:bodyPr>
            <a:spAutoFit/>
          </a:bodyPr>
          <a:lstStyle/>
          <a:p>
            <a:pPr algn="ctr"/>
            <a:r>
              <a:rPr lang="en-US" altLang="ja-JP" sz="1200" i="1">
                <a:solidFill>
                  <a:schemeClr val="bg1"/>
                </a:solidFill>
              </a:rPr>
              <a:t>s</a:t>
            </a:r>
            <a:endParaRPr lang="ja-JP" altLang="en-US" sz="1200" i="1">
              <a:solidFill>
                <a:schemeClr val="bg1"/>
              </a:solidFill>
            </a:endParaRPr>
          </a:p>
        </p:txBody>
      </p:sp>
      <p:sp>
        <p:nvSpPr>
          <p:cNvPr id="21517" name="テキスト ボックス 73"/>
          <p:cNvSpPr txBox="1">
            <a:spLocks noChangeArrowheads="1"/>
          </p:cNvSpPr>
          <p:nvPr/>
        </p:nvSpPr>
        <p:spPr bwMode="auto">
          <a:xfrm>
            <a:off x="2301875" y="2538413"/>
            <a:ext cx="398463" cy="274637"/>
          </a:xfrm>
          <a:prstGeom prst="rect">
            <a:avLst/>
          </a:prstGeom>
          <a:noFill/>
          <a:ln w="9525">
            <a:noFill/>
            <a:miter lim="800000"/>
            <a:headEnd/>
            <a:tailEnd/>
          </a:ln>
        </p:spPr>
        <p:txBody>
          <a:bodyPr>
            <a:spAutoFit/>
          </a:bodyPr>
          <a:lstStyle/>
          <a:p>
            <a:pPr algn="ctr"/>
            <a:r>
              <a:rPr lang="en-US" altLang="ja-JP" sz="1200" i="1">
                <a:solidFill>
                  <a:schemeClr val="bg1"/>
                </a:solidFill>
              </a:rPr>
              <a:t>a</a:t>
            </a:r>
          </a:p>
        </p:txBody>
      </p:sp>
      <p:cxnSp>
        <p:nvCxnSpPr>
          <p:cNvPr id="124" name="直線コネクタ 123"/>
          <p:cNvCxnSpPr/>
          <p:nvPr/>
        </p:nvCxnSpPr>
        <p:spPr bwMode="auto">
          <a:xfrm>
            <a:off x="1449388" y="2403475"/>
            <a:ext cx="1195387"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519" name="Text Box 9"/>
          <p:cNvSpPr txBox="1">
            <a:spLocks noChangeArrowheads="1"/>
          </p:cNvSpPr>
          <p:nvPr/>
        </p:nvSpPr>
        <p:spPr bwMode="auto">
          <a:xfrm>
            <a:off x="307975" y="28575"/>
            <a:ext cx="7864475" cy="646113"/>
          </a:xfrm>
          <a:prstGeom prst="rect">
            <a:avLst/>
          </a:prstGeom>
          <a:noFill/>
          <a:ln w="25400" algn="ctr">
            <a:noFill/>
            <a:miter lim="800000"/>
            <a:headEnd/>
            <a:tailEnd/>
          </a:ln>
        </p:spPr>
        <p:txBody>
          <a:bodyPr>
            <a:spAutoFit/>
          </a:bodyPr>
          <a:lstStyle/>
          <a:p>
            <a:pPr algn="ctr">
              <a:spcBef>
                <a:spcPct val="50000"/>
              </a:spcBef>
            </a:pPr>
            <a:r>
              <a:rPr lang="ja-JP" altLang="en-US" sz="3600">
                <a:solidFill>
                  <a:srgbClr val="FFFF00"/>
                </a:solidFill>
              </a:rPr>
              <a:t>熱収支式、蒸発効率の算出式</a:t>
            </a:r>
          </a:p>
        </p:txBody>
      </p:sp>
      <p:sp>
        <p:nvSpPr>
          <p:cNvPr id="21520" name="Text Box 16"/>
          <p:cNvSpPr txBox="1">
            <a:spLocks noChangeArrowheads="1"/>
          </p:cNvSpPr>
          <p:nvPr/>
        </p:nvSpPr>
        <p:spPr bwMode="auto">
          <a:xfrm>
            <a:off x="-396875" y="4941888"/>
            <a:ext cx="3355975" cy="306387"/>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Rn</a:t>
            </a:r>
            <a:r>
              <a:rPr lang="ja-JP" altLang="en-US" sz="1400">
                <a:solidFill>
                  <a:schemeClr val="bg1"/>
                </a:solidFill>
              </a:rPr>
              <a:t>：正味放射量［</a:t>
            </a:r>
            <a:r>
              <a:rPr lang="en-US" altLang="ja-JP" sz="1400">
                <a:solidFill>
                  <a:schemeClr val="bg1"/>
                </a:solidFill>
              </a:rPr>
              <a:t>W/㎡</a:t>
            </a:r>
            <a:r>
              <a:rPr lang="ja-JP" altLang="en-US" sz="1400">
                <a:solidFill>
                  <a:schemeClr val="bg1"/>
                </a:solidFill>
              </a:rPr>
              <a:t>］</a:t>
            </a:r>
          </a:p>
        </p:txBody>
      </p:sp>
      <p:sp>
        <p:nvSpPr>
          <p:cNvPr id="21521" name="Text Box 17"/>
          <p:cNvSpPr txBox="1">
            <a:spLocks noChangeArrowheads="1"/>
          </p:cNvSpPr>
          <p:nvPr/>
        </p:nvSpPr>
        <p:spPr bwMode="auto">
          <a:xfrm>
            <a:off x="-482600" y="5241925"/>
            <a:ext cx="381317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H</a:t>
            </a:r>
            <a:r>
              <a:rPr lang="ja-JP" altLang="en-US" sz="1400">
                <a:solidFill>
                  <a:schemeClr val="bg1"/>
                </a:solidFill>
              </a:rPr>
              <a:t>：顕熱フラックス［</a:t>
            </a:r>
            <a:r>
              <a:rPr lang="en-US" altLang="ja-JP" sz="1400">
                <a:solidFill>
                  <a:schemeClr val="bg1"/>
                </a:solidFill>
              </a:rPr>
              <a:t>W/㎡</a:t>
            </a:r>
            <a:r>
              <a:rPr lang="ja-JP" altLang="en-US" sz="1400">
                <a:solidFill>
                  <a:schemeClr val="bg1"/>
                </a:solidFill>
              </a:rPr>
              <a:t>］</a:t>
            </a:r>
          </a:p>
        </p:txBody>
      </p:sp>
      <p:sp>
        <p:nvSpPr>
          <p:cNvPr id="21522" name="Text Box 18"/>
          <p:cNvSpPr txBox="1">
            <a:spLocks noChangeArrowheads="1"/>
          </p:cNvSpPr>
          <p:nvPr/>
        </p:nvSpPr>
        <p:spPr bwMode="auto">
          <a:xfrm>
            <a:off x="-481013" y="5551488"/>
            <a:ext cx="3727451"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LE</a:t>
            </a:r>
            <a:r>
              <a:rPr lang="ja-JP" altLang="en-US" sz="1400">
                <a:solidFill>
                  <a:schemeClr val="bg1"/>
                </a:solidFill>
              </a:rPr>
              <a:t>：潜熱フラックス［</a:t>
            </a:r>
            <a:r>
              <a:rPr lang="en-US" altLang="ja-JP" sz="1400">
                <a:solidFill>
                  <a:schemeClr val="bg1"/>
                </a:solidFill>
              </a:rPr>
              <a:t>W/㎡</a:t>
            </a:r>
            <a:r>
              <a:rPr lang="ja-JP" altLang="en-US" sz="1400">
                <a:solidFill>
                  <a:schemeClr val="bg1"/>
                </a:solidFill>
              </a:rPr>
              <a:t>］</a:t>
            </a:r>
          </a:p>
        </p:txBody>
      </p:sp>
      <p:sp>
        <p:nvSpPr>
          <p:cNvPr id="21523" name="Text Box 19"/>
          <p:cNvSpPr txBox="1">
            <a:spLocks noChangeArrowheads="1"/>
          </p:cNvSpPr>
          <p:nvPr/>
        </p:nvSpPr>
        <p:spPr bwMode="auto">
          <a:xfrm>
            <a:off x="-719138" y="5848350"/>
            <a:ext cx="3729038" cy="306388"/>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G</a:t>
            </a:r>
            <a:r>
              <a:rPr lang="ja-JP" altLang="en-US" sz="1400">
                <a:solidFill>
                  <a:schemeClr val="bg1"/>
                </a:solidFill>
              </a:rPr>
              <a:t>：伝導熱［</a:t>
            </a:r>
            <a:r>
              <a:rPr lang="en-US" altLang="ja-JP" sz="1400">
                <a:solidFill>
                  <a:schemeClr val="bg1"/>
                </a:solidFill>
              </a:rPr>
              <a:t>W/㎡</a:t>
            </a:r>
            <a:r>
              <a:rPr lang="ja-JP" altLang="en-US" sz="1400">
                <a:solidFill>
                  <a:schemeClr val="bg1"/>
                </a:solidFill>
              </a:rPr>
              <a:t>］</a:t>
            </a:r>
          </a:p>
        </p:txBody>
      </p:sp>
      <p:sp>
        <p:nvSpPr>
          <p:cNvPr id="21524" name="Text Box 20"/>
          <p:cNvSpPr txBox="1">
            <a:spLocks noChangeArrowheads="1"/>
          </p:cNvSpPr>
          <p:nvPr/>
        </p:nvSpPr>
        <p:spPr bwMode="auto">
          <a:xfrm>
            <a:off x="-292100" y="6161088"/>
            <a:ext cx="3194050"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L</a:t>
            </a:r>
            <a:r>
              <a:rPr lang="ja-JP" altLang="en-US" sz="1400">
                <a:solidFill>
                  <a:schemeClr val="bg1"/>
                </a:solidFill>
              </a:rPr>
              <a:t>：気化の潜熱［</a:t>
            </a:r>
            <a:r>
              <a:rPr lang="en-US" altLang="ja-JP" sz="1400">
                <a:solidFill>
                  <a:schemeClr val="bg1"/>
                </a:solidFill>
              </a:rPr>
              <a:t>J/kg</a:t>
            </a:r>
            <a:r>
              <a:rPr lang="ja-JP" altLang="en-US" sz="1400">
                <a:solidFill>
                  <a:schemeClr val="bg1"/>
                </a:solidFill>
              </a:rPr>
              <a:t>］</a:t>
            </a:r>
          </a:p>
        </p:txBody>
      </p:sp>
      <p:sp>
        <p:nvSpPr>
          <p:cNvPr id="21525" name="Text Box 10"/>
          <p:cNvSpPr txBox="1">
            <a:spLocks noChangeArrowheads="1"/>
          </p:cNvSpPr>
          <p:nvPr/>
        </p:nvSpPr>
        <p:spPr bwMode="auto">
          <a:xfrm>
            <a:off x="2220913" y="5762625"/>
            <a:ext cx="1690687" cy="400050"/>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β</a:t>
            </a:r>
            <a:r>
              <a:rPr lang="ja-JP" altLang="en-US" sz="1400">
                <a:solidFill>
                  <a:schemeClr val="bg1"/>
                </a:solidFill>
              </a:rPr>
              <a:t>：蒸発効率</a:t>
            </a:r>
            <a:r>
              <a:rPr lang="ja-JP" altLang="en-US" sz="2000">
                <a:solidFill>
                  <a:schemeClr val="bg1"/>
                </a:solidFill>
              </a:rPr>
              <a:t>　</a:t>
            </a:r>
          </a:p>
        </p:txBody>
      </p:sp>
      <p:sp>
        <p:nvSpPr>
          <p:cNvPr id="21526" name="Text Box 12"/>
          <p:cNvSpPr txBox="1">
            <a:spLocks noChangeArrowheads="1"/>
          </p:cNvSpPr>
          <p:nvPr/>
        </p:nvSpPr>
        <p:spPr bwMode="auto">
          <a:xfrm>
            <a:off x="1776413" y="6165850"/>
            <a:ext cx="437197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k</a:t>
            </a:r>
            <a:r>
              <a:rPr lang="ja-JP" altLang="en-US" sz="1400">
                <a:solidFill>
                  <a:schemeClr val="bg1"/>
                </a:solidFill>
              </a:rPr>
              <a:t>：物質伝達率［</a:t>
            </a:r>
            <a:r>
              <a:rPr lang="en-US" altLang="ja-JP" sz="1400">
                <a:solidFill>
                  <a:schemeClr val="bg1"/>
                </a:solidFill>
              </a:rPr>
              <a:t>kg/(</a:t>
            </a:r>
            <a:r>
              <a:rPr lang="ja-JP" altLang="en-US" sz="1400">
                <a:solidFill>
                  <a:schemeClr val="bg1"/>
                </a:solidFill>
              </a:rPr>
              <a:t>㎡・</a:t>
            </a:r>
            <a:r>
              <a:rPr lang="en-US" altLang="ja-JP" sz="1400">
                <a:solidFill>
                  <a:schemeClr val="bg1"/>
                </a:solidFill>
              </a:rPr>
              <a:t>s</a:t>
            </a:r>
            <a:r>
              <a:rPr lang="ja-JP" altLang="en-US" sz="1400">
                <a:solidFill>
                  <a:schemeClr val="bg1"/>
                </a:solidFill>
              </a:rPr>
              <a:t>・</a:t>
            </a:r>
            <a:r>
              <a:rPr lang="en-US" altLang="ja-JP" sz="1400">
                <a:solidFill>
                  <a:schemeClr val="bg1"/>
                </a:solidFill>
              </a:rPr>
              <a:t>(kg/kg’))</a:t>
            </a:r>
            <a:r>
              <a:rPr lang="ja-JP" altLang="en-US" sz="1400">
                <a:solidFill>
                  <a:schemeClr val="bg1"/>
                </a:solidFill>
              </a:rPr>
              <a:t>］</a:t>
            </a:r>
          </a:p>
        </p:txBody>
      </p:sp>
      <p:sp>
        <p:nvSpPr>
          <p:cNvPr id="21527" name="Text Box 13"/>
          <p:cNvSpPr txBox="1">
            <a:spLocks noChangeArrowheads="1"/>
          </p:cNvSpPr>
          <p:nvPr/>
        </p:nvSpPr>
        <p:spPr bwMode="auto">
          <a:xfrm>
            <a:off x="4711700" y="4924425"/>
            <a:ext cx="355282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x</a:t>
            </a:r>
            <a:r>
              <a:rPr lang="en-US" altLang="ja-JP" sz="1400" i="1" baseline="-25000">
                <a:solidFill>
                  <a:schemeClr val="bg1"/>
                </a:solidFill>
              </a:rPr>
              <a:t>s</a:t>
            </a:r>
            <a:r>
              <a:rPr lang="ja-JP" altLang="en-US" sz="1400">
                <a:solidFill>
                  <a:schemeClr val="bg1"/>
                </a:solidFill>
              </a:rPr>
              <a:t>：表面の絶対湿度［</a:t>
            </a:r>
            <a:r>
              <a:rPr lang="en-US" altLang="ja-JP" sz="1400">
                <a:solidFill>
                  <a:schemeClr val="bg1"/>
                </a:solidFill>
              </a:rPr>
              <a:t>kg/kg’</a:t>
            </a:r>
            <a:r>
              <a:rPr lang="ja-JP" altLang="en-US" sz="1400">
                <a:solidFill>
                  <a:schemeClr val="bg1"/>
                </a:solidFill>
              </a:rPr>
              <a:t>］</a:t>
            </a:r>
          </a:p>
        </p:txBody>
      </p:sp>
      <p:sp>
        <p:nvSpPr>
          <p:cNvPr id="21528" name="Text Box 14"/>
          <p:cNvSpPr txBox="1">
            <a:spLocks noChangeArrowheads="1"/>
          </p:cNvSpPr>
          <p:nvPr/>
        </p:nvSpPr>
        <p:spPr bwMode="auto">
          <a:xfrm>
            <a:off x="4645025" y="5221288"/>
            <a:ext cx="369252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x</a:t>
            </a:r>
            <a:r>
              <a:rPr lang="en-US" altLang="ja-JP" sz="1400" i="1" baseline="-25000">
                <a:solidFill>
                  <a:schemeClr val="bg1"/>
                </a:solidFill>
              </a:rPr>
              <a:t>a</a:t>
            </a:r>
            <a:r>
              <a:rPr lang="ja-JP" altLang="en-US" sz="1400">
                <a:solidFill>
                  <a:schemeClr val="bg1"/>
                </a:solidFill>
              </a:rPr>
              <a:t>：外気の絶対湿度［</a:t>
            </a:r>
            <a:r>
              <a:rPr lang="en-US" altLang="ja-JP" sz="1400">
                <a:solidFill>
                  <a:schemeClr val="bg1"/>
                </a:solidFill>
              </a:rPr>
              <a:t>kg/kg’</a:t>
            </a:r>
            <a:r>
              <a:rPr lang="ja-JP" altLang="en-US" sz="1400">
                <a:solidFill>
                  <a:schemeClr val="bg1"/>
                </a:solidFill>
              </a:rPr>
              <a:t>］</a:t>
            </a:r>
          </a:p>
        </p:txBody>
      </p:sp>
      <p:sp>
        <p:nvSpPr>
          <p:cNvPr id="21529" name="Text Box 37"/>
          <p:cNvSpPr txBox="1">
            <a:spLocks noChangeArrowheads="1"/>
          </p:cNvSpPr>
          <p:nvPr/>
        </p:nvSpPr>
        <p:spPr bwMode="auto">
          <a:xfrm>
            <a:off x="2162175" y="4941888"/>
            <a:ext cx="2597150" cy="306387"/>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E</a:t>
            </a:r>
            <a:r>
              <a:rPr lang="ja-JP" altLang="en-US" sz="1400">
                <a:solidFill>
                  <a:schemeClr val="bg1"/>
                </a:solidFill>
              </a:rPr>
              <a:t>：蒸発速度［</a:t>
            </a:r>
            <a:r>
              <a:rPr lang="en-US" altLang="ja-JP" sz="1400">
                <a:solidFill>
                  <a:schemeClr val="bg1"/>
                </a:solidFill>
              </a:rPr>
              <a:t>kg/</a:t>
            </a:r>
            <a:r>
              <a:rPr lang="ja-JP" altLang="en-US" sz="1400">
                <a:solidFill>
                  <a:schemeClr val="bg1"/>
                </a:solidFill>
              </a:rPr>
              <a:t>㎡・</a:t>
            </a:r>
            <a:r>
              <a:rPr lang="en-US" altLang="ja-JP" sz="1400">
                <a:solidFill>
                  <a:schemeClr val="bg1"/>
                </a:solidFill>
              </a:rPr>
              <a:t>s</a:t>
            </a:r>
            <a:r>
              <a:rPr lang="ja-JP" altLang="en-US" sz="1400">
                <a:solidFill>
                  <a:schemeClr val="bg1"/>
                </a:solidFill>
              </a:rPr>
              <a:t>］</a:t>
            </a:r>
          </a:p>
        </p:txBody>
      </p:sp>
      <p:sp>
        <p:nvSpPr>
          <p:cNvPr id="21530" name="Text Box 21"/>
          <p:cNvSpPr txBox="1">
            <a:spLocks noChangeArrowheads="1"/>
          </p:cNvSpPr>
          <p:nvPr/>
        </p:nvSpPr>
        <p:spPr bwMode="auto">
          <a:xfrm>
            <a:off x="4821238" y="5516563"/>
            <a:ext cx="3363912"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α</a:t>
            </a:r>
            <a:r>
              <a:rPr lang="ja-JP" altLang="en-US" sz="1400">
                <a:solidFill>
                  <a:schemeClr val="bg1"/>
                </a:solidFill>
              </a:rPr>
              <a:t>：対流熱伝達率［</a:t>
            </a:r>
            <a:r>
              <a:rPr lang="en-US" altLang="ja-JP" sz="1400">
                <a:solidFill>
                  <a:schemeClr val="bg1"/>
                </a:solidFill>
              </a:rPr>
              <a:t>W/</a:t>
            </a:r>
            <a:r>
              <a:rPr lang="ja-JP" altLang="en-US" sz="1400">
                <a:solidFill>
                  <a:schemeClr val="bg1"/>
                </a:solidFill>
              </a:rPr>
              <a:t>㎡・</a:t>
            </a:r>
            <a:r>
              <a:rPr lang="en-US" altLang="ja-JP" sz="1400">
                <a:solidFill>
                  <a:schemeClr val="bg1"/>
                </a:solidFill>
              </a:rPr>
              <a:t>K</a:t>
            </a:r>
            <a:r>
              <a:rPr lang="ja-JP" altLang="en-US" sz="1400">
                <a:solidFill>
                  <a:schemeClr val="bg1"/>
                </a:solidFill>
              </a:rPr>
              <a:t>］</a:t>
            </a:r>
          </a:p>
        </p:txBody>
      </p:sp>
      <p:sp>
        <p:nvSpPr>
          <p:cNvPr id="21531" name="Text Box 24"/>
          <p:cNvSpPr txBox="1">
            <a:spLocks noChangeArrowheads="1"/>
          </p:cNvSpPr>
          <p:nvPr/>
        </p:nvSpPr>
        <p:spPr bwMode="auto">
          <a:xfrm>
            <a:off x="4697413" y="5784850"/>
            <a:ext cx="3668712"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C</a:t>
            </a:r>
            <a:r>
              <a:rPr lang="ja-JP" altLang="en-US" sz="1400">
                <a:solidFill>
                  <a:schemeClr val="bg1"/>
                </a:solidFill>
              </a:rPr>
              <a:t>：湿り空気の比熱［</a:t>
            </a:r>
            <a:r>
              <a:rPr lang="en-US" altLang="ja-JP" sz="1400">
                <a:solidFill>
                  <a:schemeClr val="bg1"/>
                </a:solidFill>
              </a:rPr>
              <a:t>J/kg</a:t>
            </a:r>
            <a:r>
              <a:rPr lang="ja-JP" altLang="en-US" sz="1400">
                <a:solidFill>
                  <a:schemeClr val="bg1"/>
                </a:solidFill>
              </a:rPr>
              <a:t>・</a:t>
            </a:r>
            <a:r>
              <a:rPr lang="en-US" altLang="ja-JP" sz="1400">
                <a:solidFill>
                  <a:schemeClr val="bg1"/>
                </a:solidFill>
              </a:rPr>
              <a:t>K</a:t>
            </a:r>
            <a:r>
              <a:rPr lang="ja-JP" altLang="en-US" sz="1400">
                <a:solidFill>
                  <a:schemeClr val="bg1"/>
                </a:solidFill>
              </a:rPr>
              <a:t>］</a:t>
            </a:r>
          </a:p>
        </p:txBody>
      </p:sp>
      <p:sp>
        <p:nvSpPr>
          <p:cNvPr id="21532" name="Text Box 22"/>
          <p:cNvSpPr txBox="1">
            <a:spLocks noChangeArrowheads="1"/>
          </p:cNvSpPr>
          <p:nvPr/>
        </p:nvSpPr>
        <p:spPr bwMode="auto">
          <a:xfrm>
            <a:off x="1927225" y="5541963"/>
            <a:ext cx="2573338"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θ</a:t>
            </a:r>
            <a:r>
              <a:rPr lang="ja-JP" altLang="en-US" sz="1400" baseline="-25000">
                <a:solidFill>
                  <a:schemeClr val="bg1"/>
                </a:solidFill>
              </a:rPr>
              <a:t>ｓ</a:t>
            </a:r>
            <a:r>
              <a:rPr lang="ja-JP" altLang="en-US" sz="1400">
                <a:solidFill>
                  <a:schemeClr val="bg1"/>
                </a:solidFill>
              </a:rPr>
              <a:t>：表面温度［℃］</a:t>
            </a:r>
          </a:p>
        </p:txBody>
      </p:sp>
      <p:sp>
        <p:nvSpPr>
          <p:cNvPr id="21533" name="Text Box 36"/>
          <p:cNvSpPr txBox="1">
            <a:spLocks noChangeArrowheads="1"/>
          </p:cNvSpPr>
          <p:nvPr/>
        </p:nvSpPr>
        <p:spPr bwMode="auto">
          <a:xfrm>
            <a:off x="1908175" y="5229225"/>
            <a:ext cx="2573338"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θ</a:t>
            </a:r>
            <a:r>
              <a:rPr lang="en-US" altLang="ja-JP" sz="1400" baseline="-25000">
                <a:solidFill>
                  <a:schemeClr val="bg1"/>
                </a:solidFill>
              </a:rPr>
              <a:t>a</a:t>
            </a:r>
            <a:r>
              <a:rPr lang="ja-JP" altLang="en-US" sz="1400">
                <a:solidFill>
                  <a:schemeClr val="bg1"/>
                </a:solidFill>
              </a:rPr>
              <a:t>：外気温度［℃］</a:t>
            </a:r>
          </a:p>
        </p:txBody>
      </p:sp>
      <p:sp>
        <p:nvSpPr>
          <p:cNvPr id="73" name="正方形/長方形 72"/>
          <p:cNvSpPr/>
          <p:nvPr/>
        </p:nvSpPr>
        <p:spPr>
          <a:xfrm>
            <a:off x="323850" y="739775"/>
            <a:ext cx="6769100" cy="122396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テキスト ボックス 73"/>
          <p:cNvSpPr txBox="1">
            <a:spLocks noChangeArrowheads="1"/>
          </p:cNvSpPr>
          <p:nvPr/>
        </p:nvSpPr>
        <p:spPr bwMode="auto">
          <a:xfrm>
            <a:off x="7207250" y="981075"/>
            <a:ext cx="1511300" cy="646113"/>
          </a:xfrm>
          <a:prstGeom prst="rect">
            <a:avLst/>
          </a:prstGeom>
          <a:noFill/>
          <a:ln w="9525">
            <a:noFill/>
            <a:miter lim="800000"/>
            <a:headEnd/>
            <a:tailEnd/>
          </a:ln>
        </p:spPr>
        <p:txBody>
          <a:bodyPr>
            <a:spAutoFit/>
          </a:bodyPr>
          <a:lstStyle/>
          <a:p>
            <a:r>
              <a:rPr lang="ja-JP" altLang="en-US" b="1">
                <a:solidFill>
                  <a:srgbClr val="FF0000"/>
                </a:solidFill>
              </a:rPr>
              <a:t>各試験区の算出方法</a:t>
            </a:r>
          </a:p>
        </p:txBody>
      </p:sp>
      <p:sp>
        <p:nvSpPr>
          <p:cNvPr id="79" name="円/楕円 78"/>
          <p:cNvSpPr/>
          <p:nvPr/>
        </p:nvSpPr>
        <p:spPr>
          <a:xfrm>
            <a:off x="611188" y="823913"/>
            <a:ext cx="4318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 name="円/楕円 79"/>
          <p:cNvSpPr/>
          <p:nvPr/>
        </p:nvSpPr>
        <p:spPr>
          <a:xfrm>
            <a:off x="1908175" y="836613"/>
            <a:ext cx="4318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円/楕円 80"/>
          <p:cNvSpPr/>
          <p:nvPr/>
        </p:nvSpPr>
        <p:spPr>
          <a:xfrm>
            <a:off x="1281113" y="836613"/>
            <a:ext cx="4318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円/楕円 81"/>
          <p:cNvSpPr/>
          <p:nvPr/>
        </p:nvSpPr>
        <p:spPr>
          <a:xfrm>
            <a:off x="2555875" y="823913"/>
            <a:ext cx="4318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84" name="直線矢印コネクタ 83"/>
          <p:cNvCxnSpPr/>
          <p:nvPr/>
        </p:nvCxnSpPr>
        <p:spPr>
          <a:xfrm flipH="1" flipV="1">
            <a:off x="2279650" y="1230313"/>
            <a:ext cx="360363" cy="7207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flipV="1">
            <a:off x="827088" y="1243013"/>
            <a:ext cx="360362" cy="81756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H="1" flipV="1">
            <a:off x="2987675" y="1196975"/>
            <a:ext cx="360363" cy="36036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H="1" flipV="1">
            <a:off x="1547813" y="1268413"/>
            <a:ext cx="431800" cy="79216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a:spLocks noChangeArrowheads="1"/>
          </p:cNvSpPr>
          <p:nvPr/>
        </p:nvSpPr>
        <p:spPr bwMode="auto">
          <a:xfrm>
            <a:off x="1476375" y="2060575"/>
            <a:ext cx="1366838" cy="673100"/>
          </a:xfrm>
          <a:prstGeom prst="rect">
            <a:avLst/>
          </a:prstGeom>
          <a:solidFill>
            <a:schemeClr val="tx1"/>
          </a:solidFill>
          <a:ln w="31750">
            <a:solidFill>
              <a:srgbClr val="FF0000"/>
            </a:solidFill>
            <a:miter lim="800000"/>
            <a:headEnd/>
            <a:tailEnd/>
          </a:ln>
        </p:spPr>
        <p:txBody>
          <a:bodyPr>
            <a:spAutoFit/>
          </a:bodyPr>
          <a:lstStyle/>
          <a:p>
            <a:r>
              <a:rPr lang="ja-JP" altLang="en-US" b="1">
                <a:solidFill>
                  <a:schemeClr val="bg1"/>
                </a:solidFill>
              </a:rPr>
              <a:t>残差で顕熱算出</a:t>
            </a:r>
          </a:p>
        </p:txBody>
      </p:sp>
      <p:pic>
        <p:nvPicPr>
          <p:cNvPr id="122" name="Picture 24" descr="CIMG1360 編集"/>
          <p:cNvPicPr>
            <a:picLocks noChangeAspect="1" noChangeArrowheads="1"/>
          </p:cNvPicPr>
          <p:nvPr/>
        </p:nvPicPr>
        <p:blipFill>
          <a:blip r:embed="rId2"/>
          <a:srcRect/>
          <a:stretch>
            <a:fillRect/>
          </a:stretch>
        </p:blipFill>
        <p:spPr bwMode="auto">
          <a:xfrm>
            <a:off x="468313" y="2060575"/>
            <a:ext cx="3217862" cy="20955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2555875" y="1531938"/>
            <a:ext cx="2286000" cy="2190750"/>
          </a:xfrm>
          <a:prstGeom prst="rect">
            <a:avLst/>
          </a:prstGeom>
          <a:noFill/>
          <a:ln w="9525">
            <a:noFill/>
            <a:miter lim="800000"/>
            <a:headEnd/>
            <a:tailEnd/>
          </a:ln>
        </p:spPr>
      </p:pic>
      <p:pic>
        <p:nvPicPr>
          <p:cNvPr id="1028" name="Picture 4" descr="C:\Users\namuson\Desktop\屋上緑化　資料\屋上緑化\屋上緑化\H24屋上緑化データ\写真\P8170003.JPG"/>
          <p:cNvPicPr>
            <a:picLocks noChangeAspect="1" noChangeArrowheads="1"/>
          </p:cNvPicPr>
          <p:nvPr/>
        </p:nvPicPr>
        <p:blipFill>
          <a:blip r:embed="rId4"/>
          <a:srcRect/>
          <a:stretch>
            <a:fillRect/>
          </a:stretch>
        </p:blipFill>
        <p:spPr bwMode="auto">
          <a:xfrm>
            <a:off x="1847850" y="1916113"/>
            <a:ext cx="3168650" cy="2376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Horizontal)">
                                      <p:cBhvr>
                                        <p:cTn id="7" dur="500"/>
                                        <p:tgtEl>
                                          <p:spTgt spid="7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barn(inHorizontal)">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Horizontal)">
                                      <p:cBhvr>
                                        <p:cTn id="15" dur="500"/>
                                        <p:tgtEl>
                                          <p:spTgt spid="79"/>
                                        </p:tgtEl>
                                      </p:cBhvr>
                                    </p:animEffect>
                                  </p:childTnLst>
                                </p:cTn>
                              </p:par>
                              <p:par>
                                <p:cTn id="16" presetID="16" presetClass="entr" presetSubtype="26"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Horizontal)">
                                      <p:cBhvr>
                                        <p:cTn id="18" dur="500"/>
                                        <p:tgtEl>
                                          <p:spTgt spid="88"/>
                                        </p:tgtEl>
                                      </p:cBhvr>
                                    </p:animEffect>
                                  </p:childTnLst>
                                </p:cTn>
                              </p:par>
                              <p:par>
                                <p:cTn id="19" presetID="16" presetClass="entr" presetSubtype="26" fill="hold" nodeType="with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barn(inHorizontal)">
                                      <p:cBhvr>
                                        <p:cTn id="21" dur="500"/>
                                        <p:tgtEl>
                                          <p:spTgt spid="1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grpId="1" nodeType="clickEffect">
                                  <p:stCondLst>
                                    <p:cond delay="0"/>
                                  </p:stCondLst>
                                  <p:childTnLst>
                                    <p:animEffect transition="out" filter="barn(inHorizontal)">
                                      <p:cBhvr>
                                        <p:cTn id="25" dur="500"/>
                                        <p:tgtEl>
                                          <p:spTgt spid="79"/>
                                        </p:tgtEl>
                                      </p:cBhvr>
                                    </p:animEffect>
                                    <p:set>
                                      <p:cBhvr>
                                        <p:cTn id="26" dur="1" fill="hold">
                                          <p:stCondLst>
                                            <p:cond delay="499"/>
                                          </p:stCondLst>
                                        </p:cTn>
                                        <p:tgtEl>
                                          <p:spTgt spid="79"/>
                                        </p:tgtEl>
                                        <p:attrNameLst>
                                          <p:attrName>style.visibility</p:attrName>
                                        </p:attrNameLst>
                                      </p:cBhvr>
                                      <p:to>
                                        <p:strVal val="hidden"/>
                                      </p:to>
                                    </p:set>
                                  </p:childTnLst>
                                </p:cTn>
                              </p:par>
                              <p:par>
                                <p:cTn id="27" presetID="16" presetClass="exit" presetSubtype="26" fill="hold" nodeType="withEffect">
                                  <p:stCondLst>
                                    <p:cond delay="0"/>
                                  </p:stCondLst>
                                  <p:childTnLst>
                                    <p:animEffect transition="out" filter="barn(inHorizontal)">
                                      <p:cBhvr>
                                        <p:cTn id="28" dur="500"/>
                                        <p:tgtEl>
                                          <p:spTgt spid="88"/>
                                        </p:tgtEl>
                                      </p:cBhvr>
                                    </p:animEffect>
                                    <p:set>
                                      <p:cBhvr>
                                        <p:cTn id="29" dur="1" fill="hold">
                                          <p:stCondLst>
                                            <p:cond delay="499"/>
                                          </p:stCondLst>
                                        </p:cTn>
                                        <p:tgtEl>
                                          <p:spTgt spid="88"/>
                                        </p:tgtEl>
                                        <p:attrNameLst>
                                          <p:attrName>style.visibility</p:attrName>
                                        </p:attrNameLst>
                                      </p:cBhvr>
                                      <p:to>
                                        <p:strVal val="hidden"/>
                                      </p:to>
                                    </p:set>
                                  </p:childTnLst>
                                </p:cTn>
                              </p:par>
                              <p:par>
                                <p:cTn id="30" presetID="16" presetClass="exit" presetSubtype="26" fill="hold" nodeType="withEffect">
                                  <p:stCondLst>
                                    <p:cond delay="0"/>
                                  </p:stCondLst>
                                  <p:childTnLst>
                                    <p:animEffect transition="out" filter="barn(inHorizontal)">
                                      <p:cBhvr>
                                        <p:cTn id="31" dur="500"/>
                                        <p:tgtEl>
                                          <p:spTgt spid="122"/>
                                        </p:tgtEl>
                                      </p:cBhvr>
                                    </p:animEffect>
                                    <p:set>
                                      <p:cBhvr>
                                        <p:cTn id="32" dur="1" fill="hold">
                                          <p:stCondLst>
                                            <p:cond delay="499"/>
                                          </p:stCondLst>
                                        </p:cTn>
                                        <p:tgtEl>
                                          <p:spTgt spid="122"/>
                                        </p:tgtEl>
                                        <p:attrNameLst>
                                          <p:attrName>style.visibility</p:attrName>
                                        </p:attrNameLst>
                                      </p:cBhvr>
                                      <p:to>
                                        <p:strVal val="hidden"/>
                                      </p:to>
                                    </p:set>
                                  </p:childTnLst>
                                </p:cTn>
                              </p:par>
                              <p:par>
                                <p:cTn id="33" presetID="16" presetClass="entr" presetSubtype="26"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barn(inHorizontal)">
                                      <p:cBhvr>
                                        <p:cTn id="35" dur="500"/>
                                        <p:tgtEl>
                                          <p:spTgt spid="80"/>
                                        </p:tgtEl>
                                      </p:cBhvr>
                                    </p:animEffect>
                                  </p:childTnLst>
                                </p:cTn>
                              </p:par>
                              <p:par>
                                <p:cTn id="36" presetID="16" presetClass="entr" presetSubtype="26"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barn(inHorizontal)">
                                      <p:cBhvr>
                                        <p:cTn id="38" dur="500"/>
                                        <p:tgtEl>
                                          <p:spTgt spid="84"/>
                                        </p:tgtEl>
                                      </p:cBhvr>
                                    </p:animEffect>
                                  </p:childTnLst>
                                </p:cTn>
                              </p:par>
                              <p:par>
                                <p:cTn id="39" presetID="16" presetClass="entr" presetSubtype="26"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barn(inHorizontal)">
                                      <p:cBhvr>
                                        <p:cTn id="41" dur="500"/>
                                        <p:tgtEl>
                                          <p:spTgt spid="102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26" fill="hold" grpId="1" nodeType="clickEffect">
                                  <p:stCondLst>
                                    <p:cond delay="0"/>
                                  </p:stCondLst>
                                  <p:childTnLst>
                                    <p:animEffect transition="out" filter="barn(inHorizontal)">
                                      <p:cBhvr>
                                        <p:cTn id="45" dur="500"/>
                                        <p:tgtEl>
                                          <p:spTgt spid="80"/>
                                        </p:tgtEl>
                                      </p:cBhvr>
                                    </p:animEffect>
                                    <p:set>
                                      <p:cBhvr>
                                        <p:cTn id="46" dur="1" fill="hold">
                                          <p:stCondLst>
                                            <p:cond delay="499"/>
                                          </p:stCondLst>
                                        </p:cTn>
                                        <p:tgtEl>
                                          <p:spTgt spid="80"/>
                                        </p:tgtEl>
                                        <p:attrNameLst>
                                          <p:attrName>style.visibility</p:attrName>
                                        </p:attrNameLst>
                                      </p:cBhvr>
                                      <p:to>
                                        <p:strVal val="hidden"/>
                                      </p:to>
                                    </p:set>
                                  </p:childTnLst>
                                </p:cTn>
                              </p:par>
                              <p:par>
                                <p:cTn id="47" presetID="16" presetClass="exit" presetSubtype="26" fill="hold" nodeType="withEffect">
                                  <p:stCondLst>
                                    <p:cond delay="0"/>
                                  </p:stCondLst>
                                  <p:childTnLst>
                                    <p:animEffect transition="out" filter="barn(inHorizontal)">
                                      <p:cBhvr>
                                        <p:cTn id="48" dur="500"/>
                                        <p:tgtEl>
                                          <p:spTgt spid="84"/>
                                        </p:tgtEl>
                                      </p:cBhvr>
                                    </p:animEffect>
                                    <p:set>
                                      <p:cBhvr>
                                        <p:cTn id="49" dur="1" fill="hold">
                                          <p:stCondLst>
                                            <p:cond delay="499"/>
                                          </p:stCondLst>
                                        </p:cTn>
                                        <p:tgtEl>
                                          <p:spTgt spid="84"/>
                                        </p:tgtEl>
                                        <p:attrNameLst>
                                          <p:attrName>style.visibility</p:attrName>
                                        </p:attrNameLst>
                                      </p:cBhvr>
                                      <p:to>
                                        <p:strVal val="hidden"/>
                                      </p:to>
                                    </p:set>
                                  </p:childTnLst>
                                </p:cTn>
                              </p:par>
                              <p:par>
                                <p:cTn id="50" presetID="16" presetClass="exit" presetSubtype="26" fill="hold" nodeType="withEffect">
                                  <p:stCondLst>
                                    <p:cond delay="0"/>
                                  </p:stCondLst>
                                  <p:childTnLst>
                                    <p:animEffect transition="out" filter="barn(inHorizontal)">
                                      <p:cBhvr>
                                        <p:cTn id="51" dur="500"/>
                                        <p:tgtEl>
                                          <p:spTgt spid="1028"/>
                                        </p:tgtEl>
                                      </p:cBhvr>
                                    </p:animEffect>
                                    <p:set>
                                      <p:cBhvr>
                                        <p:cTn id="52" dur="1" fill="hold">
                                          <p:stCondLst>
                                            <p:cond delay="499"/>
                                          </p:stCondLst>
                                        </p:cTn>
                                        <p:tgtEl>
                                          <p:spTgt spid="1028"/>
                                        </p:tgtEl>
                                        <p:attrNameLst>
                                          <p:attrName>style.visibility</p:attrName>
                                        </p:attrNameLst>
                                      </p:cBhvr>
                                      <p:to>
                                        <p:strVal val="hidden"/>
                                      </p:to>
                                    </p:set>
                                  </p:childTnLst>
                                </p:cTn>
                              </p:par>
                              <p:par>
                                <p:cTn id="53" presetID="16" presetClass="entr" presetSubtype="26"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barn(inHorizontal)">
                                      <p:cBhvr>
                                        <p:cTn id="55" dur="500"/>
                                        <p:tgtEl>
                                          <p:spTgt spid="91"/>
                                        </p:tgtEl>
                                      </p:cBhvr>
                                    </p:animEffect>
                                  </p:childTnLst>
                                </p:cTn>
                              </p:par>
                              <p:par>
                                <p:cTn id="56" presetID="16" presetClass="entr" presetSubtype="26"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barn(inHorizontal)">
                                      <p:cBhvr>
                                        <p:cTn id="58" dur="500"/>
                                        <p:tgtEl>
                                          <p:spTgt spid="82"/>
                                        </p:tgtEl>
                                      </p:cBhvr>
                                    </p:animEffect>
                                  </p:childTnLst>
                                </p:cTn>
                              </p:par>
                              <p:par>
                                <p:cTn id="59" presetID="16" presetClass="entr" presetSubtype="26"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barn(inHorizontal)">
                                      <p:cBhvr>
                                        <p:cTn id="61" dur="500"/>
                                        <p:tgtEl>
                                          <p:spTgt spid="10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26" fill="hold" nodeType="clickEffect">
                                  <p:stCondLst>
                                    <p:cond delay="0"/>
                                  </p:stCondLst>
                                  <p:childTnLst>
                                    <p:animEffect transition="out" filter="barn(inHorizontal)">
                                      <p:cBhvr>
                                        <p:cTn id="65" dur="500"/>
                                        <p:tgtEl>
                                          <p:spTgt spid="91"/>
                                        </p:tgtEl>
                                      </p:cBhvr>
                                    </p:animEffect>
                                    <p:set>
                                      <p:cBhvr>
                                        <p:cTn id="66" dur="1" fill="hold">
                                          <p:stCondLst>
                                            <p:cond delay="499"/>
                                          </p:stCondLst>
                                        </p:cTn>
                                        <p:tgtEl>
                                          <p:spTgt spid="91"/>
                                        </p:tgtEl>
                                        <p:attrNameLst>
                                          <p:attrName>style.visibility</p:attrName>
                                        </p:attrNameLst>
                                      </p:cBhvr>
                                      <p:to>
                                        <p:strVal val="hidden"/>
                                      </p:to>
                                    </p:set>
                                  </p:childTnLst>
                                </p:cTn>
                              </p:par>
                              <p:par>
                                <p:cTn id="67" presetID="16" presetClass="exit" presetSubtype="26" fill="hold" nodeType="withEffect">
                                  <p:stCondLst>
                                    <p:cond delay="0"/>
                                  </p:stCondLst>
                                  <p:childTnLst>
                                    <p:animEffect transition="out" filter="barn(inHorizontal)">
                                      <p:cBhvr>
                                        <p:cTn id="68" dur="500"/>
                                        <p:tgtEl>
                                          <p:spTgt spid="82"/>
                                        </p:tgtEl>
                                      </p:cBhvr>
                                    </p:animEffect>
                                    <p:set>
                                      <p:cBhvr>
                                        <p:cTn id="69" dur="1" fill="hold">
                                          <p:stCondLst>
                                            <p:cond delay="499"/>
                                          </p:stCondLst>
                                        </p:cTn>
                                        <p:tgtEl>
                                          <p:spTgt spid="82"/>
                                        </p:tgtEl>
                                        <p:attrNameLst>
                                          <p:attrName>style.visibility</p:attrName>
                                        </p:attrNameLst>
                                      </p:cBhvr>
                                      <p:to>
                                        <p:strVal val="hidden"/>
                                      </p:to>
                                    </p:set>
                                  </p:childTnLst>
                                </p:cTn>
                              </p:par>
                              <p:par>
                                <p:cTn id="70" presetID="16" presetClass="exit" presetSubtype="26" fill="hold" nodeType="withEffect">
                                  <p:stCondLst>
                                    <p:cond delay="0"/>
                                  </p:stCondLst>
                                  <p:childTnLst>
                                    <p:animEffect transition="out" filter="barn(inHorizontal)">
                                      <p:cBhvr>
                                        <p:cTn id="71" dur="500"/>
                                        <p:tgtEl>
                                          <p:spTgt spid="1026"/>
                                        </p:tgtEl>
                                      </p:cBhvr>
                                    </p:animEffect>
                                    <p:set>
                                      <p:cBhvr>
                                        <p:cTn id="72" dur="1" fill="hold">
                                          <p:stCondLst>
                                            <p:cond delay="499"/>
                                          </p:stCondLst>
                                        </p:cTn>
                                        <p:tgtEl>
                                          <p:spTgt spid="1026"/>
                                        </p:tgtEl>
                                        <p:attrNameLst>
                                          <p:attrName>style.visibility</p:attrName>
                                        </p:attrNameLst>
                                      </p:cBhvr>
                                      <p:to>
                                        <p:strVal val="hidden"/>
                                      </p:to>
                                    </p:set>
                                  </p:childTnLst>
                                </p:cTn>
                              </p:par>
                              <p:par>
                                <p:cTn id="73" presetID="16" presetClass="entr" presetSubtype="26" fill="hold"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barn(inHorizontal)">
                                      <p:cBhvr>
                                        <p:cTn id="75" dur="500"/>
                                        <p:tgtEl>
                                          <p:spTgt spid="81"/>
                                        </p:tgtEl>
                                      </p:cBhvr>
                                    </p:animEffect>
                                  </p:childTnLst>
                                </p:cTn>
                              </p:par>
                              <p:par>
                                <p:cTn id="76" presetID="16" presetClass="entr" presetSubtype="26" fill="hold"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barn(inHorizontal)">
                                      <p:cBhvr>
                                        <p:cTn id="78" dur="500"/>
                                        <p:tgtEl>
                                          <p:spTgt spid="96"/>
                                        </p:tgtEl>
                                      </p:cBhvr>
                                    </p:animEffect>
                                  </p:childTnLst>
                                </p:cTn>
                              </p:par>
                              <p:par>
                                <p:cTn id="79" presetID="16" presetClass="entr" presetSubtype="26"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barn(inHorizontal)">
                                      <p:cBhvr>
                                        <p:cTn id="81" dur="500"/>
                                        <p:tgtEl>
                                          <p:spTgt spid="9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xit" presetSubtype="26" fill="hold" nodeType="clickEffect">
                                  <p:stCondLst>
                                    <p:cond delay="0"/>
                                  </p:stCondLst>
                                  <p:childTnLst>
                                    <p:animEffect transition="out" filter="barn(inHorizontal)">
                                      <p:cBhvr>
                                        <p:cTn id="85" dur="500"/>
                                        <p:tgtEl>
                                          <p:spTgt spid="96"/>
                                        </p:tgtEl>
                                      </p:cBhvr>
                                    </p:animEffect>
                                    <p:set>
                                      <p:cBhvr>
                                        <p:cTn id="86" dur="1" fill="hold">
                                          <p:stCondLst>
                                            <p:cond delay="499"/>
                                          </p:stCondLst>
                                        </p:cTn>
                                        <p:tgtEl>
                                          <p:spTgt spid="96"/>
                                        </p:tgtEl>
                                        <p:attrNameLst>
                                          <p:attrName>style.visibility</p:attrName>
                                        </p:attrNameLst>
                                      </p:cBhvr>
                                      <p:to>
                                        <p:strVal val="hidden"/>
                                      </p:to>
                                    </p:set>
                                  </p:childTnLst>
                                </p:cTn>
                              </p:par>
                              <p:par>
                                <p:cTn id="87" presetID="16" presetClass="exit" presetSubtype="26" fill="hold" nodeType="withEffect">
                                  <p:stCondLst>
                                    <p:cond delay="0"/>
                                  </p:stCondLst>
                                  <p:childTnLst>
                                    <p:animEffect transition="out" filter="barn(inHorizontal)">
                                      <p:cBhvr>
                                        <p:cTn id="88" dur="500"/>
                                        <p:tgtEl>
                                          <p:spTgt spid="81"/>
                                        </p:tgtEl>
                                      </p:cBhvr>
                                    </p:animEffect>
                                    <p:set>
                                      <p:cBhvr>
                                        <p:cTn id="89" dur="1" fill="hold">
                                          <p:stCondLst>
                                            <p:cond delay="499"/>
                                          </p:stCondLst>
                                        </p:cTn>
                                        <p:tgtEl>
                                          <p:spTgt spid="81"/>
                                        </p:tgtEl>
                                        <p:attrNameLst>
                                          <p:attrName>style.visibility</p:attrName>
                                        </p:attrNameLst>
                                      </p:cBhvr>
                                      <p:to>
                                        <p:strVal val="hidden"/>
                                      </p:to>
                                    </p:set>
                                  </p:childTnLst>
                                </p:cTn>
                              </p:par>
                              <p:par>
                                <p:cTn id="90" presetID="16" presetClass="exit" presetSubtype="26" fill="hold" grpId="1" nodeType="withEffect">
                                  <p:stCondLst>
                                    <p:cond delay="0"/>
                                  </p:stCondLst>
                                  <p:childTnLst>
                                    <p:animEffect transition="out" filter="barn(inHorizontal)">
                                      <p:cBhvr>
                                        <p:cTn id="91" dur="500"/>
                                        <p:tgtEl>
                                          <p:spTgt spid="98"/>
                                        </p:tgtEl>
                                      </p:cBhvr>
                                    </p:animEffect>
                                    <p:set>
                                      <p:cBhvr>
                                        <p:cTn id="92" dur="1" fill="hold">
                                          <p:stCondLst>
                                            <p:cond delay="499"/>
                                          </p:stCondLst>
                                        </p:cTn>
                                        <p:tgtEl>
                                          <p:spTgt spid="98"/>
                                        </p:tgtEl>
                                        <p:attrNameLst>
                                          <p:attrName>style.visibility</p:attrName>
                                        </p:attrNameLst>
                                      </p:cBhvr>
                                      <p:to>
                                        <p:strVal val="hidden"/>
                                      </p:to>
                                    </p:set>
                                  </p:childTnLst>
                                </p:cTn>
                              </p:par>
                              <p:par>
                                <p:cTn id="93" presetID="16" presetClass="exit" presetSubtype="26" fill="hold" grpId="1" nodeType="withEffect">
                                  <p:stCondLst>
                                    <p:cond delay="0"/>
                                  </p:stCondLst>
                                  <p:childTnLst>
                                    <p:animEffect transition="out" filter="barn(inHorizontal)">
                                      <p:cBhvr>
                                        <p:cTn id="94" dur="500"/>
                                        <p:tgtEl>
                                          <p:spTgt spid="73"/>
                                        </p:tgtEl>
                                      </p:cBhvr>
                                    </p:animEffect>
                                    <p:set>
                                      <p:cBhvr>
                                        <p:cTn id="95" dur="1" fill="hold">
                                          <p:stCondLst>
                                            <p:cond delay="499"/>
                                          </p:stCondLst>
                                        </p:cTn>
                                        <p:tgtEl>
                                          <p:spTgt spid="73"/>
                                        </p:tgtEl>
                                        <p:attrNameLst>
                                          <p:attrName>style.visibility</p:attrName>
                                        </p:attrNameLst>
                                      </p:cBhvr>
                                      <p:to>
                                        <p:strVal val="hidden"/>
                                      </p:to>
                                    </p:set>
                                  </p:childTnLst>
                                </p:cTn>
                              </p:par>
                              <p:par>
                                <p:cTn id="96" presetID="16" presetClass="exit" presetSubtype="26" fill="hold" grpId="1" nodeType="withEffect">
                                  <p:stCondLst>
                                    <p:cond delay="0"/>
                                  </p:stCondLst>
                                  <p:childTnLst>
                                    <p:animEffect transition="out" filter="barn(inHorizontal)">
                                      <p:cBhvr>
                                        <p:cTn id="97" dur="500"/>
                                        <p:tgtEl>
                                          <p:spTgt spid="74"/>
                                        </p:tgtEl>
                                      </p:cBhvr>
                                    </p:animEffect>
                                    <p:set>
                                      <p:cBhvr>
                                        <p:cTn id="98"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4" grpId="0"/>
      <p:bldP spid="74" grpId="1"/>
      <p:bldP spid="79" grpId="0" animBg="1"/>
      <p:bldP spid="79" grpId="1" animBg="1"/>
      <p:bldP spid="80" grpId="0" animBg="1"/>
      <p:bldP spid="80" grpId="1" animBg="1"/>
      <p:bldP spid="82" grpId="0" animBg="1"/>
      <p:bldP spid="98" grpId="0" animBg="1"/>
      <p:bldP spid="9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620713"/>
            <a:ext cx="9144000" cy="62372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f</a:t>
            </a:r>
            <a:endParaRPr lang="ja-JP" altLang="en-US" dirty="0">
              <a:solidFill>
                <a:schemeClr val="tx1"/>
              </a:solidFill>
            </a:endParaRPr>
          </a:p>
        </p:txBody>
      </p:sp>
      <p:sp>
        <p:nvSpPr>
          <p:cNvPr id="22530" name="Line 12"/>
          <p:cNvSpPr>
            <a:spLocks noChangeShapeType="1"/>
          </p:cNvSpPr>
          <p:nvPr/>
        </p:nvSpPr>
        <p:spPr bwMode="auto">
          <a:xfrm>
            <a:off x="5508625" y="1646238"/>
            <a:ext cx="503238" cy="0"/>
          </a:xfrm>
          <a:prstGeom prst="line">
            <a:avLst/>
          </a:prstGeom>
          <a:noFill/>
          <a:ln w="25400">
            <a:solidFill>
              <a:schemeClr val="bg1"/>
            </a:solidFill>
            <a:round/>
            <a:headEnd/>
            <a:tailEnd/>
          </a:ln>
        </p:spPr>
        <p:txBody>
          <a:bodyPr anchor="ctr">
            <a:spAutoFit/>
          </a:bodyPr>
          <a:lstStyle/>
          <a:p>
            <a:endParaRPr lang="ja-JP" altLang="en-US"/>
          </a:p>
        </p:txBody>
      </p:sp>
      <p:sp>
        <p:nvSpPr>
          <p:cNvPr id="22531" name="Text Box 13"/>
          <p:cNvSpPr txBox="1">
            <a:spLocks noChangeArrowheads="1"/>
          </p:cNvSpPr>
          <p:nvPr/>
        </p:nvSpPr>
        <p:spPr bwMode="auto">
          <a:xfrm>
            <a:off x="6015038" y="1455738"/>
            <a:ext cx="768350" cy="366712"/>
          </a:xfrm>
          <a:prstGeom prst="rect">
            <a:avLst/>
          </a:prstGeom>
          <a:noFill/>
          <a:ln w="25400">
            <a:noFill/>
            <a:miter lim="800000"/>
            <a:headEnd/>
            <a:tailEnd/>
          </a:ln>
        </p:spPr>
        <p:txBody>
          <a:bodyPr wrap="none">
            <a:spAutoFit/>
          </a:bodyPr>
          <a:lstStyle/>
          <a:p>
            <a:pPr algn="ctr"/>
            <a:r>
              <a:rPr lang="ja-JP" altLang="en-US">
                <a:solidFill>
                  <a:schemeClr val="bg1"/>
                </a:solidFill>
              </a:rPr>
              <a:t>（式</a:t>
            </a:r>
            <a:r>
              <a:rPr lang="en-US" altLang="ja-JP">
                <a:solidFill>
                  <a:schemeClr val="bg1"/>
                </a:solidFill>
              </a:rPr>
              <a:t>2</a:t>
            </a:r>
            <a:r>
              <a:rPr lang="ja-JP" altLang="en-US">
                <a:solidFill>
                  <a:schemeClr val="bg1"/>
                </a:solidFill>
              </a:rPr>
              <a:t>）</a:t>
            </a:r>
          </a:p>
        </p:txBody>
      </p:sp>
      <p:sp>
        <p:nvSpPr>
          <p:cNvPr id="22532" name="テキスト ボックス 16"/>
          <p:cNvSpPr txBox="1">
            <a:spLocks noChangeArrowheads="1"/>
          </p:cNvSpPr>
          <p:nvPr/>
        </p:nvSpPr>
        <p:spPr bwMode="auto">
          <a:xfrm>
            <a:off x="539750" y="1423988"/>
            <a:ext cx="6985000" cy="457200"/>
          </a:xfrm>
          <a:prstGeom prst="rect">
            <a:avLst/>
          </a:prstGeom>
          <a:noFill/>
          <a:ln w="9525">
            <a:noFill/>
            <a:miter lim="800000"/>
            <a:headEnd/>
            <a:tailEnd/>
          </a:ln>
        </p:spPr>
        <p:txBody>
          <a:bodyPr>
            <a:spAutoFit/>
          </a:bodyPr>
          <a:lstStyle/>
          <a:p>
            <a:r>
              <a:rPr lang="en-US" altLang="ja-JP" sz="2400" i="1">
                <a:solidFill>
                  <a:schemeClr val="bg1"/>
                </a:solidFill>
              </a:rPr>
              <a:t>L</a:t>
            </a:r>
            <a:r>
              <a:rPr lang="ja-JP" altLang="en-US" sz="2400">
                <a:solidFill>
                  <a:schemeClr val="bg1"/>
                </a:solidFill>
              </a:rPr>
              <a:t> </a:t>
            </a:r>
            <a:r>
              <a:rPr lang="en-US" altLang="ja-JP" sz="2400" i="1">
                <a:solidFill>
                  <a:schemeClr val="bg1"/>
                </a:solidFill>
              </a:rPr>
              <a:t>E</a:t>
            </a:r>
            <a:r>
              <a:rPr lang="en-US" altLang="ja-JP" sz="2400">
                <a:solidFill>
                  <a:schemeClr val="bg1"/>
                </a:solidFill>
              </a:rPr>
              <a:t>= (2.5 × 10  </a:t>
            </a:r>
            <a:r>
              <a:rPr lang="ja-JP" altLang="en-US" sz="2400">
                <a:solidFill>
                  <a:schemeClr val="bg1"/>
                </a:solidFill>
              </a:rPr>
              <a:t>－ </a:t>
            </a:r>
            <a:r>
              <a:rPr lang="en-US" altLang="ja-JP" sz="2400">
                <a:solidFill>
                  <a:schemeClr val="bg1"/>
                </a:solidFill>
              </a:rPr>
              <a:t>2400 ×</a:t>
            </a:r>
            <a:r>
              <a:rPr lang="en-US" altLang="ja-JP" sz="2400" i="1">
                <a:solidFill>
                  <a:schemeClr val="bg1"/>
                </a:solidFill>
              </a:rPr>
              <a:t>θ</a:t>
            </a:r>
            <a:r>
              <a:rPr lang="ja-JP" altLang="en-US" sz="2400">
                <a:solidFill>
                  <a:schemeClr val="bg1"/>
                </a:solidFill>
              </a:rPr>
              <a:t>　</a:t>
            </a:r>
            <a:r>
              <a:rPr lang="en-US" altLang="ja-JP" sz="2400">
                <a:solidFill>
                  <a:schemeClr val="bg1"/>
                </a:solidFill>
              </a:rPr>
              <a:t>)×</a:t>
            </a:r>
            <a:r>
              <a:rPr lang="en-US" altLang="ja-JP" sz="2400" i="1">
                <a:solidFill>
                  <a:schemeClr val="bg1"/>
                </a:solidFill>
              </a:rPr>
              <a:t> E</a:t>
            </a:r>
            <a:endParaRPr lang="ja-JP" altLang="en-US" sz="2400">
              <a:solidFill>
                <a:schemeClr val="bg1"/>
              </a:solidFill>
            </a:endParaRPr>
          </a:p>
        </p:txBody>
      </p:sp>
      <p:sp>
        <p:nvSpPr>
          <p:cNvPr id="22533" name="テキスト ボックス 18"/>
          <p:cNvSpPr txBox="1">
            <a:spLocks noChangeArrowheads="1"/>
          </p:cNvSpPr>
          <p:nvPr/>
        </p:nvSpPr>
        <p:spPr bwMode="auto">
          <a:xfrm>
            <a:off x="2478088" y="1412875"/>
            <a:ext cx="495300" cy="276225"/>
          </a:xfrm>
          <a:prstGeom prst="rect">
            <a:avLst/>
          </a:prstGeom>
          <a:noFill/>
          <a:ln w="9525">
            <a:noFill/>
            <a:miter lim="800000"/>
            <a:headEnd/>
            <a:tailEnd/>
          </a:ln>
        </p:spPr>
        <p:txBody>
          <a:bodyPr>
            <a:spAutoFit/>
          </a:bodyPr>
          <a:lstStyle/>
          <a:p>
            <a:pPr algn="ctr"/>
            <a:r>
              <a:rPr lang="en-US" altLang="ja-JP" sz="1200">
                <a:solidFill>
                  <a:schemeClr val="bg1"/>
                </a:solidFill>
              </a:rPr>
              <a:t>6</a:t>
            </a:r>
            <a:endParaRPr lang="ja-JP" altLang="en-US" sz="1200">
              <a:solidFill>
                <a:schemeClr val="bg1"/>
              </a:solidFill>
            </a:endParaRPr>
          </a:p>
        </p:txBody>
      </p:sp>
      <p:sp>
        <p:nvSpPr>
          <p:cNvPr id="22534" name="テキスト ボックス 20"/>
          <p:cNvSpPr txBox="1">
            <a:spLocks noChangeArrowheads="1"/>
          </p:cNvSpPr>
          <p:nvPr/>
        </p:nvSpPr>
        <p:spPr bwMode="auto">
          <a:xfrm>
            <a:off x="4362450" y="1589088"/>
            <a:ext cx="496888" cy="304800"/>
          </a:xfrm>
          <a:prstGeom prst="rect">
            <a:avLst/>
          </a:prstGeom>
          <a:noFill/>
          <a:ln w="9525">
            <a:noFill/>
            <a:miter lim="800000"/>
            <a:headEnd/>
            <a:tailEnd/>
          </a:ln>
        </p:spPr>
        <p:txBody>
          <a:bodyPr>
            <a:spAutoFit/>
          </a:bodyPr>
          <a:lstStyle/>
          <a:p>
            <a:pPr algn="ctr"/>
            <a:r>
              <a:rPr lang="en-US" altLang="ja-JP" sz="1400">
                <a:solidFill>
                  <a:schemeClr val="bg1"/>
                </a:solidFill>
              </a:rPr>
              <a:t>s</a:t>
            </a:r>
            <a:endParaRPr lang="ja-JP" altLang="en-US" sz="1400">
              <a:solidFill>
                <a:schemeClr val="bg1"/>
              </a:solidFill>
            </a:endParaRPr>
          </a:p>
        </p:txBody>
      </p:sp>
      <p:grpSp>
        <p:nvGrpSpPr>
          <p:cNvPr id="22535" name="グループ化 56"/>
          <p:cNvGrpSpPr>
            <a:grpSpLocks/>
          </p:cNvGrpSpPr>
          <p:nvPr/>
        </p:nvGrpSpPr>
        <p:grpSpPr bwMode="auto">
          <a:xfrm>
            <a:off x="539750" y="692150"/>
            <a:ext cx="7462838" cy="584200"/>
            <a:chOff x="521088" y="2124720"/>
            <a:chExt cx="7462837" cy="584200"/>
          </a:xfrm>
        </p:grpSpPr>
        <p:sp>
          <p:nvSpPr>
            <p:cNvPr id="22593" name="テキスト ボックス 17"/>
            <p:cNvSpPr txBox="1">
              <a:spLocks noChangeArrowheads="1"/>
            </p:cNvSpPr>
            <p:nvPr/>
          </p:nvSpPr>
          <p:spPr bwMode="auto">
            <a:xfrm>
              <a:off x="521088" y="2124720"/>
              <a:ext cx="7462837" cy="584200"/>
            </a:xfrm>
            <a:prstGeom prst="rect">
              <a:avLst/>
            </a:prstGeom>
            <a:noFill/>
            <a:ln w="9525">
              <a:noFill/>
              <a:miter lim="800000"/>
              <a:headEnd/>
              <a:tailEnd/>
            </a:ln>
          </p:spPr>
          <p:txBody>
            <a:bodyPr>
              <a:spAutoFit/>
            </a:bodyPr>
            <a:lstStyle/>
            <a:p>
              <a:r>
                <a:rPr lang="en-US" altLang="ja-JP" sz="2400" i="1">
                  <a:solidFill>
                    <a:schemeClr val="bg1"/>
                  </a:solidFill>
                </a:rPr>
                <a:t>Rn </a:t>
              </a:r>
              <a:r>
                <a:rPr lang="en-US" altLang="ja-JP" sz="2400">
                  <a:solidFill>
                    <a:schemeClr val="bg1"/>
                  </a:solidFill>
                </a:rPr>
                <a:t>=</a:t>
              </a:r>
              <a:r>
                <a:rPr lang="ja-JP" altLang="en-US" sz="2400">
                  <a:solidFill>
                    <a:schemeClr val="bg1"/>
                  </a:solidFill>
                </a:rPr>
                <a:t> </a:t>
              </a:r>
              <a:r>
                <a:rPr lang="en-US" altLang="ja-JP" sz="2400" i="1">
                  <a:solidFill>
                    <a:schemeClr val="bg1"/>
                  </a:solidFill>
                </a:rPr>
                <a:t>H + LE + G        </a:t>
              </a:r>
              <a:r>
                <a:rPr lang="en-US" altLang="ja-JP" sz="3200">
                  <a:solidFill>
                    <a:schemeClr val="bg1"/>
                  </a:solidFill>
                  <a:latin typeface="ＭＳ Ｐゴシック" charset="-128"/>
                </a:rPr>
                <a:t>       </a:t>
              </a:r>
              <a:endParaRPr lang="ja-JP" altLang="en-US" sz="3200">
                <a:solidFill>
                  <a:schemeClr val="bg1"/>
                </a:solidFill>
                <a:latin typeface="ＭＳ Ｐゴシック" charset="-128"/>
              </a:endParaRPr>
            </a:p>
          </p:txBody>
        </p:sp>
        <p:sp>
          <p:nvSpPr>
            <p:cNvPr id="22594" name="Line 12"/>
            <p:cNvSpPr>
              <a:spLocks noChangeShapeType="1"/>
            </p:cNvSpPr>
            <p:nvPr/>
          </p:nvSpPr>
          <p:spPr bwMode="auto">
            <a:xfrm>
              <a:off x="3059832" y="2460077"/>
              <a:ext cx="504056" cy="0"/>
            </a:xfrm>
            <a:prstGeom prst="line">
              <a:avLst/>
            </a:prstGeom>
            <a:noFill/>
            <a:ln w="25400">
              <a:solidFill>
                <a:schemeClr val="bg1"/>
              </a:solidFill>
              <a:round/>
              <a:headEnd/>
              <a:tailEnd/>
            </a:ln>
          </p:spPr>
          <p:txBody>
            <a:bodyPr anchor="ctr">
              <a:spAutoFit/>
            </a:bodyPr>
            <a:lstStyle/>
            <a:p>
              <a:endParaRPr lang="ja-JP" altLang="en-US"/>
            </a:p>
          </p:txBody>
        </p:sp>
        <p:sp>
          <p:nvSpPr>
            <p:cNvPr id="22595" name="Text Box 13"/>
            <p:cNvSpPr txBox="1">
              <a:spLocks noChangeArrowheads="1"/>
            </p:cNvSpPr>
            <p:nvPr/>
          </p:nvSpPr>
          <p:spPr bwMode="auto">
            <a:xfrm>
              <a:off x="3604369" y="2276872"/>
              <a:ext cx="774571" cy="369332"/>
            </a:xfrm>
            <a:prstGeom prst="rect">
              <a:avLst/>
            </a:prstGeom>
            <a:noFill/>
            <a:ln w="25400">
              <a:noFill/>
              <a:miter lim="800000"/>
              <a:headEnd/>
              <a:tailEnd/>
            </a:ln>
          </p:spPr>
          <p:txBody>
            <a:bodyPr wrap="none">
              <a:spAutoFit/>
            </a:bodyPr>
            <a:lstStyle/>
            <a:p>
              <a:pPr algn="ctr"/>
              <a:r>
                <a:rPr lang="ja-JP" altLang="en-US">
                  <a:solidFill>
                    <a:schemeClr val="bg1"/>
                  </a:solidFill>
                </a:rPr>
                <a:t>（式</a:t>
              </a:r>
              <a:r>
                <a:rPr lang="en-US" altLang="ja-JP">
                  <a:solidFill>
                    <a:schemeClr val="bg1"/>
                  </a:solidFill>
                </a:rPr>
                <a:t>1</a:t>
              </a:r>
              <a:r>
                <a:rPr lang="ja-JP" altLang="en-US">
                  <a:solidFill>
                    <a:schemeClr val="bg1"/>
                  </a:solidFill>
                </a:rPr>
                <a:t>）</a:t>
              </a:r>
            </a:p>
          </p:txBody>
        </p:sp>
      </p:grpSp>
      <p:grpSp>
        <p:nvGrpSpPr>
          <p:cNvPr id="22536" name="グループ化 56"/>
          <p:cNvGrpSpPr>
            <a:grpSpLocks/>
          </p:cNvGrpSpPr>
          <p:nvPr/>
        </p:nvGrpSpPr>
        <p:grpSpPr bwMode="auto">
          <a:xfrm>
            <a:off x="644525" y="2924175"/>
            <a:ext cx="4738688" cy="931863"/>
            <a:chOff x="645220" y="3212976"/>
            <a:chExt cx="4738688" cy="931863"/>
          </a:xfrm>
        </p:grpSpPr>
        <p:grpSp>
          <p:nvGrpSpPr>
            <p:cNvPr id="22583" name="グループ化 78"/>
            <p:cNvGrpSpPr>
              <a:grpSpLocks/>
            </p:cNvGrpSpPr>
            <p:nvPr/>
          </p:nvGrpSpPr>
          <p:grpSpPr bwMode="auto">
            <a:xfrm>
              <a:off x="2955781" y="3500917"/>
              <a:ext cx="2428127" cy="369216"/>
              <a:chOff x="5138103" y="3323979"/>
              <a:chExt cx="2428782" cy="369412"/>
            </a:xfrm>
          </p:grpSpPr>
          <p:sp>
            <p:nvSpPr>
              <p:cNvPr id="22591" name="Text Box 31"/>
              <p:cNvSpPr txBox="1">
                <a:spLocks noChangeArrowheads="1"/>
              </p:cNvSpPr>
              <p:nvPr/>
            </p:nvSpPr>
            <p:spPr bwMode="auto">
              <a:xfrm>
                <a:off x="6488972" y="3323979"/>
                <a:ext cx="1077913" cy="369412"/>
              </a:xfrm>
              <a:prstGeom prst="rect">
                <a:avLst/>
              </a:prstGeom>
              <a:noFill/>
              <a:ln w="25400">
                <a:noFill/>
                <a:miter lim="800000"/>
                <a:headEnd/>
                <a:tailEnd/>
              </a:ln>
            </p:spPr>
            <p:txBody>
              <a:bodyPr>
                <a:spAutoFit/>
              </a:bodyPr>
              <a:lstStyle/>
              <a:p>
                <a:pPr algn="ctr"/>
                <a:r>
                  <a:rPr lang="ja-JP" altLang="en-US">
                    <a:solidFill>
                      <a:schemeClr val="bg1"/>
                    </a:solidFill>
                  </a:rPr>
                  <a:t>（式</a:t>
                </a:r>
                <a:r>
                  <a:rPr lang="en-US" altLang="ja-JP">
                    <a:solidFill>
                      <a:schemeClr val="bg1"/>
                    </a:solidFill>
                  </a:rPr>
                  <a:t>4</a:t>
                </a:r>
                <a:r>
                  <a:rPr lang="ja-JP" altLang="en-US">
                    <a:solidFill>
                      <a:schemeClr val="bg1"/>
                    </a:solidFill>
                  </a:rPr>
                  <a:t>）</a:t>
                </a:r>
              </a:p>
            </p:txBody>
          </p:sp>
          <p:sp>
            <p:nvSpPr>
              <p:cNvPr id="22592" name="Line 34"/>
              <p:cNvSpPr>
                <a:spLocks noChangeShapeType="1"/>
              </p:cNvSpPr>
              <p:nvPr/>
            </p:nvSpPr>
            <p:spPr bwMode="auto">
              <a:xfrm>
                <a:off x="5138103" y="3527108"/>
                <a:ext cx="1371600" cy="0"/>
              </a:xfrm>
              <a:prstGeom prst="line">
                <a:avLst/>
              </a:prstGeom>
              <a:noFill/>
              <a:ln w="25400">
                <a:solidFill>
                  <a:schemeClr val="bg1"/>
                </a:solidFill>
                <a:round/>
                <a:headEnd/>
                <a:tailEnd/>
              </a:ln>
            </p:spPr>
            <p:txBody>
              <a:bodyPr anchor="ctr">
                <a:spAutoFit/>
              </a:bodyPr>
              <a:lstStyle/>
              <a:p>
                <a:endParaRPr lang="ja-JP" altLang="en-US"/>
              </a:p>
            </p:txBody>
          </p:sp>
        </p:grpSp>
        <p:grpSp>
          <p:nvGrpSpPr>
            <p:cNvPr id="22584" name="グループ化 64"/>
            <p:cNvGrpSpPr>
              <a:grpSpLocks/>
            </p:cNvGrpSpPr>
            <p:nvPr/>
          </p:nvGrpSpPr>
          <p:grpSpPr bwMode="auto">
            <a:xfrm>
              <a:off x="645220" y="3212976"/>
              <a:ext cx="2229768" cy="931863"/>
              <a:chOff x="1721235" y="3132399"/>
              <a:chExt cx="2230370" cy="932358"/>
            </a:xfrm>
          </p:grpSpPr>
          <p:grpSp>
            <p:nvGrpSpPr>
              <p:cNvPr id="22585" name="グループ化 63"/>
              <p:cNvGrpSpPr>
                <a:grpSpLocks/>
              </p:cNvGrpSpPr>
              <p:nvPr/>
            </p:nvGrpSpPr>
            <p:grpSpPr bwMode="auto">
              <a:xfrm>
                <a:off x="1721235" y="3132399"/>
                <a:ext cx="2230370" cy="932358"/>
                <a:chOff x="1616460" y="3132399"/>
                <a:chExt cx="2230370" cy="932358"/>
              </a:xfrm>
            </p:grpSpPr>
            <p:sp>
              <p:nvSpPr>
                <p:cNvPr id="22587" name="テキスト ボックス 41"/>
                <p:cNvSpPr txBox="1">
                  <a:spLocks noChangeArrowheads="1"/>
                </p:cNvSpPr>
                <p:nvPr/>
              </p:nvSpPr>
              <p:spPr bwMode="auto">
                <a:xfrm>
                  <a:off x="1616460" y="3381296"/>
                  <a:ext cx="800100" cy="461765"/>
                </a:xfrm>
                <a:prstGeom prst="rect">
                  <a:avLst/>
                </a:prstGeom>
                <a:noFill/>
                <a:ln w="9525">
                  <a:noFill/>
                  <a:miter lim="800000"/>
                  <a:headEnd/>
                  <a:tailEnd/>
                </a:ln>
              </p:spPr>
              <p:txBody>
                <a:bodyPr>
                  <a:spAutoFit/>
                </a:bodyPr>
                <a:lstStyle/>
                <a:p>
                  <a:pPr algn="ctr"/>
                  <a:r>
                    <a:rPr lang="en-US" altLang="ja-JP" sz="2400" i="1">
                      <a:solidFill>
                        <a:schemeClr val="bg1"/>
                      </a:solidFill>
                    </a:rPr>
                    <a:t>k =</a:t>
                  </a:r>
                  <a:endParaRPr lang="ja-JP" altLang="en-US" sz="2400" i="1">
                    <a:solidFill>
                      <a:schemeClr val="bg1"/>
                    </a:solidFill>
                  </a:endParaRPr>
                </a:p>
              </p:txBody>
            </p:sp>
            <p:grpSp>
              <p:nvGrpSpPr>
                <p:cNvPr id="22588" name="グループ化 44"/>
                <p:cNvGrpSpPr>
                  <a:grpSpLocks/>
                </p:cNvGrpSpPr>
                <p:nvPr/>
              </p:nvGrpSpPr>
              <p:grpSpPr bwMode="auto">
                <a:xfrm>
                  <a:off x="1915159" y="3132399"/>
                  <a:ext cx="1931671" cy="932358"/>
                  <a:chOff x="1965959" y="3106999"/>
                  <a:chExt cx="1931671" cy="932358"/>
                </a:xfrm>
              </p:grpSpPr>
              <p:sp>
                <p:nvSpPr>
                  <p:cNvPr id="22589" name="テキスト ボックス 42"/>
                  <p:cNvSpPr txBox="1">
                    <a:spLocks noChangeArrowheads="1"/>
                  </p:cNvSpPr>
                  <p:nvPr/>
                </p:nvSpPr>
                <p:spPr bwMode="auto">
                  <a:xfrm>
                    <a:off x="2539375" y="3106999"/>
                    <a:ext cx="697230" cy="461765"/>
                  </a:xfrm>
                  <a:prstGeom prst="rect">
                    <a:avLst/>
                  </a:prstGeom>
                  <a:noFill/>
                  <a:ln w="9525">
                    <a:noFill/>
                    <a:miter lim="800000"/>
                    <a:headEnd/>
                    <a:tailEnd/>
                  </a:ln>
                </p:spPr>
                <p:txBody>
                  <a:bodyPr>
                    <a:spAutoFit/>
                  </a:bodyPr>
                  <a:lstStyle/>
                  <a:p>
                    <a:pPr algn="ctr"/>
                    <a:r>
                      <a:rPr lang="en-US" altLang="ja-JP" sz="2400" i="1">
                        <a:solidFill>
                          <a:schemeClr val="bg1"/>
                        </a:solidFill>
                      </a:rPr>
                      <a:t>α</a:t>
                    </a:r>
                    <a:endParaRPr lang="ja-JP" altLang="en-US" sz="2400" i="1">
                      <a:solidFill>
                        <a:schemeClr val="bg1"/>
                      </a:solidFill>
                    </a:endParaRPr>
                  </a:p>
                </p:txBody>
              </p:sp>
              <p:sp>
                <p:nvSpPr>
                  <p:cNvPr id="22590" name="テキスト ボックス 43"/>
                  <p:cNvSpPr txBox="1">
                    <a:spLocks noChangeArrowheads="1"/>
                  </p:cNvSpPr>
                  <p:nvPr/>
                </p:nvSpPr>
                <p:spPr bwMode="auto">
                  <a:xfrm>
                    <a:off x="1965959" y="3577593"/>
                    <a:ext cx="1931671" cy="461764"/>
                  </a:xfrm>
                  <a:prstGeom prst="rect">
                    <a:avLst/>
                  </a:prstGeom>
                  <a:noFill/>
                  <a:ln w="9525">
                    <a:noFill/>
                    <a:miter lim="800000"/>
                    <a:headEnd/>
                    <a:tailEnd/>
                  </a:ln>
                </p:spPr>
                <p:txBody>
                  <a:bodyPr>
                    <a:spAutoFit/>
                  </a:bodyPr>
                  <a:lstStyle/>
                  <a:p>
                    <a:pPr algn="ctr"/>
                    <a:r>
                      <a:rPr lang="en-US" altLang="ja-JP" sz="2400">
                        <a:solidFill>
                          <a:schemeClr val="bg1"/>
                        </a:solidFill>
                      </a:rPr>
                      <a:t>0.83 </a:t>
                    </a:r>
                    <a:r>
                      <a:rPr lang="en-US" altLang="ja-JP" sz="2400" i="1">
                        <a:solidFill>
                          <a:schemeClr val="bg1"/>
                        </a:solidFill>
                      </a:rPr>
                      <a:t>C</a:t>
                    </a:r>
                    <a:endParaRPr lang="ja-JP" altLang="en-US" sz="2400" i="1">
                      <a:solidFill>
                        <a:schemeClr val="bg1"/>
                      </a:solidFill>
                    </a:endParaRPr>
                  </a:p>
                </p:txBody>
              </p:sp>
            </p:grpSp>
          </p:grpSp>
          <p:cxnSp>
            <p:nvCxnSpPr>
              <p:cNvPr id="103" name="直線コネクタ 102"/>
              <p:cNvCxnSpPr/>
              <p:nvPr/>
            </p:nvCxnSpPr>
            <p:spPr>
              <a:xfrm>
                <a:off x="2348467" y="3607314"/>
                <a:ext cx="1197298"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537" name="グループ化 57"/>
          <p:cNvGrpSpPr>
            <a:grpSpLocks/>
          </p:cNvGrpSpPr>
          <p:nvPr/>
        </p:nvGrpSpPr>
        <p:grpSpPr bwMode="auto">
          <a:xfrm>
            <a:off x="560388" y="3883025"/>
            <a:ext cx="4803775" cy="911225"/>
            <a:chOff x="560760" y="4170288"/>
            <a:chExt cx="4803403" cy="911225"/>
          </a:xfrm>
        </p:grpSpPr>
        <p:grpSp>
          <p:nvGrpSpPr>
            <p:cNvPr id="22571" name="Group 60"/>
            <p:cNvGrpSpPr>
              <a:grpSpLocks/>
            </p:cNvGrpSpPr>
            <p:nvPr/>
          </p:nvGrpSpPr>
          <p:grpSpPr bwMode="auto">
            <a:xfrm>
              <a:off x="560760" y="4170288"/>
              <a:ext cx="2571911" cy="911225"/>
              <a:chOff x="1069" y="715"/>
              <a:chExt cx="1620" cy="574"/>
            </a:xfrm>
          </p:grpSpPr>
          <p:sp>
            <p:nvSpPr>
              <p:cNvPr id="22575" name="テキスト ボックス 21"/>
              <p:cNvSpPr txBox="1">
                <a:spLocks noChangeArrowheads="1"/>
              </p:cNvSpPr>
              <p:nvPr/>
            </p:nvSpPr>
            <p:spPr bwMode="auto">
              <a:xfrm>
                <a:off x="1350" y="715"/>
                <a:ext cx="1212" cy="291"/>
              </a:xfrm>
              <a:prstGeom prst="rect">
                <a:avLst/>
              </a:prstGeom>
              <a:noFill/>
              <a:ln w="9525">
                <a:noFill/>
                <a:miter lim="800000"/>
                <a:headEnd/>
                <a:tailEnd/>
              </a:ln>
            </p:spPr>
            <p:txBody>
              <a:bodyPr>
                <a:spAutoFit/>
              </a:bodyPr>
              <a:lstStyle/>
              <a:p>
                <a:pPr algn="ctr"/>
                <a:r>
                  <a:rPr lang="en-US" altLang="ja-JP" sz="2400" i="1">
                    <a:solidFill>
                      <a:schemeClr val="bg1"/>
                    </a:solidFill>
                  </a:rPr>
                  <a:t>E</a:t>
                </a:r>
                <a:endParaRPr lang="ja-JP" altLang="en-US" sz="2400" i="1">
                  <a:solidFill>
                    <a:schemeClr val="bg1"/>
                  </a:solidFill>
                </a:endParaRPr>
              </a:p>
            </p:txBody>
          </p:sp>
          <p:grpSp>
            <p:nvGrpSpPr>
              <p:cNvPr id="22576" name="グループ化 27"/>
              <p:cNvGrpSpPr>
                <a:grpSpLocks/>
              </p:cNvGrpSpPr>
              <p:nvPr/>
            </p:nvGrpSpPr>
            <p:grpSpPr bwMode="auto">
              <a:xfrm>
                <a:off x="1273" y="980"/>
                <a:ext cx="1416" cy="309"/>
                <a:chOff x="2428875" y="1419225"/>
                <a:chExt cx="2419349" cy="493355"/>
              </a:xfrm>
            </p:grpSpPr>
            <p:sp>
              <p:nvSpPr>
                <p:cNvPr id="22580" name="テキスト ボックス 24"/>
                <p:cNvSpPr txBox="1">
                  <a:spLocks noChangeArrowheads="1"/>
                </p:cNvSpPr>
                <p:nvPr/>
              </p:nvSpPr>
              <p:spPr bwMode="auto">
                <a:xfrm>
                  <a:off x="2428875" y="1419225"/>
                  <a:ext cx="2419349" cy="461973"/>
                </a:xfrm>
                <a:prstGeom prst="rect">
                  <a:avLst/>
                </a:prstGeom>
                <a:noFill/>
                <a:ln w="9525">
                  <a:noFill/>
                  <a:miter lim="800000"/>
                  <a:headEnd/>
                  <a:tailEnd/>
                </a:ln>
              </p:spPr>
              <p:txBody>
                <a:bodyPr>
                  <a:spAutoFit/>
                </a:bodyPr>
                <a:lstStyle/>
                <a:p>
                  <a:pPr algn="ctr"/>
                  <a:r>
                    <a:rPr lang="en-US" altLang="ja-JP" sz="2400" i="1">
                      <a:solidFill>
                        <a:schemeClr val="bg1"/>
                      </a:solidFill>
                    </a:rPr>
                    <a:t>k</a:t>
                  </a:r>
                  <a:r>
                    <a:rPr lang="en-US" altLang="ja-JP" sz="2400">
                      <a:solidFill>
                        <a:schemeClr val="bg1"/>
                      </a:solidFill>
                    </a:rPr>
                    <a:t> (</a:t>
                  </a:r>
                  <a:r>
                    <a:rPr lang="en-US" altLang="ja-JP" sz="2400" i="1">
                      <a:solidFill>
                        <a:schemeClr val="bg1"/>
                      </a:solidFill>
                    </a:rPr>
                    <a:t>x </a:t>
                  </a:r>
                  <a:r>
                    <a:rPr lang="ja-JP" altLang="en-US" sz="2400" i="1">
                      <a:solidFill>
                        <a:schemeClr val="bg1"/>
                      </a:solidFill>
                    </a:rPr>
                    <a:t>－ </a:t>
                  </a:r>
                  <a:r>
                    <a:rPr lang="en-US" altLang="ja-JP" sz="2400" i="1">
                      <a:solidFill>
                        <a:schemeClr val="bg1"/>
                      </a:solidFill>
                    </a:rPr>
                    <a:t>x  </a:t>
                  </a:r>
                  <a:r>
                    <a:rPr lang="en-US" altLang="ja-JP" sz="2400">
                      <a:solidFill>
                        <a:schemeClr val="bg1"/>
                      </a:solidFill>
                    </a:rPr>
                    <a:t>)</a:t>
                  </a:r>
                  <a:endParaRPr lang="ja-JP" altLang="en-US" sz="2400">
                    <a:solidFill>
                      <a:schemeClr val="bg1"/>
                    </a:solidFill>
                  </a:endParaRPr>
                </a:p>
              </p:txBody>
            </p:sp>
            <p:sp>
              <p:nvSpPr>
                <p:cNvPr id="22581" name="テキスト ボックス 25"/>
                <p:cNvSpPr txBox="1">
                  <a:spLocks noChangeArrowheads="1"/>
                </p:cNvSpPr>
                <p:nvPr/>
              </p:nvSpPr>
              <p:spPr bwMode="auto">
                <a:xfrm>
                  <a:off x="3242882" y="1624812"/>
                  <a:ext cx="428625" cy="276507"/>
                </a:xfrm>
                <a:prstGeom prst="rect">
                  <a:avLst/>
                </a:prstGeom>
                <a:noFill/>
                <a:ln w="9525">
                  <a:noFill/>
                  <a:miter lim="800000"/>
                  <a:headEnd/>
                  <a:tailEnd/>
                </a:ln>
              </p:spPr>
              <p:txBody>
                <a:bodyPr>
                  <a:spAutoFit/>
                </a:bodyPr>
                <a:lstStyle/>
                <a:p>
                  <a:pPr algn="ctr"/>
                  <a:r>
                    <a:rPr lang="en-US" altLang="ja-JP" sz="1200" i="1">
                      <a:solidFill>
                        <a:schemeClr val="bg1"/>
                      </a:solidFill>
                    </a:rPr>
                    <a:t>s</a:t>
                  </a:r>
                  <a:endParaRPr lang="ja-JP" altLang="en-US" sz="1200" i="1">
                    <a:solidFill>
                      <a:schemeClr val="bg1"/>
                    </a:solidFill>
                  </a:endParaRPr>
                </a:p>
              </p:txBody>
            </p:sp>
            <p:sp>
              <p:nvSpPr>
                <p:cNvPr id="22582" name="テキスト ボックス 26"/>
                <p:cNvSpPr txBox="1">
                  <a:spLocks noChangeArrowheads="1"/>
                </p:cNvSpPr>
                <p:nvPr/>
              </p:nvSpPr>
              <p:spPr bwMode="auto">
                <a:xfrm>
                  <a:off x="3963769" y="1633986"/>
                  <a:ext cx="428625" cy="278594"/>
                </a:xfrm>
                <a:prstGeom prst="rect">
                  <a:avLst/>
                </a:prstGeom>
                <a:noFill/>
                <a:ln w="9525">
                  <a:noFill/>
                  <a:miter lim="800000"/>
                  <a:headEnd/>
                  <a:tailEnd/>
                </a:ln>
              </p:spPr>
              <p:txBody>
                <a:bodyPr>
                  <a:spAutoFit/>
                </a:bodyPr>
                <a:lstStyle/>
                <a:p>
                  <a:pPr algn="ctr"/>
                  <a:r>
                    <a:rPr lang="en-US" altLang="ja-JP" sz="1200" i="1">
                      <a:solidFill>
                        <a:schemeClr val="bg1"/>
                      </a:solidFill>
                    </a:rPr>
                    <a:t>a</a:t>
                  </a:r>
                </a:p>
              </p:txBody>
            </p:sp>
          </p:grpSp>
          <p:grpSp>
            <p:nvGrpSpPr>
              <p:cNvPr id="22577" name="Group 59"/>
              <p:cNvGrpSpPr>
                <a:grpSpLocks/>
              </p:cNvGrpSpPr>
              <p:nvPr/>
            </p:nvGrpSpPr>
            <p:grpSpPr bwMode="auto">
              <a:xfrm>
                <a:off x="1069" y="832"/>
                <a:ext cx="1357" cy="365"/>
                <a:chOff x="1069" y="832"/>
                <a:chExt cx="1357" cy="365"/>
              </a:xfrm>
            </p:grpSpPr>
            <p:sp>
              <p:nvSpPr>
                <p:cNvPr id="22578" name="テキスト ボックス 93"/>
                <p:cNvSpPr txBox="1">
                  <a:spLocks noChangeArrowheads="1"/>
                </p:cNvSpPr>
                <p:nvPr/>
              </p:nvSpPr>
              <p:spPr bwMode="auto">
                <a:xfrm>
                  <a:off x="1069" y="832"/>
                  <a:ext cx="586" cy="365"/>
                </a:xfrm>
                <a:prstGeom prst="rect">
                  <a:avLst/>
                </a:prstGeom>
                <a:noFill/>
                <a:ln w="9525">
                  <a:noFill/>
                  <a:miter lim="800000"/>
                  <a:headEnd/>
                  <a:tailEnd/>
                </a:ln>
              </p:spPr>
              <p:txBody>
                <a:bodyPr>
                  <a:spAutoFit/>
                </a:bodyPr>
                <a:lstStyle/>
                <a:p>
                  <a:pPr algn="ctr"/>
                  <a:r>
                    <a:rPr lang="en-US" altLang="ja-JP" sz="2400" i="1">
                      <a:solidFill>
                        <a:schemeClr val="bg1"/>
                      </a:solidFill>
                    </a:rPr>
                    <a:t>β</a:t>
                  </a:r>
                  <a:r>
                    <a:rPr lang="ja-JP" altLang="en-US" sz="3200" i="1">
                      <a:solidFill>
                        <a:schemeClr val="bg1"/>
                      </a:solidFill>
                    </a:rPr>
                    <a:t> </a:t>
                  </a:r>
                  <a:r>
                    <a:rPr lang="en-US" altLang="ja-JP" sz="2400">
                      <a:solidFill>
                        <a:schemeClr val="bg1"/>
                      </a:solidFill>
                    </a:rPr>
                    <a:t>=</a:t>
                  </a:r>
                  <a:endParaRPr lang="ja-JP" altLang="en-US" sz="3200">
                    <a:solidFill>
                      <a:schemeClr val="bg1"/>
                    </a:solidFill>
                  </a:endParaRPr>
                </a:p>
              </p:txBody>
            </p:sp>
            <p:cxnSp>
              <p:nvCxnSpPr>
                <p:cNvPr id="95" name="直線コネクタ 94"/>
                <p:cNvCxnSpPr/>
                <p:nvPr/>
              </p:nvCxnSpPr>
              <p:spPr>
                <a:xfrm>
                  <a:off x="1519" y="1014"/>
                  <a:ext cx="9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572" name="グループ化 77"/>
            <p:cNvGrpSpPr>
              <a:grpSpLocks/>
            </p:cNvGrpSpPr>
            <p:nvPr/>
          </p:nvGrpSpPr>
          <p:grpSpPr bwMode="auto">
            <a:xfrm>
              <a:off x="2944128" y="4437112"/>
              <a:ext cx="2420035" cy="369332"/>
              <a:chOff x="5134610" y="5238978"/>
              <a:chExt cx="2421154" cy="369332"/>
            </a:xfrm>
          </p:grpSpPr>
          <p:sp>
            <p:nvSpPr>
              <p:cNvPr id="22573" name="Text Box 32"/>
              <p:cNvSpPr txBox="1">
                <a:spLocks noChangeArrowheads="1"/>
              </p:cNvSpPr>
              <p:nvPr/>
            </p:nvSpPr>
            <p:spPr bwMode="auto">
              <a:xfrm>
                <a:off x="6477852" y="5238978"/>
                <a:ext cx="1077912" cy="369332"/>
              </a:xfrm>
              <a:prstGeom prst="rect">
                <a:avLst/>
              </a:prstGeom>
              <a:noFill/>
              <a:ln w="25400">
                <a:noFill/>
                <a:miter lim="800000"/>
                <a:headEnd/>
                <a:tailEnd/>
              </a:ln>
            </p:spPr>
            <p:txBody>
              <a:bodyPr>
                <a:spAutoFit/>
              </a:bodyPr>
              <a:lstStyle/>
              <a:p>
                <a:pPr algn="ctr"/>
                <a:r>
                  <a:rPr lang="ja-JP" altLang="en-US">
                    <a:solidFill>
                      <a:schemeClr val="bg1"/>
                    </a:solidFill>
                  </a:rPr>
                  <a:t>（式</a:t>
                </a:r>
                <a:r>
                  <a:rPr lang="en-US" altLang="ja-JP">
                    <a:solidFill>
                      <a:schemeClr val="bg1"/>
                    </a:solidFill>
                  </a:rPr>
                  <a:t>5</a:t>
                </a:r>
                <a:r>
                  <a:rPr lang="ja-JP" altLang="en-US">
                    <a:solidFill>
                      <a:schemeClr val="bg1"/>
                    </a:solidFill>
                  </a:rPr>
                  <a:t>）</a:t>
                </a:r>
              </a:p>
            </p:txBody>
          </p:sp>
          <p:sp>
            <p:nvSpPr>
              <p:cNvPr id="22574" name="Line 35"/>
              <p:cNvSpPr>
                <a:spLocks noChangeShapeType="1"/>
              </p:cNvSpPr>
              <p:nvPr/>
            </p:nvSpPr>
            <p:spPr bwMode="auto">
              <a:xfrm>
                <a:off x="5134610" y="5447983"/>
                <a:ext cx="1371600" cy="0"/>
              </a:xfrm>
              <a:prstGeom prst="line">
                <a:avLst/>
              </a:prstGeom>
              <a:noFill/>
              <a:ln w="25400">
                <a:solidFill>
                  <a:schemeClr val="bg1"/>
                </a:solidFill>
                <a:round/>
                <a:headEnd/>
                <a:tailEnd/>
              </a:ln>
            </p:spPr>
            <p:txBody>
              <a:bodyPr anchor="ctr">
                <a:spAutoFit/>
              </a:bodyPr>
              <a:lstStyle/>
              <a:p>
                <a:endParaRPr lang="ja-JP" altLang="en-US"/>
              </a:p>
            </p:txBody>
          </p:sp>
        </p:grpSp>
      </p:grpSp>
      <p:grpSp>
        <p:nvGrpSpPr>
          <p:cNvPr id="22538" name="グループ化 79"/>
          <p:cNvGrpSpPr>
            <a:grpSpLocks/>
          </p:cNvGrpSpPr>
          <p:nvPr/>
        </p:nvGrpSpPr>
        <p:grpSpPr bwMode="auto">
          <a:xfrm>
            <a:off x="2844800" y="2205038"/>
            <a:ext cx="2509838" cy="366712"/>
            <a:chOff x="5087620" y="1357200"/>
            <a:chExt cx="2434365" cy="366162"/>
          </a:xfrm>
        </p:grpSpPr>
        <p:sp>
          <p:nvSpPr>
            <p:cNvPr id="22569" name="Text Box 30"/>
            <p:cNvSpPr txBox="1">
              <a:spLocks noChangeArrowheads="1"/>
            </p:cNvSpPr>
            <p:nvPr/>
          </p:nvSpPr>
          <p:spPr bwMode="auto">
            <a:xfrm>
              <a:off x="6448770" y="1357200"/>
              <a:ext cx="1073215" cy="366162"/>
            </a:xfrm>
            <a:prstGeom prst="rect">
              <a:avLst/>
            </a:prstGeom>
            <a:noFill/>
            <a:ln w="25400">
              <a:noFill/>
              <a:miter lim="800000"/>
              <a:headEnd/>
              <a:tailEnd/>
            </a:ln>
          </p:spPr>
          <p:txBody>
            <a:bodyPr>
              <a:spAutoFit/>
            </a:bodyPr>
            <a:lstStyle/>
            <a:p>
              <a:pPr algn="ctr"/>
              <a:r>
                <a:rPr lang="ja-JP" altLang="en-US">
                  <a:solidFill>
                    <a:schemeClr val="bg1"/>
                  </a:solidFill>
                </a:rPr>
                <a:t>（式</a:t>
              </a:r>
              <a:r>
                <a:rPr lang="en-US" altLang="ja-JP">
                  <a:solidFill>
                    <a:schemeClr val="bg1"/>
                  </a:solidFill>
                </a:rPr>
                <a:t>3</a:t>
              </a:r>
              <a:r>
                <a:rPr lang="ja-JP" altLang="en-US">
                  <a:solidFill>
                    <a:schemeClr val="bg1"/>
                  </a:solidFill>
                </a:rPr>
                <a:t>）</a:t>
              </a:r>
            </a:p>
          </p:txBody>
        </p:sp>
        <p:sp>
          <p:nvSpPr>
            <p:cNvPr id="22570" name="Line 33"/>
            <p:cNvSpPr>
              <a:spLocks noChangeShapeType="1"/>
            </p:cNvSpPr>
            <p:nvPr/>
          </p:nvSpPr>
          <p:spPr bwMode="auto">
            <a:xfrm>
              <a:off x="5087620" y="1554480"/>
              <a:ext cx="1371600" cy="0"/>
            </a:xfrm>
            <a:prstGeom prst="line">
              <a:avLst/>
            </a:prstGeom>
            <a:noFill/>
            <a:ln w="25400">
              <a:solidFill>
                <a:schemeClr val="bg1"/>
              </a:solidFill>
              <a:round/>
              <a:headEnd/>
              <a:tailEnd/>
            </a:ln>
          </p:spPr>
          <p:txBody>
            <a:bodyPr anchor="ctr">
              <a:spAutoFit/>
            </a:bodyPr>
            <a:lstStyle/>
            <a:p>
              <a:endParaRPr lang="ja-JP" altLang="en-US"/>
            </a:p>
          </p:txBody>
        </p:sp>
      </p:grpSp>
      <p:grpSp>
        <p:nvGrpSpPr>
          <p:cNvPr id="22539" name="Group 57"/>
          <p:cNvGrpSpPr>
            <a:grpSpLocks/>
          </p:cNvGrpSpPr>
          <p:nvPr/>
        </p:nvGrpSpPr>
        <p:grpSpPr bwMode="auto">
          <a:xfrm>
            <a:off x="552450" y="1900238"/>
            <a:ext cx="2336800" cy="957262"/>
            <a:chOff x="987" y="3204"/>
            <a:chExt cx="1472" cy="603"/>
          </a:xfrm>
        </p:grpSpPr>
        <p:grpSp>
          <p:nvGrpSpPr>
            <p:cNvPr id="22563" name="Group 56"/>
            <p:cNvGrpSpPr>
              <a:grpSpLocks/>
            </p:cNvGrpSpPr>
            <p:nvPr/>
          </p:nvGrpSpPr>
          <p:grpSpPr bwMode="auto">
            <a:xfrm>
              <a:off x="987" y="3204"/>
              <a:ext cx="1472" cy="603"/>
              <a:chOff x="987" y="3204"/>
              <a:chExt cx="1472" cy="603"/>
            </a:xfrm>
          </p:grpSpPr>
          <p:sp>
            <p:nvSpPr>
              <p:cNvPr id="22565" name="テキスト ボックス 68"/>
              <p:cNvSpPr txBox="1">
                <a:spLocks noChangeArrowheads="1"/>
              </p:cNvSpPr>
              <p:nvPr/>
            </p:nvSpPr>
            <p:spPr bwMode="auto">
              <a:xfrm>
                <a:off x="987" y="3369"/>
                <a:ext cx="592" cy="288"/>
              </a:xfrm>
              <a:prstGeom prst="rect">
                <a:avLst/>
              </a:prstGeom>
              <a:noFill/>
              <a:ln w="9525">
                <a:noFill/>
                <a:miter lim="800000"/>
                <a:headEnd/>
                <a:tailEnd/>
              </a:ln>
            </p:spPr>
            <p:txBody>
              <a:bodyPr>
                <a:spAutoFit/>
              </a:bodyPr>
              <a:lstStyle/>
              <a:p>
                <a:pPr algn="ctr"/>
                <a:r>
                  <a:rPr lang="en-US" altLang="ja-JP" sz="2400" i="1">
                    <a:solidFill>
                      <a:schemeClr val="bg1"/>
                    </a:solidFill>
                  </a:rPr>
                  <a:t>α =</a:t>
                </a:r>
                <a:endParaRPr lang="ja-JP" altLang="en-US" sz="2400" i="1">
                  <a:solidFill>
                    <a:schemeClr val="bg1"/>
                  </a:solidFill>
                </a:endParaRPr>
              </a:p>
            </p:txBody>
          </p:sp>
          <p:grpSp>
            <p:nvGrpSpPr>
              <p:cNvPr id="22566" name="グループ化 44"/>
              <p:cNvGrpSpPr>
                <a:grpSpLocks/>
              </p:cNvGrpSpPr>
              <p:nvPr/>
            </p:nvGrpSpPr>
            <p:grpSpPr bwMode="auto">
              <a:xfrm>
                <a:off x="1243" y="3204"/>
                <a:ext cx="1216" cy="603"/>
                <a:chOff x="1937385" y="3076250"/>
                <a:chExt cx="1931670" cy="956586"/>
              </a:xfrm>
            </p:grpSpPr>
            <p:sp>
              <p:nvSpPr>
                <p:cNvPr id="22567" name="テキスト ボックス 70"/>
                <p:cNvSpPr txBox="1">
                  <a:spLocks noChangeArrowheads="1"/>
                </p:cNvSpPr>
                <p:nvPr/>
              </p:nvSpPr>
              <p:spPr bwMode="auto">
                <a:xfrm>
                  <a:off x="2583923" y="3076250"/>
                  <a:ext cx="695782" cy="456877"/>
                </a:xfrm>
                <a:prstGeom prst="rect">
                  <a:avLst/>
                </a:prstGeom>
                <a:noFill/>
                <a:ln w="9525">
                  <a:noFill/>
                  <a:miter lim="800000"/>
                  <a:headEnd/>
                  <a:tailEnd/>
                </a:ln>
              </p:spPr>
              <p:txBody>
                <a:bodyPr>
                  <a:spAutoFit/>
                </a:bodyPr>
                <a:lstStyle/>
                <a:p>
                  <a:pPr algn="ctr"/>
                  <a:r>
                    <a:rPr lang="en-US" altLang="ja-JP" sz="2400" i="1">
                      <a:solidFill>
                        <a:schemeClr val="bg1"/>
                      </a:solidFill>
                    </a:rPr>
                    <a:t>H</a:t>
                  </a:r>
                  <a:endParaRPr lang="ja-JP" altLang="en-US" sz="2400" i="1">
                    <a:solidFill>
                      <a:schemeClr val="bg1"/>
                    </a:solidFill>
                  </a:endParaRPr>
                </a:p>
              </p:txBody>
            </p:sp>
            <p:sp>
              <p:nvSpPr>
                <p:cNvPr id="22568" name="テキスト ボックス 71"/>
                <p:cNvSpPr txBox="1">
                  <a:spLocks noChangeArrowheads="1"/>
                </p:cNvSpPr>
                <p:nvPr/>
              </p:nvSpPr>
              <p:spPr bwMode="auto">
                <a:xfrm>
                  <a:off x="1937385" y="3575959"/>
                  <a:ext cx="1931670" cy="456877"/>
                </a:xfrm>
                <a:prstGeom prst="rect">
                  <a:avLst/>
                </a:prstGeom>
                <a:noFill/>
                <a:ln w="9525">
                  <a:noFill/>
                  <a:miter lim="800000"/>
                  <a:headEnd/>
                  <a:tailEnd/>
                </a:ln>
              </p:spPr>
              <p:txBody>
                <a:bodyPr>
                  <a:spAutoFit/>
                </a:bodyPr>
                <a:lstStyle/>
                <a:p>
                  <a:pPr algn="ctr"/>
                  <a:r>
                    <a:rPr lang="en-US" altLang="ja-JP" sz="2400" i="1">
                      <a:solidFill>
                        <a:schemeClr val="bg1"/>
                      </a:solidFill>
                    </a:rPr>
                    <a:t>θ</a:t>
                  </a:r>
                  <a:r>
                    <a:rPr lang="ja-JP" altLang="en-US" sz="2400">
                      <a:solidFill>
                        <a:schemeClr val="bg1"/>
                      </a:solidFill>
                    </a:rPr>
                    <a:t>  </a:t>
                  </a:r>
                  <a:r>
                    <a:rPr lang="en-US" altLang="ja-JP" sz="2400">
                      <a:solidFill>
                        <a:schemeClr val="bg1"/>
                      </a:solidFill>
                    </a:rPr>
                    <a:t>― </a:t>
                  </a:r>
                  <a:r>
                    <a:rPr lang="en-US" altLang="ja-JP" sz="2400" i="1">
                      <a:solidFill>
                        <a:schemeClr val="bg1"/>
                      </a:solidFill>
                    </a:rPr>
                    <a:t>θ</a:t>
                  </a:r>
                  <a:endParaRPr lang="ja-JP" altLang="en-US" sz="2400" i="1">
                    <a:solidFill>
                      <a:schemeClr val="bg1"/>
                    </a:solidFill>
                  </a:endParaRPr>
                </a:p>
              </p:txBody>
            </p:sp>
          </p:grpSp>
        </p:grpSp>
        <p:cxnSp>
          <p:nvCxnSpPr>
            <p:cNvPr id="119" name="直線コネクタ 118"/>
            <p:cNvCxnSpPr/>
            <p:nvPr/>
          </p:nvCxnSpPr>
          <p:spPr>
            <a:xfrm>
              <a:off x="1468" y="3520"/>
              <a:ext cx="753" cy="1"/>
            </a:xfrm>
            <a:prstGeom prst="line">
              <a:avLst/>
            </a:prstGeom>
            <a:ln w="12700">
              <a:noFill/>
            </a:ln>
          </p:spPr>
          <p:style>
            <a:lnRef idx="1">
              <a:schemeClr val="accent1"/>
            </a:lnRef>
            <a:fillRef idx="0">
              <a:schemeClr val="accent1"/>
            </a:fillRef>
            <a:effectRef idx="0">
              <a:schemeClr val="accent1"/>
            </a:effectRef>
            <a:fontRef idx="minor">
              <a:schemeClr val="tx1"/>
            </a:fontRef>
          </p:style>
        </p:cxnSp>
      </p:grpSp>
      <p:sp>
        <p:nvSpPr>
          <p:cNvPr id="22540" name="テキスト ボックス 72"/>
          <p:cNvSpPr txBox="1">
            <a:spLocks noChangeArrowheads="1"/>
          </p:cNvSpPr>
          <p:nvPr/>
        </p:nvSpPr>
        <p:spPr bwMode="auto">
          <a:xfrm>
            <a:off x="1495425" y="2562225"/>
            <a:ext cx="398463" cy="276225"/>
          </a:xfrm>
          <a:prstGeom prst="rect">
            <a:avLst/>
          </a:prstGeom>
          <a:noFill/>
          <a:ln w="9525">
            <a:noFill/>
            <a:miter lim="800000"/>
            <a:headEnd/>
            <a:tailEnd/>
          </a:ln>
        </p:spPr>
        <p:txBody>
          <a:bodyPr>
            <a:spAutoFit/>
          </a:bodyPr>
          <a:lstStyle/>
          <a:p>
            <a:pPr algn="ctr"/>
            <a:r>
              <a:rPr lang="en-US" altLang="ja-JP" sz="1200" i="1">
                <a:solidFill>
                  <a:schemeClr val="bg1"/>
                </a:solidFill>
              </a:rPr>
              <a:t>s</a:t>
            </a:r>
            <a:endParaRPr lang="ja-JP" altLang="en-US" sz="1200" i="1">
              <a:solidFill>
                <a:schemeClr val="bg1"/>
              </a:solidFill>
            </a:endParaRPr>
          </a:p>
        </p:txBody>
      </p:sp>
      <p:sp>
        <p:nvSpPr>
          <p:cNvPr id="22541" name="テキスト ボックス 73"/>
          <p:cNvSpPr txBox="1">
            <a:spLocks noChangeArrowheads="1"/>
          </p:cNvSpPr>
          <p:nvPr/>
        </p:nvSpPr>
        <p:spPr bwMode="auto">
          <a:xfrm>
            <a:off x="2301875" y="2538413"/>
            <a:ext cx="398463" cy="274637"/>
          </a:xfrm>
          <a:prstGeom prst="rect">
            <a:avLst/>
          </a:prstGeom>
          <a:noFill/>
          <a:ln w="9525">
            <a:noFill/>
            <a:miter lim="800000"/>
            <a:headEnd/>
            <a:tailEnd/>
          </a:ln>
        </p:spPr>
        <p:txBody>
          <a:bodyPr>
            <a:spAutoFit/>
          </a:bodyPr>
          <a:lstStyle/>
          <a:p>
            <a:pPr algn="ctr"/>
            <a:r>
              <a:rPr lang="en-US" altLang="ja-JP" sz="1200" i="1">
                <a:solidFill>
                  <a:schemeClr val="bg1"/>
                </a:solidFill>
              </a:rPr>
              <a:t>a</a:t>
            </a:r>
          </a:p>
        </p:txBody>
      </p:sp>
      <p:cxnSp>
        <p:nvCxnSpPr>
          <p:cNvPr id="124" name="直線コネクタ 123"/>
          <p:cNvCxnSpPr/>
          <p:nvPr/>
        </p:nvCxnSpPr>
        <p:spPr bwMode="auto">
          <a:xfrm>
            <a:off x="1449388" y="2403475"/>
            <a:ext cx="1195387"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543" name="Text Box 9"/>
          <p:cNvSpPr txBox="1">
            <a:spLocks noChangeArrowheads="1"/>
          </p:cNvSpPr>
          <p:nvPr/>
        </p:nvSpPr>
        <p:spPr bwMode="auto">
          <a:xfrm>
            <a:off x="307975" y="28575"/>
            <a:ext cx="7864475" cy="646113"/>
          </a:xfrm>
          <a:prstGeom prst="rect">
            <a:avLst/>
          </a:prstGeom>
          <a:noFill/>
          <a:ln w="25400" algn="ctr">
            <a:noFill/>
            <a:miter lim="800000"/>
            <a:headEnd/>
            <a:tailEnd/>
          </a:ln>
        </p:spPr>
        <p:txBody>
          <a:bodyPr>
            <a:spAutoFit/>
          </a:bodyPr>
          <a:lstStyle/>
          <a:p>
            <a:pPr algn="ctr">
              <a:spcBef>
                <a:spcPct val="50000"/>
              </a:spcBef>
            </a:pPr>
            <a:r>
              <a:rPr lang="ja-JP" altLang="en-US" sz="3600">
                <a:solidFill>
                  <a:srgbClr val="FFFF00"/>
                </a:solidFill>
              </a:rPr>
              <a:t>熱収支式、蒸発効率の算出式</a:t>
            </a:r>
          </a:p>
        </p:txBody>
      </p:sp>
      <p:sp>
        <p:nvSpPr>
          <p:cNvPr id="22544" name="Text Box 16"/>
          <p:cNvSpPr txBox="1">
            <a:spLocks noChangeArrowheads="1"/>
          </p:cNvSpPr>
          <p:nvPr/>
        </p:nvSpPr>
        <p:spPr bwMode="auto">
          <a:xfrm>
            <a:off x="-396875" y="4941888"/>
            <a:ext cx="3355975" cy="306387"/>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Rn</a:t>
            </a:r>
            <a:r>
              <a:rPr lang="ja-JP" altLang="en-US" sz="1400">
                <a:solidFill>
                  <a:schemeClr val="bg1"/>
                </a:solidFill>
              </a:rPr>
              <a:t>：正味放射量［</a:t>
            </a:r>
            <a:r>
              <a:rPr lang="en-US" altLang="ja-JP" sz="1400">
                <a:solidFill>
                  <a:schemeClr val="bg1"/>
                </a:solidFill>
              </a:rPr>
              <a:t>W/㎡</a:t>
            </a:r>
            <a:r>
              <a:rPr lang="ja-JP" altLang="en-US" sz="1400">
                <a:solidFill>
                  <a:schemeClr val="bg1"/>
                </a:solidFill>
              </a:rPr>
              <a:t>］</a:t>
            </a:r>
          </a:p>
        </p:txBody>
      </p:sp>
      <p:sp>
        <p:nvSpPr>
          <p:cNvPr id="22545" name="Text Box 17"/>
          <p:cNvSpPr txBox="1">
            <a:spLocks noChangeArrowheads="1"/>
          </p:cNvSpPr>
          <p:nvPr/>
        </p:nvSpPr>
        <p:spPr bwMode="auto">
          <a:xfrm>
            <a:off x="-482600" y="5241925"/>
            <a:ext cx="381317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H</a:t>
            </a:r>
            <a:r>
              <a:rPr lang="ja-JP" altLang="en-US" sz="1400">
                <a:solidFill>
                  <a:schemeClr val="bg1"/>
                </a:solidFill>
              </a:rPr>
              <a:t>：顕熱フラックス［</a:t>
            </a:r>
            <a:r>
              <a:rPr lang="en-US" altLang="ja-JP" sz="1400">
                <a:solidFill>
                  <a:schemeClr val="bg1"/>
                </a:solidFill>
              </a:rPr>
              <a:t>W/㎡</a:t>
            </a:r>
            <a:r>
              <a:rPr lang="ja-JP" altLang="en-US" sz="1400">
                <a:solidFill>
                  <a:schemeClr val="bg1"/>
                </a:solidFill>
              </a:rPr>
              <a:t>］</a:t>
            </a:r>
          </a:p>
        </p:txBody>
      </p:sp>
      <p:sp>
        <p:nvSpPr>
          <p:cNvPr id="22546" name="Text Box 18"/>
          <p:cNvSpPr txBox="1">
            <a:spLocks noChangeArrowheads="1"/>
          </p:cNvSpPr>
          <p:nvPr/>
        </p:nvSpPr>
        <p:spPr bwMode="auto">
          <a:xfrm>
            <a:off x="-481013" y="5551488"/>
            <a:ext cx="3727451"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LE</a:t>
            </a:r>
            <a:r>
              <a:rPr lang="ja-JP" altLang="en-US" sz="1400">
                <a:solidFill>
                  <a:schemeClr val="bg1"/>
                </a:solidFill>
              </a:rPr>
              <a:t>：潜熱フラックス［</a:t>
            </a:r>
            <a:r>
              <a:rPr lang="en-US" altLang="ja-JP" sz="1400">
                <a:solidFill>
                  <a:schemeClr val="bg1"/>
                </a:solidFill>
              </a:rPr>
              <a:t>W/㎡</a:t>
            </a:r>
            <a:r>
              <a:rPr lang="ja-JP" altLang="en-US" sz="1400">
                <a:solidFill>
                  <a:schemeClr val="bg1"/>
                </a:solidFill>
              </a:rPr>
              <a:t>］</a:t>
            </a:r>
          </a:p>
        </p:txBody>
      </p:sp>
      <p:sp>
        <p:nvSpPr>
          <p:cNvPr id="22547" name="Text Box 19"/>
          <p:cNvSpPr txBox="1">
            <a:spLocks noChangeArrowheads="1"/>
          </p:cNvSpPr>
          <p:nvPr/>
        </p:nvSpPr>
        <p:spPr bwMode="auto">
          <a:xfrm>
            <a:off x="-719138" y="5848350"/>
            <a:ext cx="3729038" cy="306388"/>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G</a:t>
            </a:r>
            <a:r>
              <a:rPr lang="ja-JP" altLang="en-US" sz="1400">
                <a:solidFill>
                  <a:schemeClr val="bg1"/>
                </a:solidFill>
              </a:rPr>
              <a:t>：伝導熱［</a:t>
            </a:r>
            <a:r>
              <a:rPr lang="en-US" altLang="ja-JP" sz="1400">
                <a:solidFill>
                  <a:schemeClr val="bg1"/>
                </a:solidFill>
              </a:rPr>
              <a:t>W/㎡</a:t>
            </a:r>
            <a:r>
              <a:rPr lang="ja-JP" altLang="en-US" sz="1400">
                <a:solidFill>
                  <a:schemeClr val="bg1"/>
                </a:solidFill>
              </a:rPr>
              <a:t>］</a:t>
            </a:r>
          </a:p>
        </p:txBody>
      </p:sp>
      <p:sp>
        <p:nvSpPr>
          <p:cNvPr id="22548" name="Text Box 20"/>
          <p:cNvSpPr txBox="1">
            <a:spLocks noChangeArrowheads="1"/>
          </p:cNvSpPr>
          <p:nvPr/>
        </p:nvSpPr>
        <p:spPr bwMode="auto">
          <a:xfrm>
            <a:off x="-292100" y="6161088"/>
            <a:ext cx="3194050"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L</a:t>
            </a:r>
            <a:r>
              <a:rPr lang="ja-JP" altLang="en-US" sz="1400">
                <a:solidFill>
                  <a:schemeClr val="bg1"/>
                </a:solidFill>
              </a:rPr>
              <a:t>：気化の潜熱［</a:t>
            </a:r>
            <a:r>
              <a:rPr lang="en-US" altLang="ja-JP" sz="1400">
                <a:solidFill>
                  <a:schemeClr val="bg1"/>
                </a:solidFill>
              </a:rPr>
              <a:t>J/kg</a:t>
            </a:r>
            <a:r>
              <a:rPr lang="ja-JP" altLang="en-US" sz="1400">
                <a:solidFill>
                  <a:schemeClr val="bg1"/>
                </a:solidFill>
              </a:rPr>
              <a:t>］</a:t>
            </a:r>
          </a:p>
        </p:txBody>
      </p:sp>
      <p:sp>
        <p:nvSpPr>
          <p:cNvPr id="22549" name="Text Box 10"/>
          <p:cNvSpPr txBox="1">
            <a:spLocks noChangeArrowheads="1"/>
          </p:cNvSpPr>
          <p:nvPr/>
        </p:nvSpPr>
        <p:spPr bwMode="auto">
          <a:xfrm>
            <a:off x="2220913" y="5762625"/>
            <a:ext cx="1690687" cy="400050"/>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β</a:t>
            </a:r>
            <a:r>
              <a:rPr lang="ja-JP" altLang="en-US" sz="1400">
                <a:solidFill>
                  <a:schemeClr val="bg1"/>
                </a:solidFill>
              </a:rPr>
              <a:t>：蒸発効率</a:t>
            </a:r>
            <a:r>
              <a:rPr lang="ja-JP" altLang="en-US" sz="2000">
                <a:solidFill>
                  <a:schemeClr val="bg1"/>
                </a:solidFill>
              </a:rPr>
              <a:t>　</a:t>
            </a:r>
          </a:p>
        </p:txBody>
      </p:sp>
      <p:sp>
        <p:nvSpPr>
          <p:cNvPr id="22550" name="Text Box 12"/>
          <p:cNvSpPr txBox="1">
            <a:spLocks noChangeArrowheads="1"/>
          </p:cNvSpPr>
          <p:nvPr/>
        </p:nvSpPr>
        <p:spPr bwMode="auto">
          <a:xfrm>
            <a:off x="1776413" y="6165850"/>
            <a:ext cx="437197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k</a:t>
            </a:r>
            <a:r>
              <a:rPr lang="ja-JP" altLang="en-US" sz="1400">
                <a:solidFill>
                  <a:schemeClr val="bg1"/>
                </a:solidFill>
              </a:rPr>
              <a:t>：物質伝達率［</a:t>
            </a:r>
            <a:r>
              <a:rPr lang="en-US" altLang="ja-JP" sz="1400">
                <a:solidFill>
                  <a:schemeClr val="bg1"/>
                </a:solidFill>
              </a:rPr>
              <a:t>kg/(</a:t>
            </a:r>
            <a:r>
              <a:rPr lang="ja-JP" altLang="en-US" sz="1400">
                <a:solidFill>
                  <a:schemeClr val="bg1"/>
                </a:solidFill>
              </a:rPr>
              <a:t>㎡・</a:t>
            </a:r>
            <a:r>
              <a:rPr lang="en-US" altLang="ja-JP" sz="1400">
                <a:solidFill>
                  <a:schemeClr val="bg1"/>
                </a:solidFill>
              </a:rPr>
              <a:t>s</a:t>
            </a:r>
            <a:r>
              <a:rPr lang="ja-JP" altLang="en-US" sz="1400">
                <a:solidFill>
                  <a:schemeClr val="bg1"/>
                </a:solidFill>
              </a:rPr>
              <a:t>・</a:t>
            </a:r>
            <a:r>
              <a:rPr lang="en-US" altLang="ja-JP" sz="1400">
                <a:solidFill>
                  <a:schemeClr val="bg1"/>
                </a:solidFill>
              </a:rPr>
              <a:t>(kg/kg’))</a:t>
            </a:r>
            <a:r>
              <a:rPr lang="ja-JP" altLang="en-US" sz="1400">
                <a:solidFill>
                  <a:schemeClr val="bg1"/>
                </a:solidFill>
              </a:rPr>
              <a:t>］</a:t>
            </a:r>
          </a:p>
        </p:txBody>
      </p:sp>
      <p:sp>
        <p:nvSpPr>
          <p:cNvPr id="22551" name="Text Box 13"/>
          <p:cNvSpPr txBox="1">
            <a:spLocks noChangeArrowheads="1"/>
          </p:cNvSpPr>
          <p:nvPr/>
        </p:nvSpPr>
        <p:spPr bwMode="auto">
          <a:xfrm>
            <a:off x="4711700" y="4924425"/>
            <a:ext cx="355282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x</a:t>
            </a:r>
            <a:r>
              <a:rPr lang="en-US" altLang="ja-JP" sz="1400" i="1" baseline="-25000">
                <a:solidFill>
                  <a:schemeClr val="bg1"/>
                </a:solidFill>
              </a:rPr>
              <a:t>s</a:t>
            </a:r>
            <a:r>
              <a:rPr lang="ja-JP" altLang="en-US" sz="1400">
                <a:solidFill>
                  <a:schemeClr val="bg1"/>
                </a:solidFill>
              </a:rPr>
              <a:t>：表面の絶対湿度［</a:t>
            </a:r>
            <a:r>
              <a:rPr lang="en-US" altLang="ja-JP" sz="1400">
                <a:solidFill>
                  <a:schemeClr val="bg1"/>
                </a:solidFill>
              </a:rPr>
              <a:t>kg/kg’</a:t>
            </a:r>
            <a:r>
              <a:rPr lang="ja-JP" altLang="en-US" sz="1400">
                <a:solidFill>
                  <a:schemeClr val="bg1"/>
                </a:solidFill>
              </a:rPr>
              <a:t>］</a:t>
            </a:r>
          </a:p>
        </p:txBody>
      </p:sp>
      <p:sp>
        <p:nvSpPr>
          <p:cNvPr id="22552" name="Text Box 14"/>
          <p:cNvSpPr txBox="1">
            <a:spLocks noChangeArrowheads="1"/>
          </p:cNvSpPr>
          <p:nvPr/>
        </p:nvSpPr>
        <p:spPr bwMode="auto">
          <a:xfrm>
            <a:off x="4645025" y="5221288"/>
            <a:ext cx="369252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x</a:t>
            </a:r>
            <a:r>
              <a:rPr lang="en-US" altLang="ja-JP" sz="1400" i="1" baseline="-25000">
                <a:solidFill>
                  <a:schemeClr val="bg1"/>
                </a:solidFill>
              </a:rPr>
              <a:t>a</a:t>
            </a:r>
            <a:r>
              <a:rPr lang="ja-JP" altLang="en-US" sz="1400">
                <a:solidFill>
                  <a:schemeClr val="bg1"/>
                </a:solidFill>
              </a:rPr>
              <a:t>：外気の絶対湿度［</a:t>
            </a:r>
            <a:r>
              <a:rPr lang="en-US" altLang="ja-JP" sz="1400">
                <a:solidFill>
                  <a:schemeClr val="bg1"/>
                </a:solidFill>
              </a:rPr>
              <a:t>kg/kg’</a:t>
            </a:r>
            <a:r>
              <a:rPr lang="ja-JP" altLang="en-US" sz="1400">
                <a:solidFill>
                  <a:schemeClr val="bg1"/>
                </a:solidFill>
              </a:rPr>
              <a:t>］</a:t>
            </a:r>
          </a:p>
        </p:txBody>
      </p:sp>
      <p:sp>
        <p:nvSpPr>
          <p:cNvPr id="22553" name="Text Box 37"/>
          <p:cNvSpPr txBox="1">
            <a:spLocks noChangeArrowheads="1"/>
          </p:cNvSpPr>
          <p:nvPr/>
        </p:nvSpPr>
        <p:spPr bwMode="auto">
          <a:xfrm>
            <a:off x="2162175" y="4941888"/>
            <a:ext cx="2597150" cy="306387"/>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E</a:t>
            </a:r>
            <a:r>
              <a:rPr lang="ja-JP" altLang="en-US" sz="1400">
                <a:solidFill>
                  <a:schemeClr val="bg1"/>
                </a:solidFill>
              </a:rPr>
              <a:t>：蒸発速度［</a:t>
            </a:r>
            <a:r>
              <a:rPr lang="en-US" altLang="ja-JP" sz="1400">
                <a:solidFill>
                  <a:schemeClr val="bg1"/>
                </a:solidFill>
              </a:rPr>
              <a:t>kg/</a:t>
            </a:r>
            <a:r>
              <a:rPr lang="ja-JP" altLang="en-US" sz="1400">
                <a:solidFill>
                  <a:schemeClr val="bg1"/>
                </a:solidFill>
              </a:rPr>
              <a:t>㎡・</a:t>
            </a:r>
            <a:r>
              <a:rPr lang="en-US" altLang="ja-JP" sz="1400">
                <a:solidFill>
                  <a:schemeClr val="bg1"/>
                </a:solidFill>
              </a:rPr>
              <a:t>s</a:t>
            </a:r>
            <a:r>
              <a:rPr lang="ja-JP" altLang="en-US" sz="1400">
                <a:solidFill>
                  <a:schemeClr val="bg1"/>
                </a:solidFill>
              </a:rPr>
              <a:t>］</a:t>
            </a:r>
          </a:p>
        </p:txBody>
      </p:sp>
      <p:sp>
        <p:nvSpPr>
          <p:cNvPr id="22554" name="Text Box 21"/>
          <p:cNvSpPr txBox="1">
            <a:spLocks noChangeArrowheads="1"/>
          </p:cNvSpPr>
          <p:nvPr/>
        </p:nvSpPr>
        <p:spPr bwMode="auto">
          <a:xfrm>
            <a:off x="4821238" y="5516563"/>
            <a:ext cx="3363912"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α</a:t>
            </a:r>
            <a:r>
              <a:rPr lang="ja-JP" altLang="en-US" sz="1400">
                <a:solidFill>
                  <a:schemeClr val="bg1"/>
                </a:solidFill>
              </a:rPr>
              <a:t>：対流熱伝達率［</a:t>
            </a:r>
            <a:r>
              <a:rPr lang="en-US" altLang="ja-JP" sz="1400">
                <a:solidFill>
                  <a:schemeClr val="bg1"/>
                </a:solidFill>
              </a:rPr>
              <a:t>W/</a:t>
            </a:r>
            <a:r>
              <a:rPr lang="ja-JP" altLang="en-US" sz="1400">
                <a:solidFill>
                  <a:schemeClr val="bg1"/>
                </a:solidFill>
              </a:rPr>
              <a:t>㎡・</a:t>
            </a:r>
            <a:r>
              <a:rPr lang="en-US" altLang="ja-JP" sz="1400">
                <a:solidFill>
                  <a:schemeClr val="bg1"/>
                </a:solidFill>
              </a:rPr>
              <a:t>K</a:t>
            </a:r>
            <a:r>
              <a:rPr lang="ja-JP" altLang="en-US" sz="1400">
                <a:solidFill>
                  <a:schemeClr val="bg1"/>
                </a:solidFill>
              </a:rPr>
              <a:t>］</a:t>
            </a:r>
          </a:p>
        </p:txBody>
      </p:sp>
      <p:sp>
        <p:nvSpPr>
          <p:cNvPr id="22555" name="Text Box 24"/>
          <p:cNvSpPr txBox="1">
            <a:spLocks noChangeArrowheads="1"/>
          </p:cNvSpPr>
          <p:nvPr/>
        </p:nvSpPr>
        <p:spPr bwMode="auto">
          <a:xfrm>
            <a:off x="4697413" y="5784850"/>
            <a:ext cx="3668712"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C</a:t>
            </a:r>
            <a:r>
              <a:rPr lang="ja-JP" altLang="en-US" sz="1400">
                <a:solidFill>
                  <a:schemeClr val="bg1"/>
                </a:solidFill>
              </a:rPr>
              <a:t>：湿り空気の比熱［</a:t>
            </a:r>
            <a:r>
              <a:rPr lang="en-US" altLang="ja-JP" sz="1400">
                <a:solidFill>
                  <a:schemeClr val="bg1"/>
                </a:solidFill>
              </a:rPr>
              <a:t>J/kg</a:t>
            </a:r>
            <a:r>
              <a:rPr lang="ja-JP" altLang="en-US" sz="1400">
                <a:solidFill>
                  <a:schemeClr val="bg1"/>
                </a:solidFill>
              </a:rPr>
              <a:t>・</a:t>
            </a:r>
            <a:r>
              <a:rPr lang="en-US" altLang="ja-JP" sz="1400">
                <a:solidFill>
                  <a:schemeClr val="bg1"/>
                </a:solidFill>
              </a:rPr>
              <a:t>K</a:t>
            </a:r>
            <a:r>
              <a:rPr lang="ja-JP" altLang="en-US" sz="1400">
                <a:solidFill>
                  <a:schemeClr val="bg1"/>
                </a:solidFill>
              </a:rPr>
              <a:t>］</a:t>
            </a:r>
          </a:p>
        </p:txBody>
      </p:sp>
      <p:sp>
        <p:nvSpPr>
          <p:cNvPr id="22556" name="Text Box 22"/>
          <p:cNvSpPr txBox="1">
            <a:spLocks noChangeArrowheads="1"/>
          </p:cNvSpPr>
          <p:nvPr/>
        </p:nvSpPr>
        <p:spPr bwMode="auto">
          <a:xfrm>
            <a:off x="1927225" y="5541963"/>
            <a:ext cx="2573338"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θ</a:t>
            </a:r>
            <a:r>
              <a:rPr lang="ja-JP" altLang="en-US" sz="1400" baseline="-25000">
                <a:solidFill>
                  <a:schemeClr val="bg1"/>
                </a:solidFill>
              </a:rPr>
              <a:t>ｓ</a:t>
            </a:r>
            <a:r>
              <a:rPr lang="ja-JP" altLang="en-US" sz="1400">
                <a:solidFill>
                  <a:schemeClr val="bg1"/>
                </a:solidFill>
              </a:rPr>
              <a:t>：表面温度［℃］</a:t>
            </a:r>
          </a:p>
        </p:txBody>
      </p:sp>
      <p:sp>
        <p:nvSpPr>
          <p:cNvPr id="22557" name="Text Box 36"/>
          <p:cNvSpPr txBox="1">
            <a:spLocks noChangeArrowheads="1"/>
          </p:cNvSpPr>
          <p:nvPr/>
        </p:nvSpPr>
        <p:spPr bwMode="auto">
          <a:xfrm>
            <a:off x="1908175" y="5229225"/>
            <a:ext cx="2573338"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θ</a:t>
            </a:r>
            <a:r>
              <a:rPr lang="en-US" altLang="ja-JP" sz="1400" baseline="-25000">
                <a:solidFill>
                  <a:schemeClr val="bg1"/>
                </a:solidFill>
              </a:rPr>
              <a:t>a</a:t>
            </a:r>
            <a:r>
              <a:rPr lang="ja-JP" altLang="en-US" sz="1400">
                <a:solidFill>
                  <a:schemeClr val="bg1"/>
                </a:solidFill>
              </a:rPr>
              <a:t>：外気温度［℃］</a:t>
            </a:r>
          </a:p>
        </p:txBody>
      </p:sp>
      <p:sp>
        <p:nvSpPr>
          <p:cNvPr id="75" name="正方形/長方形 74"/>
          <p:cNvSpPr/>
          <p:nvPr/>
        </p:nvSpPr>
        <p:spPr>
          <a:xfrm>
            <a:off x="323850" y="1963738"/>
            <a:ext cx="6769100" cy="2833687"/>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テキスト ボックス 77"/>
          <p:cNvSpPr txBox="1">
            <a:spLocks noChangeArrowheads="1"/>
          </p:cNvSpPr>
          <p:nvPr/>
        </p:nvSpPr>
        <p:spPr bwMode="auto">
          <a:xfrm>
            <a:off x="7177088" y="3068638"/>
            <a:ext cx="1511300" cy="646112"/>
          </a:xfrm>
          <a:prstGeom prst="rect">
            <a:avLst/>
          </a:prstGeom>
          <a:noFill/>
          <a:ln w="9525">
            <a:noFill/>
            <a:miter lim="800000"/>
            <a:headEnd/>
            <a:tailEnd/>
          </a:ln>
        </p:spPr>
        <p:txBody>
          <a:bodyPr>
            <a:spAutoFit/>
          </a:bodyPr>
          <a:lstStyle/>
          <a:p>
            <a:r>
              <a:rPr lang="ja-JP" altLang="en-US" b="1">
                <a:solidFill>
                  <a:srgbClr val="00B050"/>
                </a:solidFill>
              </a:rPr>
              <a:t>蒸発効率の算出方法</a:t>
            </a:r>
          </a:p>
        </p:txBody>
      </p:sp>
      <p:sp>
        <p:nvSpPr>
          <p:cNvPr id="68681" name="Text Box 73"/>
          <p:cNvSpPr txBox="1">
            <a:spLocks noChangeArrowheads="1"/>
          </p:cNvSpPr>
          <p:nvPr/>
        </p:nvSpPr>
        <p:spPr bwMode="auto">
          <a:xfrm>
            <a:off x="2554288" y="3716338"/>
            <a:ext cx="6121400" cy="398462"/>
          </a:xfrm>
          <a:prstGeom prst="rect">
            <a:avLst/>
          </a:prstGeom>
          <a:solidFill>
            <a:schemeClr val="tx1"/>
          </a:solidFill>
          <a:ln w="31750">
            <a:solidFill>
              <a:srgbClr val="00CC00"/>
            </a:solidFill>
            <a:miter lim="800000"/>
            <a:headEnd/>
            <a:tailEnd/>
          </a:ln>
        </p:spPr>
        <p:txBody>
          <a:bodyPr wrap="none">
            <a:spAutoFit/>
          </a:bodyPr>
          <a:lstStyle/>
          <a:p>
            <a:r>
              <a:rPr lang="ja-JP" altLang="en-US" b="1">
                <a:solidFill>
                  <a:schemeClr val="bg1"/>
                </a:solidFill>
              </a:rPr>
              <a:t>蒸発効率</a:t>
            </a:r>
            <a:r>
              <a:rPr lang="en-US" altLang="ja-JP" b="1" i="1">
                <a:solidFill>
                  <a:schemeClr val="bg1"/>
                </a:solidFill>
              </a:rPr>
              <a:t>β</a:t>
            </a:r>
            <a:r>
              <a:rPr lang="ja-JP" altLang="en-US" b="1">
                <a:solidFill>
                  <a:schemeClr val="bg1"/>
                </a:solidFill>
              </a:rPr>
              <a:t>：同じ表面温度の水面からの蒸発量に対する比率</a:t>
            </a:r>
          </a:p>
        </p:txBody>
      </p:sp>
      <p:sp>
        <p:nvSpPr>
          <p:cNvPr id="68682" name="Line 74"/>
          <p:cNvSpPr>
            <a:spLocks noChangeShapeType="1"/>
          </p:cNvSpPr>
          <p:nvPr/>
        </p:nvSpPr>
        <p:spPr bwMode="auto">
          <a:xfrm flipH="1">
            <a:off x="6588125" y="3357563"/>
            <a:ext cx="647700" cy="358775"/>
          </a:xfrm>
          <a:prstGeom prst="line">
            <a:avLst/>
          </a:prstGeom>
          <a:noFill/>
          <a:ln w="31750">
            <a:solidFill>
              <a:srgbClr val="00CC00"/>
            </a:solidFill>
            <a:round/>
            <a:headEnd/>
            <a:tailEnd/>
          </a:ln>
        </p:spPr>
        <p:txBody>
          <a:bodyPr/>
          <a:lstStyle/>
          <a:p>
            <a:endParaRPr lang="ja-JP" altLang="en-US"/>
          </a:p>
        </p:txBody>
      </p:sp>
      <p:sp>
        <p:nvSpPr>
          <p:cNvPr id="68683" name="Rectangle 75"/>
          <p:cNvSpPr>
            <a:spLocks noChangeArrowheads="1"/>
          </p:cNvSpPr>
          <p:nvPr/>
        </p:nvSpPr>
        <p:spPr bwMode="auto">
          <a:xfrm>
            <a:off x="7235825" y="3128963"/>
            <a:ext cx="936625" cy="287337"/>
          </a:xfrm>
          <a:prstGeom prst="rect">
            <a:avLst/>
          </a:prstGeom>
          <a:noFill/>
          <a:ln w="31750">
            <a:solidFill>
              <a:srgbClr val="00CC00"/>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Horizontal)">
                                      <p:cBhvr>
                                        <p:cTn id="7" dur="500"/>
                                        <p:tgtEl>
                                          <p:spTgt spid="7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arn(inHorizontal)">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8683"/>
                                        </p:tgtEl>
                                        <p:attrNameLst>
                                          <p:attrName>style.visibility</p:attrName>
                                        </p:attrNameLst>
                                      </p:cBhvr>
                                      <p:to>
                                        <p:strVal val="visible"/>
                                      </p:to>
                                    </p:set>
                                    <p:animEffect transition="in" filter="strips(downLeft)">
                                      <p:cBhvr>
                                        <p:cTn id="15" dur="500"/>
                                        <p:tgtEl>
                                          <p:spTgt spid="6868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8682"/>
                                        </p:tgtEl>
                                        <p:attrNameLst>
                                          <p:attrName>style.visibility</p:attrName>
                                        </p:attrNameLst>
                                      </p:cBhvr>
                                      <p:to>
                                        <p:strVal val="visible"/>
                                      </p:to>
                                    </p:set>
                                    <p:animEffect transition="in" filter="strips(downLeft)">
                                      <p:cBhvr>
                                        <p:cTn id="18" dur="500"/>
                                        <p:tgtEl>
                                          <p:spTgt spid="6868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8681"/>
                                        </p:tgtEl>
                                        <p:attrNameLst>
                                          <p:attrName>style.visibility</p:attrName>
                                        </p:attrNameLst>
                                      </p:cBhvr>
                                      <p:to>
                                        <p:strVal val="visible"/>
                                      </p:to>
                                    </p:set>
                                    <p:animEffect transition="in" filter="strips(downLeft)">
                                      <p:cBhvr>
                                        <p:cTn id="21" dur="500"/>
                                        <p:tgtEl>
                                          <p:spTgt spid="6868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xit" presetSubtype="12" fill="hold" grpId="1" nodeType="clickEffect">
                                  <p:stCondLst>
                                    <p:cond delay="0"/>
                                  </p:stCondLst>
                                  <p:childTnLst>
                                    <p:animEffect transition="out" filter="strips(downLeft)">
                                      <p:cBhvr>
                                        <p:cTn id="25" dur="500"/>
                                        <p:tgtEl>
                                          <p:spTgt spid="68683"/>
                                        </p:tgtEl>
                                      </p:cBhvr>
                                    </p:animEffect>
                                    <p:set>
                                      <p:cBhvr>
                                        <p:cTn id="26" dur="1" fill="hold">
                                          <p:stCondLst>
                                            <p:cond delay="499"/>
                                          </p:stCondLst>
                                        </p:cTn>
                                        <p:tgtEl>
                                          <p:spTgt spid="68683"/>
                                        </p:tgtEl>
                                        <p:attrNameLst>
                                          <p:attrName>style.visibility</p:attrName>
                                        </p:attrNameLst>
                                      </p:cBhvr>
                                      <p:to>
                                        <p:strVal val="hidden"/>
                                      </p:to>
                                    </p:set>
                                  </p:childTnLst>
                                </p:cTn>
                              </p:par>
                              <p:par>
                                <p:cTn id="27" presetID="18" presetClass="exit" presetSubtype="12" fill="hold" grpId="1" nodeType="withEffect">
                                  <p:stCondLst>
                                    <p:cond delay="0"/>
                                  </p:stCondLst>
                                  <p:childTnLst>
                                    <p:animEffect transition="out" filter="strips(downLeft)">
                                      <p:cBhvr>
                                        <p:cTn id="28" dur="500"/>
                                        <p:tgtEl>
                                          <p:spTgt spid="68682"/>
                                        </p:tgtEl>
                                      </p:cBhvr>
                                    </p:animEffect>
                                    <p:set>
                                      <p:cBhvr>
                                        <p:cTn id="29" dur="1" fill="hold">
                                          <p:stCondLst>
                                            <p:cond delay="499"/>
                                          </p:stCondLst>
                                        </p:cTn>
                                        <p:tgtEl>
                                          <p:spTgt spid="68682"/>
                                        </p:tgtEl>
                                        <p:attrNameLst>
                                          <p:attrName>style.visibility</p:attrName>
                                        </p:attrNameLst>
                                      </p:cBhvr>
                                      <p:to>
                                        <p:strVal val="hidden"/>
                                      </p:to>
                                    </p:set>
                                  </p:childTnLst>
                                </p:cTn>
                              </p:par>
                              <p:par>
                                <p:cTn id="30" presetID="18" presetClass="exit" presetSubtype="12" fill="hold" grpId="1" nodeType="withEffect">
                                  <p:stCondLst>
                                    <p:cond delay="0"/>
                                  </p:stCondLst>
                                  <p:childTnLst>
                                    <p:animEffect transition="out" filter="strips(downLeft)">
                                      <p:cBhvr>
                                        <p:cTn id="31" dur="500"/>
                                        <p:tgtEl>
                                          <p:spTgt spid="68681"/>
                                        </p:tgtEl>
                                      </p:cBhvr>
                                    </p:animEffect>
                                    <p:set>
                                      <p:cBhvr>
                                        <p:cTn id="32" dur="1" fill="hold">
                                          <p:stCondLst>
                                            <p:cond delay="499"/>
                                          </p:stCondLst>
                                        </p:cTn>
                                        <p:tgtEl>
                                          <p:spTgt spid="68681"/>
                                        </p:tgtEl>
                                        <p:attrNameLst>
                                          <p:attrName>style.visibility</p:attrName>
                                        </p:attrNameLst>
                                      </p:cBhvr>
                                      <p:to>
                                        <p:strVal val="hidden"/>
                                      </p:to>
                                    </p:set>
                                  </p:childTnLst>
                                </p:cTn>
                              </p:par>
                              <p:par>
                                <p:cTn id="33" presetID="16" presetClass="exit" presetSubtype="26" fill="hold" grpId="1" nodeType="withEffect">
                                  <p:stCondLst>
                                    <p:cond delay="0"/>
                                  </p:stCondLst>
                                  <p:childTnLst>
                                    <p:animEffect transition="out" filter="barn(inHorizontal)">
                                      <p:cBhvr>
                                        <p:cTn id="34" dur="500"/>
                                        <p:tgtEl>
                                          <p:spTgt spid="75"/>
                                        </p:tgtEl>
                                      </p:cBhvr>
                                    </p:animEffect>
                                    <p:set>
                                      <p:cBhvr>
                                        <p:cTn id="35" dur="1" fill="hold">
                                          <p:stCondLst>
                                            <p:cond delay="499"/>
                                          </p:stCondLst>
                                        </p:cTn>
                                        <p:tgtEl>
                                          <p:spTgt spid="75"/>
                                        </p:tgtEl>
                                        <p:attrNameLst>
                                          <p:attrName>style.visibility</p:attrName>
                                        </p:attrNameLst>
                                      </p:cBhvr>
                                      <p:to>
                                        <p:strVal val="hidden"/>
                                      </p:to>
                                    </p:set>
                                  </p:childTnLst>
                                </p:cTn>
                              </p:par>
                              <p:par>
                                <p:cTn id="36" presetID="16" presetClass="exit" presetSubtype="26" fill="hold" grpId="1" nodeType="withEffect">
                                  <p:stCondLst>
                                    <p:cond delay="0"/>
                                  </p:stCondLst>
                                  <p:childTnLst>
                                    <p:animEffect transition="out" filter="barn(inHorizontal)">
                                      <p:cBhvr>
                                        <p:cTn id="37" dur="500"/>
                                        <p:tgtEl>
                                          <p:spTgt spid="78"/>
                                        </p:tgtEl>
                                      </p:cBhvr>
                                    </p:animEffect>
                                    <p:set>
                                      <p:cBhvr>
                                        <p:cTn id="38"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8" grpId="0"/>
      <p:bldP spid="78" grpId="1"/>
      <p:bldP spid="68681" grpId="0" animBg="1"/>
      <p:bldP spid="68681" grpId="1" animBg="1"/>
      <p:bldP spid="68682" grpId="0" animBg="1"/>
      <p:bldP spid="68682" grpId="1" animBg="1"/>
      <p:bldP spid="68683" grpId="0" animBg="1"/>
      <p:bldP spid="6868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620713"/>
            <a:ext cx="9144000" cy="62372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f</a:t>
            </a:r>
            <a:endParaRPr lang="ja-JP" altLang="en-US" dirty="0">
              <a:solidFill>
                <a:schemeClr val="tx1"/>
              </a:solidFill>
            </a:endParaRPr>
          </a:p>
        </p:txBody>
      </p:sp>
      <p:sp>
        <p:nvSpPr>
          <p:cNvPr id="23554" name="Line 12"/>
          <p:cNvSpPr>
            <a:spLocks noChangeShapeType="1"/>
          </p:cNvSpPr>
          <p:nvPr/>
        </p:nvSpPr>
        <p:spPr bwMode="auto">
          <a:xfrm>
            <a:off x="5508625" y="1646238"/>
            <a:ext cx="503238" cy="0"/>
          </a:xfrm>
          <a:prstGeom prst="line">
            <a:avLst/>
          </a:prstGeom>
          <a:noFill/>
          <a:ln w="25400">
            <a:solidFill>
              <a:schemeClr val="bg1"/>
            </a:solidFill>
            <a:round/>
            <a:headEnd/>
            <a:tailEnd/>
          </a:ln>
        </p:spPr>
        <p:txBody>
          <a:bodyPr anchor="ctr">
            <a:spAutoFit/>
          </a:bodyPr>
          <a:lstStyle/>
          <a:p>
            <a:endParaRPr lang="ja-JP" altLang="en-US"/>
          </a:p>
        </p:txBody>
      </p:sp>
      <p:sp>
        <p:nvSpPr>
          <p:cNvPr id="23555" name="Text Box 13"/>
          <p:cNvSpPr txBox="1">
            <a:spLocks noChangeArrowheads="1"/>
          </p:cNvSpPr>
          <p:nvPr/>
        </p:nvSpPr>
        <p:spPr bwMode="auto">
          <a:xfrm>
            <a:off x="6015038" y="1455738"/>
            <a:ext cx="768350" cy="366712"/>
          </a:xfrm>
          <a:prstGeom prst="rect">
            <a:avLst/>
          </a:prstGeom>
          <a:noFill/>
          <a:ln w="25400">
            <a:noFill/>
            <a:miter lim="800000"/>
            <a:headEnd/>
            <a:tailEnd/>
          </a:ln>
        </p:spPr>
        <p:txBody>
          <a:bodyPr wrap="none">
            <a:spAutoFit/>
          </a:bodyPr>
          <a:lstStyle/>
          <a:p>
            <a:pPr algn="ctr"/>
            <a:r>
              <a:rPr lang="ja-JP" altLang="en-US">
                <a:solidFill>
                  <a:schemeClr val="bg1"/>
                </a:solidFill>
              </a:rPr>
              <a:t>（式</a:t>
            </a:r>
            <a:r>
              <a:rPr lang="en-US" altLang="ja-JP">
                <a:solidFill>
                  <a:schemeClr val="bg1"/>
                </a:solidFill>
              </a:rPr>
              <a:t>2</a:t>
            </a:r>
            <a:r>
              <a:rPr lang="ja-JP" altLang="en-US">
                <a:solidFill>
                  <a:schemeClr val="bg1"/>
                </a:solidFill>
              </a:rPr>
              <a:t>）</a:t>
            </a:r>
          </a:p>
        </p:txBody>
      </p:sp>
      <p:sp>
        <p:nvSpPr>
          <p:cNvPr id="23556" name="テキスト ボックス 16"/>
          <p:cNvSpPr txBox="1">
            <a:spLocks noChangeArrowheads="1"/>
          </p:cNvSpPr>
          <p:nvPr/>
        </p:nvSpPr>
        <p:spPr bwMode="auto">
          <a:xfrm>
            <a:off x="539750" y="1423988"/>
            <a:ext cx="6985000" cy="457200"/>
          </a:xfrm>
          <a:prstGeom prst="rect">
            <a:avLst/>
          </a:prstGeom>
          <a:noFill/>
          <a:ln w="9525">
            <a:noFill/>
            <a:miter lim="800000"/>
            <a:headEnd/>
            <a:tailEnd/>
          </a:ln>
        </p:spPr>
        <p:txBody>
          <a:bodyPr>
            <a:spAutoFit/>
          </a:bodyPr>
          <a:lstStyle/>
          <a:p>
            <a:r>
              <a:rPr lang="en-US" altLang="ja-JP" sz="2400" i="1">
                <a:solidFill>
                  <a:schemeClr val="bg1"/>
                </a:solidFill>
              </a:rPr>
              <a:t>L</a:t>
            </a:r>
            <a:r>
              <a:rPr lang="ja-JP" altLang="en-US" sz="2400">
                <a:solidFill>
                  <a:schemeClr val="bg1"/>
                </a:solidFill>
              </a:rPr>
              <a:t> </a:t>
            </a:r>
            <a:r>
              <a:rPr lang="en-US" altLang="ja-JP" sz="2400" i="1">
                <a:solidFill>
                  <a:schemeClr val="bg1"/>
                </a:solidFill>
              </a:rPr>
              <a:t>E</a:t>
            </a:r>
            <a:r>
              <a:rPr lang="en-US" altLang="ja-JP" sz="2400">
                <a:solidFill>
                  <a:schemeClr val="bg1"/>
                </a:solidFill>
              </a:rPr>
              <a:t>= (2.5 × 10  </a:t>
            </a:r>
            <a:r>
              <a:rPr lang="ja-JP" altLang="en-US" sz="2400">
                <a:solidFill>
                  <a:schemeClr val="bg1"/>
                </a:solidFill>
              </a:rPr>
              <a:t>－ </a:t>
            </a:r>
            <a:r>
              <a:rPr lang="en-US" altLang="ja-JP" sz="2400">
                <a:solidFill>
                  <a:schemeClr val="bg1"/>
                </a:solidFill>
              </a:rPr>
              <a:t>2400 ×</a:t>
            </a:r>
            <a:r>
              <a:rPr lang="en-US" altLang="ja-JP" sz="2400" i="1">
                <a:solidFill>
                  <a:schemeClr val="bg1"/>
                </a:solidFill>
              </a:rPr>
              <a:t>θ</a:t>
            </a:r>
            <a:r>
              <a:rPr lang="ja-JP" altLang="en-US" sz="2400">
                <a:solidFill>
                  <a:schemeClr val="bg1"/>
                </a:solidFill>
              </a:rPr>
              <a:t>　</a:t>
            </a:r>
            <a:r>
              <a:rPr lang="en-US" altLang="ja-JP" sz="2400">
                <a:solidFill>
                  <a:schemeClr val="bg1"/>
                </a:solidFill>
              </a:rPr>
              <a:t>)×</a:t>
            </a:r>
            <a:r>
              <a:rPr lang="en-US" altLang="ja-JP" sz="2400" i="1">
                <a:solidFill>
                  <a:schemeClr val="bg1"/>
                </a:solidFill>
              </a:rPr>
              <a:t> E</a:t>
            </a:r>
            <a:endParaRPr lang="ja-JP" altLang="en-US" sz="2400">
              <a:solidFill>
                <a:schemeClr val="bg1"/>
              </a:solidFill>
            </a:endParaRPr>
          </a:p>
        </p:txBody>
      </p:sp>
      <p:sp>
        <p:nvSpPr>
          <p:cNvPr id="23557" name="テキスト ボックス 18"/>
          <p:cNvSpPr txBox="1">
            <a:spLocks noChangeArrowheads="1"/>
          </p:cNvSpPr>
          <p:nvPr/>
        </p:nvSpPr>
        <p:spPr bwMode="auto">
          <a:xfrm>
            <a:off x="2478088" y="1412875"/>
            <a:ext cx="495300" cy="276225"/>
          </a:xfrm>
          <a:prstGeom prst="rect">
            <a:avLst/>
          </a:prstGeom>
          <a:noFill/>
          <a:ln w="9525">
            <a:noFill/>
            <a:miter lim="800000"/>
            <a:headEnd/>
            <a:tailEnd/>
          </a:ln>
        </p:spPr>
        <p:txBody>
          <a:bodyPr>
            <a:spAutoFit/>
          </a:bodyPr>
          <a:lstStyle/>
          <a:p>
            <a:pPr algn="ctr"/>
            <a:r>
              <a:rPr lang="en-US" altLang="ja-JP" sz="1200">
                <a:solidFill>
                  <a:schemeClr val="bg1"/>
                </a:solidFill>
              </a:rPr>
              <a:t>6</a:t>
            </a:r>
            <a:endParaRPr lang="ja-JP" altLang="en-US" sz="1200">
              <a:solidFill>
                <a:schemeClr val="bg1"/>
              </a:solidFill>
            </a:endParaRPr>
          </a:p>
        </p:txBody>
      </p:sp>
      <p:sp>
        <p:nvSpPr>
          <p:cNvPr id="23558" name="テキスト ボックス 20"/>
          <p:cNvSpPr txBox="1">
            <a:spLocks noChangeArrowheads="1"/>
          </p:cNvSpPr>
          <p:nvPr/>
        </p:nvSpPr>
        <p:spPr bwMode="auto">
          <a:xfrm>
            <a:off x="4362450" y="1589088"/>
            <a:ext cx="496888" cy="304800"/>
          </a:xfrm>
          <a:prstGeom prst="rect">
            <a:avLst/>
          </a:prstGeom>
          <a:noFill/>
          <a:ln w="9525">
            <a:noFill/>
            <a:miter lim="800000"/>
            <a:headEnd/>
            <a:tailEnd/>
          </a:ln>
        </p:spPr>
        <p:txBody>
          <a:bodyPr>
            <a:spAutoFit/>
          </a:bodyPr>
          <a:lstStyle/>
          <a:p>
            <a:pPr algn="ctr"/>
            <a:r>
              <a:rPr lang="en-US" altLang="ja-JP" sz="1400">
                <a:solidFill>
                  <a:schemeClr val="bg1"/>
                </a:solidFill>
              </a:rPr>
              <a:t>s</a:t>
            </a:r>
            <a:endParaRPr lang="ja-JP" altLang="en-US" sz="1400">
              <a:solidFill>
                <a:schemeClr val="bg1"/>
              </a:solidFill>
            </a:endParaRPr>
          </a:p>
        </p:txBody>
      </p:sp>
      <p:grpSp>
        <p:nvGrpSpPr>
          <p:cNvPr id="23559" name="グループ化 56"/>
          <p:cNvGrpSpPr>
            <a:grpSpLocks/>
          </p:cNvGrpSpPr>
          <p:nvPr/>
        </p:nvGrpSpPr>
        <p:grpSpPr bwMode="auto">
          <a:xfrm>
            <a:off x="539750" y="692150"/>
            <a:ext cx="7462838" cy="584200"/>
            <a:chOff x="521088" y="2124720"/>
            <a:chExt cx="7462837" cy="584200"/>
          </a:xfrm>
        </p:grpSpPr>
        <p:sp>
          <p:nvSpPr>
            <p:cNvPr id="23620" name="テキスト ボックス 17"/>
            <p:cNvSpPr txBox="1">
              <a:spLocks noChangeArrowheads="1"/>
            </p:cNvSpPr>
            <p:nvPr/>
          </p:nvSpPr>
          <p:spPr bwMode="auto">
            <a:xfrm>
              <a:off x="521088" y="2124720"/>
              <a:ext cx="7462837" cy="584200"/>
            </a:xfrm>
            <a:prstGeom prst="rect">
              <a:avLst/>
            </a:prstGeom>
            <a:noFill/>
            <a:ln w="9525">
              <a:noFill/>
              <a:miter lim="800000"/>
              <a:headEnd/>
              <a:tailEnd/>
            </a:ln>
          </p:spPr>
          <p:txBody>
            <a:bodyPr>
              <a:spAutoFit/>
            </a:bodyPr>
            <a:lstStyle/>
            <a:p>
              <a:r>
                <a:rPr lang="en-US" altLang="ja-JP" sz="2400" i="1">
                  <a:solidFill>
                    <a:schemeClr val="bg1"/>
                  </a:solidFill>
                </a:rPr>
                <a:t>Rn </a:t>
              </a:r>
              <a:r>
                <a:rPr lang="en-US" altLang="ja-JP" sz="2400">
                  <a:solidFill>
                    <a:schemeClr val="bg1"/>
                  </a:solidFill>
                </a:rPr>
                <a:t>=</a:t>
              </a:r>
              <a:r>
                <a:rPr lang="ja-JP" altLang="en-US" sz="2400">
                  <a:solidFill>
                    <a:schemeClr val="bg1"/>
                  </a:solidFill>
                </a:rPr>
                <a:t> </a:t>
              </a:r>
              <a:r>
                <a:rPr lang="en-US" altLang="ja-JP" sz="2400" i="1">
                  <a:solidFill>
                    <a:schemeClr val="bg1"/>
                  </a:solidFill>
                </a:rPr>
                <a:t>H + LE + G        </a:t>
              </a:r>
              <a:r>
                <a:rPr lang="en-US" altLang="ja-JP" sz="3200">
                  <a:solidFill>
                    <a:schemeClr val="bg1"/>
                  </a:solidFill>
                  <a:latin typeface="ＭＳ Ｐゴシック" charset="-128"/>
                </a:rPr>
                <a:t>       </a:t>
              </a:r>
              <a:endParaRPr lang="ja-JP" altLang="en-US" sz="3200">
                <a:solidFill>
                  <a:schemeClr val="bg1"/>
                </a:solidFill>
                <a:latin typeface="ＭＳ Ｐゴシック" charset="-128"/>
              </a:endParaRPr>
            </a:p>
          </p:txBody>
        </p:sp>
        <p:sp>
          <p:nvSpPr>
            <p:cNvPr id="23621" name="Line 12"/>
            <p:cNvSpPr>
              <a:spLocks noChangeShapeType="1"/>
            </p:cNvSpPr>
            <p:nvPr/>
          </p:nvSpPr>
          <p:spPr bwMode="auto">
            <a:xfrm>
              <a:off x="3059832" y="2460077"/>
              <a:ext cx="504056" cy="0"/>
            </a:xfrm>
            <a:prstGeom prst="line">
              <a:avLst/>
            </a:prstGeom>
            <a:noFill/>
            <a:ln w="25400">
              <a:solidFill>
                <a:schemeClr val="bg1"/>
              </a:solidFill>
              <a:round/>
              <a:headEnd/>
              <a:tailEnd/>
            </a:ln>
          </p:spPr>
          <p:txBody>
            <a:bodyPr anchor="ctr">
              <a:spAutoFit/>
            </a:bodyPr>
            <a:lstStyle/>
            <a:p>
              <a:endParaRPr lang="ja-JP" altLang="en-US"/>
            </a:p>
          </p:txBody>
        </p:sp>
        <p:sp>
          <p:nvSpPr>
            <p:cNvPr id="23622" name="Text Box 13"/>
            <p:cNvSpPr txBox="1">
              <a:spLocks noChangeArrowheads="1"/>
            </p:cNvSpPr>
            <p:nvPr/>
          </p:nvSpPr>
          <p:spPr bwMode="auto">
            <a:xfrm>
              <a:off x="3604369" y="2276872"/>
              <a:ext cx="774571" cy="369332"/>
            </a:xfrm>
            <a:prstGeom prst="rect">
              <a:avLst/>
            </a:prstGeom>
            <a:noFill/>
            <a:ln w="25400">
              <a:noFill/>
              <a:miter lim="800000"/>
              <a:headEnd/>
              <a:tailEnd/>
            </a:ln>
          </p:spPr>
          <p:txBody>
            <a:bodyPr wrap="none">
              <a:spAutoFit/>
            </a:bodyPr>
            <a:lstStyle/>
            <a:p>
              <a:pPr algn="ctr"/>
              <a:r>
                <a:rPr lang="ja-JP" altLang="en-US">
                  <a:solidFill>
                    <a:schemeClr val="bg1"/>
                  </a:solidFill>
                </a:rPr>
                <a:t>（式</a:t>
              </a:r>
              <a:r>
                <a:rPr lang="en-US" altLang="ja-JP">
                  <a:solidFill>
                    <a:schemeClr val="bg1"/>
                  </a:solidFill>
                </a:rPr>
                <a:t>1</a:t>
              </a:r>
              <a:r>
                <a:rPr lang="ja-JP" altLang="en-US">
                  <a:solidFill>
                    <a:schemeClr val="bg1"/>
                  </a:solidFill>
                </a:rPr>
                <a:t>）</a:t>
              </a:r>
            </a:p>
          </p:txBody>
        </p:sp>
      </p:grpSp>
      <p:grpSp>
        <p:nvGrpSpPr>
          <p:cNvPr id="23560" name="グループ化 56"/>
          <p:cNvGrpSpPr>
            <a:grpSpLocks/>
          </p:cNvGrpSpPr>
          <p:nvPr/>
        </p:nvGrpSpPr>
        <p:grpSpPr bwMode="auto">
          <a:xfrm>
            <a:off x="644525" y="2924175"/>
            <a:ext cx="4738688" cy="931863"/>
            <a:chOff x="645220" y="3212976"/>
            <a:chExt cx="4738688" cy="931863"/>
          </a:xfrm>
        </p:grpSpPr>
        <p:grpSp>
          <p:nvGrpSpPr>
            <p:cNvPr id="23610" name="グループ化 78"/>
            <p:cNvGrpSpPr>
              <a:grpSpLocks/>
            </p:cNvGrpSpPr>
            <p:nvPr/>
          </p:nvGrpSpPr>
          <p:grpSpPr bwMode="auto">
            <a:xfrm>
              <a:off x="2955781" y="3500917"/>
              <a:ext cx="2428127" cy="369216"/>
              <a:chOff x="5138103" y="3323979"/>
              <a:chExt cx="2428782" cy="369412"/>
            </a:xfrm>
          </p:grpSpPr>
          <p:sp>
            <p:nvSpPr>
              <p:cNvPr id="23618" name="Text Box 31"/>
              <p:cNvSpPr txBox="1">
                <a:spLocks noChangeArrowheads="1"/>
              </p:cNvSpPr>
              <p:nvPr/>
            </p:nvSpPr>
            <p:spPr bwMode="auto">
              <a:xfrm>
                <a:off x="6488972" y="3323979"/>
                <a:ext cx="1077913" cy="369412"/>
              </a:xfrm>
              <a:prstGeom prst="rect">
                <a:avLst/>
              </a:prstGeom>
              <a:noFill/>
              <a:ln w="25400">
                <a:noFill/>
                <a:miter lim="800000"/>
                <a:headEnd/>
                <a:tailEnd/>
              </a:ln>
            </p:spPr>
            <p:txBody>
              <a:bodyPr>
                <a:spAutoFit/>
              </a:bodyPr>
              <a:lstStyle/>
              <a:p>
                <a:pPr algn="ctr"/>
                <a:r>
                  <a:rPr lang="ja-JP" altLang="en-US">
                    <a:solidFill>
                      <a:schemeClr val="bg1"/>
                    </a:solidFill>
                  </a:rPr>
                  <a:t>（式</a:t>
                </a:r>
                <a:r>
                  <a:rPr lang="en-US" altLang="ja-JP">
                    <a:solidFill>
                      <a:schemeClr val="bg1"/>
                    </a:solidFill>
                  </a:rPr>
                  <a:t>4</a:t>
                </a:r>
                <a:r>
                  <a:rPr lang="ja-JP" altLang="en-US">
                    <a:solidFill>
                      <a:schemeClr val="bg1"/>
                    </a:solidFill>
                  </a:rPr>
                  <a:t>）</a:t>
                </a:r>
              </a:p>
            </p:txBody>
          </p:sp>
          <p:sp>
            <p:nvSpPr>
              <p:cNvPr id="23619" name="Line 34"/>
              <p:cNvSpPr>
                <a:spLocks noChangeShapeType="1"/>
              </p:cNvSpPr>
              <p:nvPr/>
            </p:nvSpPr>
            <p:spPr bwMode="auto">
              <a:xfrm>
                <a:off x="5138103" y="3527108"/>
                <a:ext cx="1371600" cy="0"/>
              </a:xfrm>
              <a:prstGeom prst="line">
                <a:avLst/>
              </a:prstGeom>
              <a:noFill/>
              <a:ln w="25400">
                <a:solidFill>
                  <a:schemeClr val="bg1"/>
                </a:solidFill>
                <a:round/>
                <a:headEnd/>
                <a:tailEnd/>
              </a:ln>
            </p:spPr>
            <p:txBody>
              <a:bodyPr anchor="ctr">
                <a:spAutoFit/>
              </a:bodyPr>
              <a:lstStyle/>
              <a:p>
                <a:endParaRPr lang="ja-JP" altLang="en-US"/>
              </a:p>
            </p:txBody>
          </p:sp>
        </p:grpSp>
        <p:grpSp>
          <p:nvGrpSpPr>
            <p:cNvPr id="23611" name="グループ化 64"/>
            <p:cNvGrpSpPr>
              <a:grpSpLocks/>
            </p:cNvGrpSpPr>
            <p:nvPr/>
          </p:nvGrpSpPr>
          <p:grpSpPr bwMode="auto">
            <a:xfrm>
              <a:off x="645220" y="3212976"/>
              <a:ext cx="2229768" cy="931863"/>
              <a:chOff x="1721235" y="3132399"/>
              <a:chExt cx="2230370" cy="932358"/>
            </a:xfrm>
          </p:grpSpPr>
          <p:grpSp>
            <p:nvGrpSpPr>
              <p:cNvPr id="23612" name="グループ化 63"/>
              <p:cNvGrpSpPr>
                <a:grpSpLocks/>
              </p:cNvGrpSpPr>
              <p:nvPr/>
            </p:nvGrpSpPr>
            <p:grpSpPr bwMode="auto">
              <a:xfrm>
                <a:off x="1721235" y="3132399"/>
                <a:ext cx="2230370" cy="932358"/>
                <a:chOff x="1616460" y="3132399"/>
                <a:chExt cx="2230370" cy="932358"/>
              </a:xfrm>
            </p:grpSpPr>
            <p:sp>
              <p:nvSpPr>
                <p:cNvPr id="23614" name="テキスト ボックス 41"/>
                <p:cNvSpPr txBox="1">
                  <a:spLocks noChangeArrowheads="1"/>
                </p:cNvSpPr>
                <p:nvPr/>
              </p:nvSpPr>
              <p:spPr bwMode="auto">
                <a:xfrm>
                  <a:off x="1616460" y="3381296"/>
                  <a:ext cx="800100" cy="461765"/>
                </a:xfrm>
                <a:prstGeom prst="rect">
                  <a:avLst/>
                </a:prstGeom>
                <a:noFill/>
                <a:ln w="9525">
                  <a:noFill/>
                  <a:miter lim="800000"/>
                  <a:headEnd/>
                  <a:tailEnd/>
                </a:ln>
              </p:spPr>
              <p:txBody>
                <a:bodyPr>
                  <a:spAutoFit/>
                </a:bodyPr>
                <a:lstStyle/>
                <a:p>
                  <a:pPr algn="ctr"/>
                  <a:r>
                    <a:rPr lang="en-US" altLang="ja-JP" sz="2400" i="1">
                      <a:solidFill>
                        <a:schemeClr val="bg1"/>
                      </a:solidFill>
                    </a:rPr>
                    <a:t>k =</a:t>
                  </a:r>
                  <a:endParaRPr lang="ja-JP" altLang="en-US" sz="2400" i="1">
                    <a:solidFill>
                      <a:schemeClr val="bg1"/>
                    </a:solidFill>
                  </a:endParaRPr>
                </a:p>
              </p:txBody>
            </p:sp>
            <p:grpSp>
              <p:nvGrpSpPr>
                <p:cNvPr id="23615" name="グループ化 44"/>
                <p:cNvGrpSpPr>
                  <a:grpSpLocks/>
                </p:cNvGrpSpPr>
                <p:nvPr/>
              </p:nvGrpSpPr>
              <p:grpSpPr bwMode="auto">
                <a:xfrm>
                  <a:off x="1915159" y="3132399"/>
                  <a:ext cx="1931671" cy="932358"/>
                  <a:chOff x="1965959" y="3106999"/>
                  <a:chExt cx="1931671" cy="932358"/>
                </a:xfrm>
              </p:grpSpPr>
              <p:sp>
                <p:nvSpPr>
                  <p:cNvPr id="23616" name="テキスト ボックス 42"/>
                  <p:cNvSpPr txBox="1">
                    <a:spLocks noChangeArrowheads="1"/>
                  </p:cNvSpPr>
                  <p:nvPr/>
                </p:nvSpPr>
                <p:spPr bwMode="auto">
                  <a:xfrm>
                    <a:off x="2539375" y="3106999"/>
                    <a:ext cx="697230" cy="461765"/>
                  </a:xfrm>
                  <a:prstGeom prst="rect">
                    <a:avLst/>
                  </a:prstGeom>
                  <a:noFill/>
                  <a:ln w="9525">
                    <a:noFill/>
                    <a:miter lim="800000"/>
                    <a:headEnd/>
                    <a:tailEnd/>
                  </a:ln>
                </p:spPr>
                <p:txBody>
                  <a:bodyPr>
                    <a:spAutoFit/>
                  </a:bodyPr>
                  <a:lstStyle/>
                  <a:p>
                    <a:pPr algn="ctr"/>
                    <a:r>
                      <a:rPr lang="en-US" altLang="ja-JP" sz="2400" i="1">
                        <a:solidFill>
                          <a:schemeClr val="bg1"/>
                        </a:solidFill>
                      </a:rPr>
                      <a:t>α</a:t>
                    </a:r>
                    <a:endParaRPr lang="ja-JP" altLang="en-US" sz="2400" i="1">
                      <a:solidFill>
                        <a:schemeClr val="bg1"/>
                      </a:solidFill>
                    </a:endParaRPr>
                  </a:p>
                </p:txBody>
              </p:sp>
              <p:sp>
                <p:nvSpPr>
                  <p:cNvPr id="23617" name="テキスト ボックス 43"/>
                  <p:cNvSpPr txBox="1">
                    <a:spLocks noChangeArrowheads="1"/>
                  </p:cNvSpPr>
                  <p:nvPr/>
                </p:nvSpPr>
                <p:spPr bwMode="auto">
                  <a:xfrm>
                    <a:off x="1965959" y="3577593"/>
                    <a:ext cx="1931671" cy="461764"/>
                  </a:xfrm>
                  <a:prstGeom prst="rect">
                    <a:avLst/>
                  </a:prstGeom>
                  <a:noFill/>
                  <a:ln w="9525">
                    <a:noFill/>
                    <a:miter lim="800000"/>
                    <a:headEnd/>
                    <a:tailEnd/>
                  </a:ln>
                </p:spPr>
                <p:txBody>
                  <a:bodyPr>
                    <a:spAutoFit/>
                  </a:bodyPr>
                  <a:lstStyle/>
                  <a:p>
                    <a:pPr algn="ctr"/>
                    <a:r>
                      <a:rPr lang="en-US" altLang="ja-JP" sz="2400">
                        <a:solidFill>
                          <a:schemeClr val="bg1"/>
                        </a:solidFill>
                      </a:rPr>
                      <a:t>0.83 </a:t>
                    </a:r>
                    <a:r>
                      <a:rPr lang="en-US" altLang="ja-JP" sz="2400" i="1">
                        <a:solidFill>
                          <a:schemeClr val="bg1"/>
                        </a:solidFill>
                      </a:rPr>
                      <a:t>C</a:t>
                    </a:r>
                    <a:endParaRPr lang="ja-JP" altLang="en-US" sz="2400" i="1">
                      <a:solidFill>
                        <a:schemeClr val="bg1"/>
                      </a:solidFill>
                    </a:endParaRPr>
                  </a:p>
                </p:txBody>
              </p:sp>
            </p:grpSp>
          </p:grpSp>
          <p:cxnSp>
            <p:nvCxnSpPr>
              <p:cNvPr id="103" name="直線コネクタ 102"/>
              <p:cNvCxnSpPr/>
              <p:nvPr/>
            </p:nvCxnSpPr>
            <p:spPr>
              <a:xfrm>
                <a:off x="2348467" y="3607314"/>
                <a:ext cx="1197298"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3561" name="グループ化 79"/>
          <p:cNvGrpSpPr>
            <a:grpSpLocks/>
          </p:cNvGrpSpPr>
          <p:nvPr/>
        </p:nvGrpSpPr>
        <p:grpSpPr bwMode="auto">
          <a:xfrm>
            <a:off x="2844800" y="2205038"/>
            <a:ext cx="2509838" cy="366712"/>
            <a:chOff x="5087620" y="1357200"/>
            <a:chExt cx="2434365" cy="366162"/>
          </a:xfrm>
        </p:grpSpPr>
        <p:sp>
          <p:nvSpPr>
            <p:cNvPr id="23608" name="Text Box 30"/>
            <p:cNvSpPr txBox="1">
              <a:spLocks noChangeArrowheads="1"/>
            </p:cNvSpPr>
            <p:nvPr/>
          </p:nvSpPr>
          <p:spPr bwMode="auto">
            <a:xfrm>
              <a:off x="6448770" y="1357200"/>
              <a:ext cx="1073215" cy="366162"/>
            </a:xfrm>
            <a:prstGeom prst="rect">
              <a:avLst/>
            </a:prstGeom>
            <a:noFill/>
            <a:ln w="25400">
              <a:noFill/>
              <a:miter lim="800000"/>
              <a:headEnd/>
              <a:tailEnd/>
            </a:ln>
          </p:spPr>
          <p:txBody>
            <a:bodyPr>
              <a:spAutoFit/>
            </a:bodyPr>
            <a:lstStyle/>
            <a:p>
              <a:pPr algn="ctr"/>
              <a:r>
                <a:rPr lang="ja-JP" altLang="en-US">
                  <a:solidFill>
                    <a:schemeClr val="bg1"/>
                  </a:solidFill>
                </a:rPr>
                <a:t>（式</a:t>
              </a:r>
              <a:r>
                <a:rPr lang="en-US" altLang="ja-JP">
                  <a:solidFill>
                    <a:schemeClr val="bg1"/>
                  </a:solidFill>
                </a:rPr>
                <a:t>3</a:t>
              </a:r>
              <a:r>
                <a:rPr lang="ja-JP" altLang="en-US">
                  <a:solidFill>
                    <a:schemeClr val="bg1"/>
                  </a:solidFill>
                </a:rPr>
                <a:t>）</a:t>
              </a:r>
            </a:p>
          </p:txBody>
        </p:sp>
        <p:sp>
          <p:nvSpPr>
            <p:cNvPr id="23609" name="Line 33"/>
            <p:cNvSpPr>
              <a:spLocks noChangeShapeType="1"/>
            </p:cNvSpPr>
            <p:nvPr/>
          </p:nvSpPr>
          <p:spPr bwMode="auto">
            <a:xfrm>
              <a:off x="5087620" y="1554480"/>
              <a:ext cx="1371600" cy="0"/>
            </a:xfrm>
            <a:prstGeom prst="line">
              <a:avLst/>
            </a:prstGeom>
            <a:noFill/>
            <a:ln w="25400">
              <a:solidFill>
                <a:schemeClr val="bg1"/>
              </a:solidFill>
              <a:round/>
              <a:headEnd/>
              <a:tailEnd/>
            </a:ln>
          </p:spPr>
          <p:txBody>
            <a:bodyPr anchor="ctr">
              <a:spAutoFit/>
            </a:bodyPr>
            <a:lstStyle/>
            <a:p>
              <a:endParaRPr lang="ja-JP" altLang="en-US"/>
            </a:p>
          </p:txBody>
        </p:sp>
      </p:grpSp>
      <p:grpSp>
        <p:nvGrpSpPr>
          <p:cNvPr id="23562" name="Group 57"/>
          <p:cNvGrpSpPr>
            <a:grpSpLocks/>
          </p:cNvGrpSpPr>
          <p:nvPr/>
        </p:nvGrpSpPr>
        <p:grpSpPr bwMode="auto">
          <a:xfrm>
            <a:off x="552450" y="1900238"/>
            <a:ext cx="2336800" cy="957262"/>
            <a:chOff x="987" y="3204"/>
            <a:chExt cx="1472" cy="603"/>
          </a:xfrm>
        </p:grpSpPr>
        <p:grpSp>
          <p:nvGrpSpPr>
            <p:cNvPr id="23602" name="Group 56"/>
            <p:cNvGrpSpPr>
              <a:grpSpLocks/>
            </p:cNvGrpSpPr>
            <p:nvPr/>
          </p:nvGrpSpPr>
          <p:grpSpPr bwMode="auto">
            <a:xfrm>
              <a:off x="987" y="3204"/>
              <a:ext cx="1472" cy="603"/>
              <a:chOff x="987" y="3204"/>
              <a:chExt cx="1472" cy="603"/>
            </a:xfrm>
          </p:grpSpPr>
          <p:sp>
            <p:nvSpPr>
              <p:cNvPr id="23604" name="テキスト ボックス 68"/>
              <p:cNvSpPr txBox="1">
                <a:spLocks noChangeArrowheads="1"/>
              </p:cNvSpPr>
              <p:nvPr/>
            </p:nvSpPr>
            <p:spPr bwMode="auto">
              <a:xfrm>
                <a:off x="987" y="3369"/>
                <a:ext cx="592" cy="288"/>
              </a:xfrm>
              <a:prstGeom prst="rect">
                <a:avLst/>
              </a:prstGeom>
              <a:noFill/>
              <a:ln w="9525">
                <a:noFill/>
                <a:miter lim="800000"/>
                <a:headEnd/>
                <a:tailEnd/>
              </a:ln>
            </p:spPr>
            <p:txBody>
              <a:bodyPr>
                <a:spAutoFit/>
              </a:bodyPr>
              <a:lstStyle/>
              <a:p>
                <a:pPr algn="ctr"/>
                <a:r>
                  <a:rPr lang="en-US" altLang="ja-JP" sz="2400" i="1">
                    <a:solidFill>
                      <a:schemeClr val="bg1"/>
                    </a:solidFill>
                  </a:rPr>
                  <a:t>α =</a:t>
                </a:r>
                <a:endParaRPr lang="ja-JP" altLang="en-US" sz="2400" i="1">
                  <a:solidFill>
                    <a:schemeClr val="bg1"/>
                  </a:solidFill>
                </a:endParaRPr>
              </a:p>
            </p:txBody>
          </p:sp>
          <p:grpSp>
            <p:nvGrpSpPr>
              <p:cNvPr id="23605" name="グループ化 44"/>
              <p:cNvGrpSpPr>
                <a:grpSpLocks/>
              </p:cNvGrpSpPr>
              <p:nvPr/>
            </p:nvGrpSpPr>
            <p:grpSpPr bwMode="auto">
              <a:xfrm>
                <a:off x="1243" y="3204"/>
                <a:ext cx="1216" cy="603"/>
                <a:chOff x="1937385" y="3076250"/>
                <a:chExt cx="1931670" cy="956586"/>
              </a:xfrm>
            </p:grpSpPr>
            <p:sp>
              <p:nvSpPr>
                <p:cNvPr id="23606" name="テキスト ボックス 70"/>
                <p:cNvSpPr txBox="1">
                  <a:spLocks noChangeArrowheads="1"/>
                </p:cNvSpPr>
                <p:nvPr/>
              </p:nvSpPr>
              <p:spPr bwMode="auto">
                <a:xfrm>
                  <a:off x="2583923" y="3076250"/>
                  <a:ext cx="695782" cy="456877"/>
                </a:xfrm>
                <a:prstGeom prst="rect">
                  <a:avLst/>
                </a:prstGeom>
                <a:noFill/>
                <a:ln w="9525">
                  <a:noFill/>
                  <a:miter lim="800000"/>
                  <a:headEnd/>
                  <a:tailEnd/>
                </a:ln>
              </p:spPr>
              <p:txBody>
                <a:bodyPr>
                  <a:spAutoFit/>
                </a:bodyPr>
                <a:lstStyle/>
                <a:p>
                  <a:pPr algn="ctr"/>
                  <a:r>
                    <a:rPr lang="en-US" altLang="ja-JP" sz="2400" i="1">
                      <a:solidFill>
                        <a:schemeClr val="bg1"/>
                      </a:solidFill>
                    </a:rPr>
                    <a:t>H</a:t>
                  </a:r>
                  <a:endParaRPr lang="ja-JP" altLang="en-US" sz="2400" i="1">
                    <a:solidFill>
                      <a:schemeClr val="bg1"/>
                    </a:solidFill>
                  </a:endParaRPr>
                </a:p>
              </p:txBody>
            </p:sp>
            <p:sp>
              <p:nvSpPr>
                <p:cNvPr id="23607" name="テキスト ボックス 71"/>
                <p:cNvSpPr txBox="1">
                  <a:spLocks noChangeArrowheads="1"/>
                </p:cNvSpPr>
                <p:nvPr/>
              </p:nvSpPr>
              <p:spPr bwMode="auto">
                <a:xfrm>
                  <a:off x="1937385" y="3575959"/>
                  <a:ext cx="1931670" cy="456877"/>
                </a:xfrm>
                <a:prstGeom prst="rect">
                  <a:avLst/>
                </a:prstGeom>
                <a:noFill/>
                <a:ln w="9525">
                  <a:noFill/>
                  <a:miter lim="800000"/>
                  <a:headEnd/>
                  <a:tailEnd/>
                </a:ln>
              </p:spPr>
              <p:txBody>
                <a:bodyPr>
                  <a:spAutoFit/>
                </a:bodyPr>
                <a:lstStyle/>
                <a:p>
                  <a:pPr algn="ctr"/>
                  <a:r>
                    <a:rPr lang="en-US" altLang="ja-JP" sz="2400" i="1">
                      <a:solidFill>
                        <a:schemeClr val="bg1"/>
                      </a:solidFill>
                    </a:rPr>
                    <a:t>θ</a:t>
                  </a:r>
                  <a:r>
                    <a:rPr lang="ja-JP" altLang="en-US" sz="2400">
                      <a:solidFill>
                        <a:schemeClr val="bg1"/>
                      </a:solidFill>
                    </a:rPr>
                    <a:t>  </a:t>
                  </a:r>
                  <a:r>
                    <a:rPr lang="en-US" altLang="ja-JP" sz="2400">
                      <a:solidFill>
                        <a:schemeClr val="bg1"/>
                      </a:solidFill>
                    </a:rPr>
                    <a:t>― </a:t>
                  </a:r>
                  <a:r>
                    <a:rPr lang="en-US" altLang="ja-JP" sz="2400" i="1">
                      <a:solidFill>
                        <a:schemeClr val="bg1"/>
                      </a:solidFill>
                    </a:rPr>
                    <a:t>θ</a:t>
                  </a:r>
                  <a:endParaRPr lang="ja-JP" altLang="en-US" sz="2400" i="1">
                    <a:solidFill>
                      <a:schemeClr val="bg1"/>
                    </a:solidFill>
                  </a:endParaRPr>
                </a:p>
              </p:txBody>
            </p:sp>
          </p:grpSp>
        </p:grpSp>
        <p:cxnSp>
          <p:nvCxnSpPr>
            <p:cNvPr id="119" name="直線コネクタ 118"/>
            <p:cNvCxnSpPr/>
            <p:nvPr/>
          </p:nvCxnSpPr>
          <p:spPr>
            <a:xfrm>
              <a:off x="1468" y="3520"/>
              <a:ext cx="753" cy="1"/>
            </a:xfrm>
            <a:prstGeom prst="line">
              <a:avLst/>
            </a:prstGeom>
            <a:ln w="12700">
              <a:noFill/>
            </a:ln>
          </p:spPr>
          <p:style>
            <a:lnRef idx="1">
              <a:schemeClr val="accent1"/>
            </a:lnRef>
            <a:fillRef idx="0">
              <a:schemeClr val="accent1"/>
            </a:fillRef>
            <a:effectRef idx="0">
              <a:schemeClr val="accent1"/>
            </a:effectRef>
            <a:fontRef idx="minor">
              <a:schemeClr val="tx1"/>
            </a:fontRef>
          </p:style>
        </p:cxnSp>
      </p:grpSp>
      <p:sp>
        <p:nvSpPr>
          <p:cNvPr id="23563" name="テキスト ボックス 72"/>
          <p:cNvSpPr txBox="1">
            <a:spLocks noChangeArrowheads="1"/>
          </p:cNvSpPr>
          <p:nvPr/>
        </p:nvSpPr>
        <p:spPr bwMode="auto">
          <a:xfrm>
            <a:off x="1495425" y="2562225"/>
            <a:ext cx="398463" cy="276225"/>
          </a:xfrm>
          <a:prstGeom prst="rect">
            <a:avLst/>
          </a:prstGeom>
          <a:noFill/>
          <a:ln w="9525">
            <a:noFill/>
            <a:miter lim="800000"/>
            <a:headEnd/>
            <a:tailEnd/>
          </a:ln>
        </p:spPr>
        <p:txBody>
          <a:bodyPr>
            <a:spAutoFit/>
          </a:bodyPr>
          <a:lstStyle/>
          <a:p>
            <a:pPr algn="ctr"/>
            <a:r>
              <a:rPr lang="en-US" altLang="ja-JP" sz="1200" i="1">
                <a:solidFill>
                  <a:schemeClr val="bg1"/>
                </a:solidFill>
              </a:rPr>
              <a:t>s</a:t>
            </a:r>
            <a:endParaRPr lang="ja-JP" altLang="en-US" sz="1200" i="1">
              <a:solidFill>
                <a:schemeClr val="bg1"/>
              </a:solidFill>
            </a:endParaRPr>
          </a:p>
        </p:txBody>
      </p:sp>
      <p:sp>
        <p:nvSpPr>
          <p:cNvPr id="23564" name="テキスト ボックス 73"/>
          <p:cNvSpPr txBox="1">
            <a:spLocks noChangeArrowheads="1"/>
          </p:cNvSpPr>
          <p:nvPr/>
        </p:nvSpPr>
        <p:spPr bwMode="auto">
          <a:xfrm>
            <a:off x="2301875" y="2538413"/>
            <a:ext cx="398463" cy="274637"/>
          </a:xfrm>
          <a:prstGeom prst="rect">
            <a:avLst/>
          </a:prstGeom>
          <a:noFill/>
          <a:ln w="9525">
            <a:noFill/>
            <a:miter lim="800000"/>
            <a:headEnd/>
            <a:tailEnd/>
          </a:ln>
        </p:spPr>
        <p:txBody>
          <a:bodyPr>
            <a:spAutoFit/>
          </a:bodyPr>
          <a:lstStyle/>
          <a:p>
            <a:pPr algn="ctr"/>
            <a:r>
              <a:rPr lang="en-US" altLang="ja-JP" sz="1200" i="1">
                <a:solidFill>
                  <a:schemeClr val="bg1"/>
                </a:solidFill>
              </a:rPr>
              <a:t>a</a:t>
            </a:r>
          </a:p>
        </p:txBody>
      </p:sp>
      <p:cxnSp>
        <p:nvCxnSpPr>
          <p:cNvPr id="124" name="直線コネクタ 123"/>
          <p:cNvCxnSpPr/>
          <p:nvPr/>
        </p:nvCxnSpPr>
        <p:spPr bwMode="auto">
          <a:xfrm>
            <a:off x="1449388" y="2403475"/>
            <a:ext cx="1195387"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566" name="Text Box 9"/>
          <p:cNvSpPr txBox="1">
            <a:spLocks noChangeArrowheads="1"/>
          </p:cNvSpPr>
          <p:nvPr/>
        </p:nvSpPr>
        <p:spPr bwMode="auto">
          <a:xfrm>
            <a:off x="307975" y="28575"/>
            <a:ext cx="7864475" cy="646113"/>
          </a:xfrm>
          <a:prstGeom prst="rect">
            <a:avLst/>
          </a:prstGeom>
          <a:noFill/>
          <a:ln w="25400" algn="ctr">
            <a:noFill/>
            <a:miter lim="800000"/>
            <a:headEnd/>
            <a:tailEnd/>
          </a:ln>
        </p:spPr>
        <p:txBody>
          <a:bodyPr>
            <a:spAutoFit/>
          </a:bodyPr>
          <a:lstStyle/>
          <a:p>
            <a:pPr algn="ctr">
              <a:spcBef>
                <a:spcPct val="50000"/>
              </a:spcBef>
            </a:pPr>
            <a:r>
              <a:rPr lang="ja-JP" altLang="en-US" sz="3600">
                <a:solidFill>
                  <a:srgbClr val="FFFF00"/>
                </a:solidFill>
              </a:rPr>
              <a:t>熱収支式、蒸発効率の算出式</a:t>
            </a:r>
          </a:p>
        </p:txBody>
      </p:sp>
      <p:sp>
        <p:nvSpPr>
          <p:cNvPr id="23567" name="Text Box 16"/>
          <p:cNvSpPr txBox="1">
            <a:spLocks noChangeArrowheads="1"/>
          </p:cNvSpPr>
          <p:nvPr/>
        </p:nvSpPr>
        <p:spPr bwMode="auto">
          <a:xfrm>
            <a:off x="-396875" y="4941888"/>
            <a:ext cx="3355975" cy="306387"/>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Rn</a:t>
            </a:r>
            <a:r>
              <a:rPr lang="ja-JP" altLang="en-US" sz="1400">
                <a:solidFill>
                  <a:schemeClr val="bg1"/>
                </a:solidFill>
              </a:rPr>
              <a:t>：正味放射量［</a:t>
            </a:r>
            <a:r>
              <a:rPr lang="en-US" altLang="ja-JP" sz="1400">
                <a:solidFill>
                  <a:schemeClr val="bg1"/>
                </a:solidFill>
              </a:rPr>
              <a:t>W/㎡</a:t>
            </a:r>
            <a:r>
              <a:rPr lang="ja-JP" altLang="en-US" sz="1400">
                <a:solidFill>
                  <a:schemeClr val="bg1"/>
                </a:solidFill>
              </a:rPr>
              <a:t>］</a:t>
            </a:r>
          </a:p>
        </p:txBody>
      </p:sp>
      <p:sp>
        <p:nvSpPr>
          <p:cNvPr id="23568" name="Text Box 17"/>
          <p:cNvSpPr txBox="1">
            <a:spLocks noChangeArrowheads="1"/>
          </p:cNvSpPr>
          <p:nvPr/>
        </p:nvSpPr>
        <p:spPr bwMode="auto">
          <a:xfrm>
            <a:off x="-482600" y="5241925"/>
            <a:ext cx="381317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H</a:t>
            </a:r>
            <a:r>
              <a:rPr lang="ja-JP" altLang="en-US" sz="1400">
                <a:solidFill>
                  <a:schemeClr val="bg1"/>
                </a:solidFill>
              </a:rPr>
              <a:t>：顕熱フラックス［</a:t>
            </a:r>
            <a:r>
              <a:rPr lang="en-US" altLang="ja-JP" sz="1400">
                <a:solidFill>
                  <a:schemeClr val="bg1"/>
                </a:solidFill>
              </a:rPr>
              <a:t>W/㎡</a:t>
            </a:r>
            <a:r>
              <a:rPr lang="ja-JP" altLang="en-US" sz="1400">
                <a:solidFill>
                  <a:schemeClr val="bg1"/>
                </a:solidFill>
              </a:rPr>
              <a:t>］</a:t>
            </a:r>
          </a:p>
        </p:txBody>
      </p:sp>
      <p:sp>
        <p:nvSpPr>
          <p:cNvPr id="23569" name="Text Box 18"/>
          <p:cNvSpPr txBox="1">
            <a:spLocks noChangeArrowheads="1"/>
          </p:cNvSpPr>
          <p:nvPr/>
        </p:nvSpPr>
        <p:spPr bwMode="auto">
          <a:xfrm>
            <a:off x="-481013" y="5551488"/>
            <a:ext cx="3727451"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LE</a:t>
            </a:r>
            <a:r>
              <a:rPr lang="ja-JP" altLang="en-US" sz="1400">
                <a:solidFill>
                  <a:schemeClr val="bg1"/>
                </a:solidFill>
              </a:rPr>
              <a:t>：潜熱フラックス［</a:t>
            </a:r>
            <a:r>
              <a:rPr lang="en-US" altLang="ja-JP" sz="1400">
                <a:solidFill>
                  <a:schemeClr val="bg1"/>
                </a:solidFill>
              </a:rPr>
              <a:t>W/㎡</a:t>
            </a:r>
            <a:r>
              <a:rPr lang="ja-JP" altLang="en-US" sz="1400">
                <a:solidFill>
                  <a:schemeClr val="bg1"/>
                </a:solidFill>
              </a:rPr>
              <a:t>］</a:t>
            </a:r>
          </a:p>
        </p:txBody>
      </p:sp>
      <p:sp>
        <p:nvSpPr>
          <p:cNvPr id="23570" name="Text Box 19"/>
          <p:cNvSpPr txBox="1">
            <a:spLocks noChangeArrowheads="1"/>
          </p:cNvSpPr>
          <p:nvPr/>
        </p:nvSpPr>
        <p:spPr bwMode="auto">
          <a:xfrm>
            <a:off x="-719138" y="5848350"/>
            <a:ext cx="3729038" cy="306388"/>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G</a:t>
            </a:r>
            <a:r>
              <a:rPr lang="ja-JP" altLang="en-US" sz="1400">
                <a:solidFill>
                  <a:schemeClr val="bg1"/>
                </a:solidFill>
              </a:rPr>
              <a:t>：伝導熱［</a:t>
            </a:r>
            <a:r>
              <a:rPr lang="en-US" altLang="ja-JP" sz="1400">
                <a:solidFill>
                  <a:schemeClr val="bg1"/>
                </a:solidFill>
              </a:rPr>
              <a:t>W/㎡</a:t>
            </a:r>
            <a:r>
              <a:rPr lang="ja-JP" altLang="en-US" sz="1400">
                <a:solidFill>
                  <a:schemeClr val="bg1"/>
                </a:solidFill>
              </a:rPr>
              <a:t>］</a:t>
            </a:r>
          </a:p>
        </p:txBody>
      </p:sp>
      <p:sp>
        <p:nvSpPr>
          <p:cNvPr id="23571" name="Text Box 20"/>
          <p:cNvSpPr txBox="1">
            <a:spLocks noChangeArrowheads="1"/>
          </p:cNvSpPr>
          <p:nvPr/>
        </p:nvSpPr>
        <p:spPr bwMode="auto">
          <a:xfrm>
            <a:off x="-292100" y="6161088"/>
            <a:ext cx="3194050"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L</a:t>
            </a:r>
            <a:r>
              <a:rPr lang="ja-JP" altLang="en-US" sz="1400">
                <a:solidFill>
                  <a:schemeClr val="bg1"/>
                </a:solidFill>
              </a:rPr>
              <a:t>：気化の潜熱［</a:t>
            </a:r>
            <a:r>
              <a:rPr lang="en-US" altLang="ja-JP" sz="1400">
                <a:solidFill>
                  <a:schemeClr val="bg1"/>
                </a:solidFill>
              </a:rPr>
              <a:t>J/kg</a:t>
            </a:r>
            <a:r>
              <a:rPr lang="ja-JP" altLang="en-US" sz="1400">
                <a:solidFill>
                  <a:schemeClr val="bg1"/>
                </a:solidFill>
              </a:rPr>
              <a:t>］</a:t>
            </a:r>
          </a:p>
        </p:txBody>
      </p:sp>
      <p:sp>
        <p:nvSpPr>
          <p:cNvPr id="23572" name="Text Box 10"/>
          <p:cNvSpPr txBox="1">
            <a:spLocks noChangeArrowheads="1"/>
          </p:cNvSpPr>
          <p:nvPr/>
        </p:nvSpPr>
        <p:spPr bwMode="auto">
          <a:xfrm>
            <a:off x="2220913" y="5762625"/>
            <a:ext cx="1690687" cy="400050"/>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β</a:t>
            </a:r>
            <a:r>
              <a:rPr lang="ja-JP" altLang="en-US" sz="1400">
                <a:solidFill>
                  <a:schemeClr val="bg1"/>
                </a:solidFill>
              </a:rPr>
              <a:t>：蒸発効率</a:t>
            </a:r>
            <a:r>
              <a:rPr lang="ja-JP" altLang="en-US" sz="2000">
                <a:solidFill>
                  <a:schemeClr val="bg1"/>
                </a:solidFill>
              </a:rPr>
              <a:t>　</a:t>
            </a:r>
          </a:p>
        </p:txBody>
      </p:sp>
      <p:sp>
        <p:nvSpPr>
          <p:cNvPr id="23573" name="Text Box 12"/>
          <p:cNvSpPr txBox="1">
            <a:spLocks noChangeArrowheads="1"/>
          </p:cNvSpPr>
          <p:nvPr/>
        </p:nvSpPr>
        <p:spPr bwMode="auto">
          <a:xfrm>
            <a:off x="1776413" y="6165850"/>
            <a:ext cx="437197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k</a:t>
            </a:r>
            <a:r>
              <a:rPr lang="ja-JP" altLang="en-US" sz="1400">
                <a:solidFill>
                  <a:schemeClr val="bg1"/>
                </a:solidFill>
              </a:rPr>
              <a:t>：物質伝達率［</a:t>
            </a:r>
            <a:r>
              <a:rPr lang="en-US" altLang="ja-JP" sz="1400">
                <a:solidFill>
                  <a:schemeClr val="bg1"/>
                </a:solidFill>
              </a:rPr>
              <a:t>kg/(</a:t>
            </a:r>
            <a:r>
              <a:rPr lang="ja-JP" altLang="en-US" sz="1400">
                <a:solidFill>
                  <a:schemeClr val="bg1"/>
                </a:solidFill>
              </a:rPr>
              <a:t>㎡・</a:t>
            </a:r>
            <a:r>
              <a:rPr lang="en-US" altLang="ja-JP" sz="1400">
                <a:solidFill>
                  <a:schemeClr val="bg1"/>
                </a:solidFill>
              </a:rPr>
              <a:t>s</a:t>
            </a:r>
            <a:r>
              <a:rPr lang="ja-JP" altLang="en-US" sz="1400">
                <a:solidFill>
                  <a:schemeClr val="bg1"/>
                </a:solidFill>
              </a:rPr>
              <a:t>・</a:t>
            </a:r>
            <a:r>
              <a:rPr lang="en-US" altLang="ja-JP" sz="1400">
                <a:solidFill>
                  <a:schemeClr val="bg1"/>
                </a:solidFill>
              </a:rPr>
              <a:t>(kg/kg’))</a:t>
            </a:r>
            <a:r>
              <a:rPr lang="ja-JP" altLang="en-US" sz="1400">
                <a:solidFill>
                  <a:schemeClr val="bg1"/>
                </a:solidFill>
              </a:rPr>
              <a:t>］</a:t>
            </a:r>
          </a:p>
        </p:txBody>
      </p:sp>
      <p:sp>
        <p:nvSpPr>
          <p:cNvPr id="23574" name="Text Box 13"/>
          <p:cNvSpPr txBox="1">
            <a:spLocks noChangeArrowheads="1"/>
          </p:cNvSpPr>
          <p:nvPr/>
        </p:nvSpPr>
        <p:spPr bwMode="auto">
          <a:xfrm>
            <a:off x="4711700" y="4924425"/>
            <a:ext cx="355282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x</a:t>
            </a:r>
            <a:r>
              <a:rPr lang="en-US" altLang="ja-JP" sz="1400" i="1" baseline="-25000">
                <a:solidFill>
                  <a:schemeClr val="bg1"/>
                </a:solidFill>
              </a:rPr>
              <a:t>s</a:t>
            </a:r>
            <a:r>
              <a:rPr lang="ja-JP" altLang="en-US" sz="1400">
                <a:solidFill>
                  <a:schemeClr val="bg1"/>
                </a:solidFill>
              </a:rPr>
              <a:t>：表面の絶対湿度［</a:t>
            </a:r>
            <a:r>
              <a:rPr lang="en-US" altLang="ja-JP" sz="1400">
                <a:solidFill>
                  <a:schemeClr val="bg1"/>
                </a:solidFill>
              </a:rPr>
              <a:t>kg/kg’</a:t>
            </a:r>
            <a:r>
              <a:rPr lang="ja-JP" altLang="en-US" sz="1400">
                <a:solidFill>
                  <a:schemeClr val="bg1"/>
                </a:solidFill>
              </a:rPr>
              <a:t>］</a:t>
            </a:r>
          </a:p>
        </p:txBody>
      </p:sp>
      <p:sp>
        <p:nvSpPr>
          <p:cNvPr id="23575" name="Text Box 14"/>
          <p:cNvSpPr txBox="1">
            <a:spLocks noChangeArrowheads="1"/>
          </p:cNvSpPr>
          <p:nvPr/>
        </p:nvSpPr>
        <p:spPr bwMode="auto">
          <a:xfrm>
            <a:off x="4645025" y="5221288"/>
            <a:ext cx="3692525"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x</a:t>
            </a:r>
            <a:r>
              <a:rPr lang="en-US" altLang="ja-JP" sz="1400" i="1" baseline="-25000">
                <a:solidFill>
                  <a:schemeClr val="bg1"/>
                </a:solidFill>
              </a:rPr>
              <a:t>a</a:t>
            </a:r>
            <a:r>
              <a:rPr lang="ja-JP" altLang="en-US" sz="1400">
                <a:solidFill>
                  <a:schemeClr val="bg1"/>
                </a:solidFill>
              </a:rPr>
              <a:t>：外気の絶対湿度［</a:t>
            </a:r>
            <a:r>
              <a:rPr lang="en-US" altLang="ja-JP" sz="1400">
                <a:solidFill>
                  <a:schemeClr val="bg1"/>
                </a:solidFill>
              </a:rPr>
              <a:t>kg/kg’</a:t>
            </a:r>
            <a:r>
              <a:rPr lang="ja-JP" altLang="en-US" sz="1400">
                <a:solidFill>
                  <a:schemeClr val="bg1"/>
                </a:solidFill>
              </a:rPr>
              <a:t>］</a:t>
            </a:r>
          </a:p>
        </p:txBody>
      </p:sp>
      <p:sp>
        <p:nvSpPr>
          <p:cNvPr id="23576" name="Text Box 37"/>
          <p:cNvSpPr txBox="1">
            <a:spLocks noChangeArrowheads="1"/>
          </p:cNvSpPr>
          <p:nvPr/>
        </p:nvSpPr>
        <p:spPr bwMode="auto">
          <a:xfrm>
            <a:off x="2162175" y="4941888"/>
            <a:ext cx="2597150" cy="306387"/>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E</a:t>
            </a:r>
            <a:r>
              <a:rPr lang="ja-JP" altLang="en-US" sz="1400">
                <a:solidFill>
                  <a:schemeClr val="bg1"/>
                </a:solidFill>
              </a:rPr>
              <a:t>：蒸発速度［</a:t>
            </a:r>
            <a:r>
              <a:rPr lang="en-US" altLang="ja-JP" sz="1400">
                <a:solidFill>
                  <a:schemeClr val="bg1"/>
                </a:solidFill>
              </a:rPr>
              <a:t>kg/</a:t>
            </a:r>
            <a:r>
              <a:rPr lang="ja-JP" altLang="en-US" sz="1400">
                <a:solidFill>
                  <a:schemeClr val="bg1"/>
                </a:solidFill>
              </a:rPr>
              <a:t>㎡・</a:t>
            </a:r>
            <a:r>
              <a:rPr lang="en-US" altLang="ja-JP" sz="1400">
                <a:solidFill>
                  <a:schemeClr val="bg1"/>
                </a:solidFill>
              </a:rPr>
              <a:t>s</a:t>
            </a:r>
            <a:r>
              <a:rPr lang="ja-JP" altLang="en-US" sz="1400">
                <a:solidFill>
                  <a:schemeClr val="bg1"/>
                </a:solidFill>
              </a:rPr>
              <a:t>］</a:t>
            </a:r>
          </a:p>
        </p:txBody>
      </p:sp>
      <p:sp>
        <p:nvSpPr>
          <p:cNvPr id="23577" name="Text Box 21"/>
          <p:cNvSpPr txBox="1">
            <a:spLocks noChangeArrowheads="1"/>
          </p:cNvSpPr>
          <p:nvPr/>
        </p:nvSpPr>
        <p:spPr bwMode="auto">
          <a:xfrm>
            <a:off x="4821238" y="5516563"/>
            <a:ext cx="3363912"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α</a:t>
            </a:r>
            <a:r>
              <a:rPr lang="ja-JP" altLang="en-US" sz="1400">
                <a:solidFill>
                  <a:schemeClr val="bg1"/>
                </a:solidFill>
              </a:rPr>
              <a:t>：対流熱伝達率［</a:t>
            </a:r>
            <a:r>
              <a:rPr lang="en-US" altLang="ja-JP" sz="1400">
                <a:solidFill>
                  <a:schemeClr val="bg1"/>
                </a:solidFill>
              </a:rPr>
              <a:t>W/</a:t>
            </a:r>
            <a:r>
              <a:rPr lang="ja-JP" altLang="en-US" sz="1400">
                <a:solidFill>
                  <a:schemeClr val="bg1"/>
                </a:solidFill>
              </a:rPr>
              <a:t>㎡・</a:t>
            </a:r>
            <a:r>
              <a:rPr lang="en-US" altLang="ja-JP" sz="1400">
                <a:solidFill>
                  <a:schemeClr val="bg1"/>
                </a:solidFill>
              </a:rPr>
              <a:t>K</a:t>
            </a:r>
            <a:r>
              <a:rPr lang="ja-JP" altLang="en-US" sz="1400">
                <a:solidFill>
                  <a:schemeClr val="bg1"/>
                </a:solidFill>
              </a:rPr>
              <a:t>］</a:t>
            </a:r>
          </a:p>
        </p:txBody>
      </p:sp>
      <p:sp>
        <p:nvSpPr>
          <p:cNvPr id="23578" name="Text Box 24"/>
          <p:cNvSpPr txBox="1">
            <a:spLocks noChangeArrowheads="1"/>
          </p:cNvSpPr>
          <p:nvPr/>
        </p:nvSpPr>
        <p:spPr bwMode="auto">
          <a:xfrm>
            <a:off x="4697413" y="5784850"/>
            <a:ext cx="3668712"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C</a:t>
            </a:r>
            <a:r>
              <a:rPr lang="ja-JP" altLang="en-US" sz="1400">
                <a:solidFill>
                  <a:schemeClr val="bg1"/>
                </a:solidFill>
              </a:rPr>
              <a:t>：湿り空気の比熱［</a:t>
            </a:r>
            <a:r>
              <a:rPr lang="en-US" altLang="ja-JP" sz="1400">
                <a:solidFill>
                  <a:schemeClr val="bg1"/>
                </a:solidFill>
              </a:rPr>
              <a:t>J/kg</a:t>
            </a:r>
            <a:r>
              <a:rPr lang="ja-JP" altLang="en-US" sz="1400">
                <a:solidFill>
                  <a:schemeClr val="bg1"/>
                </a:solidFill>
              </a:rPr>
              <a:t>・</a:t>
            </a:r>
            <a:r>
              <a:rPr lang="en-US" altLang="ja-JP" sz="1400">
                <a:solidFill>
                  <a:schemeClr val="bg1"/>
                </a:solidFill>
              </a:rPr>
              <a:t>K</a:t>
            </a:r>
            <a:r>
              <a:rPr lang="ja-JP" altLang="en-US" sz="1400">
                <a:solidFill>
                  <a:schemeClr val="bg1"/>
                </a:solidFill>
              </a:rPr>
              <a:t>］</a:t>
            </a:r>
          </a:p>
        </p:txBody>
      </p:sp>
      <p:sp>
        <p:nvSpPr>
          <p:cNvPr id="23579" name="Text Box 22"/>
          <p:cNvSpPr txBox="1">
            <a:spLocks noChangeArrowheads="1"/>
          </p:cNvSpPr>
          <p:nvPr/>
        </p:nvSpPr>
        <p:spPr bwMode="auto">
          <a:xfrm>
            <a:off x="1927225" y="5541963"/>
            <a:ext cx="2573338"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θ</a:t>
            </a:r>
            <a:r>
              <a:rPr lang="ja-JP" altLang="en-US" sz="1400" baseline="-25000">
                <a:solidFill>
                  <a:schemeClr val="bg1"/>
                </a:solidFill>
              </a:rPr>
              <a:t>ｓ</a:t>
            </a:r>
            <a:r>
              <a:rPr lang="ja-JP" altLang="en-US" sz="1400">
                <a:solidFill>
                  <a:schemeClr val="bg1"/>
                </a:solidFill>
              </a:rPr>
              <a:t>：表面温度［℃］</a:t>
            </a:r>
          </a:p>
        </p:txBody>
      </p:sp>
      <p:sp>
        <p:nvSpPr>
          <p:cNvPr id="23580" name="Text Box 36"/>
          <p:cNvSpPr txBox="1">
            <a:spLocks noChangeArrowheads="1"/>
          </p:cNvSpPr>
          <p:nvPr/>
        </p:nvSpPr>
        <p:spPr bwMode="auto">
          <a:xfrm>
            <a:off x="1908175" y="5229225"/>
            <a:ext cx="2573338" cy="307975"/>
          </a:xfrm>
          <a:prstGeom prst="rect">
            <a:avLst/>
          </a:prstGeom>
          <a:noFill/>
          <a:ln w="25400" algn="ctr">
            <a:noFill/>
            <a:miter lim="800000"/>
            <a:headEnd/>
            <a:tailEnd/>
          </a:ln>
        </p:spPr>
        <p:txBody>
          <a:bodyPr>
            <a:spAutoFit/>
          </a:bodyPr>
          <a:lstStyle/>
          <a:p>
            <a:pPr algn="ctr">
              <a:spcBef>
                <a:spcPct val="50000"/>
              </a:spcBef>
            </a:pPr>
            <a:r>
              <a:rPr lang="en-US" altLang="ja-JP" sz="1400" i="1">
                <a:solidFill>
                  <a:schemeClr val="bg1"/>
                </a:solidFill>
              </a:rPr>
              <a:t>θ</a:t>
            </a:r>
            <a:r>
              <a:rPr lang="en-US" altLang="ja-JP" sz="1400" baseline="-25000">
                <a:solidFill>
                  <a:schemeClr val="bg1"/>
                </a:solidFill>
              </a:rPr>
              <a:t>a</a:t>
            </a:r>
            <a:r>
              <a:rPr lang="ja-JP" altLang="en-US" sz="1400">
                <a:solidFill>
                  <a:schemeClr val="bg1"/>
                </a:solidFill>
              </a:rPr>
              <a:t>：外気温度［℃］</a:t>
            </a:r>
          </a:p>
        </p:txBody>
      </p:sp>
      <p:sp>
        <p:nvSpPr>
          <p:cNvPr id="76" name="正方形/長方形 75"/>
          <p:cNvSpPr/>
          <p:nvPr/>
        </p:nvSpPr>
        <p:spPr>
          <a:xfrm>
            <a:off x="314325" y="777875"/>
            <a:ext cx="6769100" cy="1211263"/>
          </a:xfrm>
          <a:prstGeom prst="rect">
            <a:avLst/>
          </a:prstGeom>
          <a:noFill/>
          <a:ln w="444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テキスト ボックス 76"/>
          <p:cNvSpPr txBox="1"/>
          <p:nvPr/>
        </p:nvSpPr>
        <p:spPr>
          <a:xfrm>
            <a:off x="7164388" y="836613"/>
            <a:ext cx="1979612" cy="935037"/>
          </a:xfrm>
          <a:prstGeom prst="rect">
            <a:avLst/>
          </a:prstGeom>
          <a:noFill/>
        </p:spPr>
        <p:txBody>
          <a:bodyPr>
            <a:spAutoFit/>
          </a:bodyPr>
          <a:lstStyle/>
          <a:p>
            <a:pPr>
              <a:defRPr/>
            </a:pPr>
            <a:r>
              <a:rPr lang="ja-JP" altLang="en-US" b="1" dirty="0">
                <a:solidFill>
                  <a:schemeClr val="bg2">
                    <a:lumMod val="60000"/>
                    <a:lumOff val="40000"/>
                  </a:schemeClr>
                </a:solidFill>
                <a:latin typeface="ＭＳ ゴシック" pitchFamily="49" charset="-128"/>
                <a:ea typeface="ＭＳ ゴシック" pitchFamily="49" charset="-128"/>
              </a:rPr>
              <a:t>ソーラーパネル</a:t>
            </a:r>
            <a:r>
              <a:rPr lang="en-US" altLang="ja-JP" b="1" dirty="0">
                <a:solidFill>
                  <a:schemeClr val="bg2">
                    <a:lumMod val="60000"/>
                    <a:lumOff val="40000"/>
                  </a:schemeClr>
                </a:solidFill>
                <a:latin typeface="ＭＳ ゴシック" pitchFamily="49" charset="-128"/>
                <a:ea typeface="ＭＳ ゴシック" pitchFamily="49" charset="-128"/>
              </a:rPr>
              <a:t>(</a:t>
            </a:r>
            <a:r>
              <a:rPr lang="ja-JP" altLang="en-US" b="1" dirty="0">
                <a:solidFill>
                  <a:schemeClr val="bg2">
                    <a:lumMod val="60000"/>
                    <a:lumOff val="40000"/>
                  </a:schemeClr>
                </a:solidFill>
                <a:latin typeface="ＭＳ ゴシック" pitchFamily="49" charset="-128"/>
                <a:ea typeface="ＭＳ ゴシック" pitchFamily="49" charset="-128"/>
              </a:rPr>
              <a:t>ろ紙法</a:t>
            </a:r>
            <a:r>
              <a:rPr lang="en-US" altLang="ja-JP" b="1" dirty="0">
                <a:solidFill>
                  <a:schemeClr val="bg2">
                    <a:lumMod val="60000"/>
                    <a:lumOff val="40000"/>
                  </a:schemeClr>
                </a:solidFill>
                <a:latin typeface="ＭＳ ゴシック" pitchFamily="49" charset="-128"/>
                <a:ea typeface="ＭＳ ゴシック" pitchFamily="49" charset="-128"/>
              </a:rPr>
              <a:t>)</a:t>
            </a:r>
          </a:p>
          <a:p>
            <a:pPr>
              <a:defRPr/>
            </a:pPr>
            <a:r>
              <a:rPr lang="ja-JP" altLang="en-US" b="1" dirty="0" err="1">
                <a:solidFill>
                  <a:schemeClr val="bg2">
                    <a:lumMod val="60000"/>
                    <a:lumOff val="40000"/>
                  </a:schemeClr>
                </a:solidFill>
                <a:latin typeface="ＭＳ ゴシック" pitchFamily="49" charset="-128"/>
                <a:ea typeface="ＭＳ ゴシック" pitchFamily="49" charset="-128"/>
              </a:rPr>
              <a:t>の算</a:t>
            </a:r>
            <a:r>
              <a:rPr lang="ja-JP" altLang="en-US" b="1" dirty="0">
                <a:solidFill>
                  <a:schemeClr val="bg2">
                    <a:lumMod val="60000"/>
                    <a:lumOff val="40000"/>
                  </a:schemeClr>
                </a:solidFill>
                <a:latin typeface="ＭＳ ゴシック" pitchFamily="49" charset="-128"/>
                <a:ea typeface="ＭＳ ゴシック" pitchFamily="49" charset="-128"/>
              </a:rPr>
              <a:t>出方法</a:t>
            </a:r>
          </a:p>
        </p:txBody>
      </p:sp>
      <p:sp>
        <p:nvSpPr>
          <p:cNvPr id="100" name="正方形/長方形 99"/>
          <p:cNvSpPr/>
          <p:nvPr/>
        </p:nvSpPr>
        <p:spPr>
          <a:xfrm>
            <a:off x="323850" y="2924175"/>
            <a:ext cx="4895850" cy="936625"/>
          </a:xfrm>
          <a:prstGeom prst="rect">
            <a:avLst/>
          </a:prstGeom>
          <a:noFill/>
          <a:ln w="444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4" name="直線矢印コネクタ 103"/>
          <p:cNvCxnSpPr/>
          <p:nvPr/>
        </p:nvCxnSpPr>
        <p:spPr>
          <a:xfrm>
            <a:off x="2339975" y="3860800"/>
            <a:ext cx="936625" cy="647700"/>
          </a:xfrm>
          <a:prstGeom prst="straightConnector1">
            <a:avLst/>
          </a:prstGeom>
          <a:ln w="317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2627313" y="4283075"/>
            <a:ext cx="1439862" cy="673100"/>
          </a:xfrm>
          <a:prstGeom prst="rect">
            <a:avLst/>
          </a:prstGeom>
          <a:solidFill>
            <a:schemeClr val="tx1"/>
          </a:solidFill>
          <a:ln w="31750">
            <a:solidFill>
              <a:schemeClr val="bg2">
                <a:lumMod val="60000"/>
                <a:lumOff val="40000"/>
              </a:schemeClr>
            </a:solidFill>
          </a:ln>
        </p:spPr>
        <p:txBody>
          <a:bodyPr>
            <a:spAutoFit/>
          </a:bodyPr>
          <a:lstStyle/>
          <a:p>
            <a:pPr>
              <a:defRPr/>
            </a:pPr>
            <a:r>
              <a:rPr lang="ja-JP" altLang="en-US" b="1">
                <a:solidFill>
                  <a:schemeClr val="bg1"/>
                </a:solidFill>
              </a:rPr>
              <a:t>ろ紙法から</a:t>
            </a:r>
            <a:r>
              <a:rPr lang="en-US" altLang="ja-JP" b="1">
                <a:solidFill>
                  <a:schemeClr val="bg1"/>
                </a:solidFill>
              </a:rPr>
              <a:t>α</a:t>
            </a:r>
            <a:r>
              <a:rPr lang="ja-JP" altLang="en-US" b="1">
                <a:solidFill>
                  <a:schemeClr val="bg1"/>
                </a:solidFill>
              </a:rPr>
              <a:t>、ｋを算出</a:t>
            </a:r>
          </a:p>
        </p:txBody>
      </p:sp>
      <p:cxnSp>
        <p:nvCxnSpPr>
          <p:cNvPr id="110" name="直線矢印コネクタ 109"/>
          <p:cNvCxnSpPr/>
          <p:nvPr/>
        </p:nvCxnSpPr>
        <p:spPr>
          <a:xfrm>
            <a:off x="3708400" y="4941888"/>
            <a:ext cx="431800" cy="287337"/>
          </a:xfrm>
          <a:prstGeom prst="straightConnector1">
            <a:avLst/>
          </a:prstGeom>
          <a:ln w="317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4" name="図 113"/>
          <p:cNvPicPr>
            <a:picLocks noChangeAspect="1" noChangeArrowheads="1"/>
          </p:cNvPicPr>
          <p:nvPr/>
        </p:nvPicPr>
        <p:blipFill>
          <a:blip r:embed="rId2"/>
          <a:srcRect/>
          <a:stretch>
            <a:fillRect/>
          </a:stretch>
        </p:blipFill>
        <p:spPr bwMode="auto">
          <a:xfrm>
            <a:off x="4140200" y="4210050"/>
            <a:ext cx="4191000" cy="2647950"/>
          </a:xfrm>
          <a:prstGeom prst="rect">
            <a:avLst/>
          </a:prstGeom>
          <a:noFill/>
          <a:ln w="9525">
            <a:noFill/>
            <a:miter lim="800000"/>
            <a:headEnd/>
            <a:tailEnd/>
          </a:ln>
        </p:spPr>
      </p:pic>
      <p:cxnSp>
        <p:nvCxnSpPr>
          <p:cNvPr id="116" name="直線矢印コネクタ 115"/>
          <p:cNvCxnSpPr/>
          <p:nvPr/>
        </p:nvCxnSpPr>
        <p:spPr>
          <a:xfrm flipH="1" flipV="1">
            <a:off x="5219700" y="2708275"/>
            <a:ext cx="865188" cy="1512888"/>
          </a:xfrm>
          <a:prstGeom prst="straightConnector1">
            <a:avLst/>
          </a:prstGeom>
          <a:ln w="317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539750" y="1341438"/>
            <a:ext cx="1368425" cy="398462"/>
          </a:xfrm>
          <a:prstGeom prst="rect">
            <a:avLst/>
          </a:prstGeom>
          <a:solidFill>
            <a:schemeClr val="tx1"/>
          </a:solidFill>
          <a:ln w="31750">
            <a:solidFill>
              <a:schemeClr val="bg2">
                <a:lumMod val="60000"/>
                <a:lumOff val="40000"/>
              </a:schemeClr>
            </a:solidFill>
          </a:ln>
        </p:spPr>
        <p:txBody>
          <a:bodyPr>
            <a:spAutoFit/>
          </a:bodyPr>
          <a:lstStyle/>
          <a:p>
            <a:pPr>
              <a:defRPr/>
            </a:pPr>
            <a:r>
              <a:rPr lang="ja-JP" altLang="en-US" b="1">
                <a:solidFill>
                  <a:schemeClr val="bg1"/>
                </a:solidFill>
              </a:rPr>
              <a:t>顕熱を算出</a:t>
            </a:r>
          </a:p>
        </p:txBody>
      </p:sp>
      <p:sp>
        <p:nvSpPr>
          <p:cNvPr id="94" name="円/楕円 93"/>
          <p:cNvSpPr/>
          <p:nvPr/>
        </p:nvSpPr>
        <p:spPr>
          <a:xfrm>
            <a:off x="1908175" y="823913"/>
            <a:ext cx="431800" cy="431800"/>
          </a:xfrm>
          <a:prstGeom prst="ellipse">
            <a:avLst/>
          </a:prstGeom>
          <a:noFill/>
          <a:ln w="317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9" name="直線矢印コネクタ 98"/>
          <p:cNvCxnSpPr/>
          <p:nvPr/>
        </p:nvCxnSpPr>
        <p:spPr>
          <a:xfrm flipH="1" flipV="1">
            <a:off x="2233613" y="1217613"/>
            <a:ext cx="215900" cy="576262"/>
          </a:xfrm>
          <a:prstGeom prst="straightConnector1">
            <a:avLst/>
          </a:prstGeom>
          <a:ln w="317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2339975" y="1773238"/>
            <a:ext cx="1871663" cy="646112"/>
          </a:xfrm>
          <a:prstGeom prst="rect">
            <a:avLst/>
          </a:prstGeom>
          <a:solidFill>
            <a:schemeClr val="tx1"/>
          </a:solidFill>
          <a:ln w="31750">
            <a:solidFill>
              <a:schemeClr val="bg2">
                <a:lumMod val="60000"/>
                <a:lumOff val="40000"/>
              </a:schemeClr>
            </a:solidFill>
          </a:ln>
        </p:spPr>
        <p:txBody>
          <a:bodyPr>
            <a:spAutoFit/>
          </a:bodyPr>
          <a:lstStyle/>
          <a:p>
            <a:pPr>
              <a:defRPr/>
            </a:pPr>
            <a:r>
              <a:rPr lang="ja-JP" altLang="en-US" b="1" dirty="0">
                <a:solidFill>
                  <a:schemeClr val="bg1"/>
                </a:solidFill>
                <a:latin typeface="ＭＳ ゴシック" pitchFamily="49" charset="-128"/>
                <a:ea typeface="ＭＳ ゴシック" pitchFamily="49" charset="-128"/>
              </a:rPr>
              <a:t>ソーラーパネルの潜熱は</a:t>
            </a:r>
            <a:r>
              <a:rPr lang="en-US" altLang="ja-JP" b="1" dirty="0">
                <a:solidFill>
                  <a:schemeClr val="bg1"/>
                </a:solidFill>
                <a:latin typeface="ＭＳ ゴシック" pitchFamily="49" charset="-128"/>
                <a:ea typeface="ＭＳ ゴシック" pitchFamily="49" charset="-128"/>
              </a:rPr>
              <a:t>0</a:t>
            </a:r>
            <a:endParaRPr lang="ja-JP" altLang="en-US" b="1" dirty="0">
              <a:solidFill>
                <a:schemeClr val="bg1"/>
              </a:solidFill>
              <a:latin typeface="ＭＳ ゴシック" pitchFamily="49" charset="-128"/>
              <a:ea typeface="ＭＳ ゴシック" pitchFamily="49" charset="-128"/>
            </a:endParaRPr>
          </a:p>
        </p:txBody>
      </p:sp>
      <p:sp>
        <p:nvSpPr>
          <p:cNvPr id="102" name="テキスト ボックス 101"/>
          <p:cNvSpPr txBox="1">
            <a:spLocks noChangeArrowheads="1"/>
          </p:cNvSpPr>
          <p:nvPr/>
        </p:nvSpPr>
        <p:spPr bwMode="auto">
          <a:xfrm>
            <a:off x="6804025" y="4581525"/>
            <a:ext cx="1800225" cy="1200150"/>
          </a:xfrm>
          <a:prstGeom prst="rect">
            <a:avLst/>
          </a:prstGeom>
          <a:noFill/>
          <a:ln w="9525">
            <a:noFill/>
            <a:miter lim="800000"/>
            <a:headEnd/>
            <a:tailEnd/>
          </a:ln>
        </p:spPr>
        <p:txBody>
          <a:bodyPr>
            <a:spAutoFit/>
          </a:bodyPr>
          <a:lstStyle/>
          <a:p>
            <a:r>
              <a:rPr lang="ja-JP" altLang="en-US">
                <a:solidFill>
                  <a:schemeClr val="bg1"/>
                </a:solidFill>
              </a:rPr>
              <a:t>風速と</a:t>
            </a:r>
            <a:r>
              <a:rPr lang="en-US" altLang="ja-JP">
                <a:solidFill>
                  <a:schemeClr val="bg1"/>
                </a:solidFill>
              </a:rPr>
              <a:t>α</a:t>
            </a:r>
            <a:r>
              <a:rPr lang="ja-JP" altLang="en-US">
                <a:solidFill>
                  <a:schemeClr val="bg1"/>
                </a:solidFill>
              </a:rPr>
              <a:t>の関係に</a:t>
            </a:r>
            <a:r>
              <a:rPr lang="en-US" altLang="ja-JP">
                <a:solidFill>
                  <a:schemeClr val="bg1"/>
                </a:solidFill>
              </a:rPr>
              <a:t>8</a:t>
            </a:r>
            <a:r>
              <a:rPr lang="ja-JP" altLang="en-US">
                <a:solidFill>
                  <a:schemeClr val="bg1"/>
                </a:solidFill>
              </a:rPr>
              <a:t>月</a:t>
            </a:r>
            <a:r>
              <a:rPr lang="en-US" altLang="ja-JP">
                <a:solidFill>
                  <a:schemeClr val="bg1"/>
                </a:solidFill>
              </a:rPr>
              <a:t>3</a:t>
            </a:r>
            <a:r>
              <a:rPr lang="ja-JP" altLang="en-US">
                <a:solidFill>
                  <a:schemeClr val="bg1"/>
                </a:solidFill>
              </a:rPr>
              <a:t>日から</a:t>
            </a:r>
            <a:r>
              <a:rPr lang="en-US" altLang="ja-JP">
                <a:solidFill>
                  <a:schemeClr val="bg1"/>
                </a:solidFill>
              </a:rPr>
              <a:t>8</a:t>
            </a:r>
            <a:r>
              <a:rPr lang="ja-JP" altLang="en-US">
                <a:solidFill>
                  <a:schemeClr val="bg1"/>
                </a:solidFill>
              </a:rPr>
              <a:t>月</a:t>
            </a:r>
            <a:r>
              <a:rPr lang="en-US" altLang="ja-JP">
                <a:solidFill>
                  <a:schemeClr val="bg1"/>
                </a:solidFill>
              </a:rPr>
              <a:t>27</a:t>
            </a:r>
            <a:r>
              <a:rPr lang="ja-JP" altLang="en-US">
                <a:solidFill>
                  <a:schemeClr val="bg1"/>
                </a:solidFill>
              </a:rPr>
              <a:t>日の風速を適用し</a:t>
            </a:r>
            <a:r>
              <a:rPr lang="en-US" altLang="ja-JP">
                <a:solidFill>
                  <a:schemeClr val="bg1"/>
                </a:solidFill>
              </a:rPr>
              <a:t>α</a:t>
            </a:r>
            <a:r>
              <a:rPr lang="ja-JP" altLang="en-US">
                <a:solidFill>
                  <a:schemeClr val="bg1"/>
                </a:solidFill>
              </a:rPr>
              <a:t>を算出</a:t>
            </a:r>
          </a:p>
        </p:txBody>
      </p:sp>
      <p:sp>
        <p:nvSpPr>
          <p:cNvPr id="118" name="正方形/長方形 117"/>
          <p:cNvSpPr/>
          <p:nvPr/>
        </p:nvSpPr>
        <p:spPr>
          <a:xfrm>
            <a:off x="323850" y="1989138"/>
            <a:ext cx="4895850" cy="935037"/>
          </a:xfrm>
          <a:prstGeom prst="rect">
            <a:avLst/>
          </a:prstGeom>
          <a:noFill/>
          <a:ln w="444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40" name="直線矢印コネクタ 139"/>
          <p:cNvCxnSpPr/>
          <p:nvPr/>
        </p:nvCxnSpPr>
        <p:spPr>
          <a:xfrm flipH="1" flipV="1">
            <a:off x="1331913" y="1700213"/>
            <a:ext cx="360362" cy="288925"/>
          </a:xfrm>
          <a:prstGeom prst="straightConnector1">
            <a:avLst/>
          </a:prstGeom>
          <a:ln w="317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4" name="円/楕円 153"/>
          <p:cNvSpPr/>
          <p:nvPr/>
        </p:nvSpPr>
        <p:spPr>
          <a:xfrm>
            <a:off x="2555875" y="823913"/>
            <a:ext cx="431800" cy="431800"/>
          </a:xfrm>
          <a:prstGeom prst="ellipse">
            <a:avLst/>
          </a:prstGeom>
          <a:noFill/>
          <a:ln w="317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55" name="直線矢印コネクタ 154"/>
          <p:cNvCxnSpPr/>
          <p:nvPr/>
        </p:nvCxnSpPr>
        <p:spPr>
          <a:xfrm flipH="1" flipV="1">
            <a:off x="2881313" y="1217613"/>
            <a:ext cx="215900" cy="576262"/>
          </a:xfrm>
          <a:prstGeom prst="straightConnector1">
            <a:avLst/>
          </a:prstGeom>
          <a:ln w="317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6" name="テキスト ボックス 155"/>
          <p:cNvSpPr txBox="1"/>
          <p:nvPr/>
        </p:nvSpPr>
        <p:spPr>
          <a:xfrm>
            <a:off x="2987675" y="1700213"/>
            <a:ext cx="1871663" cy="673100"/>
          </a:xfrm>
          <a:prstGeom prst="rect">
            <a:avLst/>
          </a:prstGeom>
          <a:solidFill>
            <a:schemeClr val="tx1"/>
          </a:solidFill>
          <a:ln w="31750">
            <a:solidFill>
              <a:schemeClr val="bg2">
                <a:lumMod val="60000"/>
                <a:lumOff val="40000"/>
              </a:schemeClr>
            </a:solidFill>
          </a:ln>
        </p:spPr>
        <p:txBody>
          <a:bodyPr>
            <a:spAutoFit/>
          </a:bodyPr>
          <a:lstStyle/>
          <a:p>
            <a:pPr>
              <a:defRPr/>
            </a:pPr>
            <a:r>
              <a:rPr lang="ja-JP" altLang="en-US" b="1" dirty="0">
                <a:solidFill>
                  <a:schemeClr val="bg1"/>
                </a:solidFill>
                <a:latin typeface="ＭＳ ゴシック" pitchFamily="49" charset="-128"/>
                <a:ea typeface="ＭＳ ゴシック" pitchFamily="49" charset="-128"/>
              </a:rPr>
              <a:t>残差から伝導熱を算出</a:t>
            </a:r>
          </a:p>
        </p:txBody>
      </p:sp>
      <p:sp>
        <p:nvSpPr>
          <p:cNvPr id="159" name="円/楕円 158"/>
          <p:cNvSpPr/>
          <p:nvPr/>
        </p:nvSpPr>
        <p:spPr>
          <a:xfrm>
            <a:off x="1250950" y="823913"/>
            <a:ext cx="431800" cy="431800"/>
          </a:xfrm>
          <a:prstGeom prst="ellipse">
            <a:avLst/>
          </a:prstGeom>
          <a:noFill/>
          <a:ln w="317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61" name="直線コネクタ 160"/>
          <p:cNvCxnSpPr>
            <a:endCxn id="117" idx="0"/>
          </p:cNvCxnSpPr>
          <p:nvPr/>
        </p:nvCxnSpPr>
        <p:spPr>
          <a:xfrm flipH="1">
            <a:off x="1223963" y="1181100"/>
            <a:ext cx="107950" cy="14446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6" name="正方形/長方形 165"/>
          <p:cNvSpPr/>
          <p:nvPr/>
        </p:nvSpPr>
        <p:spPr>
          <a:xfrm>
            <a:off x="323850" y="765175"/>
            <a:ext cx="6769100" cy="576263"/>
          </a:xfrm>
          <a:prstGeom prst="rect">
            <a:avLst/>
          </a:prstGeom>
          <a:noFill/>
          <a:ln w="444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Horizontal)">
                                      <p:cBhvr>
                                        <p:cTn id="7" dur="500"/>
                                        <p:tgtEl>
                                          <p:spTgt spid="7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barn(inHorizontal)">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barn(inHorizontal)">
                                      <p:cBhvr>
                                        <p:cTn id="15" dur="500"/>
                                        <p:tgtEl>
                                          <p:spTgt spid="94"/>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barn(inHorizontal)">
                                      <p:cBhvr>
                                        <p:cTn id="18" dur="500"/>
                                        <p:tgtEl>
                                          <p:spTgt spid="101"/>
                                        </p:tgtEl>
                                      </p:cBhvr>
                                    </p:animEffect>
                                  </p:childTnLst>
                                </p:cTn>
                              </p:par>
                              <p:par>
                                <p:cTn id="19" presetID="16" presetClass="entr" presetSubtype="26"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barn(inHorizontal)">
                                      <p:cBhvr>
                                        <p:cTn id="21" dur="500"/>
                                        <p:tgtEl>
                                          <p:spTgt spid="9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nodeType="clickEffect">
                                  <p:stCondLst>
                                    <p:cond delay="0"/>
                                  </p:stCondLst>
                                  <p:childTnLst>
                                    <p:animEffect transition="out" filter="barn(inHorizontal)">
                                      <p:cBhvr>
                                        <p:cTn id="25" dur="500"/>
                                        <p:tgtEl>
                                          <p:spTgt spid="76"/>
                                        </p:tgtEl>
                                      </p:cBhvr>
                                    </p:animEffect>
                                    <p:set>
                                      <p:cBhvr>
                                        <p:cTn id="26" dur="1" fill="hold">
                                          <p:stCondLst>
                                            <p:cond delay="499"/>
                                          </p:stCondLst>
                                        </p:cTn>
                                        <p:tgtEl>
                                          <p:spTgt spid="76"/>
                                        </p:tgtEl>
                                        <p:attrNameLst>
                                          <p:attrName>style.visibility</p:attrName>
                                        </p:attrNameLst>
                                      </p:cBhvr>
                                      <p:to>
                                        <p:strVal val="hidden"/>
                                      </p:to>
                                    </p:set>
                                  </p:childTnLst>
                                </p:cTn>
                              </p:par>
                              <p:par>
                                <p:cTn id="27" presetID="16" presetClass="exit" presetSubtype="26" fill="hold" nodeType="withEffect">
                                  <p:stCondLst>
                                    <p:cond delay="0"/>
                                  </p:stCondLst>
                                  <p:childTnLst>
                                    <p:animEffect transition="out" filter="barn(inHorizontal)">
                                      <p:cBhvr>
                                        <p:cTn id="28" dur="500"/>
                                        <p:tgtEl>
                                          <p:spTgt spid="101"/>
                                        </p:tgtEl>
                                      </p:cBhvr>
                                    </p:animEffect>
                                    <p:set>
                                      <p:cBhvr>
                                        <p:cTn id="29" dur="1" fill="hold">
                                          <p:stCondLst>
                                            <p:cond delay="499"/>
                                          </p:stCondLst>
                                        </p:cTn>
                                        <p:tgtEl>
                                          <p:spTgt spid="101"/>
                                        </p:tgtEl>
                                        <p:attrNameLst>
                                          <p:attrName>style.visibility</p:attrName>
                                        </p:attrNameLst>
                                      </p:cBhvr>
                                      <p:to>
                                        <p:strVal val="hidden"/>
                                      </p:to>
                                    </p:set>
                                  </p:childTnLst>
                                </p:cTn>
                              </p:par>
                              <p:par>
                                <p:cTn id="30" presetID="16" presetClass="exit" presetSubtype="26" fill="hold" nodeType="withEffect">
                                  <p:stCondLst>
                                    <p:cond delay="0"/>
                                  </p:stCondLst>
                                  <p:childTnLst>
                                    <p:animEffect transition="out" filter="barn(inHorizontal)">
                                      <p:cBhvr>
                                        <p:cTn id="31" dur="500"/>
                                        <p:tgtEl>
                                          <p:spTgt spid="99"/>
                                        </p:tgtEl>
                                      </p:cBhvr>
                                    </p:animEffect>
                                    <p:set>
                                      <p:cBhvr>
                                        <p:cTn id="32" dur="1" fill="hold">
                                          <p:stCondLst>
                                            <p:cond delay="499"/>
                                          </p:stCondLst>
                                        </p:cTn>
                                        <p:tgtEl>
                                          <p:spTgt spid="99"/>
                                        </p:tgtEl>
                                        <p:attrNameLst>
                                          <p:attrName>style.visibility</p:attrName>
                                        </p:attrNameLst>
                                      </p:cBhvr>
                                      <p:to>
                                        <p:strVal val="hidden"/>
                                      </p:to>
                                    </p:set>
                                  </p:childTnLst>
                                </p:cTn>
                              </p:par>
                              <p:par>
                                <p:cTn id="33" presetID="16" presetClass="exit" presetSubtype="26" fill="hold" nodeType="withEffect">
                                  <p:stCondLst>
                                    <p:cond delay="0"/>
                                  </p:stCondLst>
                                  <p:childTnLst>
                                    <p:animEffect transition="out" filter="barn(inHorizontal)">
                                      <p:cBhvr>
                                        <p:cTn id="34" dur="500"/>
                                        <p:tgtEl>
                                          <p:spTgt spid="94"/>
                                        </p:tgtEl>
                                      </p:cBhvr>
                                    </p:animEffect>
                                    <p:set>
                                      <p:cBhvr>
                                        <p:cTn id="35" dur="1" fill="hold">
                                          <p:stCondLst>
                                            <p:cond delay="499"/>
                                          </p:stCondLst>
                                        </p:cTn>
                                        <p:tgtEl>
                                          <p:spTgt spid="94"/>
                                        </p:tgtEl>
                                        <p:attrNameLst>
                                          <p:attrName>style.visibility</p:attrName>
                                        </p:attrNameLst>
                                      </p:cBhvr>
                                      <p:to>
                                        <p:strVal val="hidden"/>
                                      </p:to>
                                    </p:set>
                                  </p:childTnLst>
                                </p:cTn>
                              </p:par>
                              <p:par>
                                <p:cTn id="36" presetID="16" presetClass="entr" presetSubtype="26"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barn(inHorizontal)">
                                      <p:cBhvr>
                                        <p:cTn id="38" dur="500"/>
                                        <p:tgtEl>
                                          <p:spTgt spid="100"/>
                                        </p:tgtEl>
                                      </p:cBhvr>
                                    </p:animEffect>
                                  </p:childTnLst>
                                </p:cTn>
                              </p:par>
                              <p:par>
                                <p:cTn id="39" presetID="16" presetClass="entr" presetSubtype="26"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barn(inHorizontal)">
                                      <p:cBhvr>
                                        <p:cTn id="41" dur="500"/>
                                        <p:tgtEl>
                                          <p:spTgt spid="110"/>
                                        </p:tgtEl>
                                      </p:cBhvr>
                                    </p:animEffect>
                                  </p:childTnLst>
                                </p:cTn>
                              </p:par>
                              <p:par>
                                <p:cTn id="42" presetID="16" presetClass="entr" presetSubtype="26" fill="hold" nodeType="with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barn(inHorizontal)">
                                      <p:cBhvr>
                                        <p:cTn id="44" dur="500"/>
                                        <p:tgtEl>
                                          <p:spTgt spid="114"/>
                                        </p:tgtEl>
                                      </p:cBhvr>
                                    </p:animEffect>
                                  </p:childTnLst>
                                </p:cTn>
                              </p:par>
                              <p:par>
                                <p:cTn id="45" presetID="16" presetClass="entr" presetSubtype="26" fill="hold" nodeType="with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barn(inHorizontal)">
                                      <p:cBhvr>
                                        <p:cTn id="47" dur="500"/>
                                        <p:tgtEl>
                                          <p:spTgt spid="104"/>
                                        </p:tgtEl>
                                      </p:cBhvr>
                                    </p:animEffect>
                                  </p:childTnLst>
                                </p:cTn>
                              </p:par>
                              <p:par>
                                <p:cTn id="48" presetID="16" presetClass="entr" presetSubtype="26" fill="hold" nodeType="with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barn(inHorizontal)">
                                      <p:cBhvr>
                                        <p:cTn id="50" dur="500"/>
                                        <p:tgtEl>
                                          <p:spTgt spid="106"/>
                                        </p:tgtEl>
                                      </p:cBhvr>
                                    </p:animEffect>
                                  </p:childTnLst>
                                </p:cTn>
                              </p:par>
                              <p:par>
                                <p:cTn id="51" presetID="16" presetClass="entr" presetSubtype="26"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barn(inHorizontal)">
                                      <p:cBhvr>
                                        <p:cTn id="53" dur="500"/>
                                        <p:tgtEl>
                                          <p:spTgt spid="10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26" fill="hold" grpId="0" nodeType="clickEffect">
                                  <p:stCondLst>
                                    <p:cond delay="0"/>
                                  </p:stCondLst>
                                  <p:childTnLst>
                                    <p:animEffect transition="out" filter="barn(inHorizontal)">
                                      <p:cBhvr>
                                        <p:cTn id="57" dur="500"/>
                                        <p:tgtEl>
                                          <p:spTgt spid="100"/>
                                        </p:tgtEl>
                                      </p:cBhvr>
                                    </p:animEffect>
                                    <p:set>
                                      <p:cBhvr>
                                        <p:cTn id="58" dur="1" fill="hold">
                                          <p:stCondLst>
                                            <p:cond delay="499"/>
                                          </p:stCondLst>
                                        </p:cTn>
                                        <p:tgtEl>
                                          <p:spTgt spid="100"/>
                                        </p:tgtEl>
                                        <p:attrNameLst>
                                          <p:attrName>style.visibility</p:attrName>
                                        </p:attrNameLst>
                                      </p:cBhvr>
                                      <p:to>
                                        <p:strVal val="hidden"/>
                                      </p:to>
                                    </p:set>
                                  </p:childTnLst>
                                </p:cTn>
                              </p:par>
                              <p:par>
                                <p:cTn id="59" presetID="16" presetClass="exit" presetSubtype="26" fill="hold" nodeType="withEffect">
                                  <p:stCondLst>
                                    <p:cond delay="0"/>
                                  </p:stCondLst>
                                  <p:childTnLst>
                                    <p:animEffect transition="out" filter="barn(inHorizontal)">
                                      <p:cBhvr>
                                        <p:cTn id="60" dur="500"/>
                                        <p:tgtEl>
                                          <p:spTgt spid="104"/>
                                        </p:tgtEl>
                                      </p:cBhvr>
                                    </p:animEffect>
                                    <p:set>
                                      <p:cBhvr>
                                        <p:cTn id="61" dur="1" fill="hold">
                                          <p:stCondLst>
                                            <p:cond delay="499"/>
                                          </p:stCondLst>
                                        </p:cTn>
                                        <p:tgtEl>
                                          <p:spTgt spid="104"/>
                                        </p:tgtEl>
                                        <p:attrNameLst>
                                          <p:attrName>style.visibility</p:attrName>
                                        </p:attrNameLst>
                                      </p:cBhvr>
                                      <p:to>
                                        <p:strVal val="hidden"/>
                                      </p:to>
                                    </p:set>
                                  </p:childTnLst>
                                </p:cTn>
                              </p:par>
                              <p:par>
                                <p:cTn id="62" presetID="16" presetClass="exit" presetSubtype="26" fill="hold" nodeType="withEffect">
                                  <p:stCondLst>
                                    <p:cond delay="0"/>
                                  </p:stCondLst>
                                  <p:childTnLst>
                                    <p:animEffect transition="out" filter="barn(inHorizontal)">
                                      <p:cBhvr>
                                        <p:cTn id="63" dur="500"/>
                                        <p:tgtEl>
                                          <p:spTgt spid="106"/>
                                        </p:tgtEl>
                                      </p:cBhvr>
                                    </p:animEffect>
                                    <p:set>
                                      <p:cBhvr>
                                        <p:cTn id="64" dur="1" fill="hold">
                                          <p:stCondLst>
                                            <p:cond delay="499"/>
                                          </p:stCondLst>
                                        </p:cTn>
                                        <p:tgtEl>
                                          <p:spTgt spid="106"/>
                                        </p:tgtEl>
                                        <p:attrNameLst>
                                          <p:attrName>style.visibility</p:attrName>
                                        </p:attrNameLst>
                                      </p:cBhvr>
                                      <p:to>
                                        <p:strVal val="hidden"/>
                                      </p:to>
                                    </p:set>
                                  </p:childTnLst>
                                </p:cTn>
                              </p:par>
                              <p:par>
                                <p:cTn id="65" presetID="16" presetClass="exit" presetSubtype="26" fill="hold" nodeType="withEffect">
                                  <p:stCondLst>
                                    <p:cond delay="0"/>
                                  </p:stCondLst>
                                  <p:childTnLst>
                                    <p:animEffect transition="out" filter="barn(inHorizontal)">
                                      <p:cBhvr>
                                        <p:cTn id="66" dur="500"/>
                                        <p:tgtEl>
                                          <p:spTgt spid="110"/>
                                        </p:tgtEl>
                                      </p:cBhvr>
                                    </p:animEffect>
                                    <p:set>
                                      <p:cBhvr>
                                        <p:cTn id="67" dur="1" fill="hold">
                                          <p:stCondLst>
                                            <p:cond delay="499"/>
                                          </p:stCondLst>
                                        </p:cTn>
                                        <p:tgtEl>
                                          <p:spTgt spid="110"/>
                                        </p:tgtEl>
                                        <p:attrNameLst>
                                          <p:attrName>style.visibility</p:attrName>
                                        </p:attrNameLst>
                                      </p:cBhvr>
                                      <p:to>
                                        <p:strVal val="hidden"/>
                                      </p:to>
                                    </p:set>
                                  </p:childTnLst>
                                </p:cTn>
                              </p:par>
                              <p:par>
                                <p:cTn id="68" presetID="16" presetClass="entr" presetSubtype="26" fill="hold" nodeType="with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barn(inHorizontal)">
                                      <p:cBhvr>
                                        <p:cTn id="70" dur="500"/>
                                        <p:tgtEl>
                                          <p:spTgt spid="116"/>
                                        </p:tgtEl>
                                      </p:cBhvr>
                                    </p:animEffect>
                                  </p:childTnLst>
                                </p:cTn>
                              </p:par>
                              <p:par>
                                <p:cTn id="71" presetID="16" presetClass="entr" presetSubtype="26"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barn(inHorizontal)">
                                      <p:cBhvr>
                                        <p:cTn id="73" dur="500"/>
                                        <p:tgtEl>
                                          <p:spTgt spid="118"/>
                                        </p:tgtEl>
                                      </p:cBhvr>
                                    </p:animEffect>
                                  </p:childTnLst>
                                </p:cTn>
                              </p:par>
                              <p:par>
                                <p:cTn id="74" presetID="16" presetClass="entr" presetSubtype="26" fill="hold" nodeType="withEffect">
                                  <p:stCondLst>
                                    <p:cond delay="0"/>
                                  </p:stCondLst>
                                  <p:childTnLst>
                                    <p:set>
                                      <p:cBhvr>
                                        <p:cTn id="75" dur="1" fill="hold">
                                          <p:stCondLst>
                                            <p:cond delay="0"/>
                                          </p:stCondLst>
                                        </p:cTn>
                                        <p:tgtEl>
                                          <p:spTgt spid="117"/>
                                        </p:tgtEl>
                                        <p:attrNameLst>
                                          <p:attrName>style.visibility</p:attrName>
                                        </p:attrNameLst>
                                      </p:cBhvr>
                                      <p:to>
                                        <p:strVal val="visible"/>
                                      </p:to>
                                    </p:set>
                                    <p:animEffect transition="in" filter="barn(inHorizontal)">
                                      <p:cBhvr>
                                        <p:cTn id="76" dur="500"/>
                                        <p:tgtEl>
                                          <p:spTgt spid="117"/>
                                        </p:tgtEl>
                                      </p:cBhvr>
                                    </p:animEffect>
                                  </p:childTnLst>
                                </p:cTn>
                              </p:par>
                              <p:par>
                                <p:cTn id="77" presetID="16" presetClass="entr" presetSubtype="26" fill="hold" nodeType="withEffect">
                                  <p:stCondLst>
                                    <p:cond delay="0"/>
                                  </p:stCondLst>
                                  <p:childTnLst>
                                    <p:set>
                                      <p:cBhvr>
                                        <p:cTn id="78" dur="1" fill="hold">
                                          <p:stCondLst>
                                            <p:cond delay="0"/>
                                          </p:stCondLst>
                                        </p:cTn>
                                        <p:tgtEl>
                                          <p:spTgt spid="140"/>
                                        </p:tgtEl>
                                        <p:attrNameLst>
                                          <p:attrName>style.visibility</p:attrName>
                                        </p:attrNameLst>
                                      </p:cBhvr>
                                      <p:to>
                                        <p:strVal val="visible"/>
                                      </p:to>
                                    </p:set>
                                    <p:animEffect transition="in" filter="barn(inHorizontal)">
                                      <p:cBhvr>
                                        <p:cTn id="79" dur="500"/>
                                        <p:tgtEl>
                                          <p:spTgt spid="14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grpId="0" nodeType="clickEffect">
                                  <p:stCondLst>
                                    <p:cond delay="0"/>
                                  </p:stCondLst>
                                  <p:childTnLst>
                                    <p:set>
                                      <p:cBhvr>
                                        <p:cTn id="83" dur="1" fill="hold">
                                          <p:stCondLst>
                                            <p:cond delay="0"/>
                                          </p:stCondLst>
                                        </p:cTn>
                                        <p:tgtEl>
                                          <p:spTgt spid="166"/>
                                        </p:tgtEl>
                                        <p:attrNameLst>
                                          <p:attrName>style.visibility</p:attrName>
                                        </p:attrNameLst>
                                      </p:cBhvr>
                                      <p:to>
                                        <p:strVal val="visible"/>
                                      </p:to>
                                    </p:set>
                                    <p:animEffect transition="in" filter="barn(inHorizontal)">
                                      <p:cBhvr>
                                        <p:cTn id="84" dur="500"/>
                                        <p:tgtEl>
                                          <p:spTgt spid="166"/>
                                        </p:tgtEl>
                                      </p:cBhvr>
                                    </p:animEffect>
                                  </p:childTnLst>
                                </p:cTn>
                              </p:par>
                              <p:par>
                                <p:cTn id="85" presetID="16" presetClass="entr" presetSubtype="26" fill="hold" grpId="0" nodeType="withEffect">
                                  <p:stCondLst>
                                    <p:cond delay="0"/>
                                  </p:stCondLst>
                                  <p:childTnLst>
                                    <p:set>
                                      <p:cBhvr>
                                        <p:cTn id="86" dur="1" fill="hold">
                                          <p:stCondLst>
                                            <p:cond delay="0"/>
                                          </p:stCondLst>
                                        </p:cTn>
                                        <p:tgtEl>
                                          <p:spTgt spid="159"/>
                                        </p:tgtEl>
                                        <p:attrNameLst>
                                          <p:attrName>style.visibility</p:attrName>
                                        </p:attrNameLst>
                                      </p:cBhvr>
                                      <p:to>
                                        <p:strVal val="visible"/>
                                      </p:to>
                                    </p:set>
                                    <p:animEffect transition="in" filter="barn(inHorizontal)">
                                      <p:cBhvr>
                                        <p:cTn id="87" dur="500"/>
                                        <p:tgtEl>
                                          <p:spTgt spid="159"/>
                                        </p:tgtEl>
                                      </p:cBhvr>
                                    </p:animEffect>
                                  </p:childTnLst>
                                </p:cTn>
                              </p:par>
                              <p:par>
                                <p:cTn id="88" presetID="16" presetClass="entr" presetSubtype="26" fill="hold" nodeType="withEffect">
                                  <p:stCondLst>
                                    <p:cond delay="0"/>
                                  </p:stCondLst>
                                  <p:childTnLst>
                                    <p:set>
                                      <p:cBhvr>
                                        <p:cTn id="89" dur="1" fill="hold">
                                          <p:stCondLst>
                                            <p:cond delay="0"/>
                                          </p:stCondLst>
                                        </p:cTn>
                                        <p:tgtEl>
                                          <p:spTgt spid="161"/>
                                        </p:tgtEl>
                                        <p:attrNameLst>
                                          <p:attrName>style.visibility</p:attrName>
                                        </p:attrNameLst>
                                      </p:cBhvr>
                                      <p:to>
                                        <p:strVal val="visible"/>
                                      </p:to>
                                    </p:set>
                                    <p:animEffect transition="in" filter="barn(inHorizontal)">
                                      <p:cBhvr>
                                        <p:cTn id="90" dur="500"/>
                                        <p:tgtEl>
                                          <p:spTgt spid="161"/>
                                        </p:tgtEl>
                                      </p:cBhvr>
                                    </p:animEffect>
                                  </p:childTnLst>
                                </p:cTn>
                              </p:par>
                              <p:par>
                                <p:cTn id="91" presetID="16" presetClass="exit" presetSubtype="26" fill="hold" nodeType="withEffect">
                                  <p:stCondLst>
                                    <p:cond delay="0"/>
                                  </p:stCondLst>
                                  <p:childTnLst>
                                    <p:animEffect transition="out" filter="barn(inHorizontal)">
                                      <p:cBhvr>
                                        <p:cTn id="92" dur="500"/>
                                        <p:tgtEl>
                                          <p:spTgt spid="118"/>
                                        </p:tgtEl>
                                      </p:cBhvr>
                                    </p:animEffect>
                                    <p:set>
                                      <p:cBhvr>
                                        <p:cTn id="93" dur="1" fill="hold">
                                          <p:stCondLst>
                                            <p:cond delay="499"/>
                                          </p:stCondLst>
                                        </p:cTn>
                                        <p:tgtEl>
                                          <p:spTgt spid="118"/>
                                        </p:tgtEl>
                                        <p:attrNameLst>
                                          <p:attrName>style.visibility</p:attrName>
                                        </p:attrNameLst>
                                      </p:cBhvr>
                                      <p:to>
                                        <p:strVal val="hidden"/>
                                      </p:to>
                                    </p:set>
                                  </p:childTnLst>
                                </p:cTn>
                              </p:par>
                              <p:par>
                                <p:cTn id="94" presetID="16" presetClass="exit" presetSubtype="26" fill="hold" nodeType="withEffect">
                                  <p:stCondLst>
                                    <p:cond delay="0"/>
                                  </p:stCondLst>
                                  <p:childTnLst>
                                    <p:animEffect transition="out" filter="barn(inHorizontal)">
                                      <p:cBhvr>
                                        <p:cTn id="95" dur="500"/>
                                        <p:tgtEl>
                                          <p:spTgt spid="114"/>
                                        </p:tgtEl>
                                      </p:cBhvr>
                                    </p:animEffect>
                                    <p:set>
                                      <p:cBhvr>
                                        <p:cTn id="96" dur="1" fill="hold">
                                          <p:stCondLst>
                                            <p:cond delay="499"/>
                                          </p:stCondLst>
                                        </p:cTn>
                                        <p:tgtEl>
                                          <p:spTgt spid="114"/>
                                        </p:tgtEl>
                                        <p:attrNameLst>
                                          <p:attrName>style.visibility</p:attrName>
                                        </p:attrNameLst>
                                      </p:cBhvr>
                                      <p:to>
                                        <p:strVal val="hidden"/>
                                      </p:to>
                                    </p:set>
                                  </p:childTnLst>
                                </p:cTn>
                              </p:par>
                              <p:par>
                                <p:cTn id="97" presetID="16" presetClass="exit" presetSubtype="26" fill="hold" nodeType="withEffect">
                                  <p:stCondLst>
                                    <p:cond delay="0"/>
                                  </p:stCondLst>
                                  <p:childTnLst>
                                    <p:animEffect transition="out" filter="barn(inHorizontal)">
                                      <p:cBhvr>
                                        <p:cTn id="98" dur="500"/>
                                        <p:tgtEl>
                                          <p:spTgt spid="116"/>
                                        </p:tgtEl>
                                      </p:cBhvr>
                                    </p:animEffect>
                                    <p:set>
                                      <p:cBhvr>
                                        <p:cTn id="99" dur="1" fill="hold">
                                          <p:stCondLst>
                                            <p:cond delay="499"/>
                                          </p:stCondLst>
                                        </p:cTn>
                                        <p:tgtEl>
                                          <p:spTgt spid="116"/>
                                        </p:tgtEl>
                                        <p:attrNameLst>
                                          <p:attrName>style.visibility</p:attrName>
                                        </p:attrNameLst>
                                      </p:cBhvr>
                                      <p:to>
                                        <p:strVal val="hidden"/>
                                      </p:to>
                                    </p:set>
                                  </p:childTnLst>
                                </p:cTn>
                              </p:par>
                              <p:par>
                                <p:cTn id="100" presetID="16" presetClass="exit" presetSubtype="26" fill="hold" nodeType="withEffect">
                                  <p:stCondLst>
                                    <p:cond delay="0"/>
                                  </p:stCondLst>
                                  <p:childTnLst>
                                    <p:animEffect transition="out" filter="barn(inHorizontal)">
                                      <p:cBhvr>
                                        <p:cTn id="101" dur="500"/>
                                        <p:tgtEl>
                                          <p:spTgt spid="140"/>
                                        </p:tgtEl>
                                      </p:cBhvr>
                                    </p:animEffect>
                                    <p:set>
                                      <p:cBhvr>
                                        <p:cTn id="102" dur="1" fill="hold">
                                          <p:stCondLst>
                                            <p:cond delay="499"/>
                                          </p:stCondLst>
                                        </p:cTn>
                                        <p:tgtEl>
                                          <p:spTgt spid="140"/>
                                        </p:tgtEl>
                                        <p:attrNameLst>
                                          <p:attrName>style.visibility</p:attrName>
                                        </p:attrNameLst>
                                      </p:cBhvr>
                                      <p:to>
                                        <p:strVal val="hidden"/>
                                      </p:to>
                                    </p:set>
                                  </p:childTnLst>
                                </p:cTn>
                              </p:par>
                              <p:par>
                                <p:cTn id="103" presetID="16" presetClass="exit" presetSubtype="26" fill="hold" nodeType="withEffect">
                                  <p:stCondLst>
                                    <p:cond delay="0"/>
                                  </p:stCondLst>
                                  <p:childTnLst>
                                    <p:animEffect transition="out" filter="barn(inHorizontal)">
                                      <p:cBhvr>
                                        <p:cTn id="104" dur="500"/>
                                        <p:tgtEl>
                                          <p:spTgt spid="102"/>
                                        </p:tgtEl>
                                      </p:cBhvr>
                                    </p:animEffect>
                                    <p:set>
                                      <p:cBhvr>
                                        <p:cTn id="105" dur="1" fill="hold">
                                          <p:stCondLst>
                                            <p:cond delay="499"/>
                                          </p:stCondLst>
                                        </p:cTn>
                                        <p:tgtEl>
                                          <p:spTgt spid="10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6" presetClass="entr" presetSubtype="26" fill="hold" grpId="0" nodeType="clickEffect">
                                  <p:stCondLst>
                                    <p:cond delay="0"/>
                                  </p:stCondLst>
                                  <p:childTnLst>
                                    <p:set>
                                      <p:cBhvr>
                                        <p:cTn id="109" dur="1" fill="hold">
                                          <p:stCondLst>
                                            <p:cond delay="0"/>
                                          </p:stCondLst>
                                        </p:cTn>
                                        <p:tgtEl>
                                          <p:spTgt spid="154"/>
                                        </p:tgtEl>
                                        <p:attrNameLst>
                                          <p:attrName>style.visibility</p:attrName>
                                        </p:attrNameLst>
                                      </p:cBhvr>
                                      <p:to>
                                        <p:strVal val="visible"/>
                                      </p:to>
                                    </p:set>
                                    <p:animEffect transition="in" filter="barn(inHorizontal)">
                                      <p:cBhvr>
                                        <p:cTn id="110" dur="500"/>
                                        <p:tgtEl>
                                          <p:spTgt spid="154"/>
                                        </p:tgtEl>
                                      </p:cBhvr>
                                    </p:animEffect>
                                  </p:childTnLst>
                                </p:cTn>
                              </p:par>
                              <p:par>
                                <p:cTn id="111" presetID="16" presetClass="entr" presetSubtype="26" fill="hold" grpId="0" nodeType="withEffect">
                                  <p:stCondLst>
                                    <p:cond delay="0"/>
                                  </p:stCondLst>
                                  <p:childTnLst>
                                    <p:set>
                                      <p:cBhvr>
                                        <p:cTn id="112" dur="1" fill="hold">
                                          <p:stCondLst>
                                            <p:cond delay="0"/>
                                          </p:stCondLst>
                                        </p:cTn>
                                        <p:tgtEl>
                                          <p:spTgt spid="156"/>
                                        </p:tgtEl>
                                        <p:attrNameLst>
                                          <p:attrName>style.visibility</p:attrName>
                                        </p:attrNameLst>
                                      </p:cBhvr>
                                      <p:to>
                                        <p:strVal val="visible"/>
                                      </p:to>
                                    </p:set>
                                    <p:animEffect transition="in" filter="barn(inHorizontal)">
                                      <p:cBhvr>
                                        <p:cTn id="113" dur="500"/>
                                        <p:tgtEl>
                                          <p:spTgt spid="156"/>
                                        </p:tgtEl>
                                      </p:cBhvr>
                                    </p:animEffect>
                                  </p:childTnLst>
                                </p:cTn>
                              </p:par>
                              <p:par>
                                <p:cTn id="114" presetID="16" presetClass="entr" presetSubtype="26" fill="hold" nodeType="withEffect">
                                  <p:stCondLst>
                                    <p:cond delay="0"/>
                                  </p:stCondLst>
                                  <p:childTnLst>
                                    <p:set>
                                      <p:cBhvr>
                                        <p:cTn id="115" dur="1" fill="hold">
                                          <p:stCondLst>
                                            <p:cond delay="0"/>
                                          </p:stCondLst>
                                        </p:cTn>
                                        <p:tgtEl>
                                          <p:spTgt spid="155"/>
                                        </p:tgtEl>
                                        <p:attrNameLst>
                                          <p:attrName>style.visibility</p:attrName>
                                        </p:attrNameLst>
                                      </p:cBhvr>
                                      <p:to>
                                        <p:strVal val="visible"/>
                                      </p:to>
                                    </p:set>
                                    <p:animEffect transition="in" filter="barn(inHorizontal)">
                                      <p:cBhvr>
                                        <p:cTn id="116" dur="500"/>
                                        <p:tgtEl>
                                          <p:spTgt spid="155"/>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xit" presetSubtype="26" fill="hold" nodeType="clickEffect">
                                  <p:stCondLst>
                                    <p:cond delay="0"/>
                                  </p:stCondLst>
                                  <p:childTnLst>
                                    <p:animEffect transition="out" filter="barn(inHorizontal)">
                                      <p:cBhvr>
                                        <p:cTn id="120" dur="500"/>
                                        <p:tgtEl>
                                          <p:spTgt spid="154"/>
                                        </p:tgtEl>
                                      </p:cBhvr>
                                    </p:animEffect>
                                    <p:set>
                                      <p:cBhvr>
                                        <p:cTn id="121" dur="1" fill="hold">
                                          <p:stCondLst>
                                            <p:cond delay="499"/>
                                          </p:stCondLst>
                                        </p:cTn>
                                        <p:tgtEl>
                                          <p:spTgt spid="154"/>
                                        </p:tgtEl>
                                        <p:attrNameLst>
                                          <p:attrName>style.visibility</p:attrName>
                                        </p:attrNameLst>
                                      </p:cBhvr>
                                      <p:to>
                                        <p:strVal val="hidden"/>
                                      </p:to>
                                    </p:set>
                                  </p:childTnLst>
                                </p:cTn>
                              </p:par>
                              <p:par>
                                <p:cTn id="122" presetID="16" presetClass="exit" presetSubtype="26" fill="hold" nodeType="withEffect">
                                  <p:stCondLst>
                                    <p:cond delay="0"/>
                                  </p:stCondLst>
                                  <p:childTnLst>
                                    <p:animEffect transition="out" filter="barn(inHorizontal)">
                                      <p:cBhvr>
                                        <p:cTn id="123" dur="500"/>
                                        <p:tgtEl>
                                          <p:spTgt spid="156"/>
                                        </p:tgtEl>
                                      </p:cBhvr>
                                    </p:animEffect>
                                    <p:set>
                                      <p:cBhvr>
                                        <p:cTn id="124" dur="1" fill="hold">
                                          <p:stCondLst>
                                            <p:cond delay="499"/>
                                          </p:stCondLst>
                                        </p:cTn>
                                        <p:tgtEl>
                                          <p:spTgt spid="156"/>
                                        </p:tgtEl>
                                        <p:attrNameLst>
                                          <p:attrName>style.visibility</p:attrName>
                                        </p:attrNameLst>
                                      </p:cBhvr>
                                      <p:to>
                                        <p:strVal val="hidden"/>
                                      </p:to>
                                    </p:set>
                                  </p:childTnLst>
                                </p:cTn>
                              </p:par>
                              <p:par>
                                <p:cTn id="125" presetID="16" presetClass="exit" presetSubtype="26" fill="hold" nodeType="withEffect">
                                  <p:stCondLst>
                                    <p:cond delay="0"/>
                                  </p:stCondLst>
                                  <p:childTnLst>
                                    <p:animEffect transition="out" filter="barn(inHorizontal)">
                                      <p:cBhvr>
                                        <p:cTn id="126" dur="500"/>
                                        <p:tgtEl>
                                          <p:spTgt spid="155"/>
                                        </p:tgtEl>
                                      </p:cBhvr>
                                    </p:animEffect>
                                    <p:set>
                                      <p:cBhvr>
                                        <p:cTn id="127" dur="1" fill="hold">
                                          <p:stCondLst>
                                            <p:cond delay="499"/>
                                          </p:stCondLst>
                                        </p:cTn>
                                        <p:tgtEl>
                                          <p:spTgt spid="155"/>
                                        </p:tgtEl>
                                        <p:attrNameLst>
                                          <p:attrName>style.visibility</p:attrName>
                                        </p:attrNameLst>
                                      </p:cBhvr>
                                      <p:to>
                                        <p:strVal val="hidden"/>
                                      </p:to>
                                    </p:set>
                                  </p:childTnLst>
                                </p:cTn>
                              </p:par>
                              <p:par>
                                <p:cTn id="128" presetID="16" presetClass="exit" presetSubtype="26" fill="hold" nodeType="withEffect">
                                  <p:stCondLst>
                                    <p:cond delay="0"/>
                                  </p:stCondLst>
                                  <p:childTnLst>
                                    <p:animEffect transition="out" filter="barn(inHorizontal)">
                                      <p:cBhvr>
                                        <p:cTn id="129" dur="500"/>
                                        <p:tgtEl>
                                          <p:spTgt spid="117"/>
                                        </p:tgtEl>
                                      </p:cBhvr>
                                    </p:animEffect>
                                    <p:set>
                                      <p:cBhvr>
                                        <p:cTn id="130" dur="1" fill="hold">
                                          <p:stCondLst>
                                            <p:cond delay="499"/>
                                          </p:stCondLst>
                                        </p:cTn>
                                        <p:tgtEl>
                                          <p:spTgt spid="117"/>
                                        </p:tgtEl>
                                        <p:attrNameLst>
                                          <p:attrName>style.visibility</p:attrName>
                                        </p:attrNameLst>
                                      </p:cBhvr>
                                      <p:to>
                                        <p:strVal val="hidden"/>
                                      </p:to>
                                    </p:set>
                                  </p:childTnLst>
                                </p:cTn>
                              </p:par>
                              <p:par>
                                <p:cTn id="131" presetID="16" presetClass="exit" presetSubtype="26" fill="hold" nodeType="withEffect">
                                  <p:stCondLst>
                                    <p:cond delay="0"/>
                                  </p:stCondLst>
                                  <p:childTnLst>
                                    <p:animEffect transition="out" filter="barn(inHorizontal)">
                                      <p:cBhvr>
                                        <p:cTn id="132" dur="500"/>
                                        <p:tgtEl>
                                          <p:spTgt spid="161"/>
                                        </p:tgtEl>
                                      </p:cBhvr>
                                    </p:animEffect>
                                    <p:set>
                                      <p:cBhvr>
                                        <p:cTn id="133" dur="1" fill="hold">
                                          <p:stCondLst>
                                            <p:cond delay="499"/>
                                          </p:stCondLst>
                                        </p:cTn>
                                        <p:tgtEl>
                                          <p:spTgt spid="161"/>
                                        </p:tgtEl>
                                        <p:attrNameLst>
                                          <p:attrName>style.visibility</p:attrName>
                                        </p:attrNameLst>
                                      </p:cBhvr>
                                      <p:to>
                                        <p:strVal val="hidden"/>
                                      </p:to>
                                    </p:set>
                                  </p:childTnLst>
                                </p:cTn>
                              </p:par>
                              <p:par>
                                <p:cTn id="134" presetID="16" presetClass="exit" presetSubtype="26" fill="hold" nodeType="withEffect">
                                  <p:stCondLst>
                                    <p:cond delay="0"/>
                                  </p:stCondLst>
                                  <p:childTnLst>
                                    <p:animEffect transition="out" filter="barn(inHorizontal)">
                                      <p:cBhvr>
                                        <p:cTn id="135" dur="500"/>
                                        <p:tgtEl>
                                          <p:spTgt spid="159"/>
                                        </p:tgtEl>
                                      </p:cBhvr>
                                    </p:animEffect>
                                    <p:set>
                                      <p:cBhvr>
                                        <p:cTn id="136" dur="1" fill="hold">
                                          <p:stCondLst>
                                            <p:cond delay="499"/>
                                          </p:stCondLst>
                                        </p:cTn>
                                        <p:tgtEl>
                                          <p:spTgt spid="159"/>
                                        </p:tgtEl>
                                        <p:attrNameLst>
                                          <p:attrName>style.visibility</p:attrName>
                                        </p:attrNameLst>
                                      </p:cBhvr>
                                      <p:to>
                                        <p:strVal val="hidden"/>
                                      </p:to>
                                    </p:set>
                                  </p:childTnLst>
                                </p:cTn>
                              </p:par>
                              <p:par>
                                <p:cTn id="137" presetID="16" presetClass="exit" presetSubtype="26" fill="hold" nodeType="withEffect">
                                  <p:stCondLst>
                                    <p:cond delay="0"/>
                                  </p:stCondLst>
                                  <p:childTnLst>
                                    <p:animEffect transition="out" filter="barn(inHorizontal)">
                                      <p:cBhvr>
                                        <p:cTn id="138" dur="500"/>
                                        <p:tgtEl>
                                          <p:spTgt spid="166"/>
                                        </p:tgtEl>
                                      </p:cBhvr>
                                    </p:animEffect>
                                    <p:set>
                                      <p:cBhvr>
                                        <p:cTn id="139" dur="1" fill="hold">
                                          <p:stCondLst>
                                            <p:cond delay="499"/>
                                          </p:stCondLst>
                                        </p:cTn>
                                        <p:tgtEl>
                                          <p:spTgt spid="166"/>
                                        </p:tgtEl>
                                        <p:attrNameLst>
                                          <p:attrName>style.visibility</p:attrName>
                                        </p:attrNameLst>
                                      </p:cBhvr>
                                      <p:to>
                                        <p:strVal val="hidden"/>
                                      </p:to>
                                    </p:set>
                                  </p:childTnLst>
                                </p:cTn>
                              </p:par>
                              <p:par>
                                <p:cTn id="140" presetID="16" presetClass="exit" presetSubtype="26" fill="hold" grpId="1" nodeType="withEffect">
                                  <p:stCondLst>
                                    <p:cond delay="0"/>
                                  </p:stCondLst>
                                  <p:childTnLst>
                                    <p:animEffect transition="out" filter="barn(inHorizontal)">
                                      <p:cBhvr>
                                        <p:cTn id="141" dur="500"/>
                                        <p:tgtEl>
                                          <p:spTgt spid="77"/>
                                        </p:tgtEl>
                                      </p:cBhvr>
                                    </p:animEffect>
                                    <p:set>
                                      <p:cBhvr>
                                        <p:cTn id="142"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P spid="77" grpId="1"/>
      <p:bldP spid="100" grpId="0" animBg="1"/>
      <p:bldP spid="94" grpId="0" animBg="1"/>
      <p:bldP spid="101" grpId="0" animBg="1"/>
      <p:bldP spid="118" grpId="0" animBg="1"/>
      <p:bldP spid="154" grpId="0" animBg="1"/>
      <p:bldP spid="156" grpId="0" animBg="1"/>
      <p:bldP spid="159" grpId="0" animBg="1"/>
      <p:bldP spid="16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3701</TotalTime>
  <Words>1607</Words>
  <Application>Microsoft Office PowerPoint</Application>
  <PresentationFormat>画面に合わせる (4:3)</PresentationFormat>
  <Paragraphs>220</Paragraphs>
  <Slides>13</Slides>
  <Notes>1</Notes>
  <HiddenSlides>0</HiddenSlides>
  <MMClips>0</MMClips>
  <ScaleCrop>false</ScaleCrop>
  <HeadingPairs>
    <vt:vector size="6" baseType="variant">
      <vt:variant>
        <vt:lpstr>使用されているフォント</vt:lpstr>
      </vt:variant>
      <vt:variant>
        <vt:i4>6</vt:i4>
      </vt:variant>
      <vt:variant>
        <vt:lpstr>デザイン テンプレート</vt:lpstr>
      </vt:variant>
      <vt:variant>
        <vt:i4>1</vt:i4>
      </vt:variant>
      <vt:variant>
        <vt:lpstr>スライド タイトル</vt:lpstr>
      </vt:variant>
      <vt:variant>
        <vt:i4>13</vt:i4>
      </vt:variant>
    </vt:vector>
  </HeadingPairs>
  <TitlesOfParts>
    <vt:vector size="20" baseType="lpstr">
      <vt:lpstr>Arial</vt:lpstr>
      <vt:lpstr>ＭＳ Ｐゴシック</vt:lpstr>
      <vt:lpstr>Calibri</vt:lpstr>
      <vt:lpstr>Times New Roman</vt:lpstr>
      <vt:lpstr>HG丸ｺﾞｼｯｸM-PRO</vt:lpstr>
      <vt:lpstr>ＭＳ ゴシック</vt:lpstr>
      <vt:lpstr>Office ​​テーマ</vt:lpstr>
      <vt:lpstr>屋上緑化と太陽光発電の ベストミックスに関する屋外実験</vt:lpstr>
      <vt:lpstr>スライド 2</vt:lpstr>
      <vt:lpstr>スライド 3</vt:lpstr>
      <vt:lpstr>スライド 4</vt:lpstr>
      <vt:lpstr>測定器設置状況</vt:lpstr>
      <vt:lpstr>表面温度の評価</vt:lpstr>
      <vt:lpstr>スライド 7</vt:lpstr>
      <vt:lpstr>スライド 8</vt:lpstr>
      <vt:lpstr>スライド 9</vt:lpstr>
      <vt:lpstr>スライド 10</vt:lpstr>
      <vt:lpstr>各試験区の日積算顕熱</vt:lpstr>
      <vt:lpstr>条件設定</vt:lpstr>
      <vt:lpstr>ソーラーパネルを設置することでヒートアイランド緩和効果と経済的なメリットもある程度期待できる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tougarashi</dc:creator>
  <cp:lastModifiedBy>成田</cp:lastModifiedBy>
  <cp:revision>153</cp:revision>
  <dcterms:created xsi:type="dcterms:W3CDTF">2012-12-15T01:09:02Z</dcterms:created>
  <dcterms:modified xsi:type="dcterms:W3CDTF">2013-02-09T00:37:56Z</dcterms:modified>
</cp:coreProperties>
</file>