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8" r:id="rId4"/>
    <p:sldId id="260" r:id="rId5"/>
    <p:sldId id="273" r:id="rId6"/>
    <p:sldId id="274" r:id="rId7"/>
    <p:sldId id="280" r:id="rId8"/>
    <p:sldId id="275" r:id="rId9"/>
    <p:sldId id="287" r:id="rId10"/>
    <p:sldId id="282" r:id="rId11"/>
    <p:sldId id="281" r:id="rId12"/>
    <p:sldId id="285" r:id="rId13"/>
    <p:sldId id="291" r:id="rId14"/>
    <p:sldId id="293" r:id="rId15"/>
    <p:sldId id="292" r:id="rId16"/>
    <p:sldId id="279" r:id="rId17"/>
    <p:sldId id="283" r:id="rId18"/>
    <p:sldId id="276" r:id="rId19"/>
    <p:sldId id="294" r:id="rId20"/>
    <p:sldId id="295" r:id="rId21"/>
    <p:sldId id="267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7" autoAdjust="0"/>
    <p:restoredTop sz="99664" autoAdjust="0"/>
  </p:normalViewPr>
  <p:slideViewPr>
    <p:cSldViewPr snapToGrid="0">
      <p:cViewPr>
        <p:scale>
          <a:sx n="70" d="100"/>
          <a:sy n="70" d="100"/>
        </p:scale>
        <p:origin x="-1362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sato\Desktop\&#26775;&#2701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sato\Desktop\&#26775;&#2701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sato\Desktop\&#26775;&#2701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sato\Desktop\&#26775;&#2701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9783179276503E-2"/>
          <c:y val="2.7809446157052106E-2"/>
          <c:w val="0.97325031664005801"/>
          <c:h val="0.93364702538787114"/>
        </c:manualLayout>
      </c:layout>
      <c:scatterChart>
        <c:scatterStyle val="lineMarker"/>
        <c:varyColors val="0"/>
        <c:ser>
          <c:idx val="0"/>
          <c:order val="0"/>
          <c:tx>
            <c:strRef>
              <c:f>'設置図 (6)'!$A$51</c:f>
              <c:strCache>
                <c:ptCount val="1"/>
                <c:pt idx="0">
                  <c:v>天井扇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0000"/>
              </a:solidFill>
              <a:ln w="38100">
                <a:noFill/>
              </a:ln>
            </c:spPr>
          </c:marker>
          <c:xVal>
            <c:numRef>
              <c:f>'設置図 (6)'!$A$52:$A$69</c:f>
              <c:numCache>
                <c:formatCode>General</c:formatCode>
                <c:ptCount val="18"/>
                <c:pt idx="0">
                  <c:v>1439.5</c:v>
                </c:pt>
                <c:pt idx="1">
                  <c:v>1404.5</c:v>
                </c:pt>
                <c:pt idx="2">
                  <c:v>1404.5</c:v>
                </c:pt>
                <c:pt idx="3">
                  <c:v>1404.5</c:v>
                </c:pt>
                <c:pt idx="4">
                  <c:v>4439.5</c:v>
                </c:pt>
                <c:pt idx="5">
                  <c:v>4439.5</c:v>
                </c:pt>
                <c:pt idx="6">
                  <c:v>4439.5</c:v>
                </c:pt>
                <c:pt idx="7">
                  <c:v>4439.5</c:v>
                </c:pt>
                <c:pt idx="8">
                  <c:v>8600</c:v>
                </c:pt>
                <c:pt idx="9">
                  <c:v>8600</c:v>
                </c:pt>
                <c:pt idx="10">
                  <c:v>8600</c:v>
                </c:pt>
                <c:pt idx="11">
                  <c:v>8600</c:v>
                </c:pt>
                <c:pt idx="12">
                  <c:v>15198.4</c:v>
                </c:pt>
                <c:pt idx="13">
                  <c:v>12850</c:v>
                </c:pt>
                <c:pt idx="14">
                  <c:v>14639.5</c:v>
                </c:pt>
                <c:pt idx="15">
                  <c:v>14639.5</c:v>
                </c:pt>
                <c:pt idx="16">
                  <c:v>22450</c:v>
                </c:pt>
                <c:pt idx="17">
                  <c:v>20750</c:v>
                </c:pt>
              </c:numCache>
            </c:numRef>
          </c:xVal>
          <c:yVal>
            <c:numRef>
              <c:f>'設置図 (6)'!$B$52:$B$69</c:f>
              <c:numCache>
                <c:formatCode>General</c:formatCode>
                <c:ptCount val="18"/>
                <c:pt idx="0">
                  <c:v>10819.5</c:v>
                </c:pt>
                <c:pt idx="1">
                  <c:v>7525</c:v>
                </c:pt>
                <c:pt idx="2">
                  <c:v>4089.5</c:v>
                </c:pt>
                <c:pt idx="3">
                  <c:v>1100</c:v>
                </c:pt>
                <c:pt idx="4">
                  <c:v>10819.5</c:v>
                </c:pt>
                <c:pt idx="5">
                  <c:v>7525</c:v>
                </c:pt>
                <c:pt idx="6">
                  <c:v>4089.5</c:v>
                </c:pt>
                <c:pt idx="7">
                  <c:v>1100</c:v>
                </c:pt>
                <c:pt idx="8">
                  <c:v>10819.5</c:v>
                </c:pt>
                <c:pt idx="9">
                  <c:v>7645.5</c:v>
                </c:pt>
                <c:pt idx="10">
                  <c:v>4089.5</c:v>
                </c:pt>
                <c:pt idx="11">
                  <c:v>1100</c:v>
                </c:pt>
                <c:pt idx="12">
                  <c:v>10819.5</c:v>
                </c:pt>
                <c:pt idx="13">
                  <c:v>7645.5</c:v>
                </c:pt>
                <c:pt idx="14">
                  <c:v>4089.5</c:v>
                </c:pt>
                <c:pt idx="15">
                  <c:v>1100</c:v>
                </c:pt>
                <c:pt idx="16">
                  <c:v>9822</c:v>
                </c:pt>
                <c:pt idx="17">
                  <c:v>3000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130560"/>
        <c:axId val="72132480"/>
      </c:scatterChart>
      <c:valAx>
        <c:axId val="72130560"/>
        <c:scaling>
          <c:orientation val="minMax"/>
          <c:max val="23850"/>
          <c:min val="0"/>
        </c:scaling>
        <c:delete val="1"/>
        <c:axPos val="b"/>
        <c:numFmt formatCode="General" sourceLinked="1"/>
        <c:majorTickMark val="out"/>
        <c:minorTickMark val="none"/>
        <c:tickLblPos val="none"/>
        <c:crossAx val="72132480"/>
        <c:crosses val="autoZero"/>
        <c:crossBetween val="midCat"/>
        <c:majorUnit val="23850"/>
      </c:valAx>
      <c:valAx>
        <c:axId val="72132480"/>
        <c:scaling>
          <c:orientation val="minMax"/>
          <c:max val="12322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72130560"/>
        <c:crosses val="autoZero"/>
        <c:crossBetween val="midCat"/>
        <c:majorUnit val="12322"/>
      </c:valAx>
      <c:spPr>
        <a:noFill/>
        <a:ln w="317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17749706579086E-2"/>
          <c:y val="0.11361007126720291"/>
          <c:w val="0.85406854529829335"/>
          <c:h val="0.84207692211746699"/>
        </c:manualLayout>
      </c:layout>
      <c:scatterChart>
        <c:scatterStyle val="lineMarker"/>
        <c:varyColors val="0"/>
        <c:ser>
          <c:idx val="2"/>
          <c:order val="0"/>
          <c:tx>
            <c:strRef>
              <c:f>'設置図 (6)'!$A$37</c:f>
              <c:strCache>
                <c:ptCount val="1"/>
                <c:pt idx="0">
                  <c:v>机上温度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  <c:spPr>
              <a:solidFill>
                <a:srgbClr val="00B050"/>
              </a:solidFill>
              <a:ln w="19050">
                <a:noFill/>
              </a:ln>
            </c:spPr>
          </c:marker>
          <c:xVal>
            <c:numRef>
              <c:f>'設置図 (6)'!$A$38:$A$49</c:f>
              <c:numCache>
                <c:formatCode>General</c:formatCode>
                <c:ptCount val="12"/>
                <c:pt idx="0">
                  <c:v>19686.03</c:v>
                </c:pt>
                <c:pt idx="1">
                  <c:v>19475</c:v>
                </c:pt>
                <c:pt idx="2">
                  <c:v>19686.03</c:v>
                </c:pt>
                <c:pt idx="3">
                  <c:v>11825</c:v>
                </c:pt>
                <c:pt idx="4">
                  <c:v>11825</c:v>
                </c:pt>
                <c:pt idx="5">
                  <c:v>11825</c:v>
                </c:pt>
                <c:pt idx="6">
                  <c:v>8425</c:v>
                </c:pt>
                <c:pt idx="7">
                  <c:v>8425</c:v>
                </c:pt>
                <c:pt idx="8">
                  <c:v>8425</c:v>
                </c:pt>
                <c:pt idx="9">
                  <c:v>2475</c:v>
                </c:pt>
                <c:pt idx="10">
                  <c:v>2475</c:v>
                </c:pt>
                <c:pt idx="11">
                  <c:v>2475</c:v>
                </c:pt>
              </c:numCache>
            </c:numRef>
          </c:xVal>
          <c:yVal>
            <c:numRef>
              <c:f>'設置図 (6)'!$B$38:$B$49</c:f>
              <c:numCache>
                <c:formatCode>General</c:formatCode>
                <c:ptCount val="12"/>
                <c:pt idx="0">
                  <c:v>9112.15</c:v>
                </c:pt>
                <c:pt idx="1">
                  <c:v>5950</c:v>
                </c:pt>
                <c:pt idx="2">
                  <c:v>2787.84</c:v>
                </c:pt>
                <c:pt idx="3">
                  <c:v>9100</c:v>
                </c:pt>
                <c:pt idx="4">
                  <c:v>5950</c:v>
                </c:pt>
                <c:pt idx="5">
                  <c:v>2800</c:v>
                </c:pt>
                <c:pt idx="6">
                  <c:v>9100</c:v>
                </c:pt>
                <c:pt idx="7">
                  <c:v>5950</c:v>
                </c:pt>
                <c:pt idx="8">
                  <c:v>2800</c:v>
                </c:pt>
                <c:pt idx="9">
                  <c:v>8500</c:v>
                </c:pt>
                <c:pt idx="10">
                  <c:v>5950</c:v>
                </c:pt>
                <c:pt idx="11">
                  <c:v>2800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244288"/>
        <c:axId val="75246208"/>
      </c:scatterChart>
      <c:valAx>
        <c:axId val="75244288"/>
        <c:scaling>
          <c:orientation val="minMax"/>
          <c:max val="23850"/>
          <c:min val="0"/>
        </c:scaling>
        <c:delete val="1"/>
        <c:axPos val="b"/>
        <c:numFmt formatCode="General" sourceLinked="1"/>
        <c:majorTickMark val="out"/>
        <c:minorTickMark val="none"/>
        <c:tickLblPos val="none"/>
        <c:crossAx val="75246208"/>
        <c:crosses val="autoZero"/>
        <c:crossBetween val="midCat"/>
        <c:majorUnit val="23850"/>
      </c:valAx>
      <c:valAx>
        <c:axId val="75246208"/>
        <c:scaling>
          <c:orientation val="minMax"/>
          <c:max val="12322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75244288"/>
        <c:crosses val="autoZero"/>
        <c:crossBetween val="midCat"/>
        <c:majorUnit val="12322"/>
      </c:valAx>
      <c:spPr>
        <a:noFill/>
        <a:ln w="317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58959963841378E-2"/>
          <c:y val="4.0526522187822496E-2"/>
          <c:w val="0.8980673639360035"/>
          <c:h val="0.89025366357069147"/>
        </c:manualLayout>
      </c:layout>
      <c:scatterChart>
        <c:scatterStyle val="lineMarker"/>
        <c:varyColors val="0"/>
        <c:ser>
          <c:idx val="1"/>
          <c:order val="0"/>
          <c:tx>
            <c:strRef>
              <c:f>'設置図 (6)'!$A$12</c:f>
              <c:strCache>
                <c:ptCount val="1"/>
                <c:pt idx="0">
                  <c:v>鉛直温度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10"/>
            <c:spPr>
              <a:noFill/>
              <a:ln w="25400">
                <a:solidFill>
                  <a:srgbClr val="0070C0"/>
                </a:solidFill>
              </a:ln>
            </c:spPr>
          </c:marker>
          <c:xVal>
            <c:numRef>
              <c:f>'設置図 (6)'!$A$13:$A$34</c:f>
              <c:numCache>
                <c:formatCode>General</c:formatCode>
                <c:ptCount val="22"/>
                <c:pt idx="0">
                  <c:v>20750</c:v>
                </c:pt>
                <c:pt idx="1">
                  <c:v>17694.75</c:v>
                </c:pt>
                <c:pt idx="2">
                  <c:v>14639.5</c:v>
                </c:pt>
                <c:pt idx="3">
                  <c:v>11619.75</c:v>
                </c:pt>
                <c:pt idx="4">
                  <c:v>8600</c:v>
                </c:pt>
                <c:pt idx="5">
                  <c:v>6519.75</c:v>
                </c:pt>
                <c:pt idx="6">
                  <c:v>4439.5</c:v>
                </c:pt>
                <c:pt idx="7">
                  <c:v>2822</c:v>
                </c:pt>
                <c:pt idx="8">
                  <c:v>1404.5</c:v>
                </c:pt>
                <c:pt idx="9">
                  <c:v>14639.5</c:v>
                </c:pt>
                <c:pt idx="10">
                  <c:v>14639.5</c:v>
                </c:pt>
                <c:pt idx="11">
                  <c:v>14639.5</c:v>
                </c:pt>
                <c:pt idx="12">
                  <c:v>14639.5</c:v>
                </c:pt>
                <c:pt idx="13">
                  <c:v>14639.5</c:v>
                </c:pt>
                <c:pt idx="14">
                  <c:v>14639.5</c:v>
                </c:pt>
                <c:pt idx="15">
                  <c:v>14639.5</c:v>
                </c:pt>
                <c:pt idx="16">
                  <c:v>4439.5</c:v>
                </c:pt>
                <c:pt idx="17">
                  <c:v>4439.5</c:v>
                </c:pt>
                <c:pt idx="18">
                  <c:v>4439.5</c:v>
                </c:pt>
                <c:pt idx="19">
                  <c:v>4439.5</c:v>
                </c:pt>
                <c:pt idx="20">
                  <c:v>4439.5</c:v>
                </c:pt>
                <c:pt idx="21">
                  <c:v>4439.5</c:v>
                </c:pt>
              </c:numCache>
            </c:numRef>
          </c:xVal>
          <c:yVal>
            <c:numRef>
              <c:f>'設置図 (6)'!$B$13:$B$34</c:f>
              <c:numCache>
                <c:formatCode>General</c:formatCode>
                <c:ptCount val="22"/>
                <c:pt idx="0">
                  <c:v>4089.5</c:v>
                </c:pt>
                <c:pt idx="1">
                  <c:v>4089.5</c:v>
                </c:pt>
                <c:pt idx="2">
                  <c:v>4089.5</c:v>
                </c:pt>
                <c:pt idx="3">
                  <c:v>4089.5</c:v>
                </c:pt>
                <c:pt idx="4">
                  <c:v>4089.5</c:v>
                </c:pt>
                <c:pt idx="5">
                  <c:v>4089.5</c:v>
                </c:pt>
                <c:pt idx="6">
                  <c:v>4089.5</c:v>
                </c:pt>
                <c:pt idx="7">
                  <c:v>4089.5</c:v>
                </c:pt>
                <c:pt idx="8">
                  <c:v>4089.5</c:v>
                </c:pt>
                <c:pt idx="9">
                  <c:v>5605.5</c:v>
                </c:pt>
                <c:pt idx="10">
                  <c:v>4919.5</c:v>
                </c:pt>
                <c:pt idx="11">
                  <c:v>4549.5</c:v>
                </c:pt>
                <c:pt idx="12">
                  <c:v>3719.5</c:v>
                </c:pt>
                <c:pt idx="13">
                  <c:v>3469.5</c:v>
                </c:pt>
                <c:pt idx="14">
                  <c:v>2669.5</c:v>
                </c:pt>
                <c:pt idx="15">
                  <c:v>1100</c:v>
                </c:pt>
                <c:pt idx="16">
                  <c:v>5559.5</c:v>
                </c:pt>
                <c:pt idx="17">
                  <c:v>4789.5</c:v>
                </c:pt>
                <c:pt idx="18">
                  <c:v>4459.5</c:v>
                </c:pt>
                <c:pt idx="19">
                  <c:v>3749.5</c:v>
                </c:pt>
                <c:pt idx="20">
                  <c:v>3459.5</c:v>
                </c:pt>
                <c:pt idx="21">
                  <c:v>2549.5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266304"/>
        <c:axId val="75268480"/>
      </c:scatterChart>
      <c:valAx>
        <c:axId val="75266304"/>
        <c:scaling>
          <c:orientation val="minMax"/>
          <c:max val="23850"/>
          <c:min val="0"/>
        </c:scaling>
        <c:delete val="1"/>
        <c:axPos val="b"/>
        <c:numFmt formatCode="General" sourceLinked="1"/>
        <c:majorTickMark val="out"/>
        <c:minorTickMark val="none"/>
        <c:tickLblPos val="none"/>
        <c:crossAx val="75268480"/>
        <c:crosses val="autoZero"/>
        <c:crossBetween val="midCat"/>
        <c:majorUnit val="23850"/>
      </c:valAx>
      <c:valAx>
        <c:axId val="75268480"/>
        <c:scaling>
          <c:orientation val="minMax"/>
          <c:max val="12322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75266304"/>
        <c:crosses val="autoZero"/>
        <c:crossBetween val="midCat"/>
        <c:majorUnit val="12322"/>
      </c:valAx>
      <c:spPr>
        <a:noFill/>
        <a:ln w="317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3383239510826E-2"/>
          <c:y val="0.10231860452441079"/>
          <c:w val="0.87016116449932934"/>
          <c:h val="0.85056482068789563"/>
        </c:manualLayout>
      </c:layout>
      <c:scatterChart>
        <c:scatterStyle val="lineMarker"/>
        <c:varyColors val="0"/>
        <c:ser>
          <c:idx val="3"/>
          <c:order val="0"/>
          <c:tx>
            <c:strRef>
              <c:f>'設置図 (6)'!$A$1</c:f>
              <c:strCache>
                <c:ptCount val="1"/>
                <c:pt idx="0">
                  <c:v>温熱快適性指標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20"/>
            <c:spPr>
              <a:noFill/>
              <a:ln w="38100">
                <a:solidFill>
                  <a:srgbClr val="C00000"/>
                </a:solidFill>
              </a:ln>
            </c:spPr>
          </c:marker>
          <c:xVal>
            <c:numRef>
              <c:f>'設置図 (6)'!$A$2:$A$9</c:f>
              <c:numCache>
                <c:formatCode>General</c:formatCode>
                <c:ptCount val="8"/>
                <c:pt idx="0">
                  <c:v>4625</c:v>
                </c:pt>
                <c:pt idx="1">
                  <c:v>4625</c:v>
                </c:pt>
                <c:pt idx="2">
                  <c:v>4625</c:v>
                </c:pt>
                <c:pt idx="3">
                  <c:v>8025</c:v>
                </c:pt>
                <c:pt idx="4">
                  <c:v>15233.14</c:v>
                </c:pt>
                <c:pt idx="5">
                  <c:v>14825</c:v>
                </c:pt>
                <c:pt idx="6">
                  <c:v>15233.14</c:v>
                </c:pt>
                <c:pt idx="7">
                  <c:v>19101.099999999999</c:v>
                </c:pt>
              </c:numCache>
            </c:numRef>
          </c:xVal>
          <c:yVal>
            <c:numRef>
              <c:f>'設置図 (6)'!$B$2:$B$9</c:f>
              <c:numCache>
                <c:formatCode>General</c:formatCode>
                <c:ptCount val="8"/>
                <c:pt idx="0">
                  <c:v>1800</c:v>
                </c:pt>
                <c:pt idx="1">
                  <c:v>6250</c:v>
                </c:pt>
                <c:pt idx="2">
                  <c:v>10000</c:v>
                </c:pt>
                <c:pt idx="3">
                  <c:v>10000</c:v>
                </c:pt>
                <c:pt idx="4">
                  <c:v>10107.01</c:v>
                </c:pt>
                <c:pt idx="5">
                  <c:v>6250</c:v>
                </c:pt>
                <c:pt idx="6">
                  <c:v>1792.99</c:v>
                </c:pt>
                <c:pt idx="7">
                  <c:v>3643.78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274496"/>
        <c:axId val="75293056"/>
      </c:scatterChart>
      <c:valAx>
        <c:axId val="75274496"/>
        <c:scaling>
          <c:orientation val="minMax"/>
          <c:max val="23850"/>
          <c:min val="0"/>
        </c:scaling>
        <c:delete val="1"/>
        <c:axPos val="b"/>
        <c:numFmt formatCode="General" sourceLinked="1"/>
        <c:majorTickMark val="out"/>
        <c:minorTickMark val="none"/>
        <c:tickLblPos val="none"/>
        <c:crossAx val="75293056"/>
        <c:crosses val="autoZero"/>
        <c:crossBetween val="midCat"/>
        <c:majorUnit val="23850"/>
      </c:valAx>
      <c:valAx>
        <c:axId val="75293056"/>
        <c:scaling>
          <c:orientation val="minMax"/>
          <c:max val="12322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75274496"/>
        <c:crosses val="autoZero"/>
        <c:crossBetween val="midCat"/>
        <c:majorUnit val="12322"/>
      </c:valAx>
      <c:spPr>
        <a:noFill/>
        <a:ln w="317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/>
      </a:pPr>
      <a:endParaRPr lang="ja-JP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F5738-0B28-4436-BB75-CA582630BD7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9B40F-04C4-4ADF-A98A-5FEA786C9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41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24C80-D1CB-4D1C-B5DE-24539C132C63}" type="datetimeFigureOut">
              <a:rPr kumimoji="1" lang="ja-JP" altLang="en-US" smtClean="0"/>
              <a:t>2013/2/9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402D2-251E-4AD3-808B-DBF1CFA91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emf"/><Relationship Id="rId7" Type="http://schemas.openxmlformats.org/officeDocument/2006/relationships/image" Target="../media/image1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emf"/><Relationship Id="rId7" Type="http://schemas.openxmlformats.org/officeDocument/2006/relationships/image" Target="../media/image3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11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958975"/>
            <a:ext cx="9144000" cy="1470025"/>
          </a:xfrm>
        </p:spPr>
        <p:txBody>
          <a:bodyPr>
            <a:noAutofit/>
          </a:bodyPr>
          <a:lstStyle/>
          <a:p>
            <a:r>
              <a:rPr lang="ja-JP" altLang="en-US" sz="6000" dirty="0" smtClean="0">
                <a:solidFill>
                  <a:srgbClr val="FFFF00"/>
                </a:solidFill>
                <a:latin typeface="+mj-ea"/>
              </a:rPr>
              <a:t>天井扇による階段教室の</a:t>
            </a:r>
            <a:r>
              <a:rPr lang="en-US" altLang="ja-JP" sz="6000" dirty="0" smtClean="0">
                <a:solidFill>
                  <a:srgbClr val="FFFF00"/>
                </a:solidFill>
                <a:latin typeface="+mj-ea"/>
              </a:rPr>
              <a:t/>
            </a:r>
            <a:br>
              <a:rPr lang="en-US" altLang="ja-JP" sz="6000" dirty="0" smtClean="0">
                <a:solidFill>
                  <a:srgbClr val="FFFF00"/>
                </a:solidFill>
                <a:latin typeface="+mj-ea"/>
              </a:rPr>
            </a:br>
            <a:r>
              <a:rPr lang="ja-JP" altLang="en-US" sz="6000" dirty="0" smtClean="0">
                <a:solidFill>
                  <a:srgbClr val="FFFF00"/>
                </a:solidFill>
                <a:latin typeface="+mj-ea"/>
              </a:rPr>
              <a:t>温熱環境改善効果</a:t>
            </a:r>
            <a:endParaRPr lang="ja-JP" altLang="en-US" sz="6000" dirty="0">
              <a:solidFill>
                <a:srgbClr val="FFFF00"/>
              </a:solidFill>
              <a:latin typeface="+mj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5143500"/>
            <a:ext cx="6400800" cy="648000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solidFill>
                  <a:srgbClr val="FFFF00"/>
                </a:solidFill>
                <a:latin typeface="+mn-ea"/>
              </a:rPr>
              <a:t>1093332</a:t>
            </a:r>
            <a:r>
              <a:rPr lang="ja-JP" altLang="en-US" sz="4000" dirty="0" smtClean="0">
                <a:solidFill>
                  <a:srgbClr val="FFFF00"/>
                </a:solidFill>
                <a:latin typeface="+mn-ea"/>
              </a:rPr>
              <a:t>　出野　雅人</a:t>
            </a:r>
            <a:endParaRPr lang="ja-JP" altLang="en-US" sz="4000" dirty="0">
              <a:solidFill>
                <a:srgbClr val="FFFF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-3276" y="1290474"/>
            <a:ext cx="9144000" cy="4724497"/>
            <a:chOff x="-3276" y="1290474"/>
            <a:chExt cx="9144000" cy="472449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76" y="1290474"/>
              <a:ext cx="9144000" cy="4724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sp>
          <p:nvSpPr>
            <p:cNvPr id="36" name="テキスト ボックス 35"/>
            <p:cNvSpPr txBox="1"/>
            <p:nvPr/>
          </p:nvSpPr>
          <p:spPr>
            <a:xfrm>
              <a:off x="2802907" y="2426117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32.9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811274" y="2418140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20.8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グループ化 62"/>
          <p:cNvGrpSpPr/>
          <p:nvPr/>
        </p:nvGrpSpPr>
        <p:grpSpPr>
          <a:xfrm>
            <a:off x="5166238" y="-2188"/>
            <a:ext cx="3974486" cy="1292662"/>
            <a:chOff x="2560551" y="1778315"/>
            <a:chExt cx="3974486" cy="1292662"/>
          </a:xfrm>
        </p:grpSpPr>
        <p:sp>
          <p:nvSpPr>
            <p:cNvPr id="64" name="テキスト ボックス 63"/>
            <p:cNvSpPr txBox="1"/>
            <p:nvPr/>
          </p:nvSpPr>
          <p:spPr>
            <a:xfrm>
              <a:off x="2792186" y="1778315"/>
              <a:ext cx="20377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平均</a:t>
              </a:r>
              <a:r>
                <a:rPr lang="ja-JP" altLang="en-US" sz="3600" b="1" dirty="0" smtClean="0"/>
                <a:t>温</a:t>
              </a:r>
              <a:r>
                <a:rPr lang="ja-JP" altLang="en-US" sz="3600" b="1" dirty="0"/>
                <a:t>度</a:t>
              </a:r>
              <a:endParaRPr kumimoji="1" lang="ja-JP" altLang="en-US" sz="3600" b="1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5061557" y="1778315"/>
              <a:ext cx="14734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26.0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2560551" y="2424646"/>
              <a:ext cx="25010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机上温度差</a:t>
              </a:r>
              <a:endParaRPr kumimoji="1" lang="ja-JP" altLang="en-US" sz="3600" b="1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5061557" y="2424646"/>
              <a:ext cx="14734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12.1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-3276" y="-2188"/>
            <a:ext cx="2693757" cy="1292664"/>
            <a:chOff x="3020542" y="1778313"/>
            <a:chExt cx="2693757" cy="1292664"/>
          </a:xfrm>
          <a:solidFill>
            <a:srgbClr val="FFFF00"/>
          </a:solidFill>
        </p:grpSpPr>
        <p:sp>
          <p:nvSpPr>
            <p:cNvPr id="69" name="テキスト ボックス 68"/>
            <p:cNvSpPr txBox="1"/>
            <p:nvPr/>
          </p:nvSpPr>
          <p:spPr>
            <a:xfrm>
              <a:off x="3255452" y="1778315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空調</a:t>
              </a:r>
              <a:endParaRPr kumimoji="1" lang="ja-JP" altLang="en-US" sz="3600" b="1" dirty="0"/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4598288" y="1778313"/>
              <a:ext cx="11160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22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3020542" y="2424646"/>
              <a:ext cx="1574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天井扇</a:t>
              </a:r>
              <a:endParaRPr kumimoji="1" lang="ja-JP" altLang="en-US" sz="3600" b="1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4696069" y="2424646"/>
              <a:ext cx="920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OFF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64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09" y="1291416"/>
            <a:ext cx="9144000" cy="4724497"/>
            <a:chOff x="209" y="1300042"/>
            <a:chExt cx="9144000" cy="472449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" y="1300042"/>
              <a:ext cx="9144000" cy="4724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2795794" y="2435903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33.4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729619" y="3542256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chemeClr val="bg1"/>
                  </a:solidFill>
                </a:rPr>
                <a:t>23.5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5168510" y="84"/>
            <a:ext cx="3974486" cy="1292662"/>
            <a:chOff x="2560551" y="1778315"/>
            <a:chExt cx="3974486" cy="1292662"/>
          </a:xfrm>
        </p:grpSpPr>
        <p:sp>
          <p:nvSpPr>
            <p:cNvPr id="54" name="テキスト ボックス 53"/>
            <p:cNvSpPr txBox="1"/>
            <p:nvPr/>
          </p:nvSpPr>
          <p:spPr>
            <a:xfrm>
              <a:off x="2792186" y="1778315"/>
              <a:ext cx="20377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平均</a:t>
              </a:r>
              <a:r>
                <a:rPr lang="ja-JP" altLang="en-US" sz="3600" b="1" dirty="0" smtClean="0"/>
                <a:t>温</a:t>
              </a:r>
              <a:r>
                <a:rPr lang="ja-JP" altLang="en-US" sz="3600" b="1" dirty="0"/>
                <a:t>度</a:t>
              </a:r>
              <a:endParaRPr kumimoji="1" lang="ja-JP" altLang="en-US" sz="3600" b="1" dirty="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5061556" y="1778315"/>
              <a:ext cx="14734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27.4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560551" y="2424646"/>
              <a:ext cx="25010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机上温度差</a:t>
              </a:r>
              <a:endParaRPr kumimoji="1" lang="ja-JP" altLang="en-US" sz="3600" b="1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5178576" y="2424646"/>
              <a:ext cx="12394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9.9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-1004" y="84"/>
            <a:ext cx="2693757" cy="1292664"/>
            <a:chOff x="3020542" y="1778313"/>
            <a:chExt cx="2693757" cy="1292664"/>
          </a:xfrm>
          <a:solidFill>
            <a:srgbClr val="FFFF00"/>
          </a:solidFill>
        </p:grpSpPr>
        <p:sp>
          <p:nvSpPr>
            <p:cNvPr id="59" name="テキスト ボックス 58"/>
            <p:cNvSpPr txBox="1"/>
            <p:nvPr/>
          </p:nvSpPr>
          <p:spPr>
            <a:xfrm>
              <a:off x="3255452" y="1778315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空調</a:t>
              </a:r>
              <a:endParaRPr kumimoji="1" lang="ja-JP" altLang="en-US" sz="3600" b="1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4598288" y="1778313"/>
              <a:ext cx="11160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22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3020542" y="2424646"/>
              <a:ext cx="1574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天井扇</a:t>
              </a:r>
              <a:endParaRPr kumimoji="1" lang="ja-JP" altLang="en-US" sz="3600" b="1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4710946" y="2424646"/>
              <a:ext cx="8906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low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5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7" y="3206009"/>
            <a:ext cx="3814763" cy="4302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5" name="グループ化 4"/>
          <p:cNvGrpSpPr/>
          <p:nvPr/>
        </p:nvGrpSpPr>
        <p:grpSpPr>
          <a:xfrm>
            <a:off x="53884" y="62920"/>
            <a:ext cx="5185396" cy="649170"/>
            <a:chOff x="0" y="-2839"/>
            <a:chExt cx="5185396" cy="649170"/>
          </a:xfrm>
          <a:noFill/>
        </p:grpSpPr>
        <p:sp>
          <p:nvSpPr>
            <p:cNvPr id="15" name="テキスト ボックス 14"/>
            <p:cNvSpPr txBox="1"/>
            <p:nvPr/>
          </p:nvSpPr>
          <p:spPr>
            <a:xfrm>
              <a:off x="0" y="-2186"/>
              <a:ext cx="1111202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空調</a:t>
              </a:r>
              <a:endParaRPr kumimoji="1" lang="ja-JP" altLang="en-US" sz="3600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111202" y="-2839"/>
              <a:ext cx="111601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22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690481" y="-2189"/>
              <a:ext cx="1574470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天井扇</a:t>
              </a:r>
              <a:endParaRPr kumimoji="1" lang="ja-JP" altLang="en-US" sz="3600" b="1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264951" y="0"/>
              <a:ext cx="920445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OFF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000"/>
            <a:ext cx="9144000" cy="196386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9759"/>
            <a:ext cx="9144000" cy="30098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6" name="テキスト ボックス 5"/>
          <p:cNvSpPr txBox="1"/>
          <p:nvPr/>
        </p:nvSpPr>
        <p:spPr>
          <a:xfrm>
            <a:off x="6963390" y="212720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A</a:t>
            </a:r>
            <a:r>
              <a:rPr kumimoji="1" lang="ja-JP" altLang="en-US" sz="3200" b="1" dirty="0" smtClean="0"/>
              <a:t>断面</a:t>
            </a:r>
            <a:endParaRPr kumimoji="1" lang="ja-JP" altLang="en-US" sz="36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56876" y="4579811"/>
            <a:ext cx="49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 smtClean="0">
                <a:solidFill>
                  <a:schemeClr val="bg1"/>
                </a:solidFill>
              </a:rPr>
              <a:t>A</a:t>
            </a:r>
            <a:endParaRPr kumimoji="1" lang="ja-JP" alt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7" y="3206009"/>
            <a:ext cx="3814763" cy="4302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5" name="グループ化 4"/>
          <p:cNvGrpSpPr/>
          <p:nvPr/>
        </p:nvGrpSpPr>
        <p:grpSpPr>
          <a:xfrm>
            <a:off x="53884" y="62920"/>
            <a:ext cx="5185396" cy="649170"/>
            <a:chOff x="0" y="-2839"/>
            <a:chExt cx="5185396" cy="649170"/>
          </a:xfrm>
          <a:noFill/>
        </p:grpSpPr>
        <p:sp>
          <p:nvSpPr>
            <p:cNvPr id="15" name="テキスト ボックス 14"/>
            <p:cNvSpPr txBox="1"/>
            <p:nvPr/>
          </p:nvSpPr>
          <p:spPr>
            <a:xfrm>
              <a:off x="0" y="-2186"/>
              <a:ext cx="1111202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空調</a:t>
              </a:r>
              <a:endParaRPr kumimoji="1" lang="ja-JP" altLang="en-US" sz="3600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111202" y="-2839"/>
              <a:ext cx="111601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22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690481" y="-2189"/>
              <a:ext cx="1574470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天井扇</a:t>
              </a:r>
              <a:endParaRPr kumimoji="1" lang="ja-JP" altLang="en-US" sz="3600" b="1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264951" y="0"/>
              <a:ext cx="920445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OFF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438"/>
            <a:ext cx="9144000" cy="196386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11" name="グループ化 10"/>
          <p:cNvGrpSpPr/>
          <p:nvPr/>
        </p:nvGrpSpPr>
        <p:grpSpPr>
          <a:xfrm>
            <a:off x="53884" y="6154290"/>
            <a:ext cx="5170520" cy="649170"/>
            <a:chOff x="0" y="-2839"/>
            <a:chExt cx="5170520" cy="649170"/>
          </a:xfrm>
          <a:noFill/>
        </p:grpSpPr>
        <p:sp>
          <p:nvSpPr>
            <p:cNvPr id="12" name="テキスト ボックス 11"/>
            <p:cNvSpPr txBox="1"/>
            <p:nvPr/>
          </p:nvSpPr>
          <p:spPr>
            <a:xfrm>
              <a:off x="0" y="-2186"/>
              <a:ext cx="1111202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空調</a:t>
              </a:r>
              <a:endParaRPr kumimoji="1" lang="ja-JP" altLang="en-US" sz="3600" b="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111202" y="-2839"/>
              <a:ext cx="111601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22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690481" y="-2189"/>
              <a:ext cx="1574470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天井扇</a:t>
              </a:r>
              <a:endParaRPr kumimoji="1" lang="ja-JP" altLang="en-US" sz="3600" b="1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279827" y="0"/>
              <a:ext cx="890693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low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2" y="3814132"/>
            <a:ext cx="9144000" cy="19638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20" name="下矢印 19"/>
          <p:cNvSpPr/>
          <p:nvPr/>
        </p:nvSpPr>
        <p:spPr>
          <a:xfrm>
            <a:off x="4212000" y="3241115"/>
            <a:ext cx="720000" cy="360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1532875" y="1078438"/>
            <a:ext cx="6553947" cy="5191733"/>
            <a:chOff x="1521000" y="1090313"/>
            <a:chExt cx="6553947" cy="5272580"/>
          </a:xfrm>
        </p:grpSpPr>
        <p:cxnSp>
          <p:nvCxnSpPr>
            <p:cNvPr id="22" name="直線コネクタ 21"/>
            <p:cNvCxnSpPr>
              <a:endCxn id="29" idx="0"/>
            </p:cNvCxnSpPr>
            <p:nvPr/>
          </p:nvCxnSpPr>
          <p:spPr>
            <a:xfrm>
              <a:off x="1737566" y="1090313"/>
              <a:ext cx="0" cy="4626247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>
              <a:endCxn id="28" idx="0"/>
            </p:cNvCxnSpPr>
            <p:nvPr/>
          </p:nvCxnSpPr>
          <p:spPr>
            <a:xfrm>
              <a:off x="3301336" y="1090313"/>
              <a:ext cx="0" cy="462624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>
              <a:endCxn id="27" idx="0"/>
            </p:cNvCxnSpPr>
            <p:nvPr/>
          </p:nvCxnSpPr>
          <p:spPr>
            <a:xfrm>
              <a:off x="5574615" y="1090313"/>
              <a:ext cx="0" cy="4626248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>
              <a:endCxn id="26" idx="0"/>
            </p:cNvCxnSpPr>
            <p:nvPr/>
          </p:nvCxnSpPr>
          <p:spPr>
            <a:xfrm>
              <a:off x="7856930" y="1090313"/>
              <a:ext cx="11871" cy="462624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7662655" y="5716562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b="1" dirty="0" smtClean="0">
                  <a:solidFill>
                    <a:srgbClr val="FFFFFF"/>
                  </a:solidFill>
                </a:rPr>
                <a:t>a</a:t>
              </a:r>
              <a:endParaRPr kumimoji="1" lang="ja-JP" altLang="en-US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358049" y="5716561"/>
              <a:ext cx="4331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b="1" dirty="0">
                  <a:solidFill>
                    <a:srgbClr val="FFFFFF"/>
                  </a:solidFill>
                </a:rPr>
                <a:t>b</a:t>
              </a:r>
              <a:endParaRPr kumimoji="1" lang="ja-JP" altLang="en-US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112021" y="5716562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b="1" dirty="0" smtClean="0">
                  <a:solidFill>
                    <a:srgbClr val="FFFFFF"/>
                  </a:solidFill>
                </a:rPr>
                <a:t>c</a:t>
              </a:r>
              <a:endParaRPr kumimoji="1" lang="ja-JP" altLang="en-US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521000" y="5716560"/>
              <a:ext cx="4331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b="1" dirty="0" smtClean="0">
                  <a:solidFill>
                    <a:srgbClr val="FFFFFF"/>
                  </a:solidFill>
                </a:rPr>
                <a:t>d</a:t>
              </a:r>
              <a:endParaRPr kumimoji="1" lang="ja-JP" altLang="en-US" sz="3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5" name="正方形/長方形 44"/>
          <p:cNvSpPr/>
          <p:nvPr/>
        </p:nvSpPr>
        <p:spPr>
          <a:xfrm>
            <a:off x="8163347" y="2564915"/>
            <a:ext cx="914400" cy="360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8163358" y="5308168"/>
            <a:ext cx="914400" cy="360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/>
          <p:cNvGrpSpPr/>
          <p:nvPr/>
        </p:nvGrpSpPr>
        <p:grpSpPr>
          <a:xfrm>
            <a:off x="45596" y="1542543"/>
            <a:ext cx="8915762" cy="3359550"/>
            <a:chOff x="45596" y="1542543"/>
            <a:chExt cx="8915762" cy="335955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358" y="1940139"/>
              <a:ext cx="2160000" cy="2961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337" y="1542543"/>
              <a:ext cx="2160000" cy="335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561" y="1542543"/>
              <a:ext cx="2160000" cy="289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6" y="1542543"/>
              <a:ext cx="2160000" cy="2545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テキスト ボックス 51"/>
            <p:cNvSpPr txBox="1"/>
            <p:nvPr/>
          </p:nvSpPr>
          <p:spPr>
            <a:xfrm>
              <a:off x="7654976" y="2037517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chemeClr val="bg1"/>
                  </a:solidFill>
                </a:rPr>
                <a:t>a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5357430" y="1638119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chemeClr val="bg1"/>
                  </a:solidFill>
                </a:rPr>
                <a:t>b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3090467" y="1640379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chemeClr val="bg1"/>
                  </a:solidFill>
                </a:rPr>
                <a:t>c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880980" y="1638118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chemeClr val="bg1"/>
                  </a:solidFill>
                </a:rPr>
                <a:t>d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48" name="グループ化 2047"/>
          <p:cNvGrpSpPr/>
          <p:nvPr/>
        </p:nvGrpSpPr>
        <p:grpSpPr>
          <a:xfrm>
            <a:off x="7562465" y="4087691"/>
            <a:ext cx="1569660" cy="592134"/>
            <a:chOff x="7574340" y="4087691"/>
            <a:chExt cx="1569660" cy="592134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7574340" y="4310493"/>
              <a:ext cx="1569660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ysClr val="windowText" lastClr="000000"/>
                  </a:solidFill>
                </a:rPr>
                <a:t>空調設定温度</a:t>
              </a:r>
              <a:endParaRPr kumimoji="1" lang="ja-JP" altLang="en-US" b="1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6" name="直線矢印コネクタ 5"/>
            <p:cNvCxnSpPr>
              <a:stCxn id="2" idx="0"/>
            </p:cNvCxnSpPr>
            <p:nvPr/>
          </p:nvCxnSpPr>
          <p:spPr>
            <a:xfrm flipH="1" flipV="1">
              <a:off x="7654976" y="4087691"/>
              <a:ext cx="704194" cy="22280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テキスト ボックス 3"/>
          <p:cNvSpPr txBox="1"/>
          <p:nvPr/>
        </p:nvSpPr>
        <p:spPr>
          <a:xfrm>
            <a:off x="7643101" y="3345231"/>
            <a:ext cx="59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OFF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891717" y="3814371"/>
            <a:ext cx="575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70C0"/>
                </a:solidFill>
              </a:rPr>
              <a:t>low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963390" y="212720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A</a:t>
            </a:r>
            <a:r>
              <a:rPr kumimoji="1" lang="ja-JP" altLang="en-US" sz="3200" b="1" dirty="0" smtClean="0"/>
              <a:t>断面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9325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5" grpId="0" animBg="1"/>
      <p:bldP spid="46" grpId="0" animBg="1"/>
      <p:bldP spid="4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7" y="3206009"/>
            <a:ext cx="3814763" cy="4302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0676"/>
            <a:ext cx="9144000" cy="30098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8" y="52365"/>
            <a:ext cx="3759522" cy="28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00" y="52884"/>
            <a:ext cx="3752132" cy="28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16" name="グループ化 15"/>
          <p:cNvGrpSpPr/>
          <p:nvPr/>
        </p:nvGrpSpPr>
        <p:grpSpPr>
          <a:xfrm>
            <a:off x="21312" y="1948971"/>
            <a:ext cx="2693757" cy="1292664"/>
            <a:chOff x="6450243" y="1913346"/>
            <a:chExt cx="2693757" cy="1292664"/>
          </a:xfrm>
          <a:solidFill>
            <a:schemeClr val="bg1"/>
          </a:solidFill>
        </p:grpSpPr>
        <p:sp>
          <p:nvSpPr>
            <p:cNvPr id="17" name="正方形/長方形 16"/>
            <p:cNvSpPr/>
            <p:nvPr/>
          </p:nvSpPr>
          <p:spPr>
            <a:xfrm>
              <a:off x="6450243" y="1913348"/>
              <a:ext cx="2693757" cy="129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8" name="グループ化 17"/>
            <p:cNvGrpSpPr/>
            <p:nvPr/>
          </p:nvGrpSpPr>
          <p:grpSpPr>
            <a:xfrm>
              <a:off x="6450243" y="1913346"/>
              <a:ext cx="2693757" cy="1292664"/>
              <a:chOff x="3020542" y="1778313"/>
              <a:chExt cx="2693757" cy="1292664"/>
            </a:xfrm>
            <a:grpFill/>
          </p:grpSpPr>
          <p:sp>
            <p:nvSpPr>
              <p:cNvPr id="19" name="テキスト ボックス 18"/>
              <p:cNvSpPr txBox="1"/>
              <p:nvPr/>
            </p:nvSpPr>
            <p:spPr>
              <a:xfrm>
                <a:off x="3255452" y="1778315"/>
                <a:ext cx="1111202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3600" b="1" dirty="0"/>
                  <a:t>空調</a:t>
                </a:r>
                <a:endParaRPr kumimoji="1" lang="ja-JP" altLang="en-US" sz="3600" b="1" dirty="0"/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598288" y="1778313"/>
                <a:ext cx="1116011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b="1" dirty="0" smtClean="0">
                    <a:solidFill>
                      <a:srgbClr val="FFFF00"/>
                    </a:solidFill>
                  </a:rPr>
                  <a:t>22</a:t>
                </a:r>
                <a:r>
                  <a:rPr kumimoji="1" lang="ja-JP" altLang="en-US" sz="3600" b="1" dirty="0" smtClean="0">
                    <a:solidFill>
                      <a:srgbClr val="FFFF00"/>
                    </a:solidFill>
                  </a:rPr>
                  <a:t>℃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3020542" y="2424646"/>
                <a:ext cx="1574470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600" b="1" dirty="0" smtClean="0"/>
                  <a:t>天井扇</a:t>
                </a:r>
                <a:endParaRPr kumimoji="1" lang="ja-JP" altLang="en-US" sz="3600" b="1" dirty="0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4696069" y="2424646"/>
                <a:ext cx="920445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600" b="1" dirty="0" smtClean="0">
                    <a:solidFill>
                      <a:srgbClr val="FFFF00"/>
                    </a:solidFill>
                  </a:rPr>
                  <a:t>OFF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1" name="グループ化 10"/>
          <p:cNvGrpSpPr/>
          <p:nvPr/>
        </p:nvGrpSpPr>
        <p:grpSpPr>
          <a:xfrm>
            <a:off x="1620353" y="16740"/>
            <a:ext cx="1565760" cy="369332"/>
            <a:chOff x="1620353" y="16740"/>
            <a:chExt cx="1565760" cy="369332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1959993" y="16740"/>
              <a:ext cx="877163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chemeClr val="bg1"/>
                  </a:solidFill>
                </a:rPr>
                <a:t>天井扇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4" name="直線矢印コネクタ 3"/>
            <p:cNvCxnSpPr>
              <a:stCxn id="2" idx="1"/>
            </p:cNvCxnSpPr>
            <p:nvPr/>
          </p:nvCxnSpPr>
          <p:spPr>
            <a:xfrm flipH="1">
              <a:off x="1620353" y="201406"/>
              <a:ext cx="339640" cy="954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>
              <a:stCxn id="2" idx="3"/>
            </p:cNvCxnSpPr>
            <p:nvPr/>
          </p:nvCxnSpPr>
          <p:spPr>
            <a:xfrm>
              <a:off x="2837156" y="201406"/>
              <a:ext cx="348957" cy="954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ボックス 22"/>
          <p:cNvSpPr txBox="1"/>
          <p:nvPr/>
        </p:nvSpPr>
        <p:spPr>
          <a:xfrm>
            <a:off x="7444690" y="2348109"/>
            <a:ext cx="123944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B</a:t>
            </a:r>
            <a:r>
              <a:rPr kumimoji="1" lang="ja-JP" altLang="en-US" sz="3200" b="1" dirty="0" smtClean="0"/>
              <a:t>断面</a:t>
            </a:r>
            <a:endParaRPr kumimoji="1" lang="ja-JP" altLang="en-US" sz="32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85382" y="2348109"/>
            <a:ext cx="122661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C</a:t>
            </a:r>
            <a:r>
              <a:rPr kumimoji="1" lang="ja-JP" altLang="en-US" sz="3200" b="1" dirty="0" smtClean="0"/>
              <a:t>断面</a:t>
            </a:r>
            <a:endParaRPr kumimoji="1" lang="ja-JP" altLang="en-US" sz="32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07694" y="4613090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>
                <a:solidFill>
                  <a:schemeClr val="bg1"/>
                </a:solidFill>
              </a:rPr>
              <a:t>C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565294" y="4613090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bg1"/>
                </a:solidFill>
              </a:rPr>
              <a:t>B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6094497" y="16724"/>
            <a:ext cx="1565760" cy="369332"/>
            <a:chOff x="4232360" y="16724"/>
            <a:chExt cx="1565760" cy="369332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4572000" y="16724"/>
              <a:ext cx="877163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chemeClr val="bg1"/>
                  </a:solidFill>
                </a:rPr>
                <a:t>天井扇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直線矢印コネクタ 29"/>
            <p:cNvCxnSpPr>
              <a:stCxn id="29" idx="1"/>
            </p:cNvCxnSpPr>
            <p:nvPr/>
          </p:nvCxnSpPr>
          <p:spPr>
            <a:xfrm flipH="1">
              <a:off x="4232360" y="201390"/>
              <a:ext cx="339640" cy="954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>
              <a:stCxn id="29" idx="3"/>
            </p:cNvCxnSpPr>
            <p:nvPr/>
          </p:nvCxnSpPr>
          <p:spPr>
            <a:xfrm>
              <a:off x="5449163" y="201390"/>
              <a:ext cx="348957" cy="954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9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8" y="3670490"/>
            <a:ext cx="3759522" cy="28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7" y="3206009"/>
            <a:ext cx="3814763" cy="4302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46" name="下矢印 45"/>
          <p:cNvSpPr/>
          <p:nvPr/>
        </p:nvSpPr>
        <p:spPr>
          <a:xfrm>
            <a:off x="4212000" y="3241115"/>
            <a:ext cx="720000" cy="360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8" y="52365"/>
            <a:ext cx="3759522" cy="28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00" y="52884"/>
            <a:ext cx="3752132" cy="28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32" name="グループ化 31"/>
          <p:cNvGrpSpPr/>
          <p:nvPr/>
        </p:nvGrpSpPr>
        <p:grpSpPr>
          <a:xfrm>
            <a:off x="21312" y="1948971"/>
            <a:ext cx="2693757" cy="1292664"/>
            <a:chOff x="6450243" y="1913346"/>
            <a:chExt cx="2693757" cy="1292664"/>
          </a:xfrm>
          <a:solidFill>
            <a:schemeClr val="bg1"/>
          </a:solidFill>
        </p:grpSpPr>
        <p:sp>
          <p:nvSpPr>
            <p:cNvPr id="33" name="正方形/長方形 32"/>
            <p:cNvSpPr/>
            <p:nvPr/>
          </p:nvSpPr>
          <p:spPr>
            <a:xfrm>
              <a:off x="6450243" y="1913348"/>
              <a:ext cx="2693757" cy="129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6450243" y="1913346"/>
              <a:ext cx="2693757" cy="1292664"/>
              <a:chOff x="3020542" y="1778313"/>
              <a:chExt cx="2693757" cy="1292664"/>
            </a:xfrm>
            <a:grpFill/>
          </p:grpSpPr>
          <p:sp>
            <p:nvSpPr>
              <p:cNvPr id="35" name="テキスト ボックス 34"/>
              <p:cNvSpPr txBox="1"/>
              <p:nvPr/>
            </p:nvSpPr>
            <p:spPr>
              <a:xfrm>
                <a:off x="3255452" y="1778315"/>
                <a:ext cx="1111202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3600" b="1" dirty="0"/>
                  <a:t>空調</a:t>
                </a:r>
                <a:endParaRPr kumimoji="1" lang="ja-JP" altLang="en-US" sz="3600" b="1" dirty="0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4598288" y="1778313"/>
                <a:ext cx="1116011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b="1" dirty="0" smtClean="0">
                    <a:solidFill>
                      <a:srgbClr val="FFFF00"/>
                    </a:solidFill>
                  </a:rPr>
                  <a:t>22</a:t>
                </a:r>
                <a:r>
                  <a:rPr kumimoji="1" lang="ja-JP" altLang="en-US" sz="3600" b="1" dirty="0" smtClean="0">
                    <a:solidFill>
                      <a:srgbClr val="FFFF00"/>
                    </a:solidFill>
                  </a:rPr>
                  <a:t>℃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3020542" y="2424646"/>
                <a:ext cx="1574470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600" b="1" dirty="0" smtClean="0"/>
                  <a:t>天井扇</a:t>
                </a:r>
                <a:endParaRPr kumimoji="1" lang="ja-JP" altLang="en-US" sz="3600" b="1" dirty="0"/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4696069" y="2424646"/>
                <a:ext cx="920445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600" b="1" dirty="0" smtClean="0">
                    <a:solidFill>
                      <a:srgbClr val="FFFF00"/>
                    </a:solidFill>
                  </a:rPr>
                  <a:t>OFF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47" name="グループ化 46"/>
          <p:cNvGrpSpPr/>
          <p:nvPr/>
        </p:nvGrpSpPr>
        <p:grpSpPr>
          <a:xfrm>
            <a:off x="28512" y="5565336"/>
            <a:ext cx="2693757" cy="1292664"/>
            <a:chOff x="6450243" y="1913346"/>
            <a:chExt cx="2693757" cy="1292664"/>
          </a:xfrm>
          <a:solidFill>
            <a:schemeClr val="bg1"/>
          </a:solidFill>
        </p:grpSpPr>
        <p:sp>
          <p:nvSpPr>
            <p:cNvPr id="48" name="正方形/長方形 47"/>
            <p:cNvSpPr/>
            <p:nvPr/>
          </p:nvSpPr>
          <p:spPr>
            <a:xfrm>
              <a:off x="6450243" y="1913348"/>
              <a:ext cx="2693757" cy="129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9" name="グループ化 48"/>
            <p:cNvGrpSpPr/>
            <p:nvPr/>
          </p:nvGrpSpPr>
          <p:grpSpPr>
            <a:xfrm>
              <a:off x="6450243" y="1913346"/>
              <a:ext cx="2693757" cy="1292664"/>
              <a:chOff x="3020542" y="1778313"/>
              <a:chExt cx="2693757" cy="1292664"/>
            </a:xfrm>
            <a:grpFill/>
          </p:grpSpPr>
          <p:sp>
            <p:nvSpPr>
              <p:cNvPr id="50" name="テキスト ボックス 49"/>
              <p:cNvSpPr txBox="1"/>
              <p:nvPr/>
            </p:nvSpPr>
            <p:spPr>
              <a:xfrm>
                <a:off x="3255452" y="1778315"/>
                <a:ext cx="1111202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3600" b="1" dirty="0"/>
                  <a:t>空調</a:t>
                </a:r>
                <a:endParaRPr kumimoji="1" lang="ja-JP" altLang="en-US" sz="3600" b="1" dirty="0"/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4598288" y="1778313"/>
                <a:ext cx="1116011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b="1" dirty="0" smtClean="0">
                    <a:solidFill>
                      <a:srgbClr val="FFFF00"/>
                    </a:solidFill>
                  </a:rPr>
                  <a:t>22</a:t>
                </a:r>
                <a:r>
                  <a:rPr kumimoji="1" lang="ja-JP" altLang="en-US" sz="3600" b="1" dirty="0" smtClean="0">
                    <a:solidFill>
                      <a:srgbClr val="FFFF00"/>
                    </a:solidFill>
                  </a:rPr>
                  <a:t>℃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3020542" y="2424646"/>
                <a:ext cx="1574470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600" b="1" dirty="0" smtClean="0"/>
                  <a:t>天井扇</a:t>
                </a:r>
                <a:endParaRPr kumimoji="1" lang="ja-JP" altLang="en-US" sz="3600" b="1" dirty="0"/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4710945" y="2424646"/>
                <a:ext cx="890693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b="1" dirty="0" smtClean="0">
                    <a:solidFill>
                      <a:srgbClr val="FFFF00"/>
                    </a:solidFill>
                  </a:rPr>
                  <a:t>low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00" y="3670490"/>
            <a:ext cx="3752132" cy="28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54" name="正方形/長方形 53"/>
          <p:cNvSpPr/>
          <p:nvPr/>
        </p:nvSpPr>
        <p:spPr>
          <a:xfrm>
            <a:off x="7341037" y="268843"/>
            <a:ext cx="720000" cy="2325600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7350562" y="3882350"/>
            <a:ext cx="720000" cy="2325600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444690" y="2348109"/>
            <a:ext cx="123944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B</a:t>
            </a:r>
            <a:r>
              <a:rPr kumimoji="1" lang="ja-JP" altLang="en-US" sz="3200" b="1" dirty="0" smtClean="0"/>
              <a:t>断面</a:t>
            </a:r>
            <a:endParaRPr kumimoji="1" lang="ja-JP" altLang="en-US" sz="3200" b="1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985382" y="2348109"/>
            <a:ext cx="122661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C</a:t>
            </a:r>
            <a:r>
              <a:rPr kumimoji="1" lang="ja-JP" altLang="en-US" sz="3200" b="1" dirty="0" smtClean="0"/>
              <a:t>断面</a:t>
            </a:r>
            <a:endParaRPr kumimoji="1" lang="ja-JP" altLang="en-US" sz="3200" b="1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6094497" y="16724"/>
            <a:ext cx="1565760" cy="369332"/>
            <a:chOff x="4232360" y="16724"/>
            <a:chExt cx="1565760" cy="369332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4572000" y="16724"/>
              <a:ext cx="877163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chemeClr val="bg1"/>
                  </a:solidFill>
                </a:rPr>
                <a:t>天井扇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31" name="直線矢印コネクタ 30"/>
            <p:cNvCxnSpPr>
              <a:stCxn id="30" idx="1"/>
            </p:cNvCxnSpPr>
            <p:nvPr/>
          </p:nvCxnSpPr>
          <p:spPr>
            <a:xfrm flipH="1">
              <a:off x="4232360" y="201390"/>
              <a:ext cx="339640" cy="954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>
              <a:stCxn id="30" idx="3"/>
            </p:cNvCxnSpPr>
            <p:nvPr/>
          </p:nvCxnSpPr>
          <p:spPr>
            <a:xfrm>
              <a:off x="5449163" y="201390"/>
              <a:ext cx="348957" cy="954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474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4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24035"/>
            <a:ext cx="9144000" cy="511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3359468" y="1473961"/>
            <a:ext cx="1282890" cy="38759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7929349" y="1473961"/>
            <a:ext cx="641445" cy="38759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3"/>
          <p:cNvSpPr txBox="1">
            <a:spLocks/>
          </p:cNvSpPr>
          <p:nvPr/>
        </p:nvSpPr>
        <p:spPr>
          <a:xfrm>
            <a:off x="-2" y="0"/>
            <a:ext cx="9144001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</a:rPr>
              <a:t>空調</a:t>
            </a:r>
            <a:r>
              <a:rPr lang="en-US" altLang="ja-JP" sz="4000" dirty="0" smtClean="0">
                <a:solidFill>
                  <a:srgbClr val="FFFF00"/>
                </a:solidFill>
              </a:rPr>
              <a:t>20</a:t>
            </a:r>
            <a:r>
              <a:rPr lang="ja-JP" altLang="en-US" sz="4000" dirty="0" smtClean="0">
                <a:solidFill>
                  <a:srgbClr val="FFFF00"/>
                </a:solidFill>
              </a:rPr>
              <a:t>℃　天井扇</a:t>
            </a:r>
            <a:r>
              <a:rPr lang="en-US" altLang="ja-JP" sz="4000" dirty="0" smtClean="0">
                <a:solidFill>
                  <a:srgbClr val="FFFF00"/>
                </a:solidFill>
              </a:rPr>
              <a:t>OFF</a:t>
            </a:r>
            <a:r>
              <a:rPr lang="ja-JP" altLang="en-US" sz="4000" dirty="0" smtClean="0">
                <a:solidFill>
                  <a:srgbClr val="FFFF00"/>
                </a:solidFill>
              </a:rPr>
              <a:t>・</a:t>
            </a:r>
            <a:r>
              <a:rPr lang="en-US" altLang="ja-JP" sz="4000" dirty="0" smtClean="0">
                <a:solidFill>
                  <a:srgbClr val="FFFF00"/>
                </a:solidFill>
              </a:rPr>
              <a:t>ON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8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/>
          <p:cNvGrpSpPr/>
          <p:nvPr/>
        </p:nvGrpSpPr>
        <p:grpSpPr>
          <a:xfrm>
            <a:off x="5168291" y="-1238"/>
            <a:ext cx="3974484" cy="1292662"/>
            <a:chOff x="2560551" y="1778315"/>
            <a:chExt cx="3974484" cy="1292662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2792186" y="1778315"/>
              <a:ext cx="20377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平均</a:t>
              </a:r>
              <a:r>
                <a:rPr lang="ja-JP" altLang="en-US" sz="3600" b="1" dirty="0" smtClean="0"/>
                <a:t>温</a:t>
              </a:r>
              <a:r>
                <a:rPr lang="ja-JP" altLang="en-US" sz="3600" b="1" dirty="0"/>
                <a:t>度</a:t>
              </a:r>
              <a:endParaRPr kumimoji="1" lang="ja-JP" altLang="en-US" sz="3600" b="1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061554" y="1778315"/>
              <a:ext cx="14734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25.5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560551" y="2424646"/>
              <a:ext cx="25010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机上温度差</a:t>
              </a:r>
              <a:endParaRPr kumimoji="1" lang="ja-JP" altLang="en-US" sz="3600" b="1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061554" y="2424646"/>
              <a:ext cx="14734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12.5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-2529" y="-5665"/>
            <a:ext cx="2693757" cy="1292664"/>
            <a:chOff x="3020542" y="1778313"/>
            <a:chExt cx="2693757" cy="1292664"/>
          </a:xfrm>
          <a:solidFill>
            <a:srgbClr val="FFFF00"/>
          </a:solidFill>
        </p:grpSpPr>
        <p:sp>
          <p:nvSpPr>
            <p:cNvPr id="30" name="テキスト ボックス 29"/>
            <p:cNvSpPr txBox="1"/>
            <p:nvPr/>
          </p:nvSpPr>
          <p:spPr>
            <a:xfrm>
              <a:off x="3255452" y="1778315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空調</a:t>
              </a:r>
              <a:endParaRPr kumimoji="1" lang="ja-JP" altLang="en-US" sz="3600" b="1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598288" y="1778313"/>
              <a:ext cx="11160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20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020542" y="2424646"/>
              <a:ext cx="1574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天井扇</a:t>
              </a:r>
              <a:endParaRPr kumimoji="1" lang="ja-JP" altLang="en-US" sz="3600" b="1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696071" y="2424646"/>
              <a:ext cx="920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OFF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843" y="1288700"/>
            <a:ext cx="9144000" cy="4724497"/>
            <a:chOff x="11476" y="1703387"/>
            <a:chExt cx="9144000" cy="472449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6" y="1703387"/>
              <a:ext cx="9144000" cy="4724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2811533" y="2831539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33.5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819900" y="2823562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21.1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4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グループ化 47"/>
          <p:cNvGrpSpPr/>
          <p:nvPr/>
        </p:nvGrpSpPr>
        <p:grpSpPr>
          <a:xfrm>
            <a:off x="-1004" y="84"/>
            <a:ext cx="2693757" cy="1292664"/>
            <a:chOff x="3020542" y="1778313"/>
            <a:chExt cx="2693757" cy="1292664"/>
          </a:xfrm>
          <a:solidFill>
            <a:srgbClr val="FFFF00"/>
          </a:solidFill>
        </p:grpSpPr>
        <p:sp>
          <p:nvSpPr>
            <p:cNvPr id="49" name="テキスト ボックス 48"/>
            <p:cNvSpPr txBox="1"/>
            <p:nvPr/>
          </p:nvSpPr>
          <p:spPr>
            <a:xfrm>
              <a:off x="3255452" y="1778315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空調</a:t>
              </a:r>
              <a:endParaRPr kumimoji="1" lang="ja-JP" altLang="en-US" sz="3600" b="1" dirty="0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4598288" y="1778313"/>
              <a:ext cx="11160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20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3020542" y="2424646"/>
              <a:ext cx="1574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天井扇</a:t>
              </a:r>
              <a:endParaRPr kumimoji="1" lang="ja-JP" altLang="en-US" sz="3600" b="1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4710946" y="2424646"/>
              <a:ext cx="8906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low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843" y="1288700"/>
            <a:ext cx="9144000" cy="4724497"/>
            <a:chOff x="11476" y="1703387"/>
            <a:chExt cx="9144000" cy="472449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6" y="1703387"/>
              <a:ext cx="9144000" cy="4724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2811533" y="2831539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33.5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819900" y="2823562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21.1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-147" y="1284708"/>
            <a:ext cx="9144000" cy="4724497"/>
            <a:chOff x="148715" y="1295341"/>
            <a:chExt cx="9144000" cy="472449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15" y="1295341"/>
              <a:ext cx="9144000" cy="4724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2949876" y="4660311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chemeClr val="bg1"/>
                  </a:solidFill>
                </a:rPr>
                <a:t>26.5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953326" y="2421701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23.0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5168510" y="84"/>
            <a:ext cx="3974485" cy="1292662"/>
            <a:chOff x="2560551" y="1778315"/>
            <a:chExt cx="3974485" cy="1292662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2792186" y="1778315"/>
              <a:ext cx="20377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平均</a:t>
              </a:r>
              <a:r>
                <a:rPr lang="ja-JP" altLang="en-US" sz="3600" b="1" dirty="0" smtClean="0"/>
                <a:t>温</a:t>
              </a:r>
              <a:r>
                <a:rPr lang="ja-JP" altLang="en-US" sz="3600" b="1" dirty="0"/>
                <a:t>度</a:t>
              </a:r>
              <a:endParaRPr kumimoji="1" lang="ja-JP" altLang="en-US" sz="3600" b="1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061555" y="1778315"/>
              <a:ext cx="14734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24.7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2560551" y="2424646"/>
              <a:ext cx="25010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机上温度差</a:t>
              </a:r>
              <a:endParaRPr kumimoji="1" lang="ja-JP" altLang="en-US" sz="3600" b="1" dirty="0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5178575" y="2424646"/>
              <a:ext cx="12394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3.4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4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4865"/>
            <a:ext cx="9144000" cy="19638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438"/>
            <a:ext cx="9144000" cy="1962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7" y="3206009"/>
            <a:ext cx="3814763" cy="4302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5" name="グループ化 4"/>
          <p:cNvGrpSpPr/>
          <p:nvPr/>
        </p:nvGrpSpPr>
        <p:grpSpPr>
          <a:xfrm>
            <a:off x="53884" y="62920"/>
            <a:ext cx="5185396" cy="649170"/>
            <a:chOff x="0" y="-2839"/>
            <a:chExt cx="5185396" cy="649170"/>
          </a:xfrm>
          <a:noFill/>
        </p:grpSpPr>
        <p:sp>
          <p:nvSpPr>
            <p:cNvPr id="15" name="テキスト ボックス 14"/>
            <p:cNvSpPr txBox="1"/>
            <p:nvPr/>
          </p:nvSpPr>
          <p:spPr>
            <a:xfrm>
              <a:off x="0" y="-2186"/>
              <a:ext cx="1111202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空調</a:t>
              </a:r>
              <a:endParaRPr kumimoji="1" lang="ja-JP" altLang="en-US" sz="3600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111202" y="-2839"/>
              <a:ext cx="111601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20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690481" y="-2189"/>
              <a:ext cx="1574470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天井扇</a:t>
              </a:r>
              <a:endParaRPr kumimoji="1" lang="ja-JP" altLang="en-US" sz="3600" b="1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264951" y="0"/>
              <a:ext cx="920445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OFF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53884" y="6154290"/>
            <a:ext cx="5170520" cy="649170"/>
            <a:chOff x="0" y="-2839"/>
            <a:chExt cx="5170520" cy="649170"/>
          </a:xfrm>
          <a:noFill/>
        </p:grpSpPr>
        <p:sp>
          <p:nvSpPr>
            <p:cNvPr id="12" name="テキスト ボックス 11"/>
            <p:cNvSpPr txBox="1"/>
            <p:nvPr/>
          </p:nvSpPr>
          <p:spPr>
            <a:xfrm>
              <a:off x="0" y="-2186"/>
              <a:ext cx="1111202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空調</a:t>
              </a:r>
              <a:endParaRPr kumimoji="1" lang="ja-JP" altLang="en-US" sz="3600" b="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111202" y="-2839"/>
              <a:ext cx="111601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20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690481" y="-2189"/>
              <a:ext cx="1574470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天井扇</a:t>
              </a:r>
              <a:endParaRPr kumimoji="1" lang="ja-JP" altLang="en-US" sz="3600" b="1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279827" y="0"/>
              <a:ext cx="890693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low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0" name="下矢印 19"/>
          <p:cNvSpPr/>
          <p:nvPr/>
        </p:nvSpPr>
        <p:spPr>
          <a:xfrm>
            <a:off x="4212000" y="3241115"/>
            <a:ext cx="720000" cy="360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1532875" y="1078438"/>
            <a:ext cx="6553947" cy="5191733"/>
            <a:chOff x="1521000" y="1090313"/>
            <a:chExt cx="6553947" cy="5272580"/>
          </a:xfrm>
        </p:grpSpPr>
        <p:cxnSp>
          <p:nvCxnSpPr>
            <p:cNvPr id="22" name="直線コネクタ 21"/>
            <p:cNvCxnSpPr>
              <a:endCxn id="29" idx="0"/>
            </p:cNvCxnSpPr>
            <p:nvPr/>
          </p:nvCxnSpPr>
          <p:spPr>
            <a:xfrm>
              <a:off x="1737566" y="1090313"/>
              <a:ext cx="0" cy="4626247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>
              <a:endCxn id="28" idx="0"/>
            </p:cNvCxnSpPr>
            <p:nvPr/>
          </p:nvCxnSpPr>
          <p:spPr>
            <a:xfrm>
              <a:off x="3301336" y="1090313"/>
              <a:ext cx="0" cy="462624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>
              <a:endCxn id="27" idx="0"/>
            </p:cNvCxnSpPr>
            <p:nvPr/>
          </p:nvCxnSpPr>
          <p:spPr>
            <a:xfrm>
              <a:off x="5574615" y="1090313"/>
              <a:ext cx="0" cy="4626248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>
              <a:endCxn id="26" idx="0"/>
            </p:cNvCxnSpPr>
            <p:nvPr/>
          </p:nvCxnSpPr>
          <p:spPr>
            <a:xfrm>
              <a:off x="7856930" y="1090313"/>
              <a:ext cx="11871" cy="462624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7662655" y="5716562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b="1" dirty="0" smtClean="0">
                  <a:solidFill>
                    <a:srgbClr val="FFFFFF"/>
                  </a:solidFill>
                </a:rPr>
                <a:t>a</a:t>
              </a:r>
              <a:endParaRPr kumimoji="1" lang="ja-JP" altLang="en-US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358049" y="5716561"/>
              <a:ext cx="4331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b="1" dirty="0">
                  <a:solidFill>
                    <a:srgbClr val="FFFFFF"/>
                  </a:solidFill>
                </a:rPr>
                <a:t>b</a:t>
              </a:r>
              <a:endParaRPr kumimoji="1" lang="ja-JP" altLang="en-US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112021" y="5716562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b="1" dirty="0" smtClean="0">
                  <a:solidFill>
                    <a:srgbClr val="FFFFFF"/>
                  </a:solidFill>
                </a:rPr>
                <a:t>c</a:t>
              </a:r>
              <a:endParaRPr kumimoji="1" lang="ja-JP" altLang="en-US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521000" y="5716560"/>
              <a:ext cx="4331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b="1" dirty="0" smtClean="0">
                  <a:solidFill>
                    <a:srgbClr val="FFFFFF"/>
                  </a:solidFill>
                </a:rPr>
                <a:t>d</a:t>
              </a:r>
              <a:endParaRPr kumimoji="1" lang="ja-JP" altLang="en-US" sz="3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5" name="正方形/長方形 44"/>
          <p:cNvSpPr/>
          <p:nvPr/>
        </p:nvSpPr>
        <p:spPr>
          <a:xfrm>
            <a:off x="8163347" y="2564915"/>
            <a:ext cx="914400" cy="360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8163358" y="5308168"/>
            <a:ext cx="914400" cy="360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/>
          <p:cNvGrpSpPr/>
          <p:nvPr/>
        </p:nvGrpSpPr>
        <p:grpSpPr>
          <a:xfrm>
            <a:off x="37722" y="1549466"/>
            <a:ext cx="8922958" cy="3359765"/>
            <a:chOff x="49597" y="1549466"/>
            <a:chExt cx="8922958" cy="3359765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555" y="1947277"/>
              <a:ext cx="2160000" cy="2961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862" y="1549466"/>
              <a:ext cx="2160000" cy="3359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512" y="1549466"/>
              <a:ext cx="2160000" cy="289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7" y="1549466"/>
              <a:ext cx="2160000" cy="25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テキスト ボックス 42"/>
            <p:cNvSpPr txBox="1"/>
            <p:nvPr/>
          </p:nvSpPr>
          <p:spPr>
            <a:xfrm>
              <a:off x="7481176" y="2037517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chemeClr val="bg1"/>
                  </a:solidFill>
                </a:rPr>
                <a:t>a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5188330" y="1638119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chemeClr val="bg1"/>
                  </a:solidFill>
                </a:rPr>
                <a:t>b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921367" y="1642526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chemeClr val="bg1"/>
                  </a:solidFill>
                </a:rPr>
                <a:t>c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711880" y="1642527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chemeClr val="bg1"/>
                  </a:solidFill>
                </a:rPr>
                <a:t>d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7488726" y="4087691"/>
            <a:ext cx="1643399" cy="592134"/>
            <a:chOff x="7488726" y="4087691"/>
            <a:chExt cx="1643399" cy="592134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7562465" y="4310493"/>
              <a:ext cx="1569660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ysClr val="windowText" lastClr="000000"/>
                  </a:solidFill>
                </a:rPr>
                <a:t>空調設定温度</a:t>
              </a:r>
              <a:endParaRPr kumimoji="1" lang="ja-JP" altLang="en-US" b="1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7" name="直線矢印コネクタ 36"/>
            <p:cNvCxnSpPr>
              <a:stCxn id="36" idx="0"/>
            </p:cNvCxnSpPr>
            <p:nvPr/>
          </p:nvCxnSpPr>
          <p:spPr>
            <a:xfrm flipH="1" flipV="1">
              <a:off x="7488726" y="4087691"/>
              <a:ext cx="858569" cy="22280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テキスト ボックス 47"/>
          <p:cNvSpPr txBox="1"/>
          <p:nvPr/>
        </p:nvSpPr>
        <p:spPr>
          <a:xfrm>
            <a:off x="6963390" y="212720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A</a:t>
            </a:r>
            <a:r>
              <a:rPr kumimoji="1" lang="ja-JP" altLang="en-US" sz="3200" b="1" dirty="0" smtClean="0"/>
              <a:t>断面</a:t>
            </a:r>
            <a:endParaRPr kumimoji="1" lang="ja-JP" altLang="en-US" sz="3600" b="1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118354" y="3086396"/>
            <a:ext cx="59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OFF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942281" y="2302023"/>
            <a:ext cx="575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70C0"/>
                </a:solidFill>
              </a:rPr>
              <a:t>low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9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5" grpId="0" animBg="1"/>
      <p:bldP spid="46" grpId="0" animBg="1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-1" y="0"/>
            <a:ext cx="2232000" cy="720000"/>
          </a:xfrm>
          <a:noFill/>
        </p:spPr>
        <p:txBody>
          <a:bodyPr>
            <a:noAutofit/>
          </a:bodyPr>
          <a:lstStyle/>
          <a:p>
            <a:r>
              <a:rPr kumimoji="1" lang="ja-JP" altLang="en-US" sz="4000" dirty="0" smtClean="0">
                <a:solidFill>
                  <a:srgbClr val="FFFF00"/>
                </a:solidFill>
              </a:rPr>
              <a:t>研究目的</a:t>
            </a:r>
            <a:endParaRPr kumimoji="1"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8598" y="724570"/>
            <a:ext cx="687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C000"/>
                </a:solidFill>
              </a:rPr>
              <a:t>暖かい空気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は上昇して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天井付近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に溜まり、</a:t>
            </a:r>
            <a:r>
              <a:rPr kumimoji="1" lang="ja-JP" altLang="en-US" sz="2800" dirty="0" smtClean="0">
                <a:solidFill>
                  <a:srgbClr val="00FFFF"/>
                </a:solidFill>
              </a:rPr>
              <a:t>冷たい空気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は下降して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床付近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に滞留する。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8000" y="2175464"/>
            <a:ext cx="856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FFFF"/>
                </a:solidFill>
              </a:rPr>
              <a:t>天井高が高い階段教室では上下温度差が大きくなり、</a:t>
            </a:r>
            <a:r>
              <a:rPr kumimoji="1" lang="ja-JP" altLang="en-US" sz="2800" dirty="0" smtClean="0">
                <a:solidFill>
                  <a:srgbClr val="00FFFF"/>
                </a:solidFill>
              </a:rPr>
              <a:t>前方の席では足元が寒く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、</a:t>
            </a:r>
            <a:r>
              <a:rPr kumimoji="1" lang="ja-JP" altLang="en-US" sz="2800" dirty="0" smtClean="0">
                <a:solidFill>
                  <a:srgbClr val="FFC000"/>
                </a:solidFill>
              </a:rPr>
              <a:t>後方では温度が上がりすぎる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ため不快となる</a:t>
            </a:r>
            <a:r>
              <a:rPr lang="ja-JP" altLang="en-US" sz="2800" dirty="0">
                <a:solidFill>
                  <a:srgbClr val="FFFFFF"/>
                </a:solidFill>
              </a:rPr>
              <a:t>。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4000" y="5082260"/>
            <a:ext cx="867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これ</a:t>
            </a:r>
            <a:r>
              <a:rPr kumimoji="1" lang="ja-JP" altLang="en-US" sz="3200" dirty="0" smtClean="0"/>
              <a:t>により</a:t>
            </a:r>
            <a:r>
              <a:rPr kumimoji="1" lang="ja-JP" altLang="en-US" sz="3200" dirty="0" smtClean="0">
                <a:solidFill>
                  <a:srgbClr val="FFFF00"/>
                </a:solidFill>
              </a:rPr>
              <a:t>上下温度差・水平温度差</a:t>
            </a:r>
            <a:r>
              <a:rPr lang="ja-JP" altLang="en-US" sz="3200" dirty="0" smtClean="0">
                <a:solidFill>
                  <a:srgbClr val="FFFF00"/>
                </a:solidFill>
              </a:rPr>
              <a:t>がどれくらい</a:t>
            </a:r>
            <a:r>
              <a:rPr kumimoji="1" lang="ja-JP" altLang="en-US" sz="3200" dirty="0" smtClean="0">
                <a:solidFill>
                  <a:srgbClr val="FFFF00"/>
                </a:solidFill>
              </a:rPr>
              <a:t>改善</a:t>
            </a:r>
            <a:r>
              <a:rPr lang="ja-JP" altLang="en-US" sz="3200" dirty="0">
                <a:solidFill>
                  <a:srgbClr val="FFFF00"/>
                </a:solidFill>
              </a:rPr>
              <a:t>された</a:t>
            </a:r>
            <a:r>
              <a:rPr lang="ja-JP" altLang="en-US" sz="3200" dirty="0"/>
              <a:t>の</a:t>
            </a:r>
            <a:r>
              <a:rPr lang="ja-JP" altLang="en-US" sz="3200" dirty="0" smtClean="0"/>
              <a:t>か検証することを</a:t>
            </a:r>
            <a:r>
              <a:rPr kumimoji="1" lang="ja-JP" altLang="en-US" sz="3200" dirty="0" smtClean="0"/>
              <a:t>目的とした。</a:t>
            </a:r>
            <a:endParaRPr kumimoji="1" lang="ja-JP" altLang="en-US" sz="3200" dirty="0"/>
          </a:p>
        </p:txBody>
      </p:sp>
      <p:sp>
        <p:nvSpPr>
          <p:cNvPr id="2" name="下矢印 1"/>
          <p:cNvSpPr/>
          <p:nvPr/>
        </p:nvSpPr>
        <p:spPr>
          <a:xfrm>
            <a:off x="4206598" y="1747558"/>
            <a:ext cx="720000" cy="360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4206598" y="3631343"/>
            <a:ext cx="720000" cy="360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8598" y="4059583"/>
            <a:ext cx="84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この問題を改善するため天井扇が取り付けられた。</a:t>
            </a:r>
            <a:endParaRPr kumimoji="1" lang="ja-JP" altLang="en-US" sz="1600" dirty="0"/>
          </a:p>
        </p:txBody>
      </p:sp>
      <p:sp>
        <p:nvSpPr>
          <p:cNvPr id="12" name="下矢印 11"/>
          <p:cNvSpPr/>
          <p:nvPr/>
        </p:nvSpPr>
        <p:spPr>
          <a:xfrm>
            <a:off x="4206598" y="4654523"/>
            <a:ext cx="720000" cy="360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00" y="3670490"/>
            <a:ext cx="3752132" cy="28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8" y="3670490"/>
            <a:ext cx="3759522" cy="28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0" y="54240"/>
            <a:ext cx="3762740" cy="28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7" y="3206009"/>
            <a:ext cx="3814763" cy="4302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46" name="下矢印 45"/>
          <p:cNvSpPr/>
          <p:nvPr/>
        </p:nvSpPr>
        <p:spPr>
          <a:xfrm>
            <a:off x="4212000" y="3241115"/>
            <a:ext cx="720000" cy="360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21312" y="1948971"/>
            <a:ext cx="2693757" cy="1292664"/>
            <a:chOff x="6450243" y="1913346"/>
            <a:chExt cx="2693757" cy="1292664"/>
          </a:xfrm>
          <a:solidFill>
            <a:schemeClr val="bg1"/>
          </a:solidFill>
        </p:grpSpPr>
        <p:sp>
          <p:nvSpPr>
            <p:cNvPr id="33" name="正方形/長方形 32"/>
            <p:cNvSpPr/>
            <p:nvPr/>
          </p:nvSpPr>
          <p:spPr>
            <a:xfrm>
              <a:off x="6450243" y="1913348"/>
              <a:ext cx="2693757" cy="129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6450243" y="1913346"/>
              <a:ext cx="2693757" cy="1292664"/>
              <a:chOff x="3020542" y="1778313"/>
              <a:chExt cx="2693757" cy="1292664"/>
            </a:xfrm>
            <a:grpFill/>
          </p:grpSpPr>
          <p:sp>
            <p:nvSpPr>
              <p:cNvPr id="35" name="テキスト ボックス 34"/>
              <p:cNvSpPr txBox="1"/>
              <p:nvPr/>
            </p:nvSpPr>
            <p:spPr>
              <a:xfrm>
                <a:off x="3255452" y="1778315"/>
                <a:ext cx="1111202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3600" b="1" dirty="0"/>
                  <a:t>空調</a:t>
                </a:r>
                <a:endParaRPr kumimoji="1" lang="ja-JP" altLang="en-US" sz="3600" b="1" dirty="0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4598288" y="1778313"/>
                <a:ext cx="1116011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b="1" dirty="0" smtClean="0">
                    <a:solidFill>
                      <a:srgbClr val="FFFF00"/>
                    </a:solidFill>
                  </a:rPr>
                  <a:t>20</a:t>
                </a:r>
                <a:r>
                  <a:rPr kumimoji="1" lang="ja-JP" altLang="en-US" sz="3600" b="1" dirty="0" smtClean="0">
                    <a:solidFill>
                      <a:srgbClr val="FFFF00"/>
                    </a:solidFill>
                  </a:rPr>
                  <a:t>℃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3020542" y="2424646"/>
                <a:ext cx="1574470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600" b="1" dirty="0" smtClean="0"/>
                  <a:t>天井扇</a:t>
                </a:r>
                <a:endParaRPr kumimoji="1" lang="ja-JP" altLang="en-US" sz="3600" b="1" dirty="0"/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4696069" y="2424646"/>
                <a:ext cx="920445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600" b="1" dirty="0" smtClean="0">
                    <a:solidFill>
                      <a:srgbClr val="FFFF00"/>
                    </a:solidFill>
                  </a:rPr>
                  <a:t>OFF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47" name="グループ化 46"/>
          <p:cNvGrpSpPr/>
          <p:nvPr/>
        </p:nvGrpSpPr>
        <p:grpSpPr>
          <a:xfrm>
            <a:off x="28512" y="5565336"/>
            <a:ext cx="2693757" cy="1292664"/>
            <a:chOff x="6450243" y="1913346"/>
            <a:chExt cx="2693757" cy="1292664"/>
          </a:xfrm>
          <a:solidFill>
            <a:schemeClr val="bg1"/>
          </a:solidFill>
        </p:grpSpPr>
        <p:sp>
          <p:nvSpPr>
            <p:cNvPr id="48" name="正方形/長方形 47"/>
            <p:cNvSpPr/>
            <p:nvPr/>
          </p:nvSpPr>
          <p:spPr>
            <a:xfrm>
              <a:off x="6450243" y="1913348"/>
              <a:ext cx="2693757" cy="129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9" name="グループ化 48"/>
            <p:cNvGrpSpPr/>
            <p:nvPr/>
          </p:nvGrpSpPr>
          <p:grpSpPr>
            <a:xfrm>
              <a:off x="6450243" y="1913346"/>
              <a:ext cx="2693757" cy="1292664"/>
              <a:chOff x="3020542" y="1778313"/>
              <a:chExt cx="2693757" cy="1292664"/>
            </a:xfrm>
            <a:grpFill/>
          </p:grpSpPr>
          <p:sp>
            <p:nvSpPr>
              <p:cNvPr id="50" name="テキスト ボックス 49"/>
              <p:cNvSpPr txBox="1"/>
              <p:nvPr/>
            </p:nvSpPr>
            <p:spPr>
              <a:xfrm>
                <a:off x="3255452" y="1778315"/>
                <a:ext cx="1111202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3600" b="1" dirty="0"/>
                  <a:t>空調</a:t>
                </a:r>
                <a:endParaRPr kumimoji="1" lang="ja-JP" altLang="en-US" sz="3600" b="1" dirty="0"/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4598288" y="1778313"/>
                <a:ext cx="1116011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b="1" dirty="0" smtClean="0">
                    <a:solidFill>
                      <a:srgbClr val="FFFF00"/>
                    </a:solidFill>
                  </a:rPr>
                  <a:t>20</a:t>
                </a:r>
                <a:r>
                  <a:rPr kumimoji="1" lang="ja-JP" altLang="en-US" sz="3600" b="1" dirty="0" smtClean="0">
                    <a:solidFill>
                      <a:srgbClr val="FFFF00"/>
                    </a:solidFill>
                  </a:rPr>
                  <a:t>℃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3020542" y="2424646"/>
                <a:ext cx="1574470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600" b="1" dirty="0" smtClean="0"/>
                  <a:t>天井扇</a:t>
                </a:r>
                <a:endParaRPr kumimoji="1" lang="ja-JP" altLang="en-US" sz="3600" b="1" dirty="0"/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4710945" y="2424646"/>
                <a:ext cx="890693" cy="6463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b="1" dirty="0" smtClean="0">
                    <a:solidFill>
                      <a:srgbClr val="FFFF00"/>
                    </a:solidFill>
                  </a:rPr>
                  <a:t>low</a:t>
                </a:r>
                <a:endParaRPr kumimoji="1" lang="ja-JP" altLang="en-US" sz="3600" b="1" dirty="0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89" y="54240"/>
            <a:ext cx="3755343" cy="28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24" name="テキスト ボックス 23"/>
          <p:cNvSpPr txBox="1"/>
          <p:nvPr/>
        </p:nvSpPr>
        <p:spPr>
          <a:xfrm>
            <a:off x="7444690" y="2363875"/>
            <a:ext cx="123944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B</a:t>
            </a:r>
            <a:r>
              <a:rPr kumimoji="1" lang="ja-JP" altLang="en-US" sz="3200" b="1" dirty="0" smtClean="0"/>
              <a:t>断面</a:t>
            </a:r>
            <a:endParaRPr kumimoji="1" lang="ja-JP" altLang="en-US" sz="32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85382" y="2363875"/>
            <a:ext cx="122661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C</a:t>
            </a:r>
            <a:r>
              <a:rPr kumimoji="1" lang="ja-JP" altLang="en-US" sz="3200" b="1" dirty="0" smtClean="0"/>
              <a:t>断面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704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-2" y="0"/>
            <a:ext cx="9144001" cy="720000"/>
          </a:xfrm>
          <a:noFill/>
        </p:spPr>
        <p:txBody>
          <a:bodyPr>
            <a:norm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結論</a:t>
            </a:r>
            <a:endParaRPr kumimoji="1"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728420"/>
            <a:ext cx="914399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ja-JP" altLang="en-US" sz="3600" dirty="0"/>
              <a:t>天井扇には一定の効果が</a:t>
            </a:r>
            <a:r>
              <a:rPr lang="ja-JP" altLang="en-US" sz="3600" dirty="0" smtClean="0"/>
              <a:t>あった。</a:t>
            </a:r>
            <a:endParaRPr lang="en-US" altLang="ja-JP" sz="3600" dirty="0"/>
          </a:p>
          <a:p>
            <a:pPr marL="571500" indent="-571500">
              <a:buFont typeface="Arial" pitchFamily="34" charset="0"/>
              <a:buChar char="•"/>
            </a:pPr>
            <a:r>
              <a:rPr lang="ja-JP" altLang="en-US" sz="3600" dirty="0"/>
              <a:t>空調制御の温度測定点に問題が</a:t>
            </a:r>
            <a:r>
              <a:rPr lang="ja-JP" altLang="en-US" sz="3600" dirty="0" smtClean="0"/>
              <a:t>あった。</a:t>
            </a:r>
            <a:endParaRPr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2000" y="2422317"/>
            <a:ext cx="8280000" cy="2700000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ja-JP" altLang="en-US" sz="3200" dirty="0" smtClean="0"/>
              <a:t>現状の空調システムで快適な空間とするには</a:t>
            </a:r>
            <a:endParaRPr kumimoji="1" lang="en-US" altLang="ja-JP" sz="3200" dirty="0" smtClean="0"/>
          </a:p>
          <a:p>
            <a:pPr marL="514350" indent="-514350">
              <a:buFont typeface="+mj-ea"/>
              <a:buAutoNum type="circleNumDbPlain"/>
            </a:pPr>
            <a:r>
              <a:rPr kumimoji="1" lang="ja-JP" altLang="en-US" sz="3200" dirty="0" smtClean="0"/>
              <a:t>空調の設定温度を下げて、天井扇を作動させる。</a:t>
            </a:r>
            <a:endParaRPr kumimoji="1" lang="en-US" altLang="ja-JP" sz="3200" dirty="0" smtClean="0"/>
          </a:p>
          <a:p>
            <a:pPr marL="514350" indent="-514350">
              <a:buFont typeface="+mj-ea"/>
              <a:buAutoNum type="circleNumDbPlain"/>
            </a:pPr>
            <a:r>
              <a:rPr kumimoji="1" lang="ja-JP" altLang="en-US" sz="3200" dirty="0" smtClean="0"/>
              <a:t>教室をある程度暖めておき、空調を止めて天井扇を作動させる。</a:t>
            </a:r>
            <a:endParaRPr kumimoji="1" lang="en-US" altLang="ja-JP" sz="3200" dirty="0" smtClean="0"/>
          </a:p>
        </p:txBody>
      </p:sp>
      <p:sp>
        <p:nvSpPr>
          <p:cNvPr id="9" name="下矢印 8"/>
          <p:cNvSpPr/>
          <p:nvPr/>
        </p:nvSpPr>
        <p:spPr>
          <a:xfrm>
            <a:off x="4211999" y="1987427"/>
            <a:ext cx="720000" cy="360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55023" y="5416425"/>
            <a:ext cx="743395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kumimoji="1" lang="ja-JP" altLang="en-US" sz="3600" dirty="0" smtClean="0">
                <a:solidFill>
                  <a:srgbClr val="FFFF00"/>
                </a:solidFill>
              </a:rPr>
              <a:t>空調制御用の温度測定を、ゾーンごとに行うように改善すべき。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57" y="360000"/>
            <a:ext cx="2732143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-1" y="1362563"/>
            <a:ext cx="605185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天井扇</a:t>
            </a:r>
            <a:endParaRPr lang="en-US" altLang="ja-JP" sz="3200" dirty="0" smtClean="0">
              <a:solidFill>
                <a:srgbClr val="FFFF00"/>
              </a:solidFill>
            </a:endParaRPr>
          </a:p>
          <a:p>
            <a:pPr lvl="1"/>
            <a:r>
              <a:rPr kumimoji="1" lang="ja-JP" altLang="en-US" sz="2800" dirty="0" smtClean="0"/>
              <a:t>拡散しない直線的な風向で誘導される　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「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強制対流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」</a:t>
            </a:r>
            <a:r>
              <a:rPr kumimoji="1" lang="ja-JP" altLang="en-US" sz="2800" dirty="0" smtClean="0"/>
              <a:t>を発生させ、室内を均一に動く空気の流れを作り出す。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2" y="3820344"/>
            <a:ext cx="4939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天井扇の制御</a:t>
            </a:r>
            <a:endParaRPr lang="en-US" altLang="ja-JP" sz="3200" dirty="0" smtClean="0">
              <a:solidFill>
                <a:srgbClr val="FFFF00"/>
              </a:solidFill>
            </a:endParaRPr>
          </a:p>
          <a:p>
            <a:pPr lvl="1"/>
            <a:r>
              <a:rPr lang="en-US" altLang="ja-JP" sz="2800" dirty="0" smtClean="0">
                <a:solidFill>
                  <a:srgbClr val="FFFF00"/>
                </a:solidFill>
              </a:rPr>
              <a:t>OFF</a:t>
            </a:r>
            <a:endParaRPr lang="en-US" altLang="ja-JP" sz="2800" dirty="0">
              <a:solidFill>
                <a:srgbClr val="FFFF00"/>
              </a:solidFill>
            </a:endParaRPr>
          </a:p>
          <a:p>
            <a:pPr lvl="1"/>
            <a:r>
              <a:rPr lang="ja-JP" altLang="en-US" sz="2800" dirty="0" smtClean="0"/>
              <a:t>推奨値</a:t>
            </a:r>
            <a:r>
              <a:rPr lang="ja-JP" altLang="en-US" sz="2800" dirty="0"/>
              <a:t>　冬「</a:t>
            </a:r>
            <a:r>
              <a:rPr lang="en-US" altLang="ja-JP" sz="2800" dirty="0">
                <a:solidFill>
                  <a:srgbClr val="FFFF00"/>
                </a:solidFill>
              </a:rPr>
              <a:t>low</a:t>
            </a:r>
            <a:r>
              <a:rPr lang="ja-JP" altLang="en-US" sz="2800" dirty="0"/>
              <a:t>」</a:t>
            </a:r>
            <a:endParaRPr lang="en-US" altLang="ja-JP" sz="2800" dirty="0"/>
          </a:p>
          <a:p>
            <a:pPr lvl="1"/>
            <a:r>
              <a:rPr lang="ja-JP" altLang="en-US" sz="2800" dirty="0" smtClean="0"/>
              <a:t>推奨値　夏「</a:t>
            </a:r>
            <a:r>
              <a:rPr lang="en-US" altLang="ja-JP" sz="2800" dirty="0" smtClean="0">
                <a:solidFill>
                  <a:srgbClr val="FFFF00"/>
                </a:solidFill>
              </a:rPr>
              <a:t>high</a:t>
            </a:r>
            <a:r>
              <a:rPr lang="ja-JP" altLang="en-US" sz="2800" dirty="0" smtClean="0"/>
              <a:t>」</a:t>
            </a:r>
            <a:endParaRPr lang="en-US" altLang="ja-JP" sz="2800" dirty="0" smtClean="0"/>
          </a:p>
          <a:p>
            <a:pPr lvl="1"/>
            <a:r>
              <a:rPr lang="en-US" altLang="ja-JP" sz="2800" dirty="0" smtClean="0">
                <a:solidFill>
                  <a:srgbClr val="FFFF00"/>
                </a:solidFill>
              </a:rPr>
              <a:t>MAX</a:t>
            </a:r>
          </a:p>
          <a:p>
            <a:pPr algn="ctr"/>
            <a:r>
              <a:rPr lang="en-US" altLang="ja-JP" sz="2400" dirty="0" smtClean="0">
                <a:solidFill>
                  <a:srgbClr val="FFFFFF"/>
                </a:solidFill>
              </a:rPr>
              <a:t>※MAX</a:t>
            </a:r>
            <a:r>
              <a:rPr lang="ja-JP" altLang="en-US" sz="2400" dirty="0" smtClean="0">
                <a:solidFill>
                  <a:srgbClr val="FFFFFF"/>
                </a:solidFill>
              </a:rPr>
              <a:t>にすると作動音が気になる。</a:t>
            </a:r>
            <a:endParaRPr lang="en-US" altLang="ja-JP" sz="2400" dirty="0" smtClean="0">
              <a:solidFill>
                <a:srgbClr val="FFFFFF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4939473" y="3618000"/>
            <a:ext cx="3940063" cy="2880000"/>
            <a:chOff x="4939473" y="3618000"/>
            <a:chExt cx="3940063" cy="2880000"/>
          </a:xfrm>
          <a:solidFill>
            <a:schemeClr val="bg1"/>
          </a:solidFill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473" y="3618000"/>
              <a:ext cx="3844527" cy="28800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5202906" y="5071648"/>
              <a:ext cx="591829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OFF</a:t>
              </a:r>
              <a:endParaRPr kumimoji="1" lang="ja-JP" altLang="en-US" sz="2000" b="1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824637" y="3957899"/>
              <a:ext cx="442750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夏</a:t>
              </a:r>
              <a:endParaRPr kumimoji="1" lang="ja-JP" altLang="en-US" sz="2000" b="1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239613" y="4086045"/>
              <a:ext cx="442750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冬</a:t>
              </a:r>
              <a:endParaRPr kumimoji="1" lang="ja-JP" altLang="en-US" sz="2000" b="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997265" y="5097948"/>
              <a:ext cx="705642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MAX</a:t>
              </a:r>
              <a:endParaRPr kumimoji="1" lang="ja-JP" altLang="en-US" sz="2000" b="1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406831" y="5072644"/>
              <a:ext cx="591829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OFF</a:t>
              </a:r>
              <a:endParaRPr kumimoji="1" lang="ja-JP" altLang="en-US" sz="2000" b="1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8173894" y="5098944"/>
              <a:ext cx="705642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MAX</a:t>
              </a:r>
              <a:endParaRPr kumimoji="1" lang="ja-JP" altLang="en-US" sz="2000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529331" y="4086093"/>
              <a:ext cx="442750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夏</a:t>
              </a:r>
              <a:endParaRPr kumimoji="1" lang="ja-JP" altLang="en-US" sz="2000" b="1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282600" y="4522781"/>
              <a:ext cx="442750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冬</a:t>
              </a:r>
              <a:endParaRPr kumimoji="1" lang="ja-JP" altLang="en-US" sz="2000" b="1" dirty="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-1" y="0"/>
            <a:ext cx="6051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測定</a:t>
            </a:r>
            <a:r>
              <a:rPr lang="ja-JP" altLang="en-US" sz="3200" dirty="0" smtClean="0">
                <a:solidFill>
                  <a:srgbClr val="FFFF00"/>
                </a:solidFill>
              </a:rPr>
              <a:t>教室</a:t>
            </a:r>
            <a:endParaRPr lang="en-US" altLang="ja-JP" sz="3200" dirty="0" smtClean="0">
              <a:solidFill>
                <a:srgbClr val="FFFF00"/>
              </a:solidFill>
            </a:endParaRPr>
          </a:p>
          <a:p>
            <a:pPr lvl="1"/>
            <a:r>
              <a:rPr lang="ja-JP" altLang="en-US" sz="2800" dirty="0">
                <a:solidFill>
                  <a:srgbClr val="FFFFFF"/>
                </a:solidFill>
              </a:rPr>
              <a:t>測定対象に</a:t>
            </a:r>
            <a:r>
              <a:rPr lang="ja-JP" altLang="en-US" sz="2800" dirty="0" smtClean="0">
                <a:solidFill>
                  <a:srgbClr val="FFFFFF"/>
                </a:solidFill>
              </a:rPr>
              <a:t>した教室は</a:t>
            </a:r>
            <a:r>
              <a:rPr lang="en-US" altLang="ja-JP" sz="2800" dirty="0" smtClean="0">
                <a:solidFill>
                  <a:srgbClr val="FFFF00"/>
                </a:solidFill>
              </a:rPr>
              <a:t>2-375</a:t>
            </a:r>
            <a:r>
              <a:rPr lang="ja-JP" altLang="en-US" sz="2800" dirty="0" smtClean="0">
                <a:solidFill>
                  <a:srgbClr val="FFFF00"/>
                </a:solidFill>
              </a:rPr>
              <a:t>教室</a:t>
            </a:r>
            <a:endParaRPr lang="en-US" altLang="ja-JP" sz="28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4" t="23484" r="16648" b="20751"/>
          <a:stretch/>
        </p:blipFill>
        <p:spPr bwMode="auto">
          <a:xfrm>
            <a:off x="-4553" y="739188"/>
            <a:ext cx="9144000" cy="469591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556831"/>
              </p:ext>
            </p:extLst>
          </p:nvPr>
        </p:nvGraphicFramePr>
        <p:xfrm>
          <a:off x="88999" y="933450"/>
          <a:ext cx="8728365" cy="4616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グラフ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6626976"/>
              </p:ext>
            </p:extLst>
          </p:nvPr>
        </p:nvGraphicFramePr>
        <p:xfrm>
          <a:off x="-380010" y="463138"/>
          <a:ext cx="9939646" cy="5131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68562"/>
              </p:ext>
            </p:extLst>
          </p:nvPr>
        </p:nvGraphicFramePr>
        <p:xfrm>
          <a:off x="-142875" y="857251"/>
          <a:ext cx="9458325" cy="48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2" name="グループ化 51"/>
          <p:cNvGrpSpPr/>
          <p:nvPr/>
        </p:nvGrpSpPr>
        <p:grpSpPr>
          <a:xfrm>
            <a:off x="-368135" y="534390"/>
            <a:ext cx="9761517" cy="5063908"/>
            <a:chOff x="-368135" y="534390"/>
            <a:chExt cx="9761517" cy="5063908"/>
          </a:xfrm>
        </p:grpSpPr>
        <p:graphicFrame>
          <p:nvGraphicFramePr>
            <p:cNvPr id="43" name="グラフ 4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44227559"/>
                </p:ext>
              </p:extLst>
            </p:nvPr>
          </p:nvGraphicFramePr>
          <p:xfrm>
            <a:off x="-368135" y="534390"/>
            <a:ext cx="9761517" cy="50639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51" name="グループ化 50"/>
            <p:cNvGrpSpPr/>
            <p:nvPr/>
          </p:nvGrpSpPr>
          <p:grpSpPr>
            <a:xfrm>
              <a:off x="1660299" y="1637575"/>
              <a:ext cx="5512770" cy="3264371"/>
              <a:chOff x="1660299" y="1637575"/>
              <a:chExt cx="5512770" cy="3264371"/>
            </a:xfrm>
          </p:grpSpPr>
          <p:sp>
            <p:nvSpPr>
              <p:cNvPr id="21" name="テキスト ボックス 20"/>
              <p:cNvSpPr txBox="1"/>
              <p:nvPr/>
            </p:nvSpPr>
            <p:spPr>
              <a:xfrm>
                <a:off x="6813069" y="3898415"/>
                <a:ext cx="360000" cy="36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kumimoji="1" lang="ja-JP" alt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5291679" y="2984925"/>
                <a:ext cx="360000" cy="36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kumimoji="1" lang="ja-JP" alt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5434420" y="4539552"/>
                <a:ext cx="360000" cy="36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kumimoji="1" lang="ja-JP" alt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1664685" y="2987882"/>
                <a:ext cx="360000" cy="36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7</a:t>
                </a:r>
                <a:endParaRPr kumimoji="1" lang="ja-JP" alt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5432979" y="1637575"/>
                <a:ext cx="360000" cy="36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kumimoji="1" lang="ja-JP" alt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>
                <a:off x="2872675" y="1678769"/>
                <a:ext cx="360000" cy="36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  <a:endParaRPr kumimoji="1" lang="ja-JP" alt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テキスト ボックス 48"/>
              <p:cNvSpPr txBox="1"/>
              <p:nvPr/>
            </p:nvSpPr>
            <p:spPr>
              <a:xfrm>
                <a:off x="1662180" y="1682791"/>
                <a:ext cx="360000" cy="36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  <a:endParaRPr kumimoji="1" lang="ja-JP" alt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1660299" y="4541946"/>
                <a:ext cx="360000" cy="36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8</a:t>
                </a:r>
                <a:endParaRPr kumimoji="1" lang="ja-JP" alt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1875" y="0"/>
            <a:ext cx="9142696" cy="720000"/>
          </a:xfrm>
          <a:noFill/>
        </p:spPr>
        <p:txBody>
          <a:bodyPr>
            <a:normAutofit/>
          </a:bodyPr>
          <a:lstStyle/>
          <a:p>
            <a:r>
              <a:rPr kumimoji="1" lang="ja-JP" altLang="en-US" sz="4000" dirty="0" smtClean="0">
                <a:solidFill>
                  <a:srgbClr val="FFFF00"/>
                </a:solidFill>
              </a:rPr>
              <a:t>天井扇の位置と各測定項目の測定点</a:t>
            </a:r>
            <a:endParaRPr kumimoji="1" lang="ja-JP" altLang="en-US" sz="4000" dirty="0">
              <a:solidFill>
                <a:srgbClr val="FFFF00"/>
              </a:solidFill>
            </a:endParaRPr>
          </a:p>
        </p:txBody>
      </p:sp>
      <p:grpSp>
        <p:nvGrpSpPr>
          <p:cNvPr id="56" name="グループ化 55"/>
          <p:cNvGrpSpPr/>
          <p:nvPr/>
        </p:nvGrpSpPr>
        <p:grpSpPr>
          <a:xfrm>
            <a:off x="1001597" y="5523439"/>
            <a:ext cx="2593304" cy="523220"/>
            <a:chOff x="3570511" y="5706298"/>
            <a:chExt cx="2593304" cy="523220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930511" y="5706298"/>
              <a:ext cx="22333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rgbClr val="FFFF00"/>
                  </a:solidFill>
                </a:rPr>
                <a:t>天井扇　</a:t>
              </a:r>
              <a:r>
                <a:rPr kumimoji="1" lang="en-US" altLang="ja-JP" sz="2800" dirty="0" smtClean="0">
                  <a:solidFill>
                    <a:srgbClr val="FFFF00"/>
                  </a:solidFill>
                </a:rPr>
                <a:t>18</a:t>
              </a:r>
              <a:r>
                <a:rPr lang="ja-JP" altLang="en-US" sz="2800" dirty="0">
                  <a:solidFill>
                    <a:srgbClr val="FFFF00"/>
                  </a:solidFill>
                </a:rPr>
                <a:t>基</a:t>
              </a:r>
              <a:endParaRPr kumimoji="1" lang="ja-JP" alt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8" name="円/楕円 7"/>
            <p:cNvSpPr/>
            <p:nvPr/>
          </p:nvSpPr>
          <p:spPr>
            <a:xfrm>
              <a:off x="3570511" y="5787908"/>
              <a:ext cx="360000" cy="360000"/>
            </a:xfrm>
            <a:prstGeom prst="ellipse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5230612" y="5515049"/>
            <a:ext cx="3249396" cy="540000"/>
            <a:chOff x="3189038" y="6302124"/>
            <a:chExt cx="3249396" cy="54000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3729038" y="6310514"/>
              <a:ext cx="27093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rgbClr val="FFFF00"/>
                  </a:solidFill>
                </a:rPr>
                <a:t>鉛直温度測定点</a:t>
              </a:r>
              <a:endParaRPr kumimoji="1" lang="ja-JP" alt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13" name="乗算記号 12"/>
            <p:cNvSpPr/>
            <p:nvPr/>
          </p:nvSpPr>
          <p:spPr>
            <a:xfrm>
              <a:off x="3189038" y="6302124"/>
              <a:ext cx="540000" cy="540000"/>
            </a:xfrm>
            <a:prstGeom prst="mathMultiply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6314379" y="4911882"/>
            <a:ext cx="28296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2-375</a:t>
            </a:r>
            <a:r>
              <a:rPr kumimoji="1" lang="ja-JP" altLang="en-US" sz="2800" dirty="0" smtClean="0"/>
              <a:t>教室平面図</a:t>
            </a:r>
            <a:endParaRPr kumimoji="1" lang="ja-JP" altLang="en-US" sz="28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255072" y="6240299"/>
            <a:ext cx="4079288" cy="523220"/>
            <a:chOff x="302697" y="6173624"/>
            <a:chExt cx="4079288" cy="523220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662697" y="6173624"/>
              <a:ext cx="3719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>
                  <a:solidFill>
                    <a:srgbClr val="FFFF00"/>
                  </a:solidFill>
                </a:rPr>
                <a:t>机上</a:t>
              </a:r>
              <a:r>
                <a:rPr lang="ja-JP" altLang="en-US" sz="2800" dirty="0" smtClean="0">
                  <a:solidFill>
                    <a:srgbClr val="FFFF00"/>
                  </a:solidFill>
                </a:rPr>
                <a:t>レベル温度</a:t>
              </a:r>
              <a:r>
                <a:rPr kumimoji="1" lang="ja-JP" altLang="en-US" sz="2800" dirty="0" smtClean="0">
                  <a:solidFill>
                    <a:srgbClr val="FFFF00"/>
                  </a:solidFill>
                </a:rPr>
                <a:t>測定点</a:t>
              </a:r>
              <a:endParaRPr kumimoji="1" lang="ja-JP" alt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3" name="二等辺三角形 2"/>
            <p:cNvSpPr/>
            <p:nvPr/>
          </p:nvSpPr>
          <p:spPr>
            <a:xfrm>
              <a:off x="302697" y="6255234"/>
              <a:ext cx="360000" cy="360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783287" y="6240666"/>
            <a:ext cx="4151423" cy="523220"/>
            <a:chOff x="4337419" y="6707474"/>
            <a:chExt cx="4151423" cy="523220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4697419" y="6707474"/>
              <a:ext cx="37914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>
                  <a:solidFill>
                    <a:srgbClr val="FFFF00"/>
                  </a:solidFill>
                </a:rPr>
                <a:t>温熱快適性指標</a:t>
              </a:r>
              <a:r>
                <a:rPr kumimoji="1" lang="ja-JP" altLang="en-US" sz="2800" dirty="0" smtClean="0">
                  <a:solidFill>
                    <a:srgbClr val="FFFF00"/>
                  </a:solidFill>
                </a:rPr>
                <a:t>測定点</a:t>
              </a:r>
              <a:endParaRPr kumimoji="1" lang="ja-JP" alt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337419" y="6789084"/>
              <a:ext cx="360000" cy="3600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6836425" y="206393"/>
            <a:ext cx="1980029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/>
              <a:t>空調制御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温度測定点</a:t>
            </a:r>
            <a:endParaRPr kumimoji="1" lang="ja-JP" altLang="en-US" sz="2800" dirty="0"/>
          </a:p>
        </p:txBody>
      </p:sp>
      <p:sp>
        <p:nvSpPr>
          <p:cNvPr id="22" name="角丸四角形 21"/>
          <p:cNvSpPr/>
          <p:nvPr/>
        </p:nvSpPr>
        <p:spPr>
          <a:xfrm>
            <a:off x="7902054" y="1160500"/>
            <a:ext cx="914400" cy="3600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981" y="18000"/>
            <a:ext cx="10026747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07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8" grpId="0">
        <p:bldAsOne/>
      </p:bldGraphic>
      <p:bldGraphic spid="18" grpId="1">
        <p:bldAsOne/>
      </p:bldGraphic>
      <p:bldGraphic spid="12" grpId="0">
        <p:bldAsOne/>
      </p:bldGraphic>
      <p:bldGraphic spid="12" grpId="1">
        <p:bldAsOne/>
      </p:bldGraphic>
      <p:bldP spid="35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3"/>
          <p:cNvSpPr txBox="1">
            <a:spLocks/>
          </p:cNvSpPr>
          <p:nvPr/>
        </p:nvSpPr>
        <p:spPr>
          <a:xfrm>
            <a:off x="-1" y="0"/>
            <a:ext cx="3744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</a:rPr>
              <a:t>温熱快適性指標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672" y="881179"/>
            <a:ext cx="4356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</a:rPr>
              <a:t>温熱</a:t>
            </a:r>
            <a:r>
              <a:rPr lang="ja-JP" altLang="en-US" sz="2800" dirty="0" smtClean="0">
                <a:solidFill>
                  <a:srgbClr val="FFFF00"/>
                </a:solidFill>
              </a:rPr>
              <a:t>快適性を決定する要素</a:t>
            </a:r>
            <a:endParaRPr lang="en-US" altLang="ja-JP" sz="28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rgbClr val="FFFF00"/>
                </a:solidFill>
              </a:rPr>
              <a:t>気温［℃］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rgbClr val="FFFF00"/>
                </a:solidFill>
              </a:rPr>
              <a:t>湿度［％］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ja-JP" altLang="en-US" sz="2400" dirty="0">
                <a:solidFill>
                  <a:srgbClr val="FFFF00"/>
                </a:solidFill>
              </a:rPr>
              <a:t>風速［</a:t>
            </a:r>
            <a:r>
              <a:rPr lang="en-US" altLang="ja-JP" sz="2400" dirty="0">
                <a:solidFill>
                  <a:srgbClr val="FFFF00"/>
                </a:solidFill>
              </a:rPr>
              <a:t>m/s</a:t>
            </a:r>
            <a:r>
              <a:rPr lang="ja-JP" altLang="en-US" sz="2400" dirty="0" smtClean="0">
                <a:solidFill>
                  <a:srgbClr val="FFFF00"/>
                </a:solidFill>
              </a:rPr>
              <a:t>］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rgbClr val="FFFF00"/>
                </a:solidFill>
              </a:rPr>
              <a:t>放射（</a:t>
            </a:r>
            <a:r>
              <a:rPr lang="en-US" altLang="ja-JP" sz="2400" dirty="0" smtClean="0">
                <a:solidFill>
                  <a:srgbClr val="FFFF00"/>
                </a:solidFill>
              </a:rPr>
              <a:t>MRT</a:t>
            </a:r>
            <a:r>
              <a:rPr lang="ja-JP" altLang="en-US" sz="2400" dirty="0" smtClean="0">
                <a:solidFill>
                  <a:srgbClr val="FFFF00"/>
                </a:solidFill>
              </a:rPr>
              <a:t>）［℃］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rgbClr val="FFFF00"/>
                </a:solidFill>
              </a:rPr>
              <a:t>着衣量［</a:t>
            </a:r>
            <a:r>
              <a:rPr lang="en-US" altLang="ja-JP" sz="2400" dirty="0" smtClean="0">
                <a:solidFill>
                  <a:srgbClr val="FFFF00"/>
                </a:solidFill>
              </a:rPr>
              <a:t>clo</a:t>
            </a:r>
            <a:r>
              <a:rPr lang="ja-JP" altLang="en-US" sz="2400" dirty="0" smtClean="0">
                <a:solidFill>
                  <a:srgbClr val="FFFF00"/>
                </a:solidFill>
              </a:rPr>
              <a:t>］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rgbClr val="FFFF00"/>
                </a:solidFill>
              </a:rPr>
              <a:t>代謝量［</a:t>
            </a:r>
            <a:r>
              <a:rPr lang="en-US" altLang="ja-JP" sz="2400" dirty="0" smtClean="0">
                <a:solidFill>
                  <a:srgbClr val="FFFF00"/>
                </a:solidFill>
              </a:rPr>
              <a:t>met</a:t>
            </a:r>
            <a:r>
              <a:rPr lang="ja-JP" altLang="en-US" sz="2400" dirty="0" smtClean="0">
                <a:solidFill>
                  <a:srgbClr val="FFFF00"/>
                </a:solidFill>
              </a:rPr>
              <a:t>］</a:t>
            </a:r>
            <a:endParaRPr lang="en-US" altLang="ja-JP" sz="2400" dirty="0" smtClean="0">
              <a:solidFill>
                <a:srgbClr val="FFFF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5" y="3784826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solidFill>
                  <a:srgbClr val="FFFF00"/>
                </a:solidFill>
              </a:rPr>
              <a:t>平均放射温度</a:t>
            </a:r>
            <a:r>
              <a:rPr lang="en-US" altLang="ja-JP" sz="2800" dirty="0" smtClean="0">
                <a:solidFill>
                  <a:srgbClr val="FFFF00"/>
                </a:solidFill>
              </a:rPr>
              <a:t>MRT</a:t>
            </a:r>
          </a:p>
          <a:p>
            <a:pPr lvl="2"/>
            <a:r>
              <a:rPr lang="ja-JP" altLang="en-US" sz="2800" dirty="0">
                <a:solidFill>
                  <a:srgbClr val="FFFF00"/>
                </a:solidFill>
              </a:rPr>
              <a:t>人体とその</a:t>
            </a:r>
            <a:r>
              <a:rPr lang="ja-JP" altLang="en-US" sz="2800" dirty="0" smtClean="0">
                <a:solidFill>
                  <a:srgbClr val="FFFF00"/>
                </a:solidFill>
              </a:rPr>
              <a:t>周囲の面との位置関係を含めて、平均化した放射温度。</a:t>
            </a:r>
            <a:endParaRPr lang="en-US" altLang="ja-JP" sz="2800" dirty="0" smtClean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97" y="720000"/>
            <a:ext cx="1800000" cy="307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円/楕円 2"/>
          <p:cNvSpPr/>
          <p:nvPr/>
        </p:nvSpPr>
        <p:spPr>
          <a:xfrm>
            <a:off x="7381974" y="721533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6733179" y="721533"/>
            <a:ext cx="5400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81974" y="1682099"/>
            <a:ext cx="176202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WBGT</a:t>
            </a:r>
            <a:r>
              <a:rPr kumimoji="1" lang="ja-JP" altLang="en-US" sz="2000" dirty="0" smtClean="0"/>
              <a:t>計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・気温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・湿度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・グローブ温度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82672" y="1635933"/>
            <a:ext cx="251062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無指向性熱式風速計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・風速</a:t>
            </a:r>
            <a:endParaRPr lang="en-US" altLang="ja-JP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/>
              <p:cNvSpPr/>
              <p:nvPr/>
            </p:nvSpPr>
            <p:spPr>
              <a:xfrm>
                <a:off x="-5" y="5101581"/>
                <a:ext cx="9143999" cy="1572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000" smtClean="0">
                          <a:latin typeface="Cambria Math"/>
                        </a:rPr>
                        <m:t>MRT</m:t>
                      </m:r>
                      <m:r>
                        <a:rPr lang="en-US" altLang="ja-JP" sz="20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ja-JP" altLang="ja-JP" sz="20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ja-JP" altLang="ja-JP" sz="20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ja-JP" altLang="ja-JP" sz="2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ja-JP" sz="20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𝑇𝑔</m:t>
                                      </m:r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+273.15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altLang="ja-JP" sz="20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ja-JP" altLang="ja-JP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1.10×</m:t>
                                  </m:r>
                                  <m:sSup>
                                    <m:sSupPr>
                                      <m:ctrlPr>
                                        <a:rPr lang="ja-JP" altLang="ja-JP" sz="20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8</m:t>
                                      </m:r>
                                    </m:sup>
                                  </m:sSup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ja-JP" altLang="ja-JP" sz="20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0.6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1.0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ja-JP" altLang="ja-JP" sz="20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0.06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0.4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ja-JP" sz="2000" i="1">
                                  <a:latin typeface="Cambria Math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ja-JP" altLang="ja-JP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𝑇𝑔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𝑇𝑑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ja-JP" altLang="ja-JP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ja-JP" sz="20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2000" i="1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altLang="ja-JP" sz="2000" i="1">
                          <a:latin typeface="Cambria Math"/>
                        </a:rPr>
                        <m:t>−273.15</m:t>
                      </m:r>
                      <m:d>
                        <m:dPr>
                          <m:begChr m:val="["/>
                          <m:endChr m:val="]"/>
                          <m:ctrlPr>
                            <a:rPr lang="ja-JP" altLang="ja-JP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ja-JP" altLang="ja-JP" sz="2000"/>
                            <m:t>℃</m:t>
                          </m:r>
                        </m:e>
                      </m:d>
                    </m:oMath>
                  </m:oMathPara>
                </a14:m>
                <a:endParaRPr lang="en-US" altLang="ja-JP" sz="2000" dirty="0" smtClean="0"/>
              </a:p>
              <a:p>
                <a:endParaRPr lang="ja-JP" altLang="ja-JP" sz="20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</a:rPr>
                      <m:t>𝑇𝑔</m:t>
                    </m:r>
                  </m:oMath>
                </a14:m>
                <a:r>
                  <a:rPr lang="ja-JP" altLang="ja-JP" sz="2000" dirty="0"/>
                  <a:t>：グローブ温度［℃］</a:t>
                </a:r>
                <a:r>
                  <a:rPr lang="ja-JP" altLang="en-US" sz="2000" dirty="0" smtClean="0"/>
                  <a:t>　　　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ja-JP" altLang="ja-JP" sz="2000" dirty="0"/>
                  <a:t>：風速［</a:t>
                </a:r>
                <a:r>
                  <a:rPr lang="en-US" altLang="ja-JP" sz="2000" dirty="0"/>
                  <a:t>m/s</a:t>
                </a:r>
                <a:r>
                  <a:rPr lang="ja-JP" altLang="ja-JP" sz="2000" dirty="0"/>
                  <a:t>］</a:t>
                </a:r>
                <a:r>
                  <a:rPr lang="ja-JP" altLang="en-US" sz="2000" dirty="0"/>
                  <a:t>　</a:t>
                </a:r>
                <a:r>
                  <a:rPr lang="ja-JP" altLang="en-US" sz="2000" dirty="0" smtClean="0"/>
                  <a:t>　　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</a:rPr>
                      <m:t>𝑇𝑑</m:t>
                    </m:r>
                  </m:oMath>
                </a14:m>
                <a:r>
                  <a:rPr lang="ja-JP" altLang="ja-JP" sz="2000" dirty="0"/>
                  <a:t>：気温［℃］</a:t>
                </a:r>
              </a:p>
            </p:txBody>
          </p:sp>
        </mc:Choice>
        <mc:Fallback xmlns="">
          <p:sp>
            <p:nvSpPr>
              <p:cNvPr id="13" name="正方形/長方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" y="5101581"/>
                <a:ext cx="9143999" cy="1572097"/>
              </a:xfrm>
              <a:prstGeom prst="rect">
                <a:avLst/>
              </a:prstGeom>
              <a:blipFill rotWithShape="1">
                <a:blip r:embed="rId3"/>
                <a:stretch>
                  <a:fillRect b="-620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486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3"/>
          <p:cNvSpPr txBox="1">
            <a:spLocks/>
          </p:cNvSpPr>
          <p:nvPr/>
        </p:nvSpPr>
        <p:spPr>
          <a:xfrm>
            <a:off x="-1" y="0"/>
            <a:ext cx="3744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</a:rPr>
              <a:t>温熱快適性指標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-2" y="72000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solidFill>
                  <a:srgbClr val="FFFF00"/>
                </a:solidFill>
              </a:rPr>
              <a:t>予告平均申告</a:t>
            </a:r>
            <a:r>
              <a:rPr lang="en-US" altLang="ja-JP" sz="2800" dirty="0" smtClean="0">
                <a:solidFill>
                  <a:srgbClr val="FFFF00"/>
                </a:solidFill>
              </a:rPr>
              <a:t>PMV</a:t>
            </a:r>
          </a:p>
          <a:p>
            <a:pPr lvl="2"/>
            <a:r>
              <a:rPr lang="ja-JP" altLang="en-US" sz="2800" dirty="0"/>
              <a:t>通常</a:t>
            </a:r>
            <a:r>
              <a:rPr lang="ja-JP" altLang="en-US" sz="2800" dirty="0" smtClean="0"/>
              <a:t>の人間が住居する環境を温冷感で</a:t>
            </a:r>
            <a:r>
              <a:rPr lang="en-US" altLang="ja-JP" sz="2800" dirty="0" smtClean="0">
                <a:solidFill>
                  <a:srgbClr val="00FFFF"/>
                </a:solidFill>
              </a:rPr>
              <a:t>-3</a:t>
            </a:r>
            <a:r>
              <a:rPr lang="ja-JP" altLang="en-US" sz="2800" dirty="0" smtClean="0">
                <a:solidFill>
                  <a:srgbClr val="00FFFF"/>
                </a:solidFill>
              </a:rPr>
              <a:t>（寒い）</a:t>
            </a:r>
            <a:r>
              <a:rPr lang="ja-JP" altLang="en-US" sz="2800" dirty="0" smtClean="0"/>
              <a:t>から</a:t>
            </a:r>
            <a:r>
              <a:rPr lang="en-US" altLang="ja-JP" sz="2800" dirty="0" smtClean="0">
                <a:solidFill>
                  <a:srgbClr val="FFC000"/>
                </a:solidFill>
              </a:rPr>
              <a:t>+3</a:t>
            </a:r>
            <a:r>
              <a:rPr lang="ja-JP" altLang="en-US" sz="2800" dirty="0" smtClean="0">
                <a:solidFill>
                  <a:srgbClr val="FFC000"/>
                </a:solidFill>
              </a:rPr>
              <a:t>（暑い）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PMV</a:t>
            </a:r>
            <a:r>
              <a:rPr lang="ja-JP" altLang="en-US" sz="2800" dirty="0" smtClean="0"/>
              <a:t>値で表す。</a:t>
            </a:r>
            <a:endParaRPr lang="en-US" altLang="ja-JP" sz="2800" dirty="0" smtClean="0"/>
          </a:p>
          <a:p>
            <a:pPr lvl="2"/>
            <a:r>
              <a:rPr lang="en-US" altLang="ja-JP" sz="2800" dirty="0" smtClean="0">
                <a:solidFill>
                  <a:srgbClr val="FFFFFF"/>
                </a:solidFill>
              </a:rPr>
              <a:t>ISO</a:t>
            </a:r>
            <a:r>
              <a:rPr lang="ja-JP" altLang="en-US" sz="2800" dirty="0" smtClean="0">
                <a:solidFill>
                  <a:srgbClr val="FFFFFF"/>
                </a:solidFill>
              </a:rPr>
              <a:t>の標準では、</a:t>
            </a:r>
            <a:r>
              <a:rPr lang="ja-JP" altLang="en-US" sz="2800" dirty="0" smtClean="0">
                <a:solidFill>
                  <a:srgbClr val="FFFF00"/>
                </a:solidFill>
              </a:rPr>
              <a:t>快適範囲は</a:t>
            </a:r>
            <a:r>
              <a:rPr lang="en-US" altLang="ja-JP" sz="2800" dirty="0" smtClean="0">
                <a:solidFill>
                  <a:srgbClr val="FF00FF"/>
                </a:solidFill>
              </a:rPr>
              <a:t>-0.5</a:t>
            </a:r>
            <a:r>
              <a:rPr lang="ja-JP" altLang="en-US" sz="2800" dirty="0" smtClean="0">
                <a:solidFill>
                  <a:srgbClr val="FF00FF"/>
                </a:solidFill>
              </a:rPr>
              <a:t>～</a:t>
            </a:r>
            <a:r>
              <a:rPr lang="en-US" altLang="ja-JP" sz="2800" dirty="0" smtClean="0">
                <a:solidFill>
                  <a:srgbClr val="FF00FF"/>
                </a:solidFill>
              </a:rPr>
              <a:t>+0.5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3" y="2535882"/>
            <a:ext cx="9144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solidFill>
                  <a:srgbClr val="FFFF00"/>
                </a:solidFill>
              </a:rPr>
              <a:t>標準新有効温度</a:t>
            </a:r>
            <a:r>
              <a:rPr lang="en-US" altLang="ja-JP" sz="2800" dirty="0" smtClean="0">
                <a:solidFill>
                  <a:srgbClr val="FFFF00"/>
                </a:solidFill>
              </a:rPr>
              <a:t>SET</a:t>
            </a:r>
            <a:r>
              <a:rPr lang="ja-JP" altLang="en-US" sz="2800" baseline="30000" dirty="0" smtClean="0">
                <a:solidFill>
                  <a:srgbClr val="FFFF00"/>
                </a:solidFill>
              </a:rPr>
              <a:t>＊</a:t>
            </a:r>
          </a:p>
          <a:p>
            <a:pPr lvl="2"/>
            <a:r>
              <a:rPr lang="ja-JP" altLang="en-US" sz="2800" dirty="0" smtClean="0"/>
              <a:t>温熱</a:t>
            </a:r>
            <a:r>
              <a:rPr lang="en-US" altLang="ja-JP" sz="2800" dirty="0" smtClean="0"/>
              <a:t>6</a:t>
            </a:r>
            <a:r>
              <a:rPr lang="ja-JP" altLang="en-US" sz="2800" dirty="0" smtClean="0"/>
              <a:t>要素を考慮した物理的、生理的理論に基づく快適性指標。</a:t>
            </a:r>
            <a:endParaRPr lang="en-US" altLang="ja-JP" sz="2800" dirty="0" smtClean="0"/>
          </a:p>
          <a:p>
            <a:pPr lvl="2"/>
            <a:r>
              <a:rPr lang="ja-JP" altLang="en-US" sz="2800" dirty="0" smtClean="0"/>
              <a:t>室内における</a:t>
            </a:r>
            <a:r>
              <a:rPr lang="ja-JP" altLang="en-US" sz="2800" dirty="0" smtClean="0">
                <a:solidFill>
                  <a:srgbClr val="FFFF00"/>
                </a:solidFill>
              </a:rPr>
              <a:t>快適範囲は</a:t>
            </a:r>
            <a:r>
              <a:rPr lang="en-US" altLang="ja-JP" sz="2800" dirty="0" smtClean="0">
                <a:solidFill>
                  <a:srgbClr val="FF00FF"/>
                </a:solidFill>
              </a:rPr>
              <a:t>22.2</a:t>
            </a:r>
            <a:r>
              <a:rPr lang="ja-JP" altLang="en-US" sz="2800" dirty="0" smtClean="0">
                <a:solidFill>
                  <a:srgbClr val="FF00FF"/>
                </a:solidFill>
              </a:rPr>
              <a:t>℃～</a:t>
            </a:r>
            <a:r>
              <a:rPr lang="en-US" altLang="ja-JP" sz="2800" dirty="0" smtClean="0">
                <a:solidFill>
                  <a:srgbClr val="FF00FF"/>
                </a:solidFill>
              </a:rPr>
              <a:t>25.6</a:t>
            </a:r>
            <a:r>
              <a:rPr lang="ja-JP" altLang="en-US" sz="2800" dirty="0" smtClean="0">
                <a:solidFill>
                  <a:srgbClr val="FF00FF"/>
                </a:solidFill>
              </a:rPr>
              <a:t>℃</a:t>
            </a:r>
            <a:endParaRPr lang="en-US" altLang="ja-JP" sz="2800" dirty="0" smtClean="0">
              <a:solidFill>
                <a:srgbClr val="FF00FF"/>
              </a:solidFill>
            </a:endParaRPr>
          </a:p>
        </p:txBody>
      </p:sp>
      <p:sp>
        <p:nvSpPr>
          <p:cNvPr id="5" name="タイトル 3"/>
          <p:cNvSpPr txBox="1">
            <a:spLocks/>
          </p:cNvSpPr>
          <p:nvPr/>
        </p:nvSpPr>
        <p:spPr>
          <a:xfrm>
            <a:off x="-3" y="4711764"/>
            <a:ext cx="2232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4000" dirty="0">
                <a:solidFill>
                  <a:srgbClr val="FFFF00"/>
                </a:solidFill>
              </a:rPr>
              <a:t>測定期間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3" y="54317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itchFamily="34" charset="0"/>
              <a:buChar char="•"/>
            </a:pPr>
            <a:r>
              <a:rPr lang="ja-JP" altLang="en-US" sz="2800" dirty="0" smtClean="0">
                <a:solidFill>
                  <a:srgbClr val="FFFF00"/>
                </a:solidFill>
              </a:rPr>
              <a:t>冷房時　</a:t>
            </a:r>
            <a:r>
              <a:rPr lang="en-US" altLang="ja-JP" sz="2800" dirty="0" smtClean="0"/>
              <a:t>9</a:t>
            </a:r>
            <a:r>
              <a:rPr lang="ja-JP" altLang="en-US" sz="2800" dirty="0" smtClean="0"/>
              <a:t>月</a:t>
            </a:r>
            <a:r>
              <a:rPr lang="en-US" altLang="ja-JP" sz="2800" dirty="0" smtClean="0"/>
              <a:t>12</a:t>
            </a:r>
            <a:r>
              <a:rPr lang="ja-JP" altLang="en-US" sz="2800" dirty="0" smtClean="0"/>
              <a:t>日・</a:t>
            </a:r>
            <a:r>
              <a:rPr lang="en-US" altLang="ja-JP" sz="2800" dirty="0" smtClean="0"/>
              <a:t>13</a:t>
            </a:r>
            <a:r>
              <a:rPr lang="ja-JP" altLang="en-US" sz="2800" dirty="0" smtClean="0"/>
              <a:t>日・</a:t>
            </a:r>
            <a:r>
              <a:rPr lang="en-US" altLang="ja-JP" sz="2800" dirty="0" smtClean="0"/>
              <a:t>14</a:t>
            </a:r>
            <a:r>
              <a:rPr lang="ja-JP" altLang="en-US" sz="2800" dirty="0" smtClean="0"/>
              <a:t>日</a:t>
            </a:r>
            <a:endParaRPr lang="en-US" altLang="ja-JP" sz="28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ja-JP" altLang="en-US" sz="2800" dirty="0" smtClean="0">
                <a:solidFill>
                  <a:srgbClr val="FFFF00"/>
                </a:solidFill>
              </a:rPr>
              <a:t>暖房時　</a:t>
            </a:r>
            <a:r>
              <a:rPr lang="en-US" altLang="ja-JP" sz="2800" dirty="0" smtClean="0"/>
              <a:t>12</a:t>
            </a:r>
            <a:r>
              <a:rPr lang="ja-JP" altLang="en-US" sz="2800" dirty="0" smtClean="0"/>
              <a:t>月</a:t>
            </a:r>
            <a:r>
              <a:rPr lang="en-US" altLang="ja-JP" sz="2800" dirty="0" smtClean="0"/>
              <a:t>8</a:t>
            </a:r>
            <a:r>
              <a:rPr lang="ja-JP" altLang="en-US" sz="2800" dirty="0" smtClean="0"/>
              <a:t>日・</a:t>
            </a:r>
            <a:r>
              <a:rPr lang="en-US" altLang="ja-JP" sz="2800" dirty="0" smtClean="0"/>
              <a:t>9</a:t>
            </a:r>
            <a:r>
              <a:rPr lang="ja-JP" altLang="en-US" sz="2800" dirty="0" smtClean="0"/>
              <a:t>日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26749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36129"/>
            <a:ext cx="9144000" cy="510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タイトル 3"/>
          <p:cNvSpPr txBox="1">
            <a:spLocks/>
          </p:cNvSpPr>
          <p:nvPr/>
        </p:nvSpPr>
        <p:spPr>
          <a:xfrm>
            <a:off x="-2" y="0"/>
            <a:ext cx="9144001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</a:rPr>
              <a:t>空調</a:t>
            </a:r>
            <a:r>
              <a:rPr lang="en-US" altLang="ja-JP" sz="4000" dirty="0" smtClean="0">
                <a:solidFill>
                  <a:srgbClr val="FFFF00"/>
                </a:solidFill>
              </a:rPr>
              <a:t>22</a:t>
            </a:r>
            <a:r>
              <a:rPr lang="ja-JP" altLang="en-US" sz="4000" dirty="0" smtClean="0">
                <a:solidFill>
                  <a:srgbClr val="FFFF00"/>
                </a:solidFill>
              </a:rPr>
              <a:t>℃　天井扇</a:t>
            </a:r>
            <a:r>
              <a:rPr lang="en-US" altLang="ja-JP" sz="4000" dirty="0" smtClean="0">
                <a:solidFill>
                  <a:srgbClr val="FFFF00"/>
                </a:solidFill>
              </a:rPr>
              <a:t>OFF</a:t>
            </a:r>
            <a:r>
              <a:rPr lang="ja-JP" altLang="en-US" sz="4000" dirty="0" smtClean="0">
                <a:solidFill>
                  <a:srgbClr val="FFFF00"/>
                </a:solidFill>
              </a:rPr>
              <a:t>・</a:t>
            </a:r>
            <a:r>
              <a:rPr lang="en-US" altLang="ja-JP" sz="4000" dirty="0" smtClean="0">
                <a:solidFill>
                  <a:srgbClr val="FFFF00"/>
                </a:solidFill>
              </a:rPr>
              <a:t>ON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343702" y="1489719"/>
            <a:ext cx="1282890" cy="38759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7287905" y="1489719"/>
            <a:ext cx="1282890" cy="38759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30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グループ化 67"/>
          <p:cNvGrpSpPr/>
          <p:nvPr/>
        </p:nvGrpSpPr>
        <p:grpSpPr>
          <a:xfrm>
            <a:off x="-3276" y="-2188"/>
            <a:ext cx="2693757" cy="1292664"/>
            <a:chOff x="3020542" y="1778313"/>
            <a:chExt cx="2693757" cy="1292664"/>
          </a:xfrm>
          <a:solidFill>
            <a:srgbClr val="FFFF00"/>
          </a:solidFill>
        </p:grpSpPr>
        <p:sp>
          <p:nvSpPr>
            <p:cNvPr id="69" name="テキスト ボックス 68"/>
            <p:cNvSpPr txBox="1"/>
            <p:nvPr/>
          </p:nvSpPr>
          <p:spPr>
            <a:xfrm>
              <a:off x="3255452" y="1778315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空調</a:t>
              </a:r>
              <a:endParaRPr kumimoji="1" lang="ja-JP" altLang="en-US" sz="3600" b="1" dirty="0"/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4598288" y="1778313"/>
              <a:ext cx="11160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22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3020542" y="2424646"/>
              <a:ext cx="1574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天井扇</a:t>
              </a:r>
              <a:endParaRPr kumimoji="1" lang="ja-JP" altLang="en-US" sz="3600" b="1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4696069" y="2424646"/>
              <a:ext cx="920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OFF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3" name="グループ化 62"/>
          <p:cNvGrpSpPr/>
          <p:nvPr/>
        </p:nvGrpSpPr>
        <p:grpSpPr>
          <a:xfrm>
            <a:off x="5166238" y="-2188"/>
            <a:ext cx="3974486" cy="1292662"/>
            <a:chOff x="2560551" y="1778315"/>
            <a:chExt cx="3974486" cy="1292662"/>
          </a:xfrm>
        </p:grpSpPr>
        <p:sp>
          <p:nvSpPr>
            <p:cNvPr id="64" name="テキスト ボックス 63"/>
            <p:cNvSpPr txBox="1"/>
            <p:nvPr/>
          </p:nvSpPr>
          <p:spPr>
            <a:xfrm>
              <a:off x="2792186" y="1778315"/>
              <a:ext cx="20377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/>
                <a:t>平均</a:t>
              </a:r>
              <a:r>
                <a:rPr lang="ja-JP" altLang="en-US" sz="3600" b="1" dirty="0" smtClean="0"/>
                <a:t>温</a:t>
              </a:r>
              <a:r>
                <a:rPr lang="ja-JP" altLang="en-US" sz="3600" b="1" dirty="0"/>
                <a:t>度</a:t>
              </a:r>
              <a:endParaRPr kumimoji="1" lang="ja-JP" altLang="en-US" sz="3600" b="1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5061557" y="1778315"/>
              <a:ext cx="14734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b="1" dirty="0" smtClean="0">
                  <a:solidFill>
                    <a:srgbClr val="FFFF00"/>
                  </a:solidFill>
                </a:rPr>
                <a:t>26.0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2560551" y="2424646"/>
              <a:ext cx="25010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/>
                <a:t>机上温度差</a:t>
              </a:r>
              <a:endParaRPr kumimoji="1" lang="ja-JP" altLang="en-US" sz="3600" b="1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5061557" y="2424646"/>
              <a:ext cx="14734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rgbClr val="FFFF00"/>
                  </a:solidFill>
                </a:rPr>
                <a:t>12.1</a:t>
              </a:r>
              <a:r>
                <a:rPr kumimoji="1" lang="ja-JP" altLang="en-US" sz="3600" b="1" dirty="0" smtClean="0">
                  <a:solidFill>
                    <a:srgbClr val="FFFF00"/>
                  </a:solidFill>
                </a:rPr>
                <a:t>℃</a:t>
              </a:r>
              <a:endParaRPr kumimoji="1" lang="ja-JP" alt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-3276" y="1290474"/>
            <a:ext cx="9144000" cy="4724497"/>
            <a:chOff x="-3276" y="1290474"/>
            <a:chExt cx="9144000" cy="472449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76" y="1290474"/>
              <a:ext cx="9144000" cy="4724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sp>
          <p:nvSpPr>
            <p:cNvPr id="36" name="テキスト ボックス 35"/>
            <p:cNvSpPr txBox="1"/>
            <p:nvPr/>
          </p:nvSpPr>
          <p:spPr>
            <a:xfrm>
              <a:off x="2802907" y="2426117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32.9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811274" y="2418140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20.8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℃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776663" y="2077661"/>
            <a:ext cx="214311" cy="751264"/>
            <a:chOff x="3776663" y="2077661"/>
            <a:chExt cx="214311" cy="751264"/>
          </a:xfrm>
        </p:grpSpPr>
        <p:sp>
          <p:nvSpPr>
            <p:cNvPr id="2" name="正方形/長方形 1"/>
            <p:cNvSpPr/>
            <p:nvPr/>
          </p:nvSpPr>
          <p:spPr>
            <a:xfrm>
              <a:off x="3776663" y="2185071"/>
              <a:ext cx="214311" cy="643854"/>
            </a:xfrm>
            <a:prstGeom prst="rect">
              <a:avLst/>
            </a:prstGeom>
            <a:solidFill>
              <a:srgbClr val="FF000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3792474" y="2077661"/>
              <a:ext cx="180000" cy="180000"/>
            </a:xfrm>
            <a:prstGeom prst="rect">
              <a:avLst/>
            </a:prstGeom>
            <a:solidFill>
              <a:srgbClr val="FF000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3776663" y="4520823"/>
            <a:ext cx="214311" cy="751264"/>
            <a:chOff x="3776663" y="2077661"/>
            <a:chExt cx="214311" cy="751264"/>
          </a:xfrm>
        </p:grpSpPr>
        <p:sp>
          <p:nvSpPr>
            <p:cNvPr id="40" name="正方形/長方形 39"/>
            <p:cNvSpPr/>
            <p:nvPr/>
          </p:nvSpPr>
          <p:spPr>
            <a:xfrm>
              <a:off x="3776663" y="2185071"/>
              <a:ext cx="214311" cy="643854"/>
            </a:xfrm>
            <a:prstGeom prst="rect">
              <a:avLst/>
            </a:prstGeom>
            <a:solidFill>
              <a:srgbClr val="FF000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3792474" y="2077661"/>
              <a:ext cx="180000" cy="180000"/>
            </a:xfrm>
            <a:prstGeom prst="rect">
              <a:avLst/>
            </a:prstGeom>
            <a:solidFill>
              <a:srgbClr val="FF000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右矢印 34"/>
          <p:cNvSpPr/>
          <p:nvPr/>
        </p:nvSpPr>
        <p:spPr>
          <a:xfrm rot="10800000">
            <a:off x="3162472" y="4678409"/>
            <a:ext cx="720000" cy="54000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 rot="10800000">
            <a:off x="3162473" y="2231455"/>
            <a:ext cx="720000" cy="54000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/>
          <p:cNvSpPr/>
          <p:nvPr/>
        </p:nvSpPr>
        <p:spPr>
          <a:xfrm>
            <a:off x="8521404" y="1647258"/>
            <a:ext cx="360000" cy="914400"/>
          </a:xfrm>
          <a:prstGeom prst="roundRect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rot="10800000">
            <a:off x="7914063" y="1817186"/>
            <a:ext cx="720000" cy="540000"/>
          </a:xfrm>
          <a:prstGeom prst="right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244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6" grpId="0" animBg="1"/>
      <p:bldP spid="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4" y="914400"/>
            <a:ext cx="38766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657600"/>
            <a:ext cx="38766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タイトル 3"/>
          <p:cNvSpPr txBox="1">
            <a:spLocks/>
          </p:cNvSpPr>
          <p:nvPr/>
        </p:nvSpPr>
        <p:spPr>
          <a:xfrm>
            <a:off x="0" y="386317"/>
            <a:ext cx="4810124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</a:rPr>
              <a:t>ドア付近の熱画像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0000" y="1466317"/>
            <a:ext cx="40901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廊下からの冷気</a:t>
            </a:r>
            <a:r>
              <a:rPr lang="ja-JP" altLang="en-US" sz="2800" dirty="0" smtClean="0"/>
              <a:t>が</a:t>
            </a:r>
            <a:r>
              <a:rPr lang="ja-JP" altLang="en-US" sz="2800" dirty="0" smtClean="0">
                <a:solidFill>
                  <a:srgbClr val="FFFF00"/>
                </a:solidFill>
              </a:rPr>
              <a:t>ガラリ</a:t>
            </a:r>
            <a:r>
              <a:rPr lang="ja-JP" altLang="en-US" sz="2800" dirty="0"/>
              <a:t>と</a:t>
            </a:r>
            <a:r>
              <a:rPr lang="ja-JP" altLang="en-US" sz="2800" dirty="0" smtClean="0">
                <a:solidFill>
                  <a:srgbClr val="FFFF00"/>
                </a:solidFill>
              </a:rPr>
              <a:t>ドア下</a:t>
            </a:r>
            <a:r>
              <a:rPr lang="ja-JP" altLang="en-US" sz="2800" dirty="0">
                <a:solidFill>
                  <a:srgbClr val="FFFF00"/>
                </a:solidFill>
              </a:rPr>
              <a:t>の</a:t>
            </a:r>
            <a:r>
              <a:rPr lang="ja-JP" altLang="en-US" sz="2800" dirty="0" smtClean="0">
                <a:solidFill>
                  <a:srgbClr val="FFFF00"/>
                </a:solidFill>
              </a:rPr>
              <a:t>隙間</a:t>
            </a:r>
            <a:r>
              <a:rPr lang="ja-JP" altLang="en-US" sz="2800" dirty="0" smtClean="0"/>
              <a:t>から</a:t>
            </a:r>
            <a:r>
              <a:rPr lang="ja-JP" altLang="en-US" sz="2800" dirty="0"/>
              <a:t>侵入</a:t>
            </a:r>
            <a:r>
              <a:rPr lang="ja-JP" altLang="en-US" sz="2800" dirty="0" smtClean="0"/>
              <a:t>してくるため、ドア付近の床面が冷えている。</a:t>
            </a:r>
            <a:endParaRPr kumimoji="1" lang="ja-JP" altLang="en-US" sz="2800" dirty="0"/>
          </a:p>
        </p:txBody>
      </p:sp>
      <p:sp>
        <p:nvSpPr>
          <p:cNvPr id="9" name="下矢印 8"/>
          <p:cNvSpPr/>
          <p:nvPr/>
        </p:nvSpPr>
        <p:spPr>
          <a:xfrm>
            <a:off x="2045062" y="3332769"/>
            <a:ext cx="720000" cy="360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0000" y="3755153"/>
            <a:ext cx="4090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00FFFF"/>
                </a:solidFill>
              </a:rPr>
              <a:t>足元</a:t>
            </a:r>
            <a:r>
              <a:rPr lang="ja-JP" altLang="en-US" sz="2800" dirty="0" smtClean="0">
                <a:solidFill>
                  <a:srgbClr val="00FFFF"/>
                </a:solidFill>
              </a:rPr>
              <a:t>が冷たくなる。</a:t>
            </a:r>
            <a:endParaRPr kumimoji="1" lang="ja-JP" altLang="en-US" sz="28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5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エレメント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12890</TotalTime>
  <Words>689</Words>
  <Application>Microsoft Office PowerPoint</Application>
  <PresentationFormat>画面に合わせる (4:3)</PresentationFormat>
  <Paragraphs>211</Paragraphs>
  <Slides>21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2" baseType="lpstr">
      <vt:lpstr>Office テーマ</vt:lpstr>
      <vt:lpstr>天井扇による階段教室の 温熱環境改善効果</vt:lpstr>
      <vt:lpstr>研究目的</vt:lpstr>
      <vt:lpstr>PowerPoint プレゼンテーション</vt:lpstr>
      <vt:lpstr>天井扇の位置と各測定項目の測定点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結論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天井扇による階段教室の温熱改善効果</dc:title>
  <dc:creator>健一</dc:creator>
  <cp:lastModifiedBy>masato</cp:lastModifiedBy>
  <cp:revision>821</cp:revision>
  <dcterms:created xsi:type="dcterms:W3CDTF">2012-10-18T04:00:32Z</dcterms:created>
  <dcterms:modified xsi:type="dcterms:W3CDTF">2013-02-09T00:04:16Z</dcterms:modified>
</cp:coreProperties>
</file>