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320" r:id="rId2"/>
    <p:sldId id="342" r:id="rId3"/>
    <p:sldId id="257" r:id="rId4"/>
    <p:sldId id="258" r:id="rId5"/>
    <p:sldId id="277" r:id="rId6"/>
    <p:sldId id="351" r:id="rId7"/>
    <p:sldId id="336" r:id="rId8"/>
    <p:sldId id="345" r:id="rId9"/>
    <p:sldId id="352" r:id="rId10"/>
    <p:sldId id="343" r:id="rId11"/>
    <p:sldId id="360" r:id="rId12"/>
    <p:sldId id="332" r:id="rId13"/>
    <p:sldId id="356" r:id="rId14"/>
    <p:sldId id="357" r:id="rId15"/>
    <p:sldId id="358" r:id="rId16"/>
    <p:sldId id="341" r:id="rId17"/>
    <p:sldId id="346" r:id="rId18"/>
    <p:sldId id="359" r:id="rId19"/>
    <p:sldId id="298" r:id="rId20"/>
  </p:sldIdLst>
  <p:sldSz cx="9144000" cy="6858000" type="screen4x3"/>
  <p:notesSz cx="9945688"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0066"/>
    <a:srgbClr val="6FF4FB"/>
    <a:srgbClr val="9CCEA2"/>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8870" autoAdjust="0"/>
    <p:restoredTop sz="95752" autoAdjust="0"/>
  </p:normalViewPr>
  <p:slideViewPr>
    <p:cSldViewPr>
      <p:cViewPr>
        <p:scale>
          <a:sx n="100" d="100"/>
          <a:sy n="100" d="100"/>
        </p:scale>
        <p:origin x="-990" y="-24"/>
      </p:cViewPr>
      <p:guideLst>
        <p:guide orient="horz" pos="2160"/>
        <p:guide pos="2880"/>
      </p:guideLst>
    </p:cSldViewPr>
  </p:slideViewPr>
  <p:outlineViewPr>
    <p:cViewPr>
      <p:scale>
        <a:sx n="33" d="100"/>
        <a:sy n="33" d="100"/>
      </p:scale>
      <p:origin x="0" y="199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633588" y="0"/>
            <a:ext cx="4309798" cy="342900"/>
          </a:xfrm>
          <a:prstGeom prst="rect">
            <a:avLst/>
          </a:prstGeom>
        </p:spPr>
        <p:txBody>
          <a:bodyPr vert="horz" lIns="91440" tIns="45720" rIns="91440" bIns="45720" rtlCol="0"/>
          <a:lstStyle>
            <a:lvl1pPr algn="r">
              <a:defRPr sz="1200"/>
            </a:lvl1pPr>
          </a:lstStyle>
          <a:p>
            <a:fld id="{33742DD4-9445-4480-BB94-867A6717E311}" type="datetimeFigureOut">
              <a:rPr kumimoji="1" lang="ja-JP" altLang="en-US" smtClean="0"/>
              <a:pPr/>
              <a:t>2013/2/9</a:t>
            </a:fld>
            <a:endParaRPr kumimoji="1" lang="ja-JP" altLang="en-US"/>
          </a:p>
        </p:txBody>
      </p:sp>
      <p:sp>
        <p:nvSpPr>
          <p:cNvPr id="4" name="フッター プレースホルダ 3"/>
          <p:cNvSpPr>
            <a:spLocks noGrp="1"/>
          </p:cNvSpPr>
          <p:nvPr>
            <p:ph type="ftr" sz="quarter" idx="2"/>
          </p:nvPr>
        </p:nvSpPr>
        <p:spPr>
          <a:xfrm>
            <a:off x="0" y="6513910"/>
            <a:ext cx="4309798"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633588" y="6513910"/>
            <a:ext cx="4309798" cy="342900"/>
          </a:xfrm>
          <a:prstGeom prst="rect">
            <a:avLst/>
          </a:prstGeom>
        </p:spPr>
        <p:txBody>
          <a:bodyPr vert="horz" lIns="91440" tIns="45720" rIns="91440" bIns="45720" rtlCol="0" anchor="b"/>
          <a:lstStyle>
            <a:lvl1pPr algn="r">
              <a:defRPr sz="1200"/>
            </a:lvl1pPr>
          </a:lstStyle>
          <a:p>
            <a:fld id="{F25AB683-FA69-4D35-8B44-6891C55BE249}" type="slidenum">
              <a:rPr kumimoji="1" lang="ja-JP" altLang="en-US" smtClean="0"/>
              <a:pPr/>
              <a:t>&lt;#&gt;</a:t>
            </a:fld>
            <a:endParaRPr kumimoji="1" lang="ja-JP" altLang="en-US"/>
          </a:p>
        </p:txBody>
      </p:sp>
    </p:spTree>
    <p:extLst>
      <p:ext uri="{BB962C8B-B14F-4D97-AF65-F5344CB8AC3E}">
        <p14:creationId xmlns="" xmlns:p14="http://schemas.microsoft.com/office/powerpoint/2010/main" val="4142859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5633588" y="0"/>
            <a:ext cx="4309798" cy="342900"/>
          </a:xfrm>
          <a:prstGeom prst="rect">
            <a:avLst/>
          </a:prstGeom>
        </p:spPr>
        <p:txBody>
          <a:bodyPr vert="horz" lIns="91440" tIns="45720" rIns="91440" bIns="45720" rtlCol="0"/>
          <a:lstStyle>
            <a:lvl1pPr algn="r">
              <a:defRPr sz="1200"/>
            </a:lvl1pPr>
          </a:lstStyle>
          <a:p>
            <a:fld id="{AA7BA8E5-E7A1-4A2F-9FD9-0CA9663D5189}" type="datetimeFigureOut">
              <a:rPr kumimoji="1" lang="ja-JP" altLang="en-US" smtClean="0"/>
              <a:pPr/>
              <a:t>2013/2/9</a:t>
            </a:fld>
            <a:endParaRPr kumimoji="1" lang="ja-JP" altLang="en-US"/>
          </a:p>
        </p:txBody>
      </p:sp>
      <p:sp>
        <p:nvSpPr>
          <p:cNvPr id="4" name="スライド イメージ プレースホルダ 3"/>
          <p:cNvSpPr>
            <a:spLocks noGrp="1" noRot="1" noChangeAspect="1"/>
          </p:cNvSpPr>
          <p:nvPr>
            <p:ph type="sldImg" idx="2"/>
          </p:nvPr>
        </p:nvSpPr>
        <p:spPr>
          <a:xfrm>
            <a:off x="3257550" y="514350"/>
            <a:ext cx="3430588"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94569" y="3257550"/>
            <a:ext cx="7956550" cy="30861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6513910"/>
            <a:ext cx="4309798"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633588" y="6513910"/>
            <a:ext cx="4309798" cy="342900"/>
          </a:xfrm>
          <a:prstGeom prst="rect">
            <a:avLst/>
          </a:prstGeom>
        </p:spPr>
        <p:txBody>
          <a:bodyPr vert="horz" lIns="91440" tIns="45720" rIns="91440" bIns="45720" rtlCol="0" anchor="b"/>
          <a:lstStyle>
            <a:lvl1pPr algn="r">
              <a:defRPr sz="1200"/>
            </a:lvl1pPr>
          </a:lstStyle>
          <a:p>
            <a:fld id="{1AA8314E-A2BA-4825-A3A9-2AAE7DBC186E}" type="slidenum">
              <a:rPr kumimoji="1" lang="ja-JP" altLang="en-US" smtClean="0"/>
              <a:pPr/>
              <a:t>&lt;#&gt;</a:t>
            </a:fld>
            <a:endParaRPr kumimoji="1" lang="ja-JP" altLang="en-US"/>
          </a:p>
        </p:txBody>
      </p:sp>
    </p:spTree>
    <p:extLst>
      <p:ext uri="{BB962C8B-B14F-4D97-AF65-F5344CB8AC3E}">
        <p14:creationId xmlns="" xmlns:p14="http://schemas.microsoft.com/office/powerpoint/2010/main" val="8240729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AA8314E-A2BA-4825-A3A9-2AAE7DBC186E}" type="slidenum">
              <a:rPr kumimoji="1" lang="ja-JP" altLang="en-US" smtClean="0"/>
              <a:pPr/>
              <a:t>1</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286D80A-6B59-41EE-8514-61D45C155859}" type="datetimeFigureOut">
              <a:rPr kumimoji="1" lang="ja-JP" altLang="en-US" smtClean="0"/>
              <a:pPr/>
              <a:t>2013/2/9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AECCAC93-F16B-4A99-AD6E-8F21960C7CDE}"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6D80A-6B59-41EE-8514-61D45C155859}" type="datetimeFigureOut">
              <a:rPr kumimoji="1" lang="ja-JP" altLang="en-US" smtClean="0"/>
              <a:pPr/>
              <a:t>2013/2/9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CAC93-F16B-4A99-AD6E-8F21960C7CD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jpeg"/><Relationship Id="rId3" Type="http://schemas.openxmlformats.org/officeDocument/2006/relationships/image" Target="../media/image62.emf"/><Relationship Id="rId7" Type="http://schemas.openxmlformats.org/officeDocument/2006/relationships/image" Target="../media/image66.emf"/><Relationship Id="rId12" Type="http://schemas.openxmlformats.org/officeDocument/2006/relationships/image" Target="../media/image71.jpe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65.emf"/><Relationship Id="rId11" Type="http://schemas.openxmlformats.org/officeDocument/2006/relationships/image" Target="../media/image70.jpeg"/><Relationship Id="rId5" Type="http://schemas.openxmlformats.org/officeDocument/2006/relationships/image" Target="../media/image64.emf"/><Relationship Id="rId10" Type="http://schemas.openxmlformats.org/officeDocument/2006/relationships/image" Target="../media/image69.jpeg"/><Relationship Id="rId4" Type="http://schemas.openxmlformats.org/officeDocument/2006/relationships/image" Target="../media/image63.emf"/><Relationship Id="rId9" Type="http://schemas.openxmlformats.org/officeDocument/2006/relationships/image" Target="../media/image68.jpeg"/><Relationship Id="rId14" Type="http://schemas.openxmlformats.org/officeDocument/2006/relationships/image" Target="../media/image7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9156" b="9156"/>
          <a:stretch>
            <a:fillRect/>
          </a:stretch>
        </p:blipFill>
        <p:spPr bwMode="auto">
          <a:xfrm>
            <a:off x="0" y="1263402"/>
            <a:ext cx="9144000" cy="5602222"/>
          </a:xfrm>
          <a:prstGeom prst="rect">
            <a:avLst/>
          </a:prstGeom>
          <a:noFill/>
          <a:ln w="9525">
            <a:noFill/>
            <a:miter lim="800000"/>
            <a:headEnd/>
            <a:tailEnd/>
          </a:ln>
          <a:effectLst/>
        </p:spPr>
      </p:pic>
      <p:sp>
        <p:nvSpPr>
          <p:cNvPr id="2" name="タイトル 1"/>
          <p:cNvSpPr>
            <a:spLocks noGrp="1"/>
          </p:cNvSpPr>
          <p:nvPr>
            <p:ph type="ctrTitle"/>
          </p:nvPr>
        </p:nvSpPr>
        <p:spPr>
          <a:xfrm>
            <a:off x="642910" y="-55959"/>
            <a:ext cx="7772400" cy="1356567"/>
          </a:xfrm>
        </p:spPr>
        <p:txBody>
          <a:bodyPr>
            <a:normAutofit/>
          </a:bodyPr>
          <a:lstStyle/>
          <a:p>
            <a:r>
              <a:rPr kumimoji="1" lang="ja-JP" altLang="en-US" sz="4000" dirty="0" smtClean="0">
                <a:solidFill>
                  <a:srgbClr val="FFFF00"/>
                </a:solidFill>
              </a:rPr>
              <a:t>フラクタル</a:t>
            </a:r>
            <a:r>
              <a:rPr lang="ja-JP" altLang="en-US" sz="4000" dirty="0" smtClean="0">
                <a:solidFill>
                  <a:srgbClr val="FFFF00"/>
                </a:solidFill>
              </a:rPr>
              <a:t>日除けの表面温度特性</a:t>
            </a:r>
            <a:r>
              <a:rPr lang="en-US" altLang="ja-JP" sz="4000" dirty="0" smtClean="0">
                <a:solidFill>
                  <a:srgbClr val="FFFF00"/>
                </a:solidFill>
              </a:rPr>
              <a:t/>
            </a:r>
            <a:br>
              <a:rPr lang="en-US" altLang="ja-JP" sz="4000" dirty="0" smtClean="0">
                <a:solidFill>
                  <a:srgbClr val="FFFF00"/>
                </a:solidFill>
              </a:rPr>
            </a:br>
            <a:r>
              <a:rPr lang="en-US" altLang="ja-JP" sz="4000" dirty="0" smtClean="0">
                <a:solidFill>
                  <a:srgbClr val="FFFF00"/>
                </a:solidFill>
              </a:rPr>
              <a:t>‐</a:t>
            </a:r>
            <a:r>
              <a:rPr lang="ja-JP" altLang="en-US" sz="4000" dirty="0" smtClean="0">
                <a:solidFill>
                  <a:srgbClr val="FFFF00"/>
                </a:solidFill>
              </a:rPr>
              <a:t>形状依存性に関する比較実験</a:t>
            </a:r>
            <a:r>
              <a:rPr lang="en-US" altLang="ja-JP" sz="4000" dirty="0" smtClean="0">
                <a:solidFill>
                  <a:srgbClr val="FFFF00"/>
                </a:solidFill>
              </a:rPr>
              <a:t>‐</a:t>
            </a:r>
            <a:endParaRPr kumimoji="1" lang="ja-JP" altLang="en-US" sz="4000" dirty="0">
              <a:solidFill>
                <a:srgbClr val="FFFF00"/>
              </a:solidFill>
            </a:endParaRPr>
          </a:p>
        </p:txBody>
      </p:sp>
      <p:sp>
        <p:nvSpPr>
          <p:cNvPr id="3" name="サブタイトル 2"/>
          <p:cNvSpPr>
            <a:spLocks noGrp="1"/>
          </p:cNvSpPr>
          <p:nvPr>
            <p:ph type="subTitle" idx="1"/>
          </p:nvPr>
        </p:nvSpPr>
        <p:spPr>
          <a:xfrm>
            <a:off x="5565736" y="5608810"/>
            <a:ext cx="3500462" cy="1214446"/>
          </a:xfrm>
          <a:solidFill>
            <a:srgbClr val="002060">
              <a:alpha val="75000"/>
            </a:srgbClr>
          </a:solidFill>
          <a:ln>
            <a:noFill/>
          </a:ln>
        </p:spPr>
        <p:txBody>
          <a:bodyPr>
            <a:normAutofit/>
          </a:bodyPr>
          <a:lstStyle/>
          <a:p>
            <a:pPr algn="l"/>
            <a:r>
              <a:rPr kumimoji="1" lang="en-US" altLang="ja-JP" dirty="0" smtClean="0">
                <a:solidFill>
                  <a:srgbClr val="FFFF00"/>
                </a:solidFill>
                <a:latin typeface="Arial" pitchFamily="34" charset="0"/>
                <a:ea typeface="Arial Unicode MS" pitchFamily="50" charset="-128"/>
                <a:cs typeface="Arial" pitchFamily="34" charset="0"/>
              </a:rPr>
              <a:t>1093154</a:t>
            </a:r>
            <a:r>
              <a:rPr kumimoji="1" lang="ja-JP" altLang="en-US" dirty="0" smtClean="0">
                <a:solidFill>
                  <a:srgbClr val="FFFF00"/>
                </a:solidFill>
                <a:latin typeface="Arial" pitchFamily="34" charset="0"/>
                <a:ea typeface="Arial Unicode MS" pitchFamily="50" charset="-128"/>
                <a:cs typeface="Arial" pitchFamily="34" charset="0"/>
              </a:rPr>
              <a:t> </a:t>
            </a:r>
            <a:r>
              <a:rPr kumimoji="1" lang="ja-JP" altLang="en-US" dirty="0" smtClean="0">
                <a:solidFill>
                  <a:srgbClr val="FFFF00"/>
                </a:solidFill>
                <a:latin typeface="Arial" pitchFamily="34" charset="0"/>
                <a:cs typeface="Arial" pitchFamily="34" charset="0"/>
              </a:rPr>
              <a:t>鍛治裕太</a:t>
            </a:r>
            <a:endParaRPr kumimoji="1" lang="en-US" altLang="ja-JP" dirty="0" smtClean="0">
              <a:solidFill>
                <a:srgbClr val="FFFF00"/>
              </a:solidFill>
              <a:latin typeface="Arial" pitchFamily="34" charset="0"/>
              <a:cs typeface="Arial" pitchFamily="34" charset="0"/>
            </a:endParaRPr>
          </a:p>
          <a:p>
            <a:pPr algn="l"/>
            <a:r>
              <a:rPr lang="en-US" altLang="ja-JP" dirty="0" smtClean="0">
                <a:solidFill>
                  <a:srgbClr val="FFFF00"/>
                </a:solidFill>
                <a:latin typeface="Arial" pitchFamily="34" charset="0"/>
                <a:ea typeface="Arial Unicode MS" pitchFamily="50" charset="-128"/>
                <a:cs typeface="Arial" pitchFamily="34" charset="0"/>
              </a:rPr>
              <a:t>1093407</a:t>
            </a:r>
            <a:r>
              <a:rPr lang="ja-JP" altLang="en-US" dirty="0" smtClean="0">
                <a:solidFill>
                  <a:srgbClr val="FFFF00"/>
                </a:solidFill>
                <a:latin typeface="Arial" pitchFamily="34" charset="0"/>
                <a:cs typeface="Arial" pitchFamily="34" charset="0"/>
              </a:rPr>
              <a:t>  廣田　舞</a:t>
            </a:r>
            <a:endParaRPr kumimoji="1" lang="ja-JP" altLang="en-US"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2136176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テキスト ボックス 24583"/>
          <p:cNvSpPr txBox="1"/>
          <p:nvPr/>
        </p:nvSpPr>
        <p:spPr>
          <a:xfrm>
            <a:off x="71406" y="-24"/>
            <a:ext cx="2867210" cy="769441"/>
          </a:xfrm>
          <a:prstGeom prst="rect">
            <a:avLst/>
          </a:prstGeom>
          <a:noFill/>
        </p:spPr>
        <p:txBody>
          <a:bodyPr wrap="square" rtlCol="0">
            <a:spAutoFit/>
          </a:bodyPr>
          <a:lstStyle/>
          <a:p>
            <a:pPr algn="ctr"/>
            <a:r>
              <a:rPr kumimoji="1" lang="ja-JP" altLang="en-US" sz="4400" dirty="0" smtClean="0">
                <a:solidFill>
                  <a:srgbClr val="FFFF00"/>
                </a:solidFill>
              </a:rPr>
              <a:t>測定場所</a:t>
            </a:r>
            <a:endParaRPr kumimoji="1" lang="ja-JP" altLang="en-US" sz="4400" dirty="0">
              <a:solidFill>
                <a:srgbClr val="FFFF00"/>
              </a:solidFill>
            </a:endParaRPr>
          </a:p>
        </p:txBody>
      </p:sp>
      <p:sp>
        <p:nvSpPr>
          <p:cNvPr id="42" name="コンテンツ プレースホルダ 2"/>
          <p:cNvSpPr txBox="1">
            <a:spLocks/>
          </p:cNvSpPr>
          <p:nvPr/>
        </p:nvSpPr>
        <p:spPr>
          <a:xfrm>
            <a:off x="6572264" y="142500"/>
            <a:ext cx="2643206" cy="642942"/>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dirty="0" smtClean="0">
                <a:solidFill>
                  <a:srgbClr val="FFFF00"/>
                </a:solidFill>
              </a:rPr>
              <a:t>建築棟屋上</a:t>
            </a:r>
            <a:endParaRPr lang="en-US" altLang="ja-JP" dirty="0" smtClean="0">
              <a:solidFill>
                <a:srgbClr val="FFFF00"/>
              </a:solidFill>
            </a:endParaRPr>
          </a:p>
          <a:p>
            <a:endParaRPr lang="ja-JP" altLang="en-US" dirty="0"/>
          </a:p>
        </p:txBody>
      </p:sp>
      <p:pic>
        <p:nvPicPr>
          <p:cNvPr id="24578" name="Picture 2" descr="F:\廣田&amp;鍛冶_フラクタル屋上実験\写真\写真２\CIMG1319.JPG"/>
          <p:cNvPicPr>
            <a:picLocks noChangeAspect="1" noChangeArrowheads="1"/>
          </p:cNvPicPr>
          <p:nvPr/>
        </p:nvPicPr>
        <p:blipFill>
          <a:blip r:embed="rId2" cstate="print"/>
          <a:srcRect t="7171"/>
          <a:stretch>
            <a:fillRect/>
          </a:stretch>
        </p:blipFill>
        <p:spPr bwMode="auto">
          <a:xfrm>
            <a:off x="214282" y="788821"/>
            <a:ext cx="8715372" cy="6069180"/>
          </a:xfrm>
          <a:prstGeom prst="rect">
            <a:avLst/>
          </a:prstGeom>
          <a:noFill/>
        </p:spPr>
      </p:pic>
      <p:grpSp>
        <p:nvGrpSpPr>
          <p:cNvPr id="24577" name="グループ化 24576"/>
          <p:cNvGrpSpPr/>
          <p:nvPr/>
        </p:nvGrpSpPr>
        <p:grpSpPr>
          <a:xfrm>
            <a:off x="3250006" y="268113"/>
            <a:ext cx="4303274" cy="3387217"/>
            <a:chOff x="3250006" y="268113"/>
            <a:chExt cx="4303274" cy="3387217"/>
          </a:xfrm>
        </p:grpSpPr>
        <p:sp>
          <p:nvSpPr>
            <p:cNvPr id="10" name="正方形/長方形 9"/>
            <p:cNvSpPr/>
            <p:nvPr/>
          </p:nvSpPr>
          <p:spPr>
            <a:xfrm>
              <a:off x="3571868" y="1428736"/>
              <a:ext cx="719510" cy="92869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Picture 3" descr="F:\廣田&amp;鍛冶_フラクタル屋上実験\写真\写真２\CIMG1318.JPG"/>
            <p:cNvPicPr>
              <a:picLocks noChangeAspect="1" noChangeArrowheads="1"/>
            </p:cNvPicPr>
            <p:nvPr/>
          </p:nvPicPr>
          <p:blipFill>
            <a:blip r:embed="rId3" cstate="print"/>
            <a:srcRect b="10361"/>
            <a:stretch>
              <a:fillRect/>
            </a:stretch>
          </p:blipFill>
          <p:spPr bwMode="auto">
            <a:xfrm rot="16200000">
              <a:off x="5228979" y="1317380"/>
              <a:ext cx="2779776" cy="1868827"/>
            </a:xfrm>
            <a:prstGeom prst="rect">
              <a:avLst/>
            </a:prstGeom>
            <a:noFill/>
            <a:ln w="38100">
              <a:solidFill>
                <a:srgbClr val="00B0F0"/>
              </a:solidFill>
              <a:miter lim="800000"/>
            </a:ln>
          </p:spPr>
        </p:pic>
        <p:cxnSp>
          <p:nvCxnSpPr>
            <p:cNvPr id="21" name="直線コネクタ 20"/>
            <p:cNvCxnSpPr/>
            <p:nvPr/>
          </p:nvCxnSpPr>
          <p:spPr>
            <a:xfrm flipV="1">
              <a:off x="4286248" y="861905"/>
              <a:ext cx="1398205" cy="5668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86248" y="2357430"/>
              <a:ext cx="1398205" cy="12979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24" idx="2"/>
              <a:endCxn id="10" idx="0"/>
            </p:cNvCxnSpPr>
            <p:nvPr/>
          </p:nvCxnSpPr>
          <p:spPr>
            <a:xfrm rot="5400000">
              <a:off x="3673534" y="926313"/>
              <a:ext cx="760513" cy="24433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250006" y="268113"/>
              <a:ext cx="1851900" cy="400110"/>
            </a:xfrm>
            <a:prstGeom prst="rect">
              <a:avLst/>
            </a:prstGeom>
            <a:solidFill>
              <a:srgbClr val="00B0F0">
                <a:tint val="66000"/>
                <a:satMod val="160000"/>
              </a:srgbClr>
            </a:solidFill>
            <a:ln w="38100">
              <a:solidFill>
                <a:srgbClr val="00B0F0"/>
              </a:solidFill>
              <a:miter lim="800000"/>
            </a:ln>
          </p:spPr>
          <p:txBody>
            <a:bodyPr wrap="square" rtlCol="0">
              <a:spAutoFit/>
            </a:bodyPr>
            <a:lstStyle/>
            <a:p>
              <a:pPr algn="ctr"/>
              <a:r>
                <a:rPr kumimoji="1" lang="ja-JP" altLang="en-US" sz="2000" b="1" dirty="0" smtClean="0"/>
                <a:t>超音波風速計</a:t>
              </a:r>
              <a:endParaRPr kumimoji="1" lang="ja-JP" altLang="en-US" sz="2000" b="1" dirty="0"/>
            </a:p>
          </p:txBody>
        </p:sp>
      </p:grpSp>
      <p:grpSp>
        <p:nvGrpSpPr>
          <p:cNvPr id="24583" name="グループ化 24582"/>
          <p:cNvGrpSpPr/>
          <p:nvPr/>
        </p:nvGrpSpPr>
        <p:grpSpPr>
          <a:xfrm>
            <a:off x="4643438" y="285728"/>
            <a:ext cx="4046269" cy="6109735"/>
            <a:chOff x="4643438" y="285728"/>
            <a:chExt cx="4046269" cy="6109735"/>
          </a:xfrm>
        </p:grpSpPr>
        <p:sp>
          <p:nvSpPr>
            <p:cNvPr id="24579" name="円/楕円 24578"/>
            <p:cNvSpPr/>
            <p:nvPr/>
          </p:nvSpPr>
          <p:spPr>
            <a:xfrm>
              <a:off x="6072198" y="2214554"/>
              <a:ext cx="1428760" cy="50529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26626" name="Picture 2" descr="L:\廣田&amp;鍛冶_フラクタル屋上実験\写真\写真２\CIMG131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9735" y="3687984"/>
              <a:ext cx="3609972" cy="2707479"/>
            </a:xfrm>
            <a:prstGeom prst="rect">
              <a:avLst/>
            </a:prstGeom>
            <a:noFill/>
            <a:ln w="38100">
              <a:solidFill>
                <a:srgbClr val="00B050"/>
              </a:solidFill>
            </a:ln>
            <a:extLst>
              <a:ext uri="{909E8E84-426E-40DD-AFC4-6F175D3DCCD1}">
                <a14:hiddenFill xmlns="" xmlns:a14="http://schemas.microsoft.com/office/drawing/2010/main">
                  <a:solidFill>
                    <a:srgbClr val="FFFFFF"/>
                  </a:solidFill>
                </a14:hiddenFill>
              </a:ext>
            </a:extLst>
          </p:spPr>
        </p:pic>
        <p:sp>
          <p:nvSpPr>
            <p:cNvPr id="24580" name="テキスト ボックス 24579"/>
            <p:cNvSpPr txBox="1"/>
            <p:nvPr/>
          </p:nvSpPr>
          <p:spPr>
            <a:xfrm>
              <a:off x="4643438" y="285728"/>
              <a:ext cx="1736276" cy="400110"/>
            </a:xfrm>
            <a:prstGeom prst="rect">
              <a:avLst/>
            </a:prstGeom>
            <a:solidFill>
              <a:srgbClr val="00B050">
                <a:tint val="66000"/>
                <a:satMod val="160000"/>
              </a:srgbClr>
            </a:solidFill>
            <a:ln w="38100">
              <a:solidFill>
                <a:srgbClr val="00B050"/>
              </a:solidFill>
            </a:ln>
          </p:spPr>
          <p:txBody>
            <a:bodyPr wrap="square" rtlCol="0">
              <a:spAutoFit/>
            </a:bodyPr>
            <a:lstStyle/>
            <a:p>
              <a:pPr algn="ctr"/>
              <a:r>
                <a:rPr kumimoji="1" lang="ja-JP" altLang="en-US" sz="2000" b="1" dirty="0" smtClean="0"/>
                <a:t>長短波放射計</a:t>
              </a:r>
              <a:endParaRPr kumimoji="1" lang="ja-JP" altLang="en-US" sz="2000" b="1" dirty="0"/>
            </a:p>
          </p:txBody>
        </p:sp>
        <p:cxnSp>
          <p:nvCxnSpPr>
            <p:cNvPr id="24582" name="直線矢印コネクタ 24581"/>
            <p:cNvCxnSpPr>
              <a:stCxn id="24580" idx="2"/>
              <a:endCxn id="24579" idx="0"/>
            </p:cNvCxnSpPr>
            <p:nvPr/>
          </p:nvCxnSpPr>
          <p:spPr>
            <a:xfrm rot="16200000" flipH="1">
              <a:off x="5384719" y="812695"/>
              <a:ext cx="1528716" cy="127500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グループ化 25"/>
          <p:cNvGrpSpPr/>
          <p:nvPr/>
        </p:nvGrpSpPr>
        <p:grpSpPr>
          <a:xfrm>
            <a:off x="251520" y="285728"/>
            <a:ext cx="8035256" cy="6236537"/>
            <a:chOff x="251520" y="285728"/>
            <a:chExt cx="8035256" cy="6236537"/>
          </a:xfrm>
        </p:grpSpPr>
        <p:grpSp>
          <p:nvGrpSpPr>
            <p:cNvPr id="16" name="グループ化 15"/>
            <p:cNvGrpSpPr/>
            <p:nvPr/>
          </p:nvGrpSpPr>
          <p:grpSpPr>
            <a:xfrm>
              <a:off x="251520" y="285728"/>
              <a:ext cx="7692406" cy="6216107"/>
              <a:chOff x="251520" y="285728"/>
              <a:chExt cx="7692406" cy="6216107"/>
            </a:xfrm>
          </p:grpSpPr>
          <p:grpSp>
            <p:nvGrpSpPr>
              <p:cNvPr id="9" name="グループ化 8"/>
              <p:cNvGrpSpPr/>
              <p:nvPr/>
            </p:nvGrpSpPr>
            <p:grpSpPr>
              <a:xfrm>
                <a:off x="898206" y="285728"/>
                <a:ext cx="7045720" cy="3301396"/>
                <a:chOff x="898206" y="285728"/>
                <a:chExt cx="7045720" cy="3301396"/>
              </a:xfrm>
            </p:grpSpPr>
            <p:sp>
              <p:nvSpPr>
                <p:cNvPr id="2" name="円/楕円 1"/>
                <p:cNvSpPr/>
                <p:nvPr/>
              </p:nvSpPr>
              <p:spPr>
                <a:xfrm rot="968596">
                  <a:off x="898206" y="2770753"/>
                  <a:ext cx="4411418" cy="8163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a:xfrm rot="355622">
                  <a:off x="3883299" y="2429869"/>
                  <a:ext cx="4060627" cy="6529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786050" y="285728"/>
                  <a:ext cx="1024201" cy="400110"/>
                </a:xfrm>
                <a:prstGeom prst="rect">
                  <a:avLst/>
                </a:prstGeom>
                <a:solidFill>
                  <a:srgbClr val="FF0000">
                    <a:tint val="66000"/>
                    <a:satMod val="160000"/>
                  </a:srgbClr>
                </a:solidFill>
                <a:ln w="19050">
                  <a:solidFill>
                    <a:srgbClr val="FF0000"/>
                  </a:solidFill>
                </a:ln>
              </p:spPr>
              <p:txBody>
                <a:bodyPr wrap="square" rtlCol="0">
                  <a:spAutoFit/>
                </a:bodyPr>
                <a:lstStyle/>
                <a:p>
                  <a:pPr algn="ctr"/>
                  <a:r>
                    <a:rPr kumimoji="1" lang="ja-JP" altLang="en-US" sz="2000" b="1" dirty="0" smtClean="0"/>
                    <a:t>試験体</a:t>
                  </a:r>
                  <a:endParaRPr kumimoji="1" lang="ja-JP" altLang="en-US" sz="2000" b="1" dirty="0"/>
                </a:p>
              </p:txBody>
            </p:sp>
            <p:cxnSp>
              <p:nvCxnSpPr>
                <p:cNvPr id="6" name="直線矢印コネクタ 5"/>
                <p:cNvCxnSpPr>
                  <a:stCxn id="4" idx="2"/>
                  <a:endCxn id="2" idx="0"/>
                </p:cNvCxnSpPr>
                <p:nvPr/>
              </p:nvCxnSpPr>
              <p:spPr>
                <a:xfrm rot="5400000">
                  <a:off x="2207274" y="1695971"/>
                  <a:ext cx="2101010" cy="807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a:stCxn id="4" idx="2"/>
                  <a:endCxn id="3" idx="2"/>
                </p:cNvCxnSpPr>
                <p:nvPr/>
              </p:nvCxnSpPr>
              <p:spPr>
                <a:xfrm rot="16200000" flipH="1">
                  <a:off x="2665718" y="1318271"/>
                  <a:ext cx="1860869" cy="5960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2" name="Picture 4"/>
              <p:cNvPicPr>
                <a:picLocks noChangeAspect="1" noChangeArrowheads="1"/>
              </p:cNvPicPr>
              <p:nvPr/>
            </p:nvPicPr>
            <p:blipFill>
              <a:blip r:embed="rId5" cstate="print"/>
              <a:srcRect/>
              <a:stretch>
                <a:fillRect/>
              </a:stretch>
            </p:blipFill>
            <p:spPr bwMode="auto">
              <a:xfrm>
                <a:off x="251520" y="3861048"/>
                <a:ext cx="3521050" cy="2640787"/>
              </a:xfrm>
              <a:prstGeom prst="rect">
                <a:avLst/>
              </a:prstGeom>
              <a:noFill/>
              <a:ln w="38100">
                <a:solidFill>
                  <a:srgbClr val="FF0000"/>
                </a:solidFill>
                <a:miter lim="800000"/>
                <a:headEnd/>
                <a:tailEnd/>
              </a:ln>
              <a:effectLst/>
            </p:spPr>
          </p:pic>
        </p:grpSp>
        <p:pic>
          <p:nvPicPr>
            <p:cNvPr id="5" name="Picture 2"/>
            <p:cNvPicPr>
              <a:picLocks noChangeAspect="1" noChangeArrowheads="1"/>
            </p:cNvPicPr>
            <p:nvPr/>
          </p:nvPicPr>
          <p:blipFill>
            <a:blip r:embed="rId6" cstate="print"/>
            <a:srcRect/>
            <a:stretch>
              <a:fillRect/>
            </a:stretch>
          </p:blipFill>
          <p:spPr bwMode="auto">
            <a:xfrm>
              <a:off x="4714876" y="3843340"/>
              <a:ext cx="3571900" cy="2678925"/>
            </a:xfrm>
            <a:prstGeom prst="rect">
              <a:avLst/>
            </a:prstGeom>
            <a:noFill/>
            <a:ln w="38100">
              <a:solidFill>
                <a:srgbClr val="FF0000"/>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4577"/>
                                        </p:tgtEl>
                                        <p:attrNameLst>
                                          <p:attrName>style.visibility</p:attrName>
                                        </p:attrNameLst>
                                      </p:cBhvr>
                                      <p:to>
                                        <p:strVal val="visible"/>
                                      </p:to>
                                    </p:set>
                                    <p:animEffect transition="in" filter="fade">
                                      <p:cBhvr>
                                        <p:cTn id="14" dur="500"/>
                                        <p:tgtEl>
                                          <p:spTgt spid="2457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57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4583"/>
                                        </p:tgtEl>
                                        <p:attrNameLst>
                                          <p:attrName>style.visibility</p:attrName>
                                        </p:attrNameLst>
                                      </p:cBhvr>
                                      <p:to>
                                        <p:strVal val="visible"/>
                                      </p:to>
                                    </p:set>
                                    <p:animEffect transition="in" filter="fade">
                                      <p:cBhvr>
                                        <p:cTn id="21" dur="5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srcRect/>
          <a:stretch>
            <a:fillRect/>
          </a:stretch>
        </p:blipFill>
        <p:spPr bwMode="auto">
          <a:xfrm>
            <a:off x="1100138" y="-190525"/>
            <a:ext cx="6924675" cy="6772275"/>
          </a:xfrm>
          <a:prstGeom prst="rect">
            <a:avLst/>
          </a:prstGeom>
          <a:noFill/>
          <a:ln w="9525">
            <a:noFill/>
            <a:miter lim="800000"/>
            <a:headEnd/>
            <a:tailEnd/>
          </a:ln>
          <a:effectLst/>
        </p:spPr>
      </p:pic>
      <p:pic>
        <p:nvPicPr>
          <p:cNvPr id="44034" name="Picture 2"/>
          <p:cNvPicPr>
            <a:picLocks noChangeAspect="1" noChangeArrowheads="1"/>
          </p:cNvPicPr>
          <p:nvPr/>
        </p:nvPicPr>
        <p:blipFill>
          <a:blip r:embed="rId3"/>
          <a:srcRect/>
          <a:stretch>
            <a:fillRect/>
          </a:stretch>
        </p:blipFill>
        <p:spPr bwMode="auto">
          <a:xfrm>
            <a:off x="1100162" y="-190526"/>
            <a:ext cx="6924675" cy="6791325"/>
          </a:xfrm>
          <a:prstGeom prst="rect">
            <a:avLst/>
          </a:prstGeom>
          <a:noFill/>
          <a:ln w="9525">
            <a:noFill/>
            <a:miter lim="800000"/>
            <a:headEnd/>
            <a:tailEnd/>
          </a:ln>
          <a:effectLst/>
        </p:spPr>
      </p:pic>
      <p:grpSp>
        <p:nvGrpSpPr>
          <p:cNvPr id="2" name="グループ化 18"/>
          <p:cNvGrpSpPr/>
          <p:nvPr/>
        </p:nvGrpSpPr>
        <p:grpSpPr>
          <a:xfrm>
            <a:off x="1100138" y="-185763"/>
            <a:ext cx="6924675" cy="6762750"/>
            <a:chOff x="1100138" y="-185763"/>
            <a:chExt cx="6924675" cy="6762750"/>
          </a:xfrm>
        </p:grpSpPr>
        <p:pic>
          <p:nvPicPr>
            <p:cNvPr id="44035" name="Picture 3"/>
            <p:cNvPicPr>
              <a:picLocks noChangeAspect="1" noChangeArrowheads="1"/>
            </p:cNvPicPr>
            <p:nvPr/>
          </p:nvPicPr>
          <p:blipFill>
            <a:blip r:embed="rId4"/>
            <a:srcRect/>
            <a:stretch>
              <a:fillRect/>
            </a:stretch>
          </p:blipFill>
          <p:spPr bwMode="auto">
            <a:xfrm>
              <a:off x="1100138" y="-185763"/>
              <a:ext cx="6924675" cy="6762750"/>
            </a:xfrm>
            <a:prstGeom prst="rect">
              <a:avLst/>
            </a:prstGeom>
            <a:noFill/>
            <a:ln w="9525">
              <a:noFill/>
              <a:miter lim="800000"/>
              <a:headEnd/>
              <a:tailEnd/>
            </a:ln>
            <a:effectLst/>
          </p:spPr>
        </p:pic>
        <p:grpSp>
          <p:nvGrpSpPr>
            <p:cNvPr id="3" name="グループ化 17"/>
            <p:cNvGrpSpPr/>
            <p:nvPr/>
          </p:nvGrpSpPr>
          <p:grpSpPr>
            <a:xfrm>
              <a:off x="5463392" y="3902839"/>
              <a:ext cx="1611596" cy="1543525"/>
              <a:chOff x="5463392" y="4045714"/>
              <a:chExt cx="1611596" cy="1543525"/>
            </a:xfrm>
          </p:grpSpPr>
          <p:sp>
            <p:nvSpPr>
              <p:cNvPr id="11" name="円/楕円 10"/>
              <p:cNvSpPr/>
              <p:nvPr/>
            </p:nvSpPr>
            <p:spPr>
              <a:xfrm>
                <a:off x="5490812" y="4821356"/>
                <a:ext cx="1584176" cy="7678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463392" y="4045714"/>
                <a:ext cx="1584176" cy="369332"/>
              </a:xfrm>
              <a:prstGeom prst="rect">
                <a:avLst/>
              </a:prstGeom>
              <a:solidFill>
                <a:schemeClr val="bg1"/>
              </a:solidFill>
              <a:ln w="19050">
                <a:solidFill>
                  <a:srgbClr val="FF0066"/>
                </a:solidFill>
              </a:ln>
            </p:spPr>
            <p:txBody>
              <a:bodyPr wrap="square" rtlCol="0">
                <a:spAutoFit/>
              </a:bodyPr>
              <a:lstStyle/>
              <a:p>
                <a:pPr algn="ctr"/>
                <a:r>
                  <a:rPr kumimoji="1" lang="ja-JP" altLang="en-US" dirty="0" smtClean="0"/>
                  <a:t>夜は風が弱い</a:t>
                </a:r>
                <a:endParaRPr kumimoji="1" lang="ja-JP" altLang="en-US" dirty="0"/>
              </a:p>
            </p:txBody>
          </p:sp>
          <p:cxnSp>
            <p:nvCxnSpPr>
              <p:cNvPr id="14" name="直線矢印コネクタ 13"/>
              <p:cNvCxnSpPr>
                <a:stCxn id="12" idx="2"/>
              </p:cNvCxnSpPr>
              <p:nvPr/>
            </p:nvCxnSpPr>
            <p:spPr>
              <a:xfrm>
                <a:off x="6255480" y="4415046"/>
                <a:ext cx="0" cy="4063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 val="36075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hidden"/>
                                      </p:to>
                                    </p:set>
                                  </p:childTnLst>
                                </p:cTn>
                              </p:par>
                              <p:par>
                                <p:cTn id="7" presetID="18" presetClass="entr" presetSubtype="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strips(downRight)">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18" presetClass="entr" presetSubtype="6" fill="hold" nodeType="withEffect">
                                  <p:stCondLst>
                                    <p:cond delay="0"/>
                                  </p:stCondLst>
                                  <p:childTnLst>
                                    <p:set>
                                      <p:cBhvr>
                                        <p:cTn id="15" dur="1" fill="hold">
                                          <p:stCondLst>
                                            <p:cond delay="0"/>
                                          </p:stCondLst>
                                        </p:cTn>
                                        <p:tgtEl>
                                          <p:spTgt spid="44034"/>
                                        </p:tgtEl>
                                        <p:attrNameLst>
                                          <p:attrName>style.visibility</p:attrName>
                                        </p:attrNameLst>
                                      </p:cBhvr>
                                      <p:to>
                                        <p:strVal val="visible"/>
                                      </p:to>
                                    </p:set>
                                    <p:animEffect transition="in" filter="strips(downRight)">
                                      <p:cBhvr>
                                        <p:cTn id="16"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71414"/>
            <a:ext cx="8229600" cy="815465"/>
          </a:xfrm>
        </p:spPr>
        <p:txBody>
          <a:bodyPr>
            <a:normAutofit/>
          </a:bodyPr>
          <a:lstStyle/>
          <a:p>
            <a:r>
              <a:rPr kumimoji="1" lang="ja-JP" altLang="en-US" dirty="0" smtClean="0">
                <a:solidFill>
                  <a:srgbClr val="FFFF00"/>
                </a:solidFill>
              </a:rPr>
              <a:t>重み付け平均表面温度</a:t>
            </a:r>
            <a:endParaRPr kumimoji="1" lang="ja-JP" altLang="en-US" dirty="0">
              <a:solidFill>
                <a:srgbClr val="FFFF00"/>
              </a:solidFill>
            </a:endParaRPr>
          </a:p>
        </p:txBody>
      </p:sp>
      <p:sp>
        <p:nvSpPr>
          <p:cNvPr id="4" name="テキスト ボックス 3"/>
          <p:cNvSpPr txBox="1"/>
          <p:nvPr/>
        </p:nvSpPr>
        <p:spPr>
          <a:xfrm>
            <a:off x="251520" y="1071546"/>
            <a:ext cx="3817911" cy="461665"/>
          </a:xfrm>
          <a:prstGeom prst="rect">
            <a:avLst/>
          </a:prstGeom>
          <a:noFill/>
        </p:spPr>
        <p:txBody>
          <a:bodyPr wrap="square" rtlCol="0">
            <a:spAutoFit/>
          </a:bodyPr>
          <a:lstStyle/>
          <a:p>
            <a:pPr algn="just"/>
            <a:r>
              <a:rPr lang="ja-JP" altLang="en-US" sz="2400" b="1" dirty="0" smtClean="0">
                <a:solidFill>
                  <a:schemeClr val="bg1"/>
                </a:solidFill>
              </a:rPr>
              <a:t>重み付け平均グラフとは･･･　　</a:t>
            </a:r>
            <a:endParaRPr kumimoji="1" lang="ja-JP" altLang="en-US" sz="2400" b="1" dirty="0" smtClean="0">
              <a:solidFill>
                <a:schemeClr val="bg1"/>
              </a:solidFill>
            </a:endParaRPr>
          </a:p>
        </p:txBody>
      </p:sp>
      <p:pic>
        <p:nvPicPr>
          <p:cNvPr id="25605" name="Picture 5"/>
          <p:cNvPicPr>
            <a:picLocks noChangeAspect="1" noChangeArrowheads="1"/>
          </p:cNvPicPr>
          <p:nvPr/>
        </p:nvPicPr>
        <p:blipFill>
          <a:blip r:embed="rId2"/>
          <a:srcRect l="7491" t="8533" r="29963" b="51200"/>
          <a:stretch>
            <a:fillRect/>
          </a:stretch>
        </p:blipFill>
        <p:spPr bwMode="auto">
          <a:xfrm>
            <a:off x="142844" y="1857364"/>
            <a:ext cx="8849245" cy="4000528"/>
          </a:xfrm>
          <a:prstGeom prst="rect">
            <a:avLst/>
          </a:prstGeom>
          <a:solidFill>
            <a:schemeClr val="bg1"/>
          </a:solidFill>
          <a:ln w="9525">
            <a:noFill/>
            <a:miter lim="800000"/>
            <a:headEnd/>
            <a:tailEnd/>
          </a:ln>
          <a:effectLst/>
        </p:spPr>
      </p:pic>
      <p:grpSp>
        <p:nvGrpSpPr>
          <p:cNvPr id="5" name="グループ化 64"/>
          <p:cNvGrpSpPr/>
          <p:nvPr/>
        </p:nvGrpSpPr>
        <p:grpSpPr>
          <a:xfrm>
            <a:off x="71406" y="4429132"/>
            <a:ext cx="9001156" cy="2286040"/>
            <a:chOff x="285720" y="4786322"/>
            <a:chExt cx="8618240" cy="1857412"/>
          </a:xfrm>
        </p:grpSpPr>
        <p:sp>
          <p:nvSpPr>
            <p:cNvPr id="6" name="正方形/長方形 5"/>
            <p:cNvSpPr/>
            <p:nvPr/>
          </p:nvSpPr>
          <p:spPr>
            <a:xfrm>
              <a:off x="285720" y="4786322"/>
              <a:ext cx="8618240" cy="1857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p:cNvSpPr/>
            <p:nvPr/>
          </p:nvSpPr>
          <p:spPr>
            <a:xfrm>
              <a:off x="571472" y="5143512"/>
              <a:ext cx="357190" cy="285752"/>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928662" y="5143512"/>
              <a:ext cx="1785950" cy="369332"/>
            </a:xfrm>
            <a:prstGeom prst="rect">
              <a:avLst/>
            </a:prstGeom>
            <a:noFill/>
          </p:spPr>
          <p:txBody>
            <a:bodyPr wrap="square" rtlCol="0">
              <a:spAutoFit/>
            </a:bodyPr>
            <a:lstStyle/>
            <a:p>
              <a:r>
                <a:rPr kumimoji="1" lang="ja-JP" altLang="en-US" b="1" dirty="0" smtClean="0">
                  <a:solidFill>
                    <a:srgbClr val="FFFF00"/>
                  </a:solidFill>
                </a:rPr>
                <a:t>の表面温度</a:t>
              </a:r>
              <a:r>
                <a:rPr kumimoji="1" lang="ja-JP" altLang="en-US" dirty="0" smtClean="0"/>
                <a:t>　</a:t>
              </a:r>
              <a:r>
                <a:rPr kumimoji="1" lang="en-US" altLang="ja-JP" b="1" dirty="0" smtClean="0">
                  <a:solidFill>
                    <a:srgbClr val="FFFF00"/>
                  </a:solidFill>
                </a:rPr>
                <a:t>×</a:t>
              </a:r>
              <a:endParaRPr kumimoji="1" lang="ja-JP" altLang="en-US" b="1" dirty="0">
                <a:solidFill>
                  <a:srgbClr val="FFFF00"/>
                </a:solidFill>
              </a:endParaRPr>
            </a:p>
          </p:txBody>
        </p:sp>
        <p:sp>
          <p:nvSpPr>
            <p:cNvPr id="9" name="二等辺三角形 8"/>
            <p:cNvSpPr/>
            <p:nvPr/>
          </p:nvSpPr>
          <p:spPr>
            <a:xfrm>
              <a:off x="2664489" y="4902409"/>
              <a:ext cx="357190" cy="285752"/>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973054" y="4950587"/>
              <a:ext cx="1143008" cy="300083"/>
            </a:xfrm>
            <a:prstGeom prst="rect">
              <a:avLst/>
            </a:prstGeom>
            <a:noFill/>
          </p:spPr>
          <p:txBody>
            <a:bodyPr wrap="square" rtlCol="0">
              <a:spAutoFit/>
            </a:bodyPr>
            <a:lstStyle/>
            <a:p>
              <a:pPr algn="ctr"/>
              <a:r>
                <a:rPr lang="ja-JP" altLang="en-US" b="1" dirty="0" smtClean="0">
                  <a:solidFill>
                    <a:srgbClr val="FFFF00"/>
                  </a:solidFill>
                </a:rPr>
                <a:t>の面の</a:t>
              </a:r>
              <a:r>
                <a:rPr kumimoji="1" lang="ja-JP" altLang="en-US" b="1" dirty="0" smtClean="0">
                  <a:solidFill>
                    <a:srgbClr val="FFFF00"/>
                  </a:solidFill>
                </a:rPr>
                <a:t>数</a:t>
              </a:r>
              <a:endParaRPr kumimoji="1" lang="ja-JP" altLang="en-US" b="1" dirty="0">
                <a:solidFill>
                  <a:srgbClr val="FFFF00"/>
                </a:solidFill>
              </a:endParaRPr>
            </a:p>
          </p:txBody>
        </p:sp>
        <p:cxnSp>
          <p:nvCxnSpPr>
            <p:cNvPr id="11" name="直線コネクタ 10"/>
            <p:cNvCxnSpPr/>
            <p:nvPr/>
          </p:nvCxnSpPr>
          <p:spPr>
            <a:xfrm>
              <a:off x="2643174" y="5286388"/>
              <a:ext cx="1357322"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20220" y="5319926"/>
              <a:ext cx="1571636" cy="300083"/>
            </a:xfrm>
            <a:prstGeom prst="rect">
              <a:avLst/>
            </a:prstGeom>
            <a:noFill/>
          </p:spPr>
          <p:txBody>
            <a:bodyPr wrap="square" rtlCol="0">
              <a:spAutoFit/>
            </a:bodyPr>
            <a:lstStyle/>
            <a:p>
              <a:pPr algn="ctr"/>
              <a:r>
                <a:rPr lang="ja-JP" altLang="en-US" b="1" dirty="0" smtClean="0">
                  <a:solidFill>
                    <a:srgbClr val="FFFF00"/>
                  </a:solidFill>
                </a:rPr>
                <a:t>全体の面積</a:t>
              </a:r>
              <a:r>
                <a:rPr kumimoji="1" lang="ja-JP" altLang="en-US" dirty="0" smtClean="0"/>
                <a:t>　</a:t>
              </a:r>
              <a:endParaRPr kumimoji="1" lang="ja-JP" altLang="en-US" dirty="0"/>
            </a:p>
          </p:txBody>
        </p:sp>
        <p:sp>
          <p:nvSpPr>
            <p:cNvPr id="13" name="テキスト ボックス 12"/>
            <p:cNvSpPr txBox="1"/>
            <p:nvPr/>
          </p:nvSpPr>
          <p:spPr>
            <a:xfrm>
              <a:off x="4000496" y="5143512"/>
              <a:ext cx="1643074" cy="369332"/>
            </a:xfrm>
            <a:prstGeom prst="rect">
              <a:avLst/>
            </a:prstGeom>
            <a:noFill/>
          </p:spPr>
          <p:txBody>
            <a:bodyPr wrap="square" rtlCol="0">
              <a:spAutoFit/>
            </a:bodyPr>
            <a:lstStyle/>
            <a:p>
              <a:r>
                <a:rPr lang="ja-JP" altLang="en-US" b="1" dirty="0" smtClean="0">
                  <a:solidFill>
                    <a:srgbClr val="FFFF00"/>
                  </a:solidFill>
                </a:rPr>
                <a:t>＋　　・・・</a:t>
              </a:r>
              <a:endParaRPr kumimoji="1" lang="ja-JP" altLang="en-US" b="1" dirty="0">
                <a:solidFill>
                  <a:srgbClr val="FFFF00"/>
                </a:solidFill>
              </a:endParaRPr>
            </a:p>
          </p:txBody>
        </p:sp>
        <p:sp>
          <p:nvSpPr>
            <p:cNvPr id="14" name="二等辺三角形 13"/>
            <p:cNvSpPr/>
            <p:nvPr/>
          </p:nvSpPr>
          <p:spPr>
            <a:xfrm>
              <a:off x="571472" y="5988626"/>
              <a:ext cx="357190" cy="285752"/>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28662" y="5988626"/>
              <a:ext cx="500066" cy="369332"/>
            </a:xfrm>
            <a:prstGeom prst="rect">
              <a:avLst/>
            </a:prstGeom>
            <a:noFill/>
          </p:spPr>
          <p:txBody>
            <a:bodyPr wrap="square" rtlCol="0">
              <a:spAutoFit/>
            </a:bodyPr>
            <a:lstStyle/>
            <a:p>
              <a:r>
                <a:rPr kumimoji="1" lang="en-US" altLang="ja-JP" b="1" dirty="0" smtClean="0">
                  <a:solidFill>
                    <a:srgbClr val="FFFF00"/>
                  </a:solidFill>
                </a:rPr>
                <a:t>×</a:t>
              </a:r>
              <a:endParaRPr kumimoji="1" lang="ja-JP" altLang="en-US" b="1" dirty="0">
                <a:solidFill>
                  <a:srgbClr val="FFFF00"/>
                </a:solidFill>
              </a:endParaRPr>
            </a:p>
          </p:txBody>
        </p:sp>
        <p:sp>
          <p:nvSpPr>
            <p:cNvPr id="16" name="テキスト ボックス 15"/>
            <p:cNvSpPr txBox="1"/>
            <p:nvPr/>
          </p:nvSpPr>
          <p:spPr>
            <a:xfrm>
              <a:off x="1428728" y="5845192"/>
              <a:ext cx="428628" cy="369332"/>
            </a:xfrm>
            <a:prstGeom prst="rect">
              <a:avLst/>
            </a:prstGeom>
            <a:noFill/>
          </p:spPr>
          <p:txBody>
            <a:bodyPr wrap="square" rtlCol="0">
              <a:spAutoFit/>
            </a:bodyPr>
            <a:lstStyle/>
            <a:p>
              <a:r>
                <a:rPr kumimoji="1" lang="en-US" altLang="ja-JP" b="1" dirty="0" smtClean="0">
                  <a:solidFill>
                    <a:srgbClr val="FFFF00"/>
                  </a:solidFill>
                </a:rPr>
                <a:t>9</a:t>
              </a:r>
              <a:endParaRPr kumimoji="1" lang="ja-JP" altLang="en-US" b="1" dirty="0">
                <a:solidFill>
                  <a:srgbClr val="FFFF00"/>
                </a:solidFill>
              </a:endParaRPr>
            </a:p>
          </p:txBody>
        </p:sp>
        <p:cxnSp>
          <p:nvCxnSpPr>
            <p:cNvPr id="17" name="直線コネクタ 16"/>
            <p:cNvCxnSpPr/>
            <p:nvPr/>
          </p:nvCxnSpPr>
          <p:spPr>
            <a:xfrm>
              <a:off x="1400160" y="6169402"/>
              <a:ext cx="360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357290" y="6143644"/>
              <a:ext cx="551582" cy="369332"/>
            </a:xfrm>
            <a:prstGeom prst="rect">
              <a:avLst/>
            </a:prstGeom>
            <a:noFill/>
          </p:spPr>
          <p:txBody>
            <a:bodyPr wrap="square" rtlCol="0">
              <a:spAutoFit/>
            </a:bodyPr>
            <a:lstStyle/>
            <a:p>
              <a:r>
                <a:rPr kumimoji="1" lang="en-US" altLang="ja-JP" b="1" dirty="0" smtClean="0">
                  <a:solidFill>
                    <a:srgbClr val="FFFF00"/>
                  </a:solidFill>
                </a:rPr>
                <a:t>16</a:t>
              </a:r>
              <a:r>
                <a:rPr kumimoji="1" lang="ja-JP" altLang="en-US" dirty="0" smtClean="0"/>
                <a:t>　</a:t>
              </a:r>
              <a:endParaRPr kumimoji="1" lang="ja-JP" altLang="en-US" dirty="0"/>
            </a:p>
          </p:txBody>
        </p:sp>
        <p:sp>
          <p:nvSpPr>
            <p:cNvPr id="19" name="テキスト ボックス 18"/>
            <p:cNvSpPr txBox="1"/>
            <p:nvPr/>
          </p:nvSpPr>
          <p:spPr>
            <a:xfrm>
              <a:off x="1785918" y="5987889"/>
              <a:ext cx="500066" cy="369332"/>
            </a:xfrm>
            <a:prstGeom prst="rect">
              <a:avLst/>
            </a:prstGeom>
            <a:noFill/>
          </p:spPr>
          <p:txBody>
            <a:bodyPr wrap="square" rtlCol="0">
              <a:spAutoFit/>
            </a:bodyPr>
            <a:lstStyle/>
            <a:p>
              <a:r>
                <a:rPr lang="ja-JP" altLang="en-US" b="1" dirty="0" smtClean="0">
                  <a:solidFill>
                    <a:srgbClr val="FFFF00"/>
                  </a:solidFill>
                </a:rPr>
                <a:t>＋</a:t>
              </a:r>
              <a:endParaRPr kumimoji="1" lang="ja-JP" altLang="en-US" b="1" dirty="0">
                <a:solidFill>
                  <a:srgbClr val="FFFF00"/>
                </a:solidFill>
              </a:endParaRPr>
            </a:p>
          </p:txBody>
        </p:sp>
        <p:sp>
          <p:nvSpPr>
            <p:cNvPr id="20" name="テキスト ボックス 19"/>
            <p:cNvSpPr txBox="1"/>
            <p:nvPr/>
          </p:nvSpPr>
          <p:spPr>
            <a:xfrm>
              <a:off x="3091724" y="5845013"/>
              <a:ext cx="428628" cy="369332"/>
            </a:xfrm>
            <a:prstGeom prst="rect">
              <a:avLst/>
            </a:prstGeom>
            <a:noFill/>
          </p:spPr>
          <p:txBody>
            <a:bodyPr wrap="square" rtlCol="0">
              <a:spAutoFit/>
            </a:bodyPr>
            <a:lstStyle/>
            <a:p>
              <a:r>
                <a:rPr lang="en-US" altLang="ja-JP" b="1" dirty="0" smtClean="0">
                  <a:solidFill>
                    <a:srgbClr val="FFFF00"/>
                  </a:solidFill>
                </a:rPr>
                <a:t>3</a:t>
              </a:r>
              <a:endParaRPr kumimoji="1" lang="ja-JP" altLang="en-US" b="1" dirty="0">
                <a:solidFill>
                  <a:srgbClr val="FFFF00"/>
                </a:solidFill>
              </a:endParaRPr>
            </a:p>
          </p:txBody>
        </p:sp>
        <p:sp>
          <p:nvSpPr>
            <p:cNvPr id="21" name="テキスト ボックス 20"/>
            <p:cNvSpPr txBox="1"/>
            <p:nvPr/>
          </p:nvSpPr>
          <p:spPr>
            <a:xfrm>
              <a:off x="3020286" y="6131323"/>
              <a:ext cx="551582" cy="369332"/>
            </a:xfrm>
            <a:prstGeom prst="rect">
              <a:avLst/>
            </a:prstGeom>
            <a:noFill/>
          </p:spPr>
          <p:txBody>
            <a:bodyPr wrap="square" rtlCol="0">
              <a:spAutoFit/>
            </a:bodyPr>
            <a:lstStyle/>
            <a:p>
              <a:r>
                <a:rPr kumimoji="1" lang="en-US" altLang="ja-JP" b="1" dirty="0" smtClean="0">
                  <a:solidFill>
                    <a:srgbClr val="FFFF00"/>
                  </a:solidFill>
                </a:rPr>
                <a:t>16</a:t>
              </a:r>
              <a:r>
                <a:rPr kumimoji="1" lang="ja-JP" altLang="en-US" dirty="0" smtClean="0"/>
                <a:t>　</a:t>
              </a:r>
              <a:endParaRPr kumimoji="1" lang="ja-JP" altLang="en-US" dirty="0"/>
            </a:p>
          </p:txBody>
        </p:sp>
        <p:cxnSp>
          <p:nvCxnSpPr>
            <p:cNvPr id="22" name="直線コネクタ 21"/>
            <p:cNvCxnSpPr/>
            <p:nvPr/>
          </p:nvCxnSpPr>
          <p:spPr>
            <a:xfrm>
              <a:off x="3068992" y="6169402"/>
              <a:ext cx="360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4682075" y="6169402"/>
              <a:ext cx="360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329382" y="6169402"/>
              <a:ext cx="360000" cy="15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339235" y="5845750"/>
              <a:ext cx="428628" cy="369332"/>
            </a:xfrm>
            <a:prstGeom prst="rect">
              <a:avLst/>
            </a:prstGeom>
            <a:noFill/>
          </p:spPr>
          <p:txBody>
            <a:bodyPr wrap="square" rtlCol="0">
              <a:spAutoFit/>
            </a:bodyPr>
            <a:lstStyle/>
            <a:p>
              <a:r>
                <a:rPr kumimoji="1" lang="en-US" altLang="ja-JP" b="1" dirty="0" smtClean="0">
                  <a:solidFill>
                    <a:srgbClr val="FFFF00"/>
                  </a:solidFill>
                </a:rPr>
                <a:t>1</a:t>
              </a:r>
              <a:endParaRPr kumimoji="1" lang="ja-JP" altLang="en-US" b="1" dirty="0">
                <a:solidFill>
                  <a:srgbClr val="FFFF00"/>
                </a:solidFill>
              </a:endParaRPr>
            </a:p>
          </p:txBody>
        </p:sp>
        <p:sp>
          <p:nvSpPr>
            <p:cNvPr id="26" name="テキスト ボックス 25"/>
            <p:cNvSpPr txBox="1"/>
            <p:nvPr/>
          </p:nvSpPr>
          <p:spPr>
            <a:xfrm>
              <a:off x="6267797" y="6143644"/>
              <a:ext cx="551582" cy="369332"/>
            </a:xfrm>
            <a:prstGeom prst="rect">
              <a:avLst/>
            </a:prstGeom>
            <a:noFill/>
          </p:spPr>
          <p:txBody>
            <a:bodyPr wrap="square" rtlCol="0">
              <a:spAutoFit/>
            </a:bodyPr>
            <a:lstStyle/>
            <a:p>
              <a:r>
                <a:rPr kumimoji="1" lang="en-US" altLang="ja-JP" b="1" dirty="0" smtClean="0">
                  <a:solidFill>
                    <a:srgbClr val="FFFF00"/>
                  </a:solidFill>
                </a:rPr>
                <a:t>16</a:t>
              </a:r>
              <a:r>
                <a:rPr kumimoji="1" lang="ja-JP" altLang="en-US" dirty="0" smtClean="0"/>
                <a:t>　</a:t>
              </a:r>
              <a:endParaRPr kumimoji="1" lang="ja-JP" altLang="en-US" dirty="0"/>
            </a:p>
          </p:txBody>
        </p:sp>
        <p:sp>
          <p:nvSpPr>
            <p:cNvPr id="27" name="テキスト ボックス 26"/>
            <p:cNvSpPr txBox="1"/>
            <p:nvPr/>
          </p:nvSpPr>
          <p:spPr>
            <a:xfrm>
              <a:off x="4709040" y="5857892"/>
              <a:ext cx="428628" cy="369332"/>
            </a:xfrm>
            <a:prstGeom prst="rect">
              <a:avLst/>
            </a:prstGeom>
            <a:noFill/>
          </p:spPr>
          <p:txBody>
            <a:bodyPr wrap="square" rtlCol="0">
              <a:spAutoFit/>
            </a:bodyPr>
            <a:lstStyle/>
            <a:p>
              <a:r>
                <a:rPr lang="en-US" altLang="ja-JP" b="1" dirty="0" smtClean="0">
                  <a:solidFill>
                    <a:srgbClr val="FFFF00"/>
                  </a:solidFill>
                </a:rPr>
                <a:t>3</a:t>
              </a:r>
              <a:endParaRPr kumimoji="1" lang="ja-JP" altLang="en-US" b="1" dirty="0">
                <a:solidFill>
                  <a:srgbClr val="FFFF00"/>
                </a:solidFill>
              </a:endParaRPr>
            </a:p>
          </p:txBody>
        </p:sp>
        <p:sp>
          <p:nvSpPr>
            <p:cNvPr id="28" name="テキスト ボックス 27"/>
            <p:cNvSpPr txBox="1"/>
            <p:nvPr/>
          </p:nvSpPr>
          <p:spPr>
            <a:xfrm>
              <a:off x="4637602" y="6155786"/>
              <a:ext cx="551582" cy="369332"/>
            </a:xfrm>
            <a:prstGeom prst="rect">
              <a:avLst/>
            </a:prstGeom>
            <a:noFill/>
          </p:spPr>
          <p:txBody>
            <a:bodyPr wrap="square" rtlCol="0">
              <a:spAutoFit/>
            </a:bodyPr>
            <a:lstStyle/>
            <a:p>
              <a:r>
                <a:rPr kumimoji="1" lang="en-US" altLang="ja-JP" b="1" dirty="0" smtClean="0">
                  <a:solidFill>
                    <a:srgbClr val="FFFF00"/>
                  </a:solidFill>
                </a:rPr>
                <a:t>16</a:t>
              </a:r>
              <a:r>
                <a:rPr kumimoji="1" lang="ja-JP" altLang="en-US" dirty="0" smtClean="0"/>
                <a:t>　</a:t>
              </a:r>
              <a:endParaRPr kumimoji="1" lang="ja-JP" altLang="en-US" dirty="0"/>
            </a:p>
          </p:txBody>
        </p:sp>
        <p:sp>
          <p:nvSpPr>
            <p:cNvPr id="29" name="二等辺三角形 28"/>
            <p:cNvSpPr/>
            <p:nvPr/>
          </p:nvSpPr>
          <p:spPr>
            <a:xfrm>
              <a:off x="5500694" y="6000768"/>
              <a:ext cx="357190" cy="285752"/>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p:cNvSpPr/>
            <p:nvPr/>
          </p:nvSpPr>
          <p:spPr>
            <a:xfrm>
              <a:off x="3857620" y="6000768"/>
              <a:ext cx="357190" cy="285752"/>
            </a:xfrm>
            <a:prstGeom prst="triangl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a:off x="2214546" y="6000768"/>
              <a:ext cx="357190" cy="285752"/>
            </a:xfrm>
            <a:prstGeom prst="triangl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571736" y="6000768"/>
              <a:ext cx="500066" cy="369332"/>
            </a:xfrm>
            <a:prstGeom prst="rect">
              <a:avLst/>
            </a:prstGeom>
            <a:noFill/>
          </p:spPr>
          <p:txBody>
            <a:bodyPr wrap="square" rtlCol="0">
              <a:spAutoFit/>
            </a:bodyPr>
            <a:lstStyle/>
            <a:p>
              <a:r>
                <a:rPr kumimoji="1" lang="en-US" altLang="ja-JP" b="1" dirty="0" smtClean="0">
                  <a:solidFill>
                    <a:srgbClr val="FFFF00"/>
                  </a:solidFill>
                </a:rPr>
                <a:t>×</a:t>
              </a:r>
              <a:endParaRPr kumimoji="1" lang="ja-JP" altLang="en-US" b="1" dirty="0">
                <a:solidFill>
                  <a:srgbClr val="FFFF00"/>
                </a:solidFill>
              </a:endParaRPr>
            </a:p>
          </p:txBody>
        </p:sp>
        <p:sp>
          <p:nvSpPr>
            <p:cNvPr id="33" name="テキスト ボックス 32"/>
            <p:cNvSpPr txBox="1"/>
            <p:nvPr/>
          </p:nvSpPr>
          <p:spPr>
            <a:xfrm>
              <a:off x="3436035" y="5987889"/>
              <a:ext cx="500066" cy="369332"/>
            </a:xfrm>
            <a:prstGeom prst="rect">
              <a:avLst/>
            </a:prstGeom>
            <a:noFill/>
          </p:spPr>
          <p:txBody>
            <a:bodyPr wrap="square" rtlCol="0">
              <a:spAutoFit/>
            </a:bodyPr>
            <a:lstStyle/>
            <a:p>
              <a:r>
                <a:rPr lang="ja-JP" altLang="en-US" b="1" dirty="0" smtClean="0">
                  <a:solidFill>
                    <a:srgbClr val="FFFF00"/>
                  </a:solidFill>
                </a:rPr>
                <a:t>＋</a:t>
              </a:r>
              <a:endParaRPr kumimoji="1" lang="ja-JP" altLang="en-US" b="1" dirty="0">
                <a:solidFill>
                  <a:srgbClr val="FFFF00"/>
                </a:solidFill>
              </a:endParaRPr>
            </a:p>
          </p:txBody>
        </p:sp>
        <p:sp>
          <p:nvSpPr>
            <p:cNvPr id="34" name="テキスト ボックス 33"/>
            <p:cNvSpPr txBox="1"/>
            <p:nvPr/>
          </p:nvSpPr>
          <p:spPr>
            <a:xfrm>
              <a:off x="4214810" y="6000768"/>
              <a:ext cx="370069" cy="369332"/>
            </a:xfrm>
            <a:prstGeom prst="rect">
              <a:avLst/>
            </a:prstGeom>
            <a:noFill/>
          </p:spPr>
          <p:txBody>
            <a:bodyPr wrap="square" rtlCol="0">
              <a:spAutoFit/>
            </a:bodyPr>
            <a:lstStyle/>
            <a:p>
              <a:r>
                <a:rPr kumimoji="1" lang="en-US" altLang="ja-JP" b="1" dirty="0" smtClean="0">
                  <a:solidFill>
                    <a:srgbClr val="FFFF00"/>
                  </a:solidFill>
                </a:rPr>
                <a:t>×</a:t>
              </a:r>
              <a:endParaRPr kumimoji="1" lang="ja-JP" altLang="en-US" b="1" dirty="0">
                <a:solidFill>
                  <a:srgbClr val="FFFF00"/>
                </a:solidFill>
              </a:endParaRPr>
            </a:p>
          </p:txBody>
        </p:sp>
        <p:sp>
          <p:nvSpPr>
            <p:cNvPr id="35" name="テキスト ボックス 34"/>
            <p:cNvSpPr txBox="1"/>
            <p:nvPr/>
          </p:nvSpPr>
          <p:spPr>
            <a:xfrm>
              <a:off x="5084945" y="5988626"/>
              <a:ext cx="500066" cy="369332"/>
            </a:xfrm>
            <a:prstGeom prst="rect">
              <a:avLst/>
            </a:prstGeom>
            <a:noFill/>
          </p:spPr>
          <p:txBody>
            <a:bodyPr wrap="square" rtlCol="0">
              <a:spAutoFit/>
            </a:bodyPr>
            <a:lstStyle/>
            <a:p>
              <a:r>
                <a:rPr lang="ja-JP" altLang="en-US" b="1" dirty="0" smtClean="0">
                  <a:solidFill>
                    <a:srgbClr val="FFFF00"/>
                  </a:solidFill>
                </a:rPr>
                <a:t>＋</a:t>
              </a:r>
              <a:endParaRPr kumimoji="1" lang="ja-JP" altLang="en-US" b="1" dirty="0">
                <a:solidFill>
                  <a:srgbClr val="FFFF00"/>
                </a:solidFill>
              </a:endParaRPr>
            </a:p>
          </p:txBody>
        </p:sp>
        <p:sp>
          <p:nvSpPr>
            <p:cNvPr id="36" name="テキスト ボックス 35"/>
            <p:cNvSpPr txBox="1"/>
            <p:nvPr/>
          </p:nvSpPr>
          <p:spPr>
            <a:xfrm>
              <a:off x="5857884" y="6000768"/>
              <a:ext cx="370069" cy="369332"/>
            </a:xfrm>
            <a:prstGeom prst="rect">
              <a:avLst/>
            </a:prstGeom>
            <a:noFill/>
          </p:spPr>
          <p:txBody>
            <a:bodyPr wrap="square" rtlCol="0">
              <a:spAutoFit/>
            </a:bodyPr>
            <a:lstStyle/>
            <a:p>
              <a:r>
                <a:rPr kumimoji="1" lang="en-US" altLang="ja-JP" b="1" dirty="0" smtClean="0">
                  <a:solidFill>
                    <a:srgbClr val="FFFF00"/>
                  </a:solidFill>
                </a:rPr>
                <a:t>×</a:t>
              </a:r>
              <a:endParaRPr kumimoji="1" lang="ja-JP" altLang="en-US" b="1" dirty="0">
                <a:solidFill>
                  <a:srgbClr val="FFFF00"/>
                </a:solidFill>
              </a:endParaRPr>
            </a:p>
          </p:txBody>
        </p:sp>
        <p:sp>
          <p:nvSpPr>
            <p:cNvPr id="37" name="テキスト ボックス 36"/>
            <p:cNvSpPr txBox="1"/>
            <p:nvPr/>
          </p:nvSpPr>
          <p:spPr>
            <a:xfrm>
              <a:off x="6728019" y="6000768"/>
              <a:ext cx="370069" cy="369332"/>
            </a:xfrm>
            <a:prstGeom prst="rect">
              <a:avLst/>
            </a:prstGeom>
            <a:noFill/>
          </p:spPr>
          <p:txBody>
            <a:bodyPr wrap="square" rtlCol="0">
              <a:spAutoFit/>
            </a:bodyPr>
            <a:lstStyle/>
            <a:p>
              <a:r>
                <a:rPr kumimoji="1" lang="ja-JP" altLang="en-US" b="1" dirty="0" smtClean="0">
                  <a:solidFill>
                    <a:srgbClr val="FFFF00"/>
                  </a:solidFill>
                </a:rPr>
                <a:t>＝</a:t>
              </a:r>
              <a:endParaRPr kumimoji="1" lang="ja-JP" altLang="en-US" b="1" dirty="0">
                <a:solidFill>
                  <a:srgbClr val="FFFF00"/>
                </a:solidFill>
              </a:endParaRPr>
            </a:p>
          </p:txBody>
        </p:sp>
        <p:sp>
          <p:nvSpPr>
            <p:cNvPr id="38" name="テキスト ボックス 37"/>
            <p:cNvSpPr txBox="1"/>
            <p:nvPr/>
          </p:nvSpPr>
          <p:spPr>
            <a:xfrm>
              <a:off x="7130889" y="5857892"/>
              <a:ext cx="1655953" cy="646331"/>
            </a:xfrm>
            <a:prstGeom prst="rect">
              <a:avLst/>
            </a:prstGeom>
            <a:noFill/>
          </p:spPr>
          <p:txBody>
            <a:bodyPr wrap="square" rtlCol="0">
              <a:spAutoFit/>
            </a:bodyPr>
            <a:lstStyle/>
            <a:p>
              <a:pPr algn="ctr"/>
              <a:r>
                <a:rPr kumimoji="1" lang="ja-JP" altLang="en-US" b="1" dirty="0" smtClean="0">
                  <a:solidFill>
                    <a:srgbClr val="FFFF00"/>
                  </a:solidFill>
                </a:rPr>
                <a:t>重み付け平均</a:t>
              </a:r>
              <a:endParaRPr kumimoji="1" lang="en-US" altLang="ja-JP" b="1" dirty="0" smtClean="0">
                <a:solidFill>
                  <a:srgbClr val="FFFF00"/>
                </a:solidFill>
              </a:endParaRPr>
            </a:p>
            <a:p>
              <a:pPr algn="ctr"/>
              <a:r>
                <a:rPr lang="ja-JP" altLang="en-US" b="1" dirty="0" smtClean="0">
                  <a:solidFill>
                    <a:srgbClr val="FFFF00"/>
                  </a:solidFill>
                </a:rPr>
                <a:t>表面温度</a:t>
              </a:r>
              <a:endParaRPr kumimoji="1" lang="ja-JP" altLang="en-US" b="1" dirty="0">
                <a:solidFill>
                  <a:srgbClr val="FFFF00"/>
                </a:solidFill>
              </a:endParaRPr>
            </a:p>
          </p:txBody>
        </p:sp>
        <p:sp>
          <p:nvSpPr>
            <p:cNvPr id="39" name="テキスト ボックス 38"/>
            <p:cNvSpPr txBox="1"/>
            <p:nvPr/>
          </p:nvSpPr>
          <p:spPr>
            <a:xfrm>
              <a:off x="6357950" y="5143512"/>
              <a:ext cx="2204045" cy="325090"/>
            </a:xfrm>
            <a:prstGeom prst="rect">
              <a:avLst/>
            </a:prstGeom>
            <a:noFill/>
          </p:spPr>
          <p:txBody>
            <a:bodyPr wrap="square" rtlCol="0">
              <a:spAutoFit/>
            </a:bodyPr>
            <a:lstStyle/>
            <a:p>
              <a:r>
                <a:rPr lang="ja-JP" altLang="en-US" sz="2000" b="1" dirty="0" smtClean="0">
                  <a:solidFill>
                    <a:schemeClr val="bg1"/>
                  </a:solidFill>
                </a:rPr>
                <a:t>パターン③の場合</a:t>
              </a:r>
              <a:r>
                <a:rPr lang="ja-JP" altLang="en-US" b="1" dirty="0" smtClean="0">
                  <a:solidFill>
                    <a:srgbClr val="FFFF00"/>
                  </a:solidFill>
                </a:rPr>
                <a:t>　　</a:t>
              </a:r>
              <a:endParaRPr kumimoji="1" lang="ja-JP" altLang="en-US" b="1" dirty="0">
                <a:solidFill>
                  <a:srgbClr val="FFFF00"/>
                </a:solidFill>
              </a:endParaRPr>
            </a:p>
          </p:txBody>
        </p:sp>
      </p:grpSp>
      <p:grpSp>
        <p:nvGrpSpPr>
          <p:cNvPr id="43" name="グループ化 42"/>
          <p:cNvGrpSpPr/>
          <p:nvPr/>
        </p:nvGrpSpPr>
        <p:grpSpPr>
          <a:xfrm>
            <a:off x="3143240" y="2000240"/>
            <a:ext cx="2786082" cy="2367286"/>
            <a:chOff x="3143240" y="2000240"/>
            <a:chExt cx="2786082" cy="2367286"/>
          </a:xfrm>
        </p:grpSpPr>
        <p:sp>
          <p:nvSpPr>
            <p:cNvPr id="41" name="円/楕円 40"/>
            <p:cNvSpPr/>
            <p:nvPr/>
          </p:nvSpPr>
          <p:spPr>
            <a:xfrm>
              <a:off x="3143240" y="2000240"/>
              <a:ext cx="2786082" cy="18573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下矢印 41"/>
            <p:cNvSpPr/>
            <p:nvPr/>
          </p:nvSpPr>
          <p:spPr>
            <a:xfrm>
              <a:off x="4234474" y="3867460"/>
              <a:ext cx="571504" cy="5000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p:cNvSpPr txBox="1"/>
          <p:nvPr/>
        </p:nvSpPr>
        <p:spPr>
          <a:xfrm>
            <a:off x="4435833" y="886879"/>
            <a:ext cx="4240623" cy="830997"/>
          </a:xfrm>
          <a:prstGeom prst="rect">
            <a:avLst/>
          </a:prstGeom>
          <a:noFill/>
        </p:spPr>
        <p:txBody>
          <a:bodyPr wrap="square" rtlCol="0">
            <a:spAutoFit/>
          </a:bodyPr>
          <a:lstStyle/>
          <a:p>
            <a:pPr lvl="0" algn="just"/>
            <a:r>
              <a:rPr lang="ja-JP" altLang="en-US" sz="2400" b="1" dirty="0">
                <a:solidFill>
                  <a:prstClr val="white"/>
                </a:solidFill>
              </a:rPr>
              <a:t>同等の分割面の面積の比率で重み付けした平均温度</a:t>
            </a:r>
          </a:p>
        </p:txBody>
      </p:sp>
    </p:spTree>
    <p:extLst>
      <p:ext uri="{BB962C8B-B14F-4D97-AF65-F5344CB8AC3E}">
        <p14:creationId xmlns="" xmlns:p14="http://schemas.microsoft.com/office/powerpoint/2010/main" val="24104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2"/>
          <a:srcRect/>
          <a:stretch>
            <a:fillRect/>
          </a:stretch>
        </p:blipFill>
        <p:spPr bwMode="auto">
          <a:xfrm>
            <a:off x="4719669" y="1019196"/>
            <a:ext cx="4333875" cy="5410200"/>
          </a:xfrm>
          <a:prstGeom prst="rect">
            <a:avLst/>
          </a:prstGeom>
          <a:noFill/>
          <a:ln w="9525">
            <a:noFill/>
            <a:miter lim="800000"/>
            <a:headEnd/>
            <a:tailEnd/>
          </a:ln>
          <a:effectLst/>
        </p:spPr>
      </p:pic>
      <p:pic>
        <p:nvPicPr>
          <p:cNvPr id="56323" name="Picture 3"/>
          <p:cNvPicPr>
            <a:picLocks noChangeAspect="1" noChangeArrowheads="1"/>
          </p:cNvPicPr>
          <p:nvPr/>
        </p:nvPicPr>
        <p:blipFill>
          <a:blip r:embed="rId3"/>
          <a:srcRect/>
          <a:stretch>
            <a:fillRect/>
          </a:stretch>
        </p:blipFill>
        <p:spPr bwMode="auto">
          <a:xfrm>
            <a:off x="142844" y="1000108"/>
            <a:ext cx="4362450" cy="5467350"/>
          </a:xfrm>
          <a:prstGeom prst="rect">
            <a:avLst/>
          </a:prstGeom>
          <a:noFill/>
          <a:ln w="9525">
            <a:noFill/>
            <a:miter lim="800000"/>
            <a:headEnd/>
            <a:tailEnd/>
          </a:ln>
          <a:effectLst/>
        </p:spPr>
      </p:pic>
      <p:sp>
        <p:nvSpPr>
          <p:cNvPr id="6" name="テキスト ボックス 5"/>
          <p:cNvSpPr txBox="1"/>
          <p:nvPr/>
        </p:nvSpPr>
        <p:spPr>
          <a:xfrm>
            <a:off x="608810" y="357166"/>
            <a:ext cx="3643338" cy="646331"/>
          </a:xfrm>
          <a:prstGeom prst="rect">
            <a:avLst/>
          </a:prstGeom>
          <a:noFill/>
        </p:spPr>
        <p:txBody>
          <a:bodyPr wrap="square" rtlCol="0">
            <a:spAutoFit/>
          </a:bodyPr>
          <a:lstStyle/>
          <a:p>
            <a:pPr algn="ctr"/>
            <a:r>
              <a:rPr lang="en-US" altLang="ja-JP" sz="2400" dirty="0" smtClean="0">
                <a:solidFill>
                  <a:prstClr val="white"/>
                </a:solidFill>
              </a:rPr>
              <a:t>20</a:t>
            </a:r>
            <a:r>
              <a:rPr lang="ja-JP" altLang="en-US" sz="2400" dirty="0" smtClean="0">
                <a:solidFill>
                  <a:prstClr val="white"/>
                </a:solidFill>
              </a:rPr>
              <a:t>日　晴天・弱風・</a:t>
            </a:r>
            <a:r>
              <a:rPr lang="ja-JP" altLang="en-US" sz="3600" dirty="0" smtClean="0">
                <a:solidFill>
                  <a:srgbClr val="FF33CC"/>
                </a:solidFill>
              </a:rPr>
              <a:t>黒色</a:t>
            </a:r>
            <a:endParaRPr lang="ja-JP" altLang="en-US" sz="3600" dirty="0">
              <a:solidFill>
                <a:srgbClr val="FF33CC"/>
              </a:solidFill>
            </a:endParaRPr>
          </a:p>
        </p:txBody>
      </p:sp>
      <p:sp>
        <p:nvSpPr>
          <p:cNvPr id="8" name="テキスト ボックス 7"/>
          <p:cNvSpPr txBox="1"/>
          <p:nvPr/>
        </p:nvSpPr>
        <p:spPr>
          <a:xfrm>
            <a:off x="5252280" y="357167"/>
            <a:ext cx="3500462" cy="646331"/>
          </a:xfrm>
          <a:prstGeom prst="rect">
            <a:avLst/>
          </a:prstGeom>
          <a:noFill/>
        </p:spPr>
        <p:txBody>
          <a:bodyPr wrap="square" rtlCol="0">
            <a:spAutoFit/>
          </a:bodyPr>
          <a:lstStyle/>
          <a:p>
            <a:pPr algn="ctr"/>
            <a:r>
              <a:rPr lang="en-US" altLang="ja-JP" sz="2400" dirty="0" smtClean="0">
                <a:solidFill>
                  <a:prstClr val="white"/>
                </a:solidFill>
              </a:rPr>
              <a:t>20</a:t>
            </a:r>
            <a:r>
              <a:rPr lang="ja-JP" altLang="en-US" sz="2400" dirty="0" smtClean="0">
                <a:solidFill>
                  <a:prstClr val="white"/>
                </a:solidFill>
              </a:rPr>
              <a:t>日　晴天・弱風・</a:t>
            </a:r>
            <a:r>
              <a:rPr lang="ja-JP" altLang="en-US" sz="3600" dirty="0" smtClean="0">
                <a:solidFill>
                  <a:srgbClr val="FF33CC"/>
                </a:solidFill>
              </a:rPr>
              <a:t>白色</a:t>
            </a:r>
            <a:endParaRPr lang="ja-JP" altLang="en-US" sz="3600" dirty="0">
              <a:solidFill>
                <a:srgbClr val="FF33CC"/>
              </a:solidFill>
            </a:endParaRPr>
          </a:p>
        </p:txBody>
      </p:sp>
      <p:sp>
        <p:nvSpPr>
          <p:cNvPr id="5" name="テキスト ボックス 4"/>
          <p:cNvSpPr txBox="1"/>
          <p:nvPr/>
        </p:nvSpPr>
        <p:spPr>
          <a:xfrm>
            <a:off x="1809668" y="6346083"/>
            <a:ext cx="5572164" cy="461665"/>
          </a:xfrm>
          <a:prstGeom prst="rect">
            <a:avLst/>
          </a:prstGeom>
          <a:solidFill>
            <a:schemeClr val="tx1"/>
          </a:solidFill>
        </p:spPr>
        <p:txBody>
          <a:bodyPr wrap="square" rtlCol="0">
            <a:spAutoFit/>
          </a:bodyPr>
          <a:lstStyle/>
          <a:p>
            <a:pPr algn="ctr"/>
            <a:r>
              <a:rPr lang="ja-JP" altLang="en-US" sz="2400" b="1" dirty="0" smtClean="0">
                <a:solidFill>
                  <a:prstClr val="white"/>
                </a:solidFill>
              </a:rPr>
              <a:t>各形状の黒と白の色による比較</a:t>
            </a:r>
            <a:endParaRPr lang="ja-JP" altLang="en-US" sz="2400" b="1" dirty="0">
              <a:solidFill>
                <a:prstClr val="white"/>
              </a:solidFill>
            </a:endParaRPr>
          </a:p>
        </p:txBody>
      </p:sp>
      <p:grpSp>
        <p:nvGrpSpPr>
          <p:cNvPr id="4" name="グループ化 57"/>
          <p:cNvGrpSpPr/>
          <p:nvPr/>
        </p:nvGrpSpPr>
        <p:grpSpPr>
          <a:xfrm>
            <a:off x="214282" y="1214581"/>
            <a:ext cx="4167217" cy="4422503"/>
            <a:chOff x="214282" y="1214581"/>
            <a:chExt cx="4167217" cy="4422503"/>
          </a:xfrm>
        </p:grpSpPr>
        <p:grpSp>
          <p:nvGrpSpPr>
            <p:cNvPr id="14" name="グループ化 56"/>
            <p:cNvGrpSpPr/>
            <p:nvPr/>
          </p:nvGrpSpPr>
          <p:grpSpPr>
            <a:xfrm>
              <a:off x="214282" y="1214581"/>
              <a:ext cx="1616063" cy="3096000"/>
              <a:chOff x="214282" y="1214581"/>
              <a:chExt cx="1616063" cy="3096000"/>
            </a:xfrm>
          </p:grpSpPr>
          <p:sp>
            <p:nvSpPr>
              <p:cNvPr id="23" name="テキスト ボックス 22"/>
              <p:cNvSpPr txBox="1"/>
              <p:nvPr/>
            </p:nvSpPr>
            <p:spPr>
              <a:xfrm>
                <a:off x="352397" y="2266941"/>
                <a:ext cx="1285884" cy="400110"/>
              </a:xfrm>
              <a:prstGeom prst="rect">
                <a:avLst/>
              </a:prstGeom>
              <a:solidFill>
                <a:srgbClr val="83D3FF"/>
              </a:solidFill>
              <a:ln w="38100">
                <a:solidFill>
                  <a:srgbClr val="00B0F0"/>
                </a:solidFill>
              </a:ln>
            </p:spPr>
            <p:txBody>
              <a:bodyPr wrap="square" rtlCol="0">
                <a:spAutoFit/>
              </a:bodyPr>
              <a:lstStyle/>
              <a:p>
                <a:pPr algn="ctr"/>
                <a:r>
                  <a:rPr lang="en-US" altLang="ja-JP" sz="2000" dirty="0" smtClean="0">
                    <a:solidFill>
                      <a:prstClr val="black"/>
                    </a:solidFill>
                  </a:rPr>
                  <a:t>10</a:t>
                </a:r>
                <a:r>
                  <a:rPr lang="ja-JP" altLang="en-US" sz="2000" dirty="0" smtClean="0">
                    <a:solidFill>
                      <a:prstClr val="black"/>
                    </a:solidFill>
                  </a:rPr>
                  <a:t>℃以上</a:t>
                </a:r>
                <a:endParaRPr lang="ja-JP" altLang="en-US" sz="2000" dirty="0">
                  <a:solidFill>
                    <a:prstClr val="black"/>
                  </a:solidFill>
                </a:endParaRPr>
              </a:p>
            </p:txBody>
          </p:sp>
          <p:sp>
            <p:nvSpPr>
              <p:cNvPr id="24" name="直線矢印コネクタ 23"/>
              <p:cNvSpPr/>
              <p:nvPr/>
            </p:nvSpPr>
            <p:spPr>
              <a:xfrm rot="60000" flipH="1">
                <a:off x="1784626" y="1214581"/>
                <a:ext cx="45719" cy="3096000"/>
              </a:xfrm>
              <a:prstGeom prst="straightConnector1">
                <a:avLst/>
              </a:prstGeom>
              <a:ln w="38100">
                <a:solidFill>
                  <a:srgbClr val="00B0F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25" name="テキスト ボックス 24"/>
              <p:cNvSpPr txBox="1"/>
              <p:nvPr/>
            </p:nvSpPr>
            <p:spPr>
              <a:xfrm>
                <a:off x="214282" y="3629026"/>
                <a:ext cx="1143008" cy="400110"/>
              </a:xfrm>
              <a:prstGeom prst="rect">
                <a:avLst/>
              </a:prstGeom>
              <a:solidFill>
                <a:srgbClr val="83D3FF"/>
              </a:solidFill>
              <a:ln w="38100">
                <a:solidFill>
                  <a:srgbClr val="00B0F0"/>
                </a:solidFill>
              </a:ln>
            </p:spPr>
            <p:txBody>
              <a:bodyPr wrap="square" rtlCol="0">
                <a:spAutoFit/>
              </a:bodyPr>
              <a:lstStyle/>
              <a:p>
                <a:pPr algn="ctr"/>
                <a:r>
                  <a:rPr lang="en-US" altLang="ja-JP" sz="2000" dirty="0" smtClean="0">
                    <a:solidFill>
                      <a:prstClr val="black"/>
                    </a:solidFill>
                  </a:rPr>
                  <a:t>2</a:t>
                </a:r>
                <a:r>
                  <a:rPr lang="ja-JP" altLang="en-US" sz="2000" dirty="0" smtClean="0">
                    <a:solidFill>
                      <a:prstClr val="black"/>
                    </a:solidFill>
                  </a:rPr>
                  <a:t>～</a:t>
                </a:r>
                <a:r>
                  <a:rPr lang="en-US" altLang="ja-JP" sz="2000" dirty="0" smtClean="0">
                    <a:solidFill>
                      <a:prstClr val="black"/>
                    </a:solidFill>
                  </a:rPr>
                  <a:t>3</a:t>
                </a:r>
                <a:r>
                  <a:rPr lang="ja-JP" altLang="en-US" sz="2000" dirty="0" smtClean="0">
                    <a:solidFill>
                      <a:prstClr val="black"/>
                    </a:solidFill>
                  </a:rPr>
                  <a:t>℃</a:t>
                </a:r>
                <a:endParaRPr lang="ja-JP" altLang="en-US" sz="2000" dirty="0">
                  <a:solidFill>
                    <a:prstClr val="black"/>
                  </a:solidFill>
                </a:endParaRPr>
              </a:p>
            </p:txBody>
          </p:sp>
          <p:sp>
            <p:nvSpPr>
              <p:cNvPr id="26" name="直線矢印コネクタ 25"/>
              <p:cNvSpPr/>
              <p:nvPr/>
            </p:nvSpPr>
            <p:spPr>
              <a:xfrm rot="-60000" flipH="1">
                <a:off x="1508330" y="3357890"/>
                <a:ext cx="45719" cy="936000"/>
              </a:xfrm>
              <a:prstGeom prst="straightConnector1">
                <a:avLst/>
              </a:prstGeom>
              <a:ln w="38100">
                <a:solidFill>
                  <a:srgbClr val="00B0F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grpSp>
        <p:sp>
          <p:nvSpPr>
            <p:cNvPr id="37" name="テキスト ボックス 36"/>
            <p:cNvSpPr txBox="1"/>
            <p:nvPr/>
          </p:nvSpPr>
          <p:spPr>
            <a:xfrm>
              <a:off x="1166789" y="4929198"/>
              <a:ext cx="3214710" cy="707886"/>
            </a:xfrm>
            <a:prstGeom prst="rect">
              <a:avLst/>
            </a:prstGeom>
            <a:solidFill>
              <a:srgbClr val="83D3FF"/>
            </a:solidFill>
            <a:ln w="38100">
              <a:solidFill>
                <a:srgbClr val="00B0F0"/>
              </a:solidFill>
            </a:ln>
          </p:spPr>
          <p:txBody>
            <a:bodyPr wrap="square" rtlCol="0">
              <a:spAutoFit/>
            </a:bodyPr>
            <a:lstStyle/>
            <a:p>
              <a:pPr algn="ctr"/>
              <a:r>
                <a:rPr lang="ja-JP" altLang="en-US" sz="2000" b="1" dirty="0" smtClean="0">
                  <a:solidFill>
                    <a:prstClr val="black"/>
                  </a:solidFill>
                </a:rPr>
                <a:t>分割数を増やしたことによる効果が見られた</a:t>
              </a:r>
              <a:endParaRPr lang="ja-JP" altLang="en-US" sz="2000" b="1" dirty="0">
                <a:solidFill>
                  <a:prstClr val="black"/>
                </a:solidFill>
              </a:endParaRPr>
            </a:p>
          </p:txBody>
        </p:sp>
      </p:grpSp>
      <p:sp>
        <p:nvSpPr>
          <p:cNvPr id="38" name="テキスト ボックス 37"/>
          <p:cNvSpPr txBox="1"/>
          <p:nvPr/>
        </p:nvSpPr>
        <p:spPr>
          <a:xfrm>
            <a:off x="1162026" y="4929198"/>
            <a:ext cx="3214710" cy="707886"/>
          </a:xfrm>
          <a:prstGeom prst="rect">
            <a:avLst/>
          </a:prstGeom>
          <a:solidFill>
            <a:srgbClr val="8FDEA0"/>
          </a:solidFill>
          <a:ln w="38100">
            <a:solidFill>
              <a:srgbClr val="00B050"/>
            </a:solidFill>
          </a:ln>
        </p:spPr>
        <p:txBody>
          <a:bodyPr wrap="square" rtlCol="0">
            <a:spAutoFit/>
          </a:bodyPr>
          <a:lstStyle/>
          <a:p>
            <a:pPr algn="ctr"/>
            <a:r>
              <a:rPr lang="ja-JP" altLang="en-US" sz="2000" b="1" dirty="0" smtClean="0">
                <a:solidFill>
                  <a:prstClr val="black"/>
                </a:solidFill>
              </a:rPr>
              <a:t>形状を変えたことによる</a:t>
            </a:r>
            <a:endParaRPr lang="en-US" altLang="ja-JP" sz="2000" b="1" dirty="0" smtClean="0">
              <a:solidFill>
                <a:prstClr val="black"/>
              </a:solidFill>
            </a:endParaRPr>
          </a:p>
          <a:p>
            <a:pPr algn="ctr"/>
            <a:r>
              <a:rPr lang="ja-JP" altLang="en-US" sz="2000" b="1" dirty="0" smtClean="0">
                <a:solidFill>
                  <a:prstClr val="black"/>
                </a:solidFill>
              </a:rPr>
              <a:t>効果が見られた</a:t>
            </a:r>
            <a:endParaRPr lang="ja-JP" altLang="en-US" sz="2000" b="1" dirty="0">
              <a:solidFill>
                <a:prstClr val="black"/>
              </a:solidFill>
            </a:endParaRPr>
          </a:p>
        </p:txBody>
      </p:sp>
      <p:pic>
        <p:nvPicPr>
          <p:cNvPr id="409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45403" y="1173157"/>
            <a:ext cx="1263920" cy="1622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5" name="グループ化 58"/>
          <p:cNvGrpSpPr/>
          <p:nvPr/>
        </p:nvGrpSpPr>
        <p:grpSpPr>
          <a:xfrm>
            <a:off x="2500298" y="1128928"/>
            <a:ext cx="6338932" cy="4557570"/>
            <a:chOff x="2500298" y="1128928"/>
            <a:chExt cx="6338932" cy="4557570"/>
          </a:xfrm>
        </p:grpSpPr>
        <p:cxnSp>
          <p:nvCxnSpPr>
            <p:cNvPr id="16" name="直線コネクタ 15"/>
            <p:cNvCxnSpPr/>
            <p:nvPr/>
          </p:nvCxnSpPr>
          <p:spPr>
            <a:xfrm>
              <a:off x="2500298" y="1162034"/>
              <a:ext cx="4968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648583" y="3281361"/>
              <a:ext cx="900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直線矢印コネクタ 18"/>
            <p:cNvSpPr/>
            <p:nvPr/>
          </p:nvSpPr>
          <p:spPr>
            <a:xfrm rot="60000" flipH="1">
              <a:off x="7072330" y="1128928"/>
              <a:ext cx="45719" cy="2196000"/>
            </a:xfrm>
            <a:prstGeom prst="straightConnector1">
              <a:avLst/>
            </a:prstGeom>
            <a:ln w="38100">
              <a:solidFill>
                <a:srgbClr val="FF000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39" name="テキスト ボックス 38"/>
            <p:cNvSpPr txBox="1"/>
            <p:nvPr/>
          </p:nvSpPr>
          <p:spPr>
            <a:xfrm>
              <a:off x="5857884" y="2000240"/>
              <a:ext cx="1024201" cy="400110"/>
            </a:xfrm>
            <a:prstGeom prst="rect">
              <a:avLst/>
            </a:prstGeom>
            <a:solidFill>
              <a:srgbClr val="FF8080"/>
            </a:solidFill>
            <a:ln w="38100">
              <a:solidFill>
                <a:srgbClr val="FF0000"/>
              </a:solidFill>
            </a:ln>
          </p:spPr>
          <p:txBody>
            <a:bodyPr wrap="square" rtlCol="0">
              <a:spAutoFit/>
            </a:bodyPr>
            <a:lstStyle/>
            <a:p>
              <a:pPr algn="ctr"/>
              <a:r>
                <a:rPr lang="en-US" altLang="ja-JP" sz="2000" dirty="0" smtClean="0">
                  <a:solidFill>
                    <a:prstClr val="black"/>
                  </a:solidFill>
                </a:rPr>
                <a:t>10</a:t>
              </a:r>
              <a:r>
                <a:rPr lang="ja-JP" altLang="en-US" sz="2000" dirty="0" smtClean="0">
                  <a:solidFill>
                    <a:prstClr val="black"/>
                  </a:solidFill>
                </a:rPr>
                <a:t>℃</a:t>
              </a:r>
              <a:endParaRPr lang="ja-JP" altLang="en-US" sz="2000" dirty="0">
                <a:solidFill>
                  <a:prstClr val="black"/>
                </a:solidFill>
              </a:endParaRPr>
            </a:p>
          </p:txBody>
        </p:sp>
        <p:sp>
          <p:nvSpPr>
            <p:cNvPr id="40" name="テキスト ボックス 39"/>
            <p:cNvSpPr txBox="1"/>
            <p:nvPr/>
          </p:nvSpPr>
          <p:spPr>
            <a:xfrm>
              <a:off x="5767396" y="5286388"/>
              <a:ext cx="3071834" cy="400110"/>
            </a:xfrm>
            <a:prstGeom prst="rect">
              <a:avLst/>
            </a:prstGeom>
            <a:solidFill>
              <a:srgbClr val="FF8080"/>
            </a:solidFill>
            <a:ln w="38100">
              <a:solidFill>
                <a:srgbClr val="FF0000"/>
              </a:solidFill>
            </a:ln>
          </p:spPr>
          <p:txBody>
            <a:bodyPr wrap="square" rtlCol="0">
              <a:spAutoFit/>
            </a:bodyPr>
            <a:lstStyle/>
            <a:p>
              <a:pPr algn="ctr"/>
              <a:r>
                <a:rPr lang="ja-JP" altLang="en-US" sz="2000" b="1" dirty="0" smtClean="0">
                  <a:solidFill>
                    <a:prstClr val="black"/>
                  </a:solidFill>
                </a:rPr>
                <a:t>気温とあまり変わらない</a:t>
              </a:r>
              <a:endParaRPr lang="ja-JP" altLang="en-US" sz="2000" b="1" dirty="0">
                <a:solidFill>
                  <a:prstClr val="black"/>
                </a:solidFill>
              </a:endParaRPr>
            </a:p>
          </p:txBody>
        </p:sp>
      </p:grpSp>
      <p:grpSp>
        <p:nvGrpSpPr>
          <p:cNvPr id="18" name="グループ化 55"/>
          <p:cNvGrpSpPr/>
          <p:nvPr/>
        </p:nvGrpSpPr>
        <p:grpSpPr>
          <a:xfrm>
            <a:off x="1928794" y="1071546"/>
            <a:ext cx="5042624" cy="3305198"/>
            <a:chOff x="1857356" y="1123934"/>
            <a:chExt cx="5042624" cy="3305198"/>
          </a:xfrm>
        </p:grpSpPr>
        <p:grpSp>
          <p:nvGrpSpPr>
            <p:cNvPr id="27" name="グループ化 48"/>
            <p:cNvGrpSpPr/>
            <p:nvPr/>
          </p:nvGrpSpPr>
          <p:grpSpPr>
            <a:xfrm>
              <a:off x="1857356" y="1142984"/>
              <a:ext cx="5042624" cy="3286148"/>
              <a:chOff x="1857356" y="1142984"/>
              <a:chExt cx="5042624" cy="3286148"/>
            </a:xfrm>
          </p:grpSpPr>
          <p:sp>
            <p:nvSpPr>
              <p:cNvPr id="20" name="円/楕円 19"/>
              <p:cNvSpPr/>
              <p:nvPr/>
            </p:nvSpPr>
            <p:spPr>
              <a:xfrm>
                <a:off x="1857356" y="1214422"/>
                <a:ext cx="1571636" cy="10715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円/楕円 20"/>
              <p:cNvSpPr/>
              <p:nvPr/>
            </p:nvSpPr>
            <p:spPr>
              <a:xfrm>
                <a:off x="1857356" y="3214686"/>
                <a:ext cx="1571636" cy="1214446"/>
              </a:xfrm>
              <a:prstGeom prst="ellipse">
                <a:avLst/>
              </a:prstGeom>
              <a:noFill/>
              <a:ln w="381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solidFill>
                    <a:prstClr val="white"/>
                  </a:solidFill>
                </a:endParaRPr>
              </a:p>
            </p:txBody>
          </p:sp>
          <p:sp>
            <p:nvSpPr>
              <p:cNvPr id="22" name="円/楕円 21"/>
              <p:cNvSpPr/>
              <p:nvPr/>
            </p:nvSpPr>
            <p:spPr>
              <a:xfrm>
                <a:off x="1857356" y="2285992"/>
                <a:ext cx="1571636" cy="1200152"/>
              </a:xfrm>
              <a:prstGeom prst="ellipse">
                <a:avLst/>
              </a:prstGeom>
              <a:noFill/>
              <a:ln w="381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solidFill>
                    <a:prstClr val="white"/>
                  </a:solidFill>
                </a:endParaRPr>
              </a:p>
            </p:txBody>
          </p:sp>
          <p:pic>
            <p:nvPicPr>
              <p:cNvPr id="43" name="Picture 3" descr="CIMG1279"/>
              <p:cNvPicPr preferRelativeResize="0">
                <a:picLocks noChangeAspect="1" noChangeArrowheads="1"/>
              </p:cNvPicPr>
              <p:nvPr/>
            </p:nvPicPr>
            <p:blipFill>
              <a:blip r:embed="rId5" cstate="print"/>
              <a:srcRect l="7770" t="3316" r="777" b="3316"/>
              <a:stretch>
                <a:fillRect/>
              </a:stretch>
            </p:blipFill>
            <p:spPr bwMode="auto">
              <a:xfrm>
                <a:off x="3643305" y="1142984"/>
                <a:ext cx="1090670" cy="909644"/>
              </a:xfrm>
              <a:prstGeom prst="rect">
                <a:avLst/>
              </a:prstGeom>
              <a:solidFill>
                <a:schemeClr val="tx1"/>
              </a:solidFill>
              <a:ln w="9525">
                <a:noFill/>
                <a:miter lim="800000"/>
                <a:headEnd/>
                <a:tailEnd/>
              </a:ln>
            </p:spPr>
          </p:pic>
          <p:pic>
            <p:nvPicPr>
              <p:cNvPr id="44" name="Picture 38" descr="CIMG1280"/>
              <p:cNvPicPr>
                <a:picLocks noChangeAspect="1" noChangeArrowheads="1"/>
              </p:cNvPicPr>
              <p:nvPr/>
            </p:nvPicPr>
            <p:blipFill>
              <a:blip r:embed="rId6" cstate="print"/>
              <a:srcRect/>
              <a:stretch>
                <a:fillRect/>
              </a:stretch>
            </p:blipFill>
            <p:spPr bwMode="auto">
              <a:xfrm>
                <a:off x="3629018" y="2305042"/>
                <a:ext cx="1087819" cy="914406"/>
              </a:xfrm>
              <a:prstGeom prst="rect">
                <a:avLst/>
              </a:prstGeom>
              <a:solidFill>
                <a:schemeClr val="tx1"/>
              </a:solidFill>
              <a:ln w="9525">
                <a:noFill/>
                <a:miter lim="800000"/>
                <a:headEnd/>
                <a:tailEnd/>
              </a:ln>
            </p:spPr>
          </p:pic>
          <p:pic>
            <p:nvPicPr>
              <p:cNvPr id="45" name="Picture 45" descr="CIMG1284"/>
              <p:cNvPicPr preferRelativeResize="0">
                <a:picLocks noChangeAspect="1" noChangeArrowheads="1"/>
              </p:cNvPicPr>
              <p:nvPr/>
            </p:nvPicPr>
            <p:blipFill>
              <a:blip r:embed="rId7" cstate="print"/>
              <a:srcRect l="3885" t="5180" r="5440" b="5180"/>
              <a:stretch>
                <a:fillRect/>
              </a:stretch>
            </p:blipFill>
            <p:spPr bwMode="auto">
              <a:xfrm>
                <a:off x="4714876" y="2319330"/>
                <a:ext cx="1114025" cy="900000"/>
              </a:xfrm>
              <a:prstGeom prst="rect">
                <a:avLst/>
              </a:prstGeom>
              <a:solidFill>
                <a:schemeClr val="tx1"/>
              </a:solidFill>
              <a:ln w="9525">
                <a:noFill/>
                <a:miter lim="800000"/>
                <a:headEnd/>
                <a:tailEnd/>
              </a:ln>
            </p:spPr>
          </p:pic>
          <p:pic>
            <p:nvPicPr>
              <p:cNvPr id="46" name="Picture 56" descr="CIMG1283"/>
              <p:cNvPicPr preferRelativeResize="0">
                <a:picLocks noChangeAspect="1" noChangeArrowheads="1"/>
              </p:cNvPicPr>
              <p:nvPr/>
            </p:nvPicPr>
            <p:blipFill>
              <a:blip r:embed="rId8" cstate="print"/>
              <a:srcRect l="2719" t="2589" r="2719" b="2589"/>
              <a:stretch>
                <a:fillRect/>
              </a:stretch>
            </p:blipFill>
            <p:spPr bwMode="auto">
              <a:xfrm>
                <a:off x="5786446" y="2319330"/>
                <a:ext cx="1113534" cy="900000"/>
              </a:xfrm>
              <a:prstGeom prst="rect">
                <a:avLst/>
              </a:prstGeom>
              <a:solidFill>
                <a:schemeClr val="tx1"/>
              </a:solidFill>
              <a:ln w="9525">
                <a:noFill/>
                <a:miter lim="800000"/>
                <a:headEnd/>
                <a:tailEnd/>
              </a:ln>
            </p:spPr>
          </p:pic>
          <p:pic>
            <p:nvPicPr>
              <p:cNvPr id="47" name="Picture 27" descr="CIMG1281"/>
              <p:cNvPicPr preferRelativeResize="0">
                <a:picLocks noChangeAspect="1" noChangeArrowheads="1"/>
              </p:cNvPicPr>
              <p:nvPr/>
            </p:nvPicPr>
            <p:blipFill>
              <a:blip r:embed="rId9" cstate="print"/>
              <a:srcRect r="3885"/>
              <a:stretch>
                <a:fillRect/>
              </a:stretch>
            </p:blipFill>
            <p:spPr bwMode="auto">
              <a:xfrm>
                <a:off x="3643306" y="3452813"/>
                <a:ext cx="1048883" cy="885831"/>
              </a:xfrm>
              <a:prstGeom prst="rect">
                <a:avLst/>
              </a:prstGeom>
              <a:solidFill>
                <a:schemeClr val="tx1"/>
              </a:solidFill>
              <a:ln w="9525">
                <a:noFill/>
                <a:miter lim="800000"/>
                <a:headEnd/>
                <a:tailEnd/>
              </a:ln>
            </p:spPr>
          </p:pic>
          <p:pic>
            <p:nvPicPr>
              <p:cNvPr id="48" name="Picture 8" descr="CIMG1282"/>
              <p:cNvPicPr>
                <a:picLocks noChangeAspect="1" noChangeArrowheads="1"/>
              </p:cNvPicPr>
              <p:nvPr/>
            </p:nvPicPr>
            <p:blipFill>
              <a:blip r:embed="rId10" cstate="print"/>
              <a:srcRect t="5180"/>
              <a:stretch>
                <a:fillRect/>
              </a:stretch>
            </p:blipFill>
            <p:spPr bwMode="auto">
              <a:xfrm>
                <a:off x="4686301" y="3457575"/>
                <a:ext cx="1146176" cy="881069"/>
              </a:xfrm>
              <a:prstGeom prst="rect">
                <a:avLst/>
              </a:prstGeom>
              <a:solidFill>
                <a:schemeClr val="tx1"/>
              </a:solidFill>
              <a:ln w="9525">
                <a:noFill/>
                <a:miter lim="800000"/>
                <a:headEnd/>
                <a:tailEnd/>
              </a:ln>
            </p:spPr>
          </p:pic>
        </p:grpSp>
        <p:sp>
          <p:nvSpPr>
            <p:cNvPr id="50" name="Text Box 6"/>
            <p:cNvSpPr txBox="1">
              <a:spLocks noChangeArrowheads="1"/>
            </p:cNvSpPr>
            <p:nvPr/>
          </p:nvSpPr>
          <p:spPr bwMode="auto">
            <a:xfrm>
              <a:off x="3643306" y="1123934"/>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en-US" altLang="ja-JP" dirty="0" smtClean="0">
                  <a:solidFill>
                    <a:prstClr val="black"/>
                  </a:solidFill>
                  <a:latin typeface="ＭＳ ゴシック" pitchFamily="49" charset="-128"/>
                  <a:ea typeface="ＭＳ ゴシック" pitchFamily="49" charset="-128"/>
                </a:rPr>
                <a:t>①</a:t>
              </a:r>
              <a:endParaRPr lang="ja-JP" altLang="ja-JP" dirty="0" smtClean="0">
                <a:solidFill>
                  <a:prstClr val="black"/>
                </a:solidFill>
                <a:latin typeface="Arial" pitchFamily="34" charset="0"/>
              </a:endParaRPr>
            </a:p>
          </p:txBody>
        </p:sp>
        <p:sp>
          <p:nvSpPr>
            <p:cNvPr id="51" name="Text Box 6"/>
            <p:cNvSpPr txBox="1">
              <a:spLocks noChangeArrowheads="1"/>
            </p:cNvSpPr>
            <p:nvPr/>
          </p:nvSpPr>
          <p:spPr bwMode="auto">
            <a:xfrm>
              <a:off x="4714876" y="2314567"/>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ja-JP" altLang="en-US" dirty="0" smtClean="0">
                  <a:solidFill>
                    <a:prstClr val="black"/>
                  </a:solidFill>
                  <a:latin typeface="Arial" pitchFamily="34" charset="0"/>
                </a:rPr>
                <a:t>⑥</a:t>
              </a:r>
              <a:endParaRPr lang="ja-JP" altLang="ja-JP" dirty="0" smtClean="0">
                <a:solidFill>
                  <a:prstClr val="black"/>
                </a:solidFill>
                <a:latin typeface="Arial" pitchFamily="34" charset="0"/>
              </a:endParaRPr>
            </a:p>
          </p:txBody>
        </p:sp>
        <p:sp>
          <p:nvSpPr>
            <p:cNvPr id="52" name="Text Box 6"/>
            <p:cNvSpPr txBox="1">
              <a:spLocks noChangeArrowheads="1"/>
            </p:cNvSpPr>
            <p:nvPr/>
          </p:nvSpPr>
          <p:spPr bwMode="auto">
            <a:xfrm>
              <a:off x="5786446" y="2317082"/>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ja-JP" altLang="en-US" dirty="0" smtClean="0">
                  <a:solidFill>
                    <a:prstClr val="black"/>
                  </a:solidFill>
                  <a:latin typeface="Arial" pitchFamily="34" charset="0"/>
                </a:rPr>
                <a:t>⑤</a:t>
              </a:r>
              <a:endParaRPr lang="ja-JP" altLang="ja-JP" dirty="0" smtClean="0">
                <a:solidFill>
                  <a:prstClr val="black"/>
                </a:solidFill>
                <a:latin typeface="Arial" pitchFamily="34" charset="0"/>
              </a:endParaRPr>
            </a:p>
          </p:txBody>
        </p:sp>
        <p:sp>
          <p:nvSpPr>
            <p:cNvPr id="53" name="Text Box 6"/>
            <p:cNvSpPr txBox="1">
              <a:spLocks noChangeArrowheads="1"/>
            </p:cNvSpPr>
            <p:nvPr/>
          </p:nvSpPr>
          <p:spPr bwMode="auto">
            <a:xfrm>
              <a:off x="4703103" y="3450565"/>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ja-JP" altLang="en-US" dirty="0" smtClean="0">
                  <a:solidFill>
                    <a:prstClr val="black"/>
                  </a:solidFill>
                  <a:latin typeface="Arial" pitchFamily="34" charset="0"/>
                </a:rPr>
                <a:t>④</a:t>
              </a:r>
              <a:endParaRPr lang="ja-JP" altLang="ja-JP" dirty="0" smtClean="0">
                <a:solidFill>
                  <a:prstClr val="black"/>
                </a:solidFill>
                <a:latin typeface="Arial" pitchFamily="34" charset="0"/>
              </a:endParaRPr>
            </a:p>
          </p:txBody>
        </p:sp>
        <p:sp>
          <p:nvSpPr>
            <p:cNvPr id="54" name="Text Box 6"/>
            <p:cNvSpPr txBox="1">
              <a:spLocks noChangeArrowheads="1"/>
            </p:cNvSpPr>
            <p:nvPr/>
          </p:nvSpPr>
          <p:spPr bwMode="auto">
            <a:xfrm>
              <a:off x="3643306" y="3450565"/>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ja-JP" altLang="en-US" dirty="0" smtClean="0">
                  <a:solidFill>
                    <a:prstClr val="black"/>
                  </a:solidFill>
                  <a:latin typeface="Arial" pitchFamily="34" charset="0"/>
                </a:rPr>
                <a:t>③</a:t>
              </a:r>
              <a:endParaRPr lang="ja-JP" altLang="ja-JP" dirty="0" smtClean="0">
                <a:solidFill>
                  <a:prstClr val="black"/>
                </a:solidFill>
                <a:latin typeface="Arial" pitchFamily="34" charset="0"/>
              </a:endParaRPr>
            </a:p>
          </p:txBody>
        </p:sp>
        <p:sp>
          <p:nvSpPr>
            <p:cNvPr id="55" name="Text Box 6"/>
            <p:cNvSpPr txBox="1">
              <a:spLocks noChangeArrowheads="1"/>
            </p:cNvSpPr>
            <p:nvPr/>
          </p:nvSpPr>
          <p:spPr bwMode="auto">
            <a:xfrm>
              <a:off x="3624256" y="2298032"/>
              <a:ext cx="288000" cy="288000"/>
            </a:xfrm>
            <a:prstGeom prst="rect">
              <a:avLst/>
            </a:prstGeom>
            <a:solidFill>
              <a:schemeClr val="bg1"/>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algn="ctr" fontAlgn="base">
                <a:spcBef>
                  <a:spcPct val="0"/>
                </a:spcBef>
                <a:spcAft>
                  <a:spcPct val="0"/>
                </a:spcAft>
              </a:pPr>
              <a:r>
                <a:rPr lang="ja-JP" altLang="en-US" dirty="0" smtClean="0">
                  <a:solidFill>
                    <a:prstClr val="black"/>
                  </a:solidFill>
                  <a:latin typeface="Arial" pitchFamily="34" charset="0"/>
                </a:rPr>
                <a:t>②</a:t>
              </a:r>
              <a:endParaRPr lang="ja-JP" altLang="ja-JP" dirty="0" smtClean="0">
                <a:solidFill>
                  <a:prstClr val="black"/>
                </a:solidFill>
                <a:latin typeface="Arial" pitchFamily="34" charset="0"/>
              </a:endParaRPr>
            </a:p>
          </p:txBody>
        </p:sp>
      </p:grpSp>
      <p:sp>
        <p:nvSpPr>
          <p:cNvPr id="60" name="テキスト ボックス 59"/>
          <p:cNvSpPr txBox="1"/>
          <p:nvPr/>
        </p:nvSpPr>
        <p:spPr>
          <a:xfrm>
            <a:off x="1814493" y="6343971"/>
            <a:ext cx="5572164" cy="461665"/>
          </a:xfrm>
          <a:prstGeom prst="rect">
            <a:avLst/>
          </a:prstGeom>
          <a:solidFill>
            <a:schemeClr val="tx1"/>
          </a:solidFill>
        </p:spPr>
        <p:txBody>
          <a:bodyPr wrap="square" rtlCol="0">
            <a:spAutoFit/>
          </a:bodyPr>
          <a:lstStyle/>
          <a:p>
            <a:pPr algn="ctr"/>
            <a:r>
              <a:rPr lang="ja-JP" altLang="en-US" sz="2400" b="1" dirty="0" smtClean="0">
                <a:solidFill>
                  <a:prstClr val="white"/>
                </a:solidFill>
              </a:rPr>
              <a:t>形状による比較</a:t>
            </a:r>
            <a:endParaRPr lang="ja-JP" altLang="en-US" sz="2400" b="1" dirty="0">
              <a:solidFill>
                <a:prstClr val="white"/>
              </a:solidFill>
            </a:endParaRPr>
          </a:p>
        </p:txBody>
      </p:sp>
    </p:spTree>
    <p:extLst>
      <p:ext uri="{BB962C8B-B14F-4D97-AF65-F5344CB8AC3E}">
        <p14:creationId xmlns="" xmlns:p14="http://schemas.microsoft.com/office/powerpoint/2010/main" val="8906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trips(downRight)">
                                      <p:cBhvr>
                                        <p:cTn id="12" dur="500"/>
                                        <p:tgtEl>
                                          <p:spTgt spid="18"/>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strips(downRight)">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downRight)">
                                      <p:cBhvr>
                                        <p:cTn id="2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strips(downRight)">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2"/>
          <a:srcRect/>
          <a:stretch>
            <a:fillRect/>
          </a:stretch>
        </p:blipFill>
        <p:spPr bwMode="auto">
          <a:xfrm>
            <a:off x="4714876" y="1023958"/>
            <a:ext cx="4333875" cy="5410200"/>
          </a:xfrm>
          <a:prstGeom prst="rect">
            <a:avLst/>
          </a:prstGeom>
          <a:noFill/>
          <a:ln w="9525">
            <a:noFill/>
            <a:miter lim="800000"/>
            <a:headEnd/>
            <a:tailEnd/>
          </a:ln>
          <a:effectLst/>
        </p:spPr>
      </p:pic>
      <p:pic>
        <p:nvPicPr>
          <p:cNvPr id="57348" name="Picture 4"/>
          <p:cNvPicPr>
            <a:picLocks noChangeAspect="1" noChangeArrowheads="1"/>
          </p:cNvPicPr>
          <p:nvPr/>
        </p:nvPicPr>
        <p:blipFill>
          <a:blip r:embed="rId3"/>
          <a:srcRect/>
          <a:stretch>
            <a:fillRect/>
          </a:stretch>
        </p:blipFill>
        <p:spPr bwMode="auto">
          <a:xfrm>
            <a:off x="152370" y="1000108"/>
            <a:ext cx="4362450" cy="5467350"/>
          </a:xfrm>
          <a:prstGeom prst="rect">
            <a:avLst/>
          </a:prstGeom>
          <a:noFill/>
          <a:ln w="9525">
            <a:noFill/>
            <a:miter lim="800000"/>
            <a:headEnd/>
            <a:tailEnd/>
          </a:ln>
          <a:effectLst/>
        </p:spPr>
      </p:pic>
      <p:sp>
        <p:nvSpPr>
          <p:cNvPr id="11" name="テキスト ボックス 10"/>
          <p:cNvSpPr txBox="1"/>
          <p:nvPr/>
        </p:nvSpPr>
        <p:spPr>
          <a:xfrm>
            <a:off x="608810" y="357166"/>
            <a:ext cx="3643338" cy="646331"/>
          </a:xfrm>
          <a:prstGeom prst="rect">
            <a:avLst/>
          </a:prstGeom>
          <a:noFill/>
        </p:spPr>
        <p:txBody>
          <a:bodyPr wrap="square" rtlCol="0">
            <a:spAutoFit/>
          </a:bodyPr>
          <a:lstStyle/>
          <a:p>
            <a:pPr algn="ctr"/>
            <a:r>
              <a:rPr lang="en-US" altLang="ja-JP" sz="2400" dirty="0" smtClean="0">
                <a:solidFill>
                  <a:prstClr val="white"/>
                </a:solidFill>
              </a:rPr>
              <a:t>20</a:t>
            </a:r>
            <a:r>
              <a:rPr lang="ja-JP" altLang="en-US" sz="2400" dirty="0" smtClean="0">
                <a:solidFill>
                  <a:prstClr val="white"/>
                </a:solidFill>
              </a:rPr>
              <a:t>日　晴天・</a:t>
            </a:r>
            <a:r>
              <a:rPr lang="ja-JP" altLang="en-US" sz="3600" dirty="0" smtClean="0">
                <a:solidFill>
                  <a:srgbClr val="FF33CC"/>
                </a:solidFill>
              </a:rPr>
              <a:t>弱風</a:t>
            </a:r>
            <a:r>
              <a:rPr lang="ja-JP" altLang="en-US" sz="2400" dirty="0" smtClean="0">
                <a:solidFill>
                  <a:prstClr val="white"/>
                </a:solidFill>
              </a:rPr>
              <a:t>・黒色</a:t>
            </a:r>
            <a:endParaRPr lang="ja-JP" altLang="en-US" sz="2400" dirty="0">
              <a:solidFill>
                <a:prstClr val="white"/>
              </a:solidFill>
            </a:endParaRPr>
          </a:p>
        </p:txBody>
      </p:sp>
      <p:sp>
        <p:nvSpPr>
          <p:cNvPr id="12" name="テキスト ボックス 11"/>
          <p:cNvSpPr txBox="1"/>
          <p:nvPr/>
        </p:nvSpPr>
        <p:spPr>
          <a:xfrm>
            <a:off x="5252280" y="357167"/>
            <a:ext cx="3500462" cy="646331"/>
          </a:xfrm>
          <a:prstGeom prst="rect">
            <a:avLst/>
          </a:prstGeom>
          <a:noFill/>
        </p:spPr>
        <p:txBody>
          <a:bodyPr wrap="square" rtlCol="0">
            <a:spAutoFit/>
          </a:bodyPr>
          <a:lstStyle/>
          <a:p>
            <a:pPr algn="ctr"/>
            <a:r>
              <a:rPr lang="en-US" altLang="ja-JP" sz="2400" dirty="0" smtClean="0">
                <a:solidFill>
                  <a:prstClr val="white"/>
                </a:solidFill>
              </a:rPr>
              <a:t>21</a:t>
            </a:r>
            <a:r>
              <a:rPr lang="ja-JP" altLang="en-US" sz="2400" dirty="0" smtClean="0">
                <a:solidFill>
                  <a:prstClr val="white"/>
                </a:solidFill>
              </a:rPr>
              <a:t>日　晴天・</a:t>
            </a:r>
            <a:r>
              <a:rPr lang="ja-JP" altLang="en-US" sz="3600" dirty="0" smtClean="0">
                <a:solidFill>
                  <a:srgbClr val="FF33CC"/>
                </a:solidFill>
              </a:rPr>
              <a:t>強風</a:t>
            </a:r>
            <a:r>
              <a:rPr lang="ja-JP" altLang="en-US" sz="2400" dirty="0" smtClean="0">
                <a:solidFill>
                  <a:prstClr val="white"/>
                </a:solidFill>
              </a:rPr>
              <a:t>・黒色</a:t>
            </a:r>
            <a:endParaRPr lang="ja-JP" altLang="en-US" sz="2400" dirty="0">
              <a:solidFill>
                <a:prstClr val="white"/>
              </a:solidFill>
            </a:endParaRPr>
          </a:p>
        </p:txBody>
      </p:sp>
      <p:sp>
        <p:nvSpPr>
          <p:cNvPr id="7" name="テキスト ボックス 6"/>
          <p:cNvSpPr txBox="1"/>
          <p:nvPr/>
        </p:nvSpPr>
        <p:spPr>
          <a:xfrm>
            <a:off x="1809668" y="6346083"/>
            <a:ext cx="5572164" cy="461665"/>
          </a:xfrm>
          <a:prstGeom prst="rect">
            <a:avLst/>
          </a:prstGeom>
          <a:solidFill>
            <a:schemeClr val="tx1"/>
          </a:solidFill>
        </p:spPr>
        <p:txBody>
          <a:bodyPr wrap="square" rtlCol="0">
            <a:spAutoFit/>
          </a:bodyPr>
          <a:lstStyle/>
          <a:p>
            <a:pPr algn="ctr"/>
            <a:r>
              <a:rPr lang="ja-JP" altLang="en-US" sz="2400" b="1" dirty="0" smtClean="0">
                <a:solidFill>
                  <a:prstClr val="white"/>
                </a:solidFill>
              </a:rPr>
              <a:t>各形状の強風と弱風による比較</a:t>
            </a:r>
            <a:endParaRPr lang="ja-JP" altLang="en-US" sz="2400" b="1" dirty="0">
              <a:solidFill>
                <a:prstClr val="white"/>
              </a:solidFill>
            </a:endParaRPr>
          </a:p>
        </p:txBody>
      </p:sp>
      <p:grpSp>
        <p:nvGrpSpPr>
          <p:cNvPr id="3" name="グループ化 30"/>
          <p:cNvGrpSpPr/>
          <p:nvPr/>
        </p:nvGrpSpPr>
        <p:grpSpPr>
          <a:xfrm>
            <a:off x="2532958" y="1138558"/>
            <a:ext cx="4983174" cy="2869024"/>
            <a:chOff x="2532958" y="1138558"/>
            <a:chExt cx="4983174" cy="2869024"/>
          </a:xfrm>
        </p:grpSpPr>
        <p:cxnSp>
          <p:nvCxnSpPr>
            <p:cNvPr id="13" name="直線コネクタ 12"/>
            <p:cNvCxnSpPr/>
            <p:nvPr/>
          </p:nvCxnSpPr>
          <p:spPr>
            <a:xfrm>
              <a:off x="2532958" y="1162034"/>
              <a:ext cx="4968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6348958" y="2041515"/>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直線矢印コネクタ 23"/>
            <p:cNvSpPr/>
            <p:nvPr/>
          </p:nvSpPr>
          <p:spPr>
            <a:xfrm rot="-60000" flipH="1">
              <a:off x="7083320" y="1138558"/>
              <a:ext cx="45719" cy="936000"/>
            </a:xfrm>
            <a:prstGeom prst="straightConnector1">
              <a:avLst/>
            </a:prstGeom>
            <a:ln w="38100">
              <a:solidFill>
                <a:srgbClr val="FF000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25" name="テキスト ボックス 24"/>
            <p:cNvSpPr txBox="1"/>
            <p:nvPr/>
          </p:nvSpPr>
          <p:spPr>
            <a:xfrm>
              <a:off x="5743583" y="1395699"/>
              <a:ext cx="1143008" cy="400110"/>
            </a:xfrm>
            <a:prstGeom prst="rect">
              <a:avLst/>
            </a:prstGeom>
            <a:solidFill>
              <a:srgbClr val="FF8080"/>
            </a:solidFill>
            <a:ln w="38100">
              <a:solidFill>
                <a:srgbClr val="FF0000"/>
              </a:solidFill>
            </a:ln>
          </p:spPr>
          <p:txBody>
            <a:bodyPr wrap="square" rtlCol="0">
              <a:spAutoFit/>
            </a:bodyPr>
            <a:lstStyle/>
            <a:p>
              <a:pPr algn="ctr"/>
              <a:r>
                <a:rPr lang="ja-JP" altLang="en-US" sz="2000" dirty="0" smtClean="0">
                  <a:solidFill>
                    <a:prstClr val="black"/>
                  </a:solidFill>
                </a:rPr>
                <a:t>温度差</a:t>
              </a:r>
              <a:endParaRPr lang="ja-JP" altLang="en-US" sz="2000" dirty="0">
                <a:solidFill>
                  <a:prstClr val="black"/>
                </a:solidFill>
              </a:endParaRPr>
            </a:p>
          </p:txBody>
        </p:sp>
        <p:cxnSp>
          <p:nvCxnSpPr>
            <p:cNvPr id="26" name="直線コネクタ 25"/>
            <p:cNvCxnSpPr/>
            <p:nvPr/>
          </p:nvCxnSpPr>
          <p:spPr>
            <a:xfrm>
              <a:off x="2571206" y="2309796"/>
              <a:ext cx="4644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6277520" y="3214686"/>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直線矢印コネクタ 27"/>
            <p:cNvSpPr/>
            <p:nvPr/>
          </p:nvSpPr>
          <p:spPr>
            <a:xfrm rot="-60000" flipH="1">
              <a:off x="6693470" y="2286320"/>
              <a:ext cx="45719" cy="936000"/>
            </a:xfrm>
            <a:prstGeom prst="straightConnector1">
              <a:avLst/>
            </a:prstGeom>
            <a:ln w="38100">
              <a:solidFill>
                <a:srgbClr val="FF000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29" name="テキスト ボックス 28"/>
            <p:cNvSpPr txBox="1"/>
            <p:nvPr/>
          </p:nvSpPr>
          <p:spPr>
            <a:xfrm>
              <a:off x="5353733" y="2519657"/>
              <a:ext cx="1143008" cy="400110"/>
            </a:xfrm>
            <a:prstGeom prst="rect">
              <a:avLst/>
            </a:prstGeom>
            <a:solidFill>
              <a:srgbClr val="FF8080"/>
            </a:solidFill>
            <a:ln w="38100">
              <a:solidFill>
                <a:srgbClr val="FF0000"/>
              </a:solidFill>
            </a:ln>
          </p:spPr>
          <p:txBody>
            <a:bodyPr wrap="square" rtlCol="0">
              <a:spAutoFit/>
            </a:bodyPr>
            <a:lstStyle/>
            <a:p>
              <a:pPr algn="ctr"/>
              <a:r>
                <a:rPr lang="ja-JP" altLang="en-US" sz="2000" dirty="0" smtClean="0">
                  <a:solidFill>
                    <a:prstClr val="black"/>
                  </a:solidFill>
                </a:rPr>
                <a:t>温度差</a:t>
              </a:r>
              <a:endParaRPr lang="ja-JP" altLang="en-US" sz="2000" dirty="0">
                <a:solidFill>
                  <a:prstClr val="black"/>
                </a:solidFill>
              </a:endParaRPr>
            </a:p>
          </p:txBody>
        </p:sp>
        <p:cxnSp>
          <p:nvCxnSpPr>
            <p:cNvPr id="33" name="直線コネクタ 32"/>
            <p:cNvCxnSpPr/>
            <p:nvPr/>
          </p:nvCxnSpPr>
          <p:spPr>
            <a:xfrm>
              <a:off x="2571206" y="3167052"/>
              <a:ext cx="3528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5572132" y="4000504"/>
              <a:ext cx="19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直線矢印コネクタ 34"/>
            <p:cNvSpPr/>
            <p:nvPr/>
          </p:nvSpPr>
          <p:spPr>
            <a:xfrm rot="-60000" flipH="1">
              <a:off x="5651107" y="3143582"/>
              <a:ext cx="45719" cy="864000"/>
            </a:xfrm>
            <a:prstGeom prst="straightConnector1">
              <a:avLst/>
            </a:prstGeom>
            <a:ln w="38100">
              <a:solidFill>
                <a:srgbClr val="FF000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36" name="テキスト ボックス 35"/>
            <p:cNvSpPr txBox="1"/>
            <p:nvPr/>
          </p:nvSpPr>
          <p:spPr>
            <a:xfrm>
              <a:off x="4338636" y="3357863"/>
              <a:ext cx="1143008" cy="400110"/>
            </a:xfrm>
            <a:prstGeom prst="rect">
              <a:avLst/>
            </a:prstGeom>
            <a:solidFill>
              <a:srgbClr val="FF8080"/>
            </a:solidFill>
            <a:ln w="38100">
              <a:solidFill>
                <a:srgbClr val="FF0000"/>
              </a:solidFill>
            </a:ln>
          </p:spPr>
          <p:txBody>
            <a:bodyPr wrap="square" rtlCol="0">
              <a:spAutoFit/>
            </a:bodyPr>
            <a:lstStyle/>
            <a:p>
              <a:pPr algn="ctr"/>
              <a:r>
                <a:rPr lang="ja-JP" altLang="en-US" sz="2000" dirty="0" smtClean="0">
                  <a:solidFill>
                    <a:prstClr val="black"/>
                  </a:solidFill>
                </a:rPr>
                <a:t>温度差</a:t>
              </a:r>
              <a:endParaRPr lang="ja-JP" altLang="en-US" sz="2000" dirty="0">
                <a:solidFill>
                  <a:prstClr val="black"/>
                </a:solidFill>
              </a:endParaRPr>
            </a:p>
          </p:txBody>
        </p:sp>
      </p:grpSp>
      <p:pic>
        <p:nvPicPr>
          <p:cNvPr id="30"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45403" y="1173157"/>
            <a:ext cx="1263920" cy="1622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5790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srcRect/>
          <a:stretch>
            <a:fillRect/>
          </a:stretch>
        </p:blipFill>
        <p:spPr bwMode="auto">
          <a:xfrm>
            <a:off x="4686331" y="1040139"/>
            <a:ext cx="4333875" cy="5410200"/>
          </a:xfrm>
          <a:prstGeom prst="rect">
            <a:avLst/>
          </a:prstGeom>
          <a:noFill/>
          <a:ln w="9525">
            <a:noFill/>
            <a:miter lim="800000"/>
            <a:headEnd/>
            <a:tailEnd/>
          </a:ln>
          <a:effectLst/>
        </p:spPr>
      </p:pic>
      <p:pic>
        <p:nvPicPr>
          <p:cNvPr id="58371" name="Picture 3"/>
          <p:cNvPicPr>
            <a:picLocks noChangeAspect="1" noChangeArrowheads="1"/>
          </p:cNvPicPr>
          <p:nvPr/>
        </p:nvPicPr>
        <p:blipFill>
          <a:blip r:embed="rId3"/>
          <a:srcRect/>
          <a:stretch>
            <a:fillRect/>
          </a:stretch>
        </p:blipFill>
        <p:spPr bwMode="auto">
          <a:xfrm>
            <a:off x="152369" y="1000108"/>
            <a:ext cx="4362450" cy="5467350"/>
          </a:xfrm>
          <a:prstGeom prst="rect">
            <a:avLst/>
          </a:prstGeom>
          <a:noFill/>
          <a:ln w="9525">
            <a:noFill/>
            <a:miter lim="800000"/>
            <a:headEnd/>
            <a:tailEnd/>
          </a:ln>
          <a:effectLst/>
        </p:spPr>
      </p:pic>
      <p:sp>
        <p:nvSpPr>
          <p:cNvPr id="11" name="テキスト ボックス 10"/>
          <p:cNvSpPr txBox="1"/>
          <p:nvPr/>
        </p:nvSpPr>
        <p:spPr>
          <a:xfrm>
            <a:off x="608810" y="357166"/>
            <a:ext cx="3643338" cy="646331"/>
          </a:xfrm>
          <a:prstGeom prst="rect">
            <a:avLst/>
          </a:prstGeom>
          <a:noFill/>
        </p:spPr>
        <p:txBody>
          <a:bodyPr wrap="square" rtlCol="0">
            <a:spAutoFit/>
          </a:bodyPr>
          <a:lstStyle/>
          <a:p>
            <a:pPr algn="ctr"/>
            <a:r>
              <a:rPr lang="en-US" altLang="ja-JP" sz="2400" dirty="0" smtClean="0">
                <a:solidFill>
                  <a:prstClr val="white"/>
                </a:solidFill>
              </a:rPr>
              <a:t>20</a:t>
            </a:r>
            <a:r>
              <a:rPr lang="ja-JP" altLang="en-US" sz="2400" dirty="0" smtClean="0">
                <a:solidFill>
                  <a:prstClr val="white"/>
                </a:solidFill>
              </a:rPr>
              <a:t>日　</a:t>
            </a:r>
            <a:r>
              <a:rPr lang="ja-JP" altLang="en-US" sz="3600" dirty="0" smtClean="0">
                <a:solidFill>
                  <a:srgbClr val="FF33CC"/>
                </a:solidFill>
              </a:rPr>
              <a:t>晴天</a:t>
            </a:r>
            <a:r>
              <a:rPr lang="ja-JP" altLang="en-US" sz="2400" dirty="0" smtClean="0">
                <a:solidFill>
                  <a:prstClr val="white"/>
                </a:solidFill>
              </a:rPr>
              <a:t>・弱風・黒色</a:t>
            </a:r>
            <a:endParaRPr lang="ja-JP" altLang="en-US" sz="2400" dirty="0">
              <a:solidFill>
                <a:prstClr val="white"/>
              </a:solidFill>
            </a:endParaRPr>
          </a:p>
        </p:txBody>
      </p:sp>
      <p:sp>
        <p:nvSpPr>
          <p:cNvPr id="12" name="テキスト ボックス 11"/>
          <p:cNvSpPr txBox="1"/>
          <p:nvPr/>
        </p:nvSpPr>
        <p:spPr>
          <a:xfrm>
            <a:off x="5252280" y="357167"/>
            <a:ext cx="3500462" cy="646331"/>
          </a:xfrm>
          <a:prstGeom prst="rect">
            <a:avLst/>
          </a:prstGeom>
          <a:noFill/>
        </p:spPr>
        <p:txBody>
          <a:bodyPr wrap="square" rtlCol="0">
            <a:spAutoFit/>
          </a:bodyPr>
          <a:lstStyle/>
          <a:p>
            <a:pPr algn="ctr"/>
            <a:r>
              <a:rPr lang="en-US" altLang="ja-JP" sz="2400" dirty="0" smtClean="0">
                <a:solidFill>
                  <a:prstClr val="white"/>
                </a:solidFill>
              </a:rPr>
              <a:t>28</a:t>
            </a:r>
            <a:r>
              <a:rPr lang="ja-JP" altLang="en-US" sz="2400" dirty="0" smtClean="0">
                <a:solidFill>
                  <a:prstClr val="white"/>
                </a:solidFill>
              </a:rPr>
              <a:t>日　</a:t>
            </a:r>
            <a:r>
              <a:rPr lang="ja-JP" altLang="en-US" sz="3600" dirty="0" smtClean="0">
                <a:solidFill>
                  <a:srgbClr val="FF33CC"/>
                </a:solidFill>
              </a:rPr>
              <a:t>曇天</a:t>
            </a:r>
            <a:r>
              <a:rPr lang="ja-JP" altLang="en-US" sz="2400" dirty="0" smtClean="0">
                <a:solidFill>
                  <a:prstClr val="white"/>
                </a:solidFill>
              </a:rPr>
              <a:t>・弱風・黒色</a:t>
            </a:r>
            <a:endParaRPr lang="ja-JP" altLang="en-US" sz="2400" dirty="0">
              <a:solidFill>
                <a:prstClr val="white"/>
              </a:solidFill>
            </a:endParaRPr>
          </a:p>
        </p:txBody>
      </p:sp>
      <p:sp>
        <p:nvSpPr>
          <p:cNvPr id="7" name="テキスト ボックス 6"/>
          <p:cNvSpPr txBox="1"/>
          <p:nvPr/>
        </p:nvSpPr>
        <p:spPr>
          <a:xfrm>
            <a:off x="1809668" y="6346083"/>
            <a:ext cx="5572164" cy="461665"/>
          </a:xfrm>
          <a:prstGeom prst="rect">
            <a:avLst/>
          </a:prstGeom>
          <a:solidFill>
            <a:schemeClr val="tx1"/>
          </a:solidFill>
        </p:spPr>
        <p:txBody>
          <a:bodyPr wrap="square" rtlCol="0">
            <a:spAutoFit/>
          </a:bodyPr>
          <a:lstStyle/>
          <a:p>
            <a:pPr algn="ctr"/>
            <a:r>
              <a:rPr lang="ja-JP" altLang="en-US" sz="2400" b="1" dirty="0" smtClean="0">
                <a:solidFill>
                  <a:prstClr val="white"/>
                </a:solidFill>
              </a:rPr>
              <a:t>各形状の晴天と</a:t>
            </a:r>
            <a:r>
              <a:rPr lang="ja-JP" altLang="en-US" sz="2400" b="1" dirty="0" smtClean="0">
                <a:solidFill>
                  <a:prstClr val="white"/>
                </a:solidFill>
                <a:latin typeface="ＭＳ Ｐゴシック"/>
              </a:rPr>
              <a:t>曇天</a:t>
            </a:r>
            <a:r>
              <a:rPr lang="ja-JP" altLang="en-US" sz="2400" b="1" dirty="0" smtClean="0">
                <a:solidFill>
                  <a:prstClr val="white"/>
                </a:solidFill>
              </a:rPr>
              <a:t>による比較</a:t>
            </a:r>
            <a:endParaRPr lang="ja-JP" altLang="en-US" sz="2400" b="1" dirty="0">
              <a:solidFill>
                <a:prstClr val="white"/>
              </a:solidFill>
            </a:endParaRPr>
          </a:p>
        </p:txBody>
      </p:sp>
      <p:grpSp>
        <p:nvGrpSpPr>
          <p:cNvPr id="3" name="グループ化 23"/>
          <p:cNvGrpSpPr/>
          <p:nvPr/>
        </p:nvGrpSpPr>
        <p:grpSpPr>
          <a:xfrm>
            <a:off x="2532958" y="1138510"/>
            <a:ext cx="6396760" cy="4119360"/>
            <a:chOff x="2532958" y="1138510"/>
            <a:chExt cx="6396760" cy="4119360"/>
          </a:xfrm>
        </p:grpSpPr>
        <p:cxnSp>
          <p:nvCxnSpPr>
            <p:cNvPr id="16" name="直線コネクタ 15"/>
            <p:cNvCxnSpPr/>
            <p:nvPr/>
          </p:nvCxnSpPr>
          <p:spPr>
            <a:xfrm>
              <a:off x="2532958" y="1162034"/>
              <a:ext cx="4968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48958" y="2643182"/>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直線矢印コネクタ 20"/>
            <p:cNvSpPr/>
            <p:nvPr/>
          </p:nvSpPr>
          <p:spPr>
            <a:xfrm flipH="1">
              <a:off x="7088344" y="1138510"/>
              <a:ext cx="45719" cy="1512000"/>
            </a:xfrm>
            <a:prstGeom prst="straightConnector1">
              <a:avLst/>
            </a:prstGeom>
            <a:ln w="38100">
              <a:solidFill>
                <a:srgbClr val="FF0000"/>
              </a:solidFill>
              <a:headEnd type="arrow"/>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solidFill>
                  <a:prstClr val="black"/>
                </a:solidFill>
              </a:endParaRPr>
            </a:p>
          </p:txBody>
        </p:sp>
        <p:sp>
          <p:nvSpPr>
            <p:cNvPr id="22" name="テキスト ボックス 21"/>
            <p:cNvSpPr txBox="1"/>
            <p:nvPr/>
          </p:nvSpPr>
          <p:spPr>
            <a:xfrm>
              <a:off x="5743583" y="1643050"/>
              <a:ext cx="1143008" cy="400110"/>
            </a:xfrm>
            <a:prstGeom prst="rect">
              <a:avLst/>
            </a:prstGeom>
            <a:solidFill>
              <a:srgbClr val="FF8080"/>
            </a:solidFill>
            <a:ln w="38100">
              <a:solidFill>
                <a:srgbClr val="FF0000"/>
              </a:solidFill>
            </a:ln>
          </p:spPr>
          <p:txBody>
            <a:bodyPr wrap="square" rtlCol="0">
              <a:spAutoFit/>
            </a:bodyPr>
            <a:lstStyle/>
            <a:p>
              <a:pPr algn="ctr"/>
              <a:r>
                <a:rPr lang="ja-JP" altLang="en-US" sz="2000" dirty="0" smtClean="0">
                  <a:solidFill>
                    <a:prstClr val="black"/>
                  </a:solidFill>
                </a:rPr>
                <a:t>温度差</a:t>
              </a:r>
              <a:endParaRPr lang="ja-JP" altLang="en-US" sz="2000" dirty="0">
                <a:solidFill>
                  <a:prstClr val="black"/>
                </a:solidFill>
              </a:endParaRPr>
            </a:p>
          </p:txBody>
        </p:sp>
        <p:sp>
          <p:nvSpPr>
            <p:cNvPr id="23" name="テキスト ボックス 22"/>
            <p:cNvSpPr txBox="1"/>
            <p:nvPr/>
          </p:nvSpPr>
          <p:spPr>
            <a:xfrm>
              <a:off x="5672145" y="4857760"/>
              <a:ext cx="3257573" cy="400110"/>
            </a:xfrm>
            <a:prstGeom prst="rect">
              <a:avLst/>
            </a:prstGeom>
            <a:solidFill>
              <a:srgbClr val="FF8080"/>
            </a:solidFill>
            <a:ln w="38100">
              <a:solidFill>
                <a:srgbClr val="FF0000"/>
              </a:solidFill>
            </a:ln>
          </p:spPr>
          <p:txBody>
            <a:bodyPr wrap="square" rtlCol="0">
              <a:spAutoFit/>
            </a:bodyPr>
            <a:lstStyle/>
            <a:p>
              <a:pPr algn="ctr"/>
              <a:r>
                <a:rPr lang="ja-JP" altLang="en-US" sz="2000" b="1" dirty="0" smtClean="0">
                  <a:solidFill>
                    <a:prstClr val="black"/>
                  </a:solidFill>
                </a:rPr>
                <a:t>全体的に表面温度が低い</a:t>
              </a:r>
              <a:endParaRPr lang="ja-JP" altLang="en-US" sz="2000" b="1" dirty="0">
                <a:solidFill>
                  <a:prstClr val="black"/>
                </a:solidFill>
              </a:endParaRPr>
            </a:p>
          </p:txBody>
        </p:sp>
      </p:grpSp>
      <p:pic>
        <p:nvPicPr>
          <p:cNvPr id="2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645403" y="1173157"/>
            <a:ext cx="1263920" cy="1622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538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0" y="790598"/>
            <a:ext cx="6219825" cy="5934075"/>
          </a:xfrm>
          <a:prstGeom prst="rect">
            <a:avLst/>
          </a:prstGeom>
          <a:noFill/>
          <a:ln w="9525">
            <a:noFill/>
            <a:miter lim="800000"/>
            <a:headEnd/>
            <a:tailEnd/>
          </a:ln>
          <a:effectLst/>
        </p:spPr>
      </p:pic>
      <p:sp>
        <p:nvSpPr>
          <p:cNvPr id="3" name="テキスト ボックス 2"/>
          <p:cNvSpPr txBox="1"/>
          <p:nvPr/>
        </p:nvSpPr>
        <p:spPr>
          <a:xfrm>
            <a:off x="428596" y="214290"/>
            <a:ext cx="4500594" cy="523220"/>
          </a:xfrm>
          <a:prstGeom prst="rect">
            <a:avLst/>
          </a:prstGeom>
          <a:noFill/>
        </p:spPr>
        <p:txBody>
          <a:bodyPr wrap="square" rtlCol="0">
            <a:spAutoFit/>
          </a:bodyPr>
          <a:lstStyle/>
          <a:p>
            <a:pPr algn="ctr"/>
            <a:r>
              <a:rPr kumimoji="1" lang="ja-JP" altLang="en-US" sz="2800" b="1" dirty="0" smtClean="0">
                <a:solidFill>
                  <a:schemeClr val="bg1"/>
                </a:solidFill>
              </a:rPr>
              <a:t>各形状の同じ面の温度比較</a:t>
            </a:r>
            <a:endParaRPr kumimoji="1" lang="ja-JP" altLang="en-US" sz="2800" b="1" dirty="0">
              <a:solidFill>
                <a:schemeClr val="bg1"/>
              </a:solidFill>
            </a:endParaRPr>
          </a:p>
        </p:txBody>
      </p:sp>
      <p:cxnSp>
        <p:nvCxnSpPr>
          <p:cNvPr id="26103" name="直線矢印コネクタ 26102"/>
          <p:cNvCxnSpPr>
            <a:stCxn id="552" idx="1"/>
          </p:cNvCxnSpPr>
          <p:nvPr/>
        </p:nvCxnSpPr>
        <p:spPr>
          <a:xfrm flipH="1">
            <a:off x="3813920" y="2718720"/>
            <a:ext cx="185865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106" name="直線矢印コネクタ 26105"/>
          <p:cNvCxnSpPr/>
          <p:nvPr/>
        </p:nvCxnSpPr>
        <p:spPr>
          <a:xfrm flipH="1" flipV="1">
            <a:off x="3764831" y="3736455"/>
            <a:ext cx="1877469" cy="16678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109" name="直線矢印コネクタ 26108"/>
          <p:cNvCxnSpPr>
            <a:stCxn id="560" idx="1"/>
          </p:cNvCxnSpPr>
          <p:nvPr/>
        </p:nvCxnSpPr>
        <p:spPr>
          <a:xfrm flipH="1" flipV="1">
            <a:off x="3813920" y="3379878"/>
            <a:ext cx="1849404" cy="60486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111" name="直線矢印コネクタ 26110"/>
          <p:cNvCxnSpPr>
            <a:stCxn id="525" idx="1"/>
          </p:cNvCxnSpPr>
          <p:nvPr/>
        </p:nvCxnSpPr>
        <p:spPr>
          <a:xfrm flipH="1">
            <a:off x="3813920" y="1435025"/>
            <a:ext cx="186053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9" name="グループ化 98"/>
          <p:cNvGrpSpPr/>
          <p:nvPr/>
        </p:nvGrpSpPr>
        <p:grpSpPr>
          <a:xfrm>
            <a:off x="7300922" y="4784987"/>
            <a:ext cx="1512000" cy="1231297"/>
            <a:chOff x="7300922" y="4784987"/>
            <a:chExt cx="1512000" cy="1231297"/>
          </a:xfrm>
        </p:grpSpPr>
        <p:grpSp>
          <p:nvGrpSpPr>
            <p:cNvPr id="26098" name="グループ化 26097"/>
            <p:cNvGrpSpPr/>
            <p:nvPr/>
          </p:nvGrpSpPr>
          <p:grpSpPr>
            <a:xfrm>
              <a:off x="7300922" y="4784987"/>
              <a:ext cx="1512000" cy="1231297"/>
              <a:chOff x="6133858" y="5033439"/>
              <a:chExt cx="1512000" cy="1231297"/>
            </a:xfrm>
          </p:grpSpPr>
          <p:pic>
            <p:nvPicPr>
              <p:cNvPr id="532" name="Picture 248"/>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322" r="11678" b="1137"/>
              <a:stretch/>
            </p:blipFill>
            <p:spPr bwMode="auto">
              <a:xfrm>
                <a:off x="6133858" y="5040736"/>
                <a:ext cx="1512000" cy="1224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40" name="Rectangle 325"/>
              <p:cNvSpPr>
                <a:spLocks noChangeArrowheads="1"/>
              </p:cNvSpPr>
              <p:nvPr/>
            </p:nvSpPr>
            <p:spPr bwMode="auto">
              <a:xfrm>
                <a:off x="6137510" y="5033439"/>
                <a:ext cx="324000" cy="324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2" name="Rectangle 328"/>
              <p:cNvSpPr>
                <a:spLocks noChangeArrowheads="1"/>
              </p:cNvSpPr>
              <p:nvPr/>
            </p:nvSpPr>
            <p:spPr bwMode="auto">
              <a:xfrm>
                <a:off x="6185990" y="5054473"/>
                <a:ext cx="263913" cy="200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④</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83" name="Oval 319"/>
            <p:cNvSpPr>
              <a:spLocks noChangeArrowheads="1"/>
            </p:cNvSpPr>
            <p:nvPr/>
          </p:nvSpPr>
          <p:spPr bwMode="auto">
            <a:xfrm>
              <a:off x="8034362" y="5295913"/>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5" name="グループ化 94"/>
          <p:cNvGrpSpPr/>
          <p:nvPr/>
        </p:nvGrpSpPr>
        <p:grpSpPr>
          <a:xfrm>
            <a:off x="5672571" y="2135691"/>
            <a:ext cx="1562357" cy="1166057"/>
            <a:chOff x="5672571" y="2135691"/>
            <a:chExt cx="1562357" cy="1166057"/>
          </a:xfrm>
        </p:grpSpPr>
        <p:grpSp>
          <p:nvGrpSpPr>
            <p:cNvPr id="26093" name="グループ化 26092"/>
            <p:cNvGrpSpPr>
              <a:grpSpLocks noChangeAspect="1"/>
            </p:cNvGrpSpPr>
            <p:nvPr/>
          </p:nvGrpSpPr>
          <p:grpSpPr>
            <a:xfrm>
              <a:off x="5672571" y="2135691"/>
              <a:ext cx="1562357" cy="1166057"/>
              <a:chOff x="5474495" y="7234485"/>
              <a:chExt cx="2171700" cy="1620838"/>
            </a:xfrm>
          </p:grpSpPr>
          <p:pic>
            <p:nvPicPr>
              <p:cNvPr id="552" name="Picture 37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74495" y="7234485"/>
                <a:ext cx="2171700" cy="16208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55" name="Rectangle 390"/>
              <p:cNvSpPr>
                <a:spLocks noChangeArrowheads="1"/>
              </p:cNvSpPr>
              <p:nvPr/>
            </p:nvSpPr>
            <p:spPr bwMode="auto">
              <a:xfrm>
                <a:off x="5485607" y="7236072"/>
                <a:ext cx="457200" cy="4683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7" name="Rectangle 393"/>
              <p:cNvSpPr>
                <a:spLocks noChangeArrowheads="1"/>
              </p:cNvSpPr>
              <p:nvPr/>
            </p:nvSpPr>
            <p:spPr bwMode="auto">
              <a:xfrm>
                <a:off x="5542140" y="7315049"/>
                <a:ext cx="34448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②</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88" name="Oval 319"/>
            <p:cNvSpPr>
              <a:spLocks noChangeArrowheads="1"/>
            </p:cNvSpPr>
            <p:nvPr/>
          </p:nvSpPr>
          <p:spPr bwMode="auto">
            <a:xfrm>
              <a:off x="6315087" y="2409818"/>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4" name="グループ化 93"/>
          <p:cNvGrpSpPr/>
          <p:nvPr/>
        </p:nvGrpSpPr>
        <p:grpSpPr>
          <a:xfrm>
            <a:off x="5674456" y="805025"/>
            <a:ext cx="1548000" cy="1260000"/>
            <a:chOff x="5674456" y="805025"/>
            <a:chExt cx="1548000" cy="1260000"/>
          </a:xfrm>
        </p:grpSpPr>
        <p:grpSp>
          <p:nvGrpSpPr>
            <p:cNvPr id="26099" name="グループ化 26098"/>
            <p:cNvGrpSpPr/>
            <p:nvPr/>
          </p:nvGrpSpPr>
          <p:grpSpPr>
            <a:xfrm>
              <a:off x="5674456" y="805025"/>
              <a:ext cx="1548000" cy="1260000"/>
              <a:chOff x="6049860" y="280966"/>
              <a:chExt cx="1548000" cy="1260000"/>
            </a:xfrm>
          </p:grpSpPr>
          <p:pic>
            <p:nvPicPr>
              <p:cNvPr id="525" name="Picture 236"/>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748" t="2476" r="8043" b="2476"/>
              <a:stretch/>
            </p:blipFill>
            <p:spPr bwMode="auto">
              <a:xfrm>
                <a:off x="6049860" y="280966"/>
                <a:ext cx="1548000" cy="1260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27" name="Group 245"/>
              <p:cNvGrpSpPr>
                <a:grpSpLocks/>
              </p:cNvGrpSpPr>
              <p:nvPr/>
            </p:nvGrpSpPr>
            <p:grpSpPr bwMode="auto">
              <a:xfrm>
                <a:off x="6051077" y="285831"/>
                <a:ext cx="309600" cy="308912"/>
                <a:chOff x="3727" y="1121"/>
                <a:chExt cx="311" cy="296"/>
              </a:xfrm>
            </p:grpSpPr>
            <p:sp>
              <p:nvSpPr>
                <p:cNvPr id="528" name="Rectangle 243"/>
                <p:cNvSpPr>
                  <a:spLocks noChangeArrowheads="1"/>
                </p:cNvSpPr>
                <p:nvPr/>
              </p:nvSpPr>
              <p:spPr bwMode="auto">
                <a:xfrm>
                  <a:off x="3727" y="1121"/>
                  <a:ext cx="311" cy="29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9" name="Rectangle 244"/>
                <p:cNvSpPr>
                  <a:spLocks noChangeArrowheads="1"/>
                </p:cNvSpPr>
                <p:nvPr/>
              </p:nvSpPr>
              <p:spPr bwMode="auto">
                <a:xfrm>
                  <a:off x="3727" y="1121"/>
                  <a:ext cx="311" cy="296"/>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30" name="Rectangle 246"/>
              <p:cNvSpPr>
                <a:spLocks noChangeArrowheads="1"/>
              </p:cNvSpPr>
              <p:nvPr/>
            </p:nvSpPr>
            <p:spPr bwMode="auto">
              <a:xfrm>
                <a:off x="6108287" y="332656"/>
                <a:ext cx="263913" cy="200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①</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89" name="Oval 319"/>
            <p:cNvSpPr>
              <a:spLocks noChangeArrowheads="1"/>
            </p:cNvSpPr>
            <p:nvPr/>
          </p:nvSpPr>
          <p:spPr bwMode="auto">
            <a:xfrm>
              <a:off x="6215074" y="1366823"/>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6" name="グループ化 95"/>
          <p:cNvGrpSpPr/>
          <p:nvPr/>
        </p:nvGrpSpPr>
        <p:grpSpPr>
          <a:xfrm>
            <a:off x="5663324" y="3399253"/>
            <a:ext cx="1554363" cy="1170969"/>
            <a:chOff x="5663324" y="3399253"/>
            <a:chExt cx="1554363" cy="1170969"/>
          </a:xfrm>
        </p:grpSpPr>
        <p:grpSp>
          <p:nvGrpSpPr>
            <p:cNvPr id="26097" name="グループ化 26096"/>
            <p:cNvGrpSpPr>
              <a:grpSpLocks noChangeAspect="1"/>
            </p:cNvGrpSpPr>
            <p:nvPr/>
          </p:nvGrpSpPr>
          <p:grpSpPr>
            <a:xfrm>
              <a:off x="5663324" y="3399253"/>
              <a:ext cx="1554363" cy="1170969"/>
              <a:chOff x="9144000" y="6014966"/>
              <a:chExt cx="2136775" cy="1609725"/>
            </a:xfrm>
          </p:grpSpPr>
          <p:pic>
            <p:nvPicPr>
              <p:cNvPr id="560" name="Picture 39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144000" y="6014966"/>
                <a:ext cx="2136775" cy="16097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68" name="Rectangle 433"/>
              <p:cNvSpPr>
                <a:spLocks noChangeArrowheads="1"/>
              </p:cNvSpPr>
              <p:nvPr/>
            </p:nvSpPr>
            <p:spPr bwMode="auto">
              <a:xfrm>
                <a:off x="9156712" y="6014966"/>
                <a:ext cx="423862" cy="4635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0" name="Rectangle 436"/>
              <p:cNvSpPr>
                <a:spLocks noChangeArrowheads="1"/>
              </p:cNvSpPr>
              <p:nvPr/>
            </p:nvSpPr>
            <p:spPr bwMode="auto">
              <a:xfrm>
                <a:off x="9199910" y="6076929"/>
                <a:ext cx="344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⑥</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90" name="Oval 319"/>
            <p:cNvSpPr>
              <a:spLocks noChangeArrowheads="1"/>
            </p:cNvSpPr>
            <p:nvPr/>
          </p:nvSpPr>
          <p:spPr bwMode="auto">
            <a:xfrm>
              <a:off x="6357950" y="3548063"/>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7" name="グループ化 96"/>
          <p:cNvGrpSpPr/>
          <p:nvPr/>
        </p:nvGrpSpPr>
        <p:grpSpPr>
          <a:xfrm>
            <a:off x="7299780" y="3402455"/>
            <a:ext cx="1546783" cy="1160941"/>
            <a:chOff x="7299780" y="3402455"/>
            <a:chExt cx="1546783" cy="1160941"/>
          </a:xfrm>
        </p:grpSpPr>
        <p:grpSp>
          <p:nvGrpSpPr>
            <p:cNvPr id="26096" name="グループ化 26095"/>
            <p:cNvGrpSpPr>
              <a:grpSpLocks noChangeAspect="1"/>
            </p:cNvGrpSpPr>
            <p:nvPr/>
          </p:nvGrpSpPr>
          <p:grpSpPr>
            <a:xfrm>
              <a:off x="7299780" y="3402455"/>
              <a:ext cx="1546783" cy="1160941"/>
              <a:chOff x="6308724" y="5168217"/>
              <a:chExt cx="2163762" cy="1624016"/>
            </a:xfrm>
          </p:grpSpPr>
          <p:pic>
            <p:nvPicPr>
              <p:cNvPr id="572" name="Picture 43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308724" y="5168219"/>
                <a:ext cx="2163762" cy="162401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75" name="Rectangle 455"/>
              <p:cNvSpPr>
                <a:spLocks noChangeArrowheads="1"/>
              </p:cNvSpPr>
              <p:nvPr/>
            </p:nvSpPr>
            <p:spPr bwMode="auto">
              <a:xfrm>
                <a:off x="6310322" y="5168217"/>
                <a:ext cx="432051" cy="39314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7" name="Rectangle 458"/>
              <p:cNvSpPr>
                <a:spLocks noChangeArrowheads="1"/>
              </p:cNvSpPr>
              <p:nvPr/>
            </p:nvSpPr>
            <p:spPr bwMode="auto">
              <a:xfrm>
                <a:off x="6355016" y="5209422"/>
                <a:ext cx="344488" cy="261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⑤</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91" name="Oval 319"/>
            <p:cNvSpPr>
              <a:spLocks noChangeArrowheads="1"/>
            </p:cNvSpPr>
            <p:nvPr/>
          </p:nvSpPr>
          <p:spPr bwMode="auto">
            <a:xfrm>
              <a:off x="7986736" y="3824290"/>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98" name="グループ化 97"/>
          <p:cNvGrpSpPr/>
          <p:nvPr/>
        </p:nvGrpSpPr>
        <p:grpSpPr>
          <a:xfrm>
            <a:off x="5642299" y="4787641"/>
            <a:ext cx="1562358" cy="1216179"/>
            <a:chOff x="5642299" y="4787641"/>
            <a:chExt cx="1562358" cy="1216179"/>
          </a:xfrm>
        </p:grpSpPr>
        <p:grpSp>
          <p:nvGrpSpPr>
            <p:cNvPr id="26094" name="グループ化 26093"/>
            <p:cNvGrpSpPr>
              <a:grpSpLocks noChangeAspect="1"/>
            </p:cNvGrpSpPr>
            <p:nvPr/>
          </p:nvGrpSpPr>
          <p:grpSpPr>
            <a:xfrm>
              <a:off x="5642299" y="4787641"/>
              <a:ext cx="1562358" cy="1216179"/>
              <a:chOff x="12610901" y="5783539"/>
              <a:chExt cx="2178050" cy="1695450"/>
            </a:xfrm>
          </p:grpSpPr>
          <p:pic>
            <p:nvPicPr>
              <p:cNvPr id="545" name="Picture 331"/>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2610901" y="5783539"/>
                <a:ext cx="2178050" cy="16954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48" name="Rectangle 368"/>
              <p:cNvSpPr>
                <a:spLocks noChangeArrowheads="1"/>
              </p:cNvSpPr>
              <p:nvPr/>
            </p:nvSpPr>
            <p:spPr bwMode="auto">
              <a:xfrm>
                <a:off x="12634703" y="5788301"/>
                <a:ext cx="387350" cy="4029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0" name="Rectangle 371"/>
              <p:cNvSpPr>
                <a:spLocks noChangeArrowheads="1"/>
              </p:cNvSpPr>
              <p:nvPr/>
            </p:nvSpPr>
            <p:spPr bwMode="auto">
              <a:xfrm>
                <a:off x="12669399" y="5815614"/>
                <a:ext cx="344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③</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92" name="Oval 319"/>
            <p:cNvSpPr>
              <a:spLocks noChangeArrowheads="1"/>
            </p:cNvSpPr>
            <p:nvPr/>
          </p:nvSpPr>
          <p:spPr bwMode="auto">
            <a:xfrm>
              <a:off x="6357950" y="5243525"/>
              <a:ext cx="61847" cy="68722"/>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6091" name="グループ化 26090"/>
          <p:cNvGrpSpPr/>
          <p:nvPr/>
        </p:nvGrpSpPr>
        <p:grpSpPr>
          <a:xfrm>
            <a:off x="357158" y="1071546"/>
            <a:ext cx="8155805" cy="5283595"/>
            <a:chOff x="9468544" y="1513141"/>
            <a:chExt cx="6489700" cy="3783665"/>
          </a:xfrm>
        </p:grpSpPr>
        <p:sp>
          <p:nvSpPr>
            <p:cNvPr id="25732" name="AutoShape 233"/>
            <p:cNvSpPr>
              <a:spLocks noChangeAspect="1" noChangeArrowheads="1" noTextEdit="1"/>
            </p:cNvSpPr>
            <p:nvPr/>
          </p:nvSpPr>
          <p:spPr bwMode="auto">
            <a:xfrm>
              <a:off x="9478069" y="2023381"/>
              <a:ext cx="6480175" cy="327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733" name="Rectangle 235"/>
            <p:cNvSpPr>
              <a:spLocks noChangeArrowheads="1"/>
            </p:cNvSpPr>
            <p:nvPr/>
          </p:nvSpPr>
          <p:spPr bwMode="auto">
            <a:xfrm>
              <a:off x="9468544" y="2077356"/>
              <a:ext cx="198438"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5836" name="Picture 236"/>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9489182" y="2026556"/>
              <a:ext cx="2239963" cy="173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34" name="Oval 237"/>
            <p:cNvSpPr>
              <a:spLocks noChangeArrowheads="1"/>
            </p:cNvSpPr>
            <p:nvPr/>
          </p:nvSpPr>
          <p:spPr bwMode="auto">
            <a:xfrm>
              <a:off x="10232132" y="2783794"/>
              <a:ext cx="69850" cy="71438"/>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736" name="Group 245"/>
            <p:cNvGrpSpPr>
              <a:grpSpLocks/>
            </p:cNvGrpSpPr>
            <p:nvPr/>
          </p:nvGrpSpPr>
          <p:grpSpPr bwMode="auto">
            <a:xfrm>
              <a:off x="9490769" y="2032906"/>
              <a:ext cx="493713" cy="469900"/>
              <a:chOff x="3727" y="1121"/>
              <a:chExt cx="311" cy="296"/>
            </a:xfrm>
          </p:grpSpPr>
          <p:sp>
            <p:nvSpPr>
              <p:cNvPr id="26081" name="Rectangle 243"/>
              <p:cNvSpPr>
                <a:spLocks noChangeArrowheads="1"/>
              </p:cNvSpPr>
              <p:nvPr/>
            </p:nvSpPr>
            <p:spPr bwMode="auto">
              <a:xfrm>
                <a:off x="3727" y="1121"/>
                <a:ext cx="311" cy="29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082" name="Rectangle 244"/>
              <p:cNvSpPr>
                <a:spLocks noChangeArrowheads="1"/>
              </p:cNvSpPr>
              <p:nvPr/>
            </p:nvSpPr>
            <p:spPr bwMode="auto">
              <a:xfrm>
                <a:off x="3727" y="1121"/>
                <a:ext cx="311" cy="296"/>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737" name="Rectangle 246"/>
            <p:cNvSpPr>
              <a:spLocks noChangeArrowheads="1"/>
            </p:cNvSpPr>
            <p:nvPr/>
          </p:nvSpPr>
          <p:spPr bwMode="auto">
            <a:xfrm>
              <a:off x="9593288" y="2105984"/>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①</a:t>
              </a:r>
              <a:endParaRPr kumimoji="1" lang="ja-JP" altLang="ja-JP" sz="3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738" name="Rectangle 247"/>
            <p:cNvSpPr>
              <a:spLocks noChangeArrowheads="1"/>
            </p:cNvSpPr>
            <p:nvPr/>
          </p:nvSpPr>
          <p:spPr bwMode="auto">
            <a:xfrm>
              <a:off x="9867007" y="2174194"/>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5848" name="Picture 248"/>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9484419" y="3661681"/>
              <a:ext cx="2268538"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54" name="Oval 319"/>
            <p:cNvSpPr>
              <a:spLocks noChangeArrowheads="1"/>
            </p:cNvSpPr>
            <p:nvPr/>
          </p:nvSpPr>
          <p:spPr bwMode="auto">
            <a:xfrm>
              <a:off x="10484544" y="4318906"/>
              <a:ext cx="49213" cy="49213"/>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756" name="Group 327"/>
            <p:cNvGrpSpPr>
              <a:grpSpLocks/>
            </p:cNvGrpSpPr>
            <p:nvPr/>
          </p:nvGrpSpPr>
          <p:grpSpPr bwMode="auto">
            <a:xfrm>
              <a:off x="9489182" y="3652156"/>
              <a:ext cx="493713" cy="469900"/>
              <a:chOff x="3726" y="2141"/>
              <a:chExt cx="311" cy="296"/>
            </a:xfrm>
          </p:grpSpPr>
          <p:sp>
            <p:nvSpPr>
              <p:cNvPr id="25954" name="Rectangle 325"/>
              <p:cNvSpPr>
                <a:spLocks noChangeArrowheads="1"/>
              </p:cNvSpPr>
              <p:nvPr/>
            </p:nvSpPr>
            <p:spPr bwMode="auto">
              <a:xfrm>
                <a:off x="3726" y="2141"/>
                <a:ext cx="311" cy="29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955" name="Rectangle 326"/>
              <p:cNvSpPr>
                <a:spLocks noChangeArrowheads="1"/>
              </p:cNvSpPr>
              <p:nvPr/>
            </p:nvSpPr>
            <p:spPr bwMode="auto">
              <a:xfrm>
                <a:off x="3726" y="2141"/>
                <a:ext cx="311" cy="296"/>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757" name="Rectangle 328"/>
            <p:cNvSpPr>
              <a:spLocks noChangeArrowheads="1"/>
            </p:cNvSpPr>
            <p:nvPr/>
          </p:nvSpPr>
          <p:spPr bwMode="auto">
            <a:xfrm>
              <a:off x="9593288" y="3725234"/>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④</a:t>
              </a:r>
              <a:endParaRPr kumimoji="1" lang="ja-JP" altLang="ja-JP" sz="3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758" name="Rectangle 329"/>
            <p:cNvSpPr>
              <a:spLocks noChangeArrowheads="1"/>
            </p:cNvSpPr>
            <p:nvPr/>
          </p:nvSpPr>
          <p:spPr bwMode="auto">
            <a:xfrm>
              <a:off x="9867007" y="3793444"/>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759" name="Rectangle 330"/>
            <p:cNvSpPr>
              <a:spLocks noChangeArrowheads="1"/>
            </p:cNvSpPr>
            <p:nvPr/>
          </p:nvSpPr>
          <p:spPr bwMode="auto">
            <a:xfrm>
              <a:off x="9646344" y="4190319"/>
              <a:ext cx="198438"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5931" name="Picture 331"/>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3765907" y="2026556"/>
              <a:ext cx="217805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31" name="Oval 367"/>
            <p:cNvSpPr>
              <a:spLocks noChangeArrowheads="1"/>
            </p:cNvSpPr>
            <p:nvPr/>
          </p:nvSpPr>
          <p:spPr bwMode="auto">
            <a:xfrm>
              <a:off x="14766032" y="2658381"/>
              <a:ext cx="69850" cy="69850"/>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832" name="Group 370"/>
            <p:cNvGrpSpPr>
              <a:grpSpLocks/>
            </p:cNvGrpSpPr>
            <p:nvPr/>
          </p:nvGrpSpPr>
          <p:grpSpPr bwMode="auto">
            <a:xfrm>
              <a:off x="13810357" y="2031319"/>
              <a:ext cx="484188" cy="460375"/>
              <a:chOff x="6448" y="1120"/>
              <a:chExt cx="305" cy="290"/>
            </a:xfrm>
          </p:grpSpPr>
          <p:sp>
            <p:nvSpPr>
              <p:cNvPr id="25923" name="Rectangle 368"/>
              <p:cNvSpPr>
                <a:spLocks noChangeArrowheads="1"/>
              </p:cNvSpPr>
              <p:nvPr/>
            </p:nvSpPr>
            <p:spPr bwMode="auto">
              <a:xfrm>
                <a:off x="6448" y="1120"/>
                <a:ext cx="305" cy="29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924" name="Rectangle 369"/>
              <p:cNvSpPr>
                <a:spLocks noChangeArrowheads="1"/>
              </p:cNvSpPr>
              <p:nvPr/>
            </p:nvSpPr>
            <p:spPr bwMode="auto">
              <a:xfrm>
                <a:off x="6448" y="1120"/>
                <a:ext cx="305" cy="290"/>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833" name="Rectangle 371"/>
            <p:cNvSpPr>
              <a:spLocks noChangeArrowheads="1"/>
            </p:cNvSpPr>
            <p:nvPr/>
          </p:nvSpPr>
          <p:spPr bwMode="auto">
            <a:xfrm>
              <a:off x="13912877" y="2102809"/>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③</a:t>
              </a:r>
              <a:endParaRPr kumimoji="1" lang="ja-JP" altLang="ja-JP" sz="3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834" name="Rectangle 372"/>
            <p:cNvSpPr>
              <a:spLocks noChangeArrowheads="1"/>
            </p:cNvSpPr>
            <p:nvPr/>
          </p:nvSpPr>
          <p:spPr bwMode="auto">
            <a:xfrm>
              <a:off x="14186594" y="2171019"/>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5973" name="Picture 373"/>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1638657" y="2029731"/>
              <a:ext cx="2171700"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38" name="Oval 384"/>
            <p:cNvSpPr>
              <a:spLocks noChangeArrowheads="1"/>
            </p:cNvSpPr>
            <p:nvPr/>
          </p:nvSpPr>
          <p:spPr bwMode="auto">
            <a:xfrm>
              <a:off x="12519719" y="2410731"/>
              <a:ext cx="71438" cy="71438"/>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840" name="Group 392"/>
            <p:cNvGrpSpPr>
              <a:grpSpLocks/>
            </p:cNvGrpSpPr>
            <p:nvPr/>
          </p:nvGrpSpPr>
          <p:grpSpPr bwMode="auto">
            <a:xfrm>
              <a:off x="11649769" y="2031319"/>
              <a:ext cx="492125" cy="468313"/>
              <a:chOff x="5087" y="1120"/>
              <a:chExt cx="310" cy="295"/>
            </a:xfrm>
          </p:grpSpPr>
          <p:sp>
            <p:nvSpPr>
              <p:cNvPr id="26036" name="Rectangle 390"/>
              <p:cNvSpPr>
                <a:spLocks noChangeArrowheads="1"/>
              </p:cNvSpPr>
              <p:nvPr/>
            </p:nvSpPr>
            <p:spPr bwMode="auto">
              <a:xfrm>
                <a:off x="5087" y="1120"/>
                <a:ext cx="310" cy="29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037" name="Rectangle 391"/>
              <p:cNvSpPr>
                <a:spLocks noChangeArrowheads="1"/>
              </p:cNvSpPr>
              <p:nvPr/>
            </p:nvSpPr>
            <p:spPr bwMode="auto">
              <a:xfrm>
                <a:off x="5087" y="1120"/>
                <a:ext cx="310" cy="295"/>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841" name="Rectangle 393"/>
            <p:cNvSpPr>
              <a:spLocks noChangeArrowheads="1"/>
            </p:cNvSpPr>
            <p:nvPr/>
          </p:nvSpPr>
          <p:spPr bwMode="auto">
            <a:xfrm>
              <a:off x="11749116" y="2102809"/>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②</a:t>
              </a:r>
              <a:endParaRPr kumimoji="1" lang="ja-JP" altLang="ja-JP" sz="3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842" name="Rectangle 394"/>
            <p:cNvSpPr>
              <a:spLocks noChangeArrowheads="1"/>
            </p:cNvSpPr>
            <p:nvPr/>
          </p:nvSpPr>
          <p:spPr bwMode="auto">
            <a:xfrm>
              <a:off x="12022832" y="2171019"/>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843" name="Rectangle 395"/>
            <p:cNvSpPr>
              <a:spLocks noChangeArrowheads="1"/>
            </p:cNvSpPr>
            <p:nvPr/>
          </p:nvSpPr>
          <p:spPr bwMode="auto">
            <a:xfrm>
              <a:off x="11802169" y="2567894"/>
              <a:ext cx="198438"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b="0" i="0" u="none" strike="noStrike" cap="none" normalizeH="0" baseline="0" smtClean="0">
                  <a:ln>
                    <a:noFill/>
                  </a:ln>
                  <a:solidFill>
                    <a:srgbClr val="000000"/>
                  </a:solidFill>
                  <a:effectLst/>
                  <a:latin typeface="Century" pitchFamily="18" charset="0"/>
                  <a:ea typeface="ＭＳ Ｐゴシック" pitchFamily="50"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5996" name="Picture 39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3797657" y="3664856"/>
              <a:ext cx="2136775" cy="160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44" name="Oval 397"/>
            <p:cNvSpPr>
              <a:spLocks noChangeArrowheads="1"/>
            </p:cNvSpPr>
            <p:nvPr/>
          </p:nvSpPr>
          <p:spPr bwMode="auto">
            <a:xfrm>
              <a:off x="14759682" y="3887106"/>
              <a:ext cx="69850" cy="71438"/>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853" name="Group 435"/>
            <p:cNvGrpSpPr>
              <a:grpSpLocks/>
            </p:cNvGrpSpPr>
            <p:nvPr/>
          </p:nvGrpSpPr>
          <p:grpSpPr bwMode="auto">
            <a:xfrm>
              <a:off x="13810357" y="3664856"/>
              <a:ext cx="479425" cy="463550"/>
              <a:chOff x="6448" y="2149"/>
              <a:chExt cx="302" cy="292"/>
            </a:xfrm>
          </p:grpSpPr>
          <p:sp>
            <p:nvSpPr>
              <p:cNvPr id="26006" name="Rectangle 433"/>
              <p:cNvSpPr>
                <a:spLocks noChangeArrowheads="1"/>
              </p:cNvSpPr>
              <p:nvPr/>
            </p:nvSpPr>
            <p:spPr bwMode="auto">
              <a:xfrm>
                <a:off x="6448" y="2149"/>
                <a:ext cx="302" cy="29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007" name="Rectangle 434"/>
              <p:cNvSpPr>
                <a:spLocks noChangeArrowheads="1"/>
              </p:cNvSpPr>
              <p:nvPr/>
            </p:nvSpPr>
            <p:spPr bwMode="auto">
              <a:xfrm>
                <a:off x="6448" y="2149"/>
                <a:ext cx="302" cy="292"/>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854" name="Rectangle 436"/>
            <p:cNvSpPr>
              <a:spLocks noChangeArrowheads="1"/>
            </p:cNvSpPr>
            <p:nvPr/>
          </p:nvSpPr>
          <p:spPr bwMode="auto">
            <a:xfrm>
              <a:off x="13912877" y="3739521"/>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⑥</a:t>
              </a:r>
              <a:endParaRPr kumimoji="1" lang="ja-JP" altLang="ja-JP" sz="3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855" name="Rectangle 437"/>
            <p:cNvSpPr>
              <a:spLocks noChangeArrowheads="1"/>
            </p:cNvSpPr>
            <p:nvPr/>
          </p:nvSpPr>
          <p:spPr bwMode="auto">
            <a:xfrm>
              <a:off x="14186594" y="3807731"/>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26038" name="Picture 438"/>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1646594" y="3653744"/>
              <a:ext cx="2163763" cy="162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85" name="Oval 444"/>
            <p:cNvSpPr>
              <a:spLocks noChangeArrowheads="1"/>
            </p:cNvSpPr>
            <p:nvPr/>
          </p:nvSpPr>
          <p:spPr bwMode="auto">
            <a:xfrm>
              <a:off x="12602269" y="4245881"/>
              <a:ext cx="71438" cy="71438"/>
            </a:xfrm>
            <a:prstGeom prst="ellipse">
              <a:avLst/>
            </a:prstGeom>
            <a:solidFill>
              <a:schemeClr val="tx1"/>
            </a:solidFill>
            <a:ln w="12"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5988" name="Group 457"/>
            <p:cNvGrpSpPr>
              <a:grpSpLocks/>
            </p:cNvGrpSpPr>
            <p:nvPr/>
          </p:nvGrpSpPr>
          <p:grpSpPr bwMode="auto">
            <a:xfrm>
              <a:off x="11648182" y="3653744"/>
              <a:ext cx="492125" cy="469900"/>
              <a:chOff x="5086" y="2142"/>
              <a:chExt cx="310" cy="296"/>
            </a:xfrm>
          </p:grpSpPr>
          <p:sp>
            <p:nvSpPr>
              <p:cNvPr id="25991" name="Rectangle 455"/>
              <p:cNvSpPr>
                <a:spLocks noChangeArrowheads="1"/>
              </p:cNvSpPr>
              <p:nvPr/>
            </p:nvSpPr>
            <p:spPr bwMode="auto">
              <a:xfrm>
                <a:off x="5086" y="2142"/>
                <a:ext cx="310" cy="29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992" name="Rectangle 456"/>
              <p:cNvSpPr>
                <a:spLocks noChangeArrowheads="1"/>
              </p:cNvSpPr>
              <p:nvPr/>
            </p:nvSpPr>
            <p:spPr bwMode="auto">
              <a:xfrm>
                <a:off x="5086" y="2142"/>
                <a:ext cx="310" cy="296"/>
              </a:xfrm>
              <a:prstGeom prst="rect">
                <a:avLst/>
              </a:prstGeom>
              <a:noFill/>
              <a:ln w="12" cap="rnd">
                <a:solidFill>
                  <a:srgbClr val="FF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989" name="Rectangle 458"/>
            <p:cNvSpPr>
              <a:spLocks noChangeArrowheads="1"/>
            </p:cNvSpPr>
            <p:nvPr/>
          </p:nvSpPr>
          <p:spPr bwMode="auto">
            <a:xfrm>
              <a:off x="11749116" y="3726821"/>
              <a:ext cx="285720" cy="308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⑤</a:t>
              </a:r>
              <a:endParaRPr kumimoji="1" lang="ja-JP" altLang="ja-JP" sz="32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990" name="Rectangle 459"/>
            <p:cNvSpPr>
              <a:spLocks noChangeArrowheads="1"/>
            </p:cNvSpPr>
            <p:nvPr/>
          </p:nvSpPr>
          <p:spPr bwMode="auto">
            <a:xfrm>
              <a:off x="12022832" y="3795031"/>
              <a:ext cx="2301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089" name="テキスト ボックス 26088"/>
            <p:cNvSpPr txBox="1"/>
            <p:nvPr/>
          </p:nvSpPr>
          <p:spPr>
            <a:xfrm>
              <a:off x="9490769" y="1513141"/>
              <a:ext cx="6443663" cy="506928"/>
            </a:xfrm>
            <a:prstGeom prst="rect">
              <a:avLst/>
            </a:prstGeom>
            <a:solidFill>
              <a:schemeClr val="bg1"/>
            </a:solidFill>
            <a:ln>
              <a:solidFill>
                <a:schemeClr val="tx1"/>
              </a:solidFill>
            </a:ln>
          </p:spPr>
          <p:txBody>
            <a:bodyPr wrap="square" rtlCol="0">
              <a:spAutoFit/>
            </a:bodyPr>
            <a:lstStyle/>
            <a:p>
              <a:pPr algn="ctr"/>
              <a:r>
                <a:rPr kumimoji="1" lang="ja-JP" altLang="en-US" sz="4000" dirty="0" smtClean="0"/>
                <a:t>表面温度測定箇所</a:t>
              </a:r>
              <a:endParaRPr kumimoji="1" lang="ja-JP" altLang="en-US" sz="4000" dirty="0"/>
            </a:p>
          </p:txBody>
        </p:sp>
      </p:grpSp>
    </p:spTree>
    <p:extLst>
      <p:ext uri="{BB962C8B-B14F-4D97-AF65-F5344CB8AC3E}">
        <p14:creationId xmlns="" xmlns:p14="http://schemas.microsoft.com/office/powerpoint/2010/main" val="9132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091"/>
                                        </p:tgtEl>
                                        <p:attrNameLst>
                                          <p:attrName>style.visibility</p:attrName>
                                        </p:attrNameLst>
                                      </p:cBhvr>
                                      <p:to>
                                        <p:strVal val="hidden"/>
                                      </p:to>
                                    </p:set>
                                  </p:childTnLst>
                                </p:cTn>
                              </p:par>
                              <p:par>
                                <p:cTn id="7" presetID="18" presetClass="entr" presetSubtype="6" fill="hold" nodeType="withEffect">
                                  <p:stCondLst>
                                    <p:cond delay="0"/>
                                  </p:stCondLst>
                                  <p:childTnLst>
                                    <p:set>
                                      <p:cBhvr>
                                        <p:cTn id="8" dur="1" fill="hold">
                                          <p:stCondLst>
                                            <p:cond delay="0"/>
                                          </p:stCondLst>
                                        </p:cTn>
                                        <p:tgtEl>
                                          <p:spTgt spid="26111"/>
                                        </p:tgtEl>
                                        <p:attrNameLst>
                                          <p:attrName>style.visibility</p:attrName>
                                        </p:attrNameLst>
                                      </p:cBhvr>
                                      <p:to>
                                        <p:strVal val="visible"/>
                                      </p:to>
                                    </p:set>
                                    <p:animEffect transition="in" filter="strips(downRight)">
                                      <p:cBhvr>
                                        <p:cTn id="9" dur="500"/>
                                        <p:tgtEl>
                                          <p:spTgt spid="26111"/>
                                        </p:tgtEl>
                                      </p:cBhvr>
                                    </p:animEffect>
                                  </p:childTnLst>
                                </p:cTn>
                              </p:par>
                              <p:par>
                                <p:cTn id="10" presetID="18" presetClass="entr" presetSubtype="6" fill="hold" nodeType="withEffect">
                                  <p:stCondLst>
                                    <p:cond delay="0"/>
                                  </p:stCondLst>
                                  <p:childTnLst>
                                    <p:set>
                                      <p:cBhvr>
                                        <p:cTn id="11" dur="1" fill="hold">
                                          <p:stCondLst>
                                            <p:cond delay="0"/>
                                          </p:stCondLst>
                                        </p:cTn>
                                        <p:tgtEl>
                                          <p:spTgt spid="26103"/>
                                        </p:tgtEl>
                                        <p:attrNameLst>
                                          <p:attrName>style.visibility</p:attrName>
                                        </p:attrNameLst>
                                      </p:cBhvr>
                                      <p:to>
                                        <p:strVal val="visible"/>
                                      </p:to>
                                    </p:set>
                                    <p:animEffect transition="in" filter="strips(downRight)">
                                      <p:cBhvr>
                                        <p:cTn id="12" dur="500"/>
                                        <p:tgtEl>
                                          <p:spTgt spid="26103"/>
                                        </p:tgtEl>
                                      </p:cBhvr>
                                    </p:animEffect>
                                  </p:childTnLst>
                                </p:cTn>
                              </p:par>
                              <p:par>
                                <p:cTn id="13" presetID="18" presetClass="entr" presetSubtype="6" fill="hold" nodeType="withEffect">
                                  <p:stCondLst>
                                    <p:cond delay="0"/>
                                  </p:stCondLst>
                                  <p:childTnLst>
                                    <p:set>
                                      <p:cBhvr>
                                        <p:cTn id="14" dur="1" fill="hold">
                                          <p:stCondLst>
                                            <p:cond delay="0"/>
                                          </p:stCondLst>
                                        </p:cTn>
                                        <p:tgtEl>
                                          <p:spTgt spid="26109"/>
                                        </p:tgtEl>
                                        <p:attrNameLst>
                                          <p:attrName>style.visibility</p:attrName>
                                        </p:attrNameLst>
                                      </p:cBhvr>
                                      <p:to>
                                        <p:strVal val="visible"/>
                                      </p:to>
                                    </p:set>
                                    <p:animEffect transition="in" filter="strips(downRight)">
                                      <p:cBhvr>
                                        <p:cTn id="15" dur="500"/>
                                        <p:tgtEl>
                                          <p:spTgt spid="26109"/>
                                        </p:tgtEl>
                                      </p:cBhvr>
                                    </p:animEffect>
                                  </p:childTnLst>
                                </p:cTn>
                              </p:par>
                              <p:par>
                                <p:cTn id="16" presetID="18" presetClass="entr" presetSubtype="6" fill="hold" nodeType="withEffect">
                                  <p:stCondLst>
                                    <p:cond delay="0"/>
                                  </p:stCondLst>
                                  <p:childTnLst>
                                    <p:set>
                                      <p:cBhvr>
                                        <p:cTn id="17" dur="1" fill="hold">
                                          <p:stCondLst>
                                            <p:cond delay="0"/>
                                          </p:stCondLst>
                                        </p:cTn>
                                        <p:tgtEl>
                                          <p:spTgt spid="26106"/>
                                        </p:tgtEl>
                                        <p:attrNameLst>
                                          <p:attrName>style.visibility</p:attrName>
                                        </p:attrNameLst>
                                      </p:cBhvr>
                                      <p:to>
                                        <p:strVal val="visible"/>
                                      </p:to>
                                    </p:set>
                                    <p:animEffect transition="in" filter="strips(downRight)">
                                      <p:cBhvr>
                                        <p:cTn id="18" dur="500"/>
                                        <p:tgtEl>
                                          <p:spTgt spid="26106"/>
                                        </p:tgtEl>
                                      </p:cBhvr>
                                    </p:animEffect>
                                  </p:childTnLst>
                                </p:cTn>
                              </p:par>
                              <p:par>
                                <p:cTn id="19" presetID="10" presetClass="entr" presetSubtype="0" fill="hold" nodeType="withEffect">
                                  <p:stCondLst>
                                    <p:cond delay="0"/>
                                  </p:stCondLst>
                                  <p:childTnLst>
                                    <p:set>
                                      <p:cBhvr>
                                        <p:cTn id="20" dur="1" fill="hold">
                                          <p:stCondLst>
                                            <p:cond delay="0"/>
                                          </p:stCondLst>
                                        </p:cTn>
                                        <p:tgtEl>
                                          <p:spTgt spid="59394"/>
                                        </p:tgtEl>
                                        <p:attrNameLst>
                                          <p:attrName>style.visibility</p:attrName>
                                        </p:attrNameLst>
                                      </p:cBhvr>
                                      <p:to>
                                        <p:strVal val="visible"/>
                                      </p:to>
                                    </p:set>
                                    <p:animEffect transition="in" filter="fade">
                                      <p:cBhvr>
                                        <p:cTn id="21" dur="500"/>
                                        <p:tgtEl>
                                          <p:spTgt spid="59394"/>
                                        </p:tgtEl>
                                      </p:cBhvr>
                                    </p:animEffect>
                                  </p:childTnLst>
                                </p:cTn>
                              </p:par>
                              <p:par>
                                <p:cTn id="22" presetID="18" presetClass="entr" presetSubtype="6"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strips(downRight)">
                                      <p:cBhvr>
                                        <p:cTn id="24" dur="500"/>
                                        <p:tgtEl>
                                          <p:spTgt spid="99"/>
                                        </p:tgtEl>
                                      </p:cBhvr>
                                    </p:animEffect>
                                  </p:childTnLst>
                                </p:cTn>
                              </p:par>
                              <p:par>
                                <p:cTn id="25" presetID="18" presetClass="entr" presetSubtype="6"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strips(downRight)">
                                      <p:cBhvr>
                                        <p:cTn id="27" dur="500"/>
                                        <p:tgtEl>
                                          <p:spTgt spid="98"/>
                                        </p:tgtEl>
                                      </p:cBhvr>
                                    </p:animEffect>
                                  </p:childTnLst>
                                </p:cTn>
                              </p:par>
                              <p:par>
                                <p:cTn id="28" presetID="18" presetClass="entr" presetSubtype="6"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strips(downRight)">
                                      <p:cBhvr>
                                        <p:cTn id="30" dur="500"/>
                                        <p:tgtEl>
                                          <p:spTgt spid="96"/>
                                        </p:tgtEl>
                                      </p:cBhvr>
                                    </p:animEffect>
                                  </p:childTnLst>
                                </p:cTn>
                              </p:par>
                              <p:par>
                                <p:cTn id="31" presetID="18" presetClass="entr" presetSubtype="6"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strips(downRight)">
                                      <p:cBhvr>
                                        <p:cTn id="33" dur="500"/>
                                        <p:tgtEl>
                                          <p:spTgt spid="97"/>
                                        </p:tgtEl>
                                      </p:cBhvr>
                                    </p:animEffect>
                                  </p:childTnLst>
                                </p:cTn>
                              </p:par>
                              <p:par>
                                <p:cTn id="34" presetID="18" presetClass="entr" presetSubtype="6"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strips(downRight)">
                                      <p:cBhvr>
                                        <p:cTn id="36" dur="500"/>
                                        <p:tgtEl>
                                          <p:spTgt spid="95"/>
                                        </p:tgtEl>
                                      </p:cBhvr>
                                    </p:animEffect>
                                  </p:childTnLst>
                                </p:cTn>
                              </p:par>
                              <p:par>
                                <p:cTn id="37" presetID="18" presetClass="entr" presetSubtype="6"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strips(downRight)">
                                      <p:cBhvr>
                                        <p:cTn id="3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6072249" y="1571612"/>
            <a:ext cx="2762247" cy="2071685"/>
          </a:xfrm>
          <a:prstGeom prst="rect">
            <a:avLst/>
          </a:prstGeom>
          <a:noFill/>
          <a:ln w="9525">
            <a:noFill/>
            <a:miter lim="800000"/>
            <a:headEnd/>
            <a:tailEnd/>
          </a:ln>
          <a:effectLst/>
        </p:spPr>
      </p:pic>
      <p:sp>
        <p:nvSpPr>
          <p:cNvPr id="2" name="テキスト ボックス 1"/>
          <p:cNvSpPr txBox="1"/>
          <p:nvPr/>
        </p:nvSpPr>
        <p:spPr>
          <a:xfrm>
            <a:off x="1357290" y="285728"/>
            <a:ext cx="6527078" cy="830997"/>
          </a:xfrm>
          <a:prstGeom prst="rect">
            <a:avLst/>
          </a:prstGeom>
          <a:noFill/>
        </p:spPr>
        <p:txBody>
          <a:bodyPr wrap="square" rtlCol="0">
            <a:spAutoFit/>
          </a:bodyPr>
          <a:lstStyle/>
          <a:p>
            <a:pPr algn="ctr"/>
            <a:r>
              <a:rPr kumimoji="1" lang="ja-JP" altLang="en-US" sz="4800" dirty="0" smtClean="0">
                <a:solidFill>
                  <a:schemeClr val="bg1"/>
                </a:solidFill>
              </a:rPr>
              <a:t>熱画像による表面測定</a:t>
            </a:r>
            <a:endParaRPr kumimoji="1" lang="ja-JP" altLang="en-US" sz="4800" dirty="0">
              <a:solidFill>
                <a:schemeClr val="bg1"/>
              </a:solidFill>
            </a:endParaRPr>
          </a:p>
        </p:txBody>
      </p:sp>
      <p:sp>
        <p:nvSpPr>
          <p:cNvPr id="3" name="テキスト ボックス 2"/>
          <p:cNvSpPr txBox="1"/>
          <p:nvPr/>
        </p:nvSpPr>
        <p:spPr>
          <a:xfrm>
            <a:off x="285720" y="2571744"/>
            <a:ext cx="5357850" cy="1384995"/>
          </a:xfrm>
          <a:prstGeom prst="rect">
            <a:avLst/>
          </a:prstGeom>
          <a:noFill/>
        </p:spPr>
        <p:txBody>
          <a:bodyPr wrap="square" rtlCol="0">
            <a:spAutoFit/>
          </a:bodyPr>
          <a:lstStyle/>
          <a:p>
            <a:r>
              <a:rPr kumimoji="1" lang="ja-JP" altLang="en-US" sz="2800" dirty="0" smtClean="0">
                <a:solidFill>
                  <a:schemeClr val="bg1"/>
                </a:solidFill>
              </a:rPr>
              <a:t>アルミ板に塗装をした状態では熱画像で表面温度を</a:t>
            </a:r>
            <a:r>
              <a:rPr lang="ja-JP" altLang="en-US" sz="2800" dirty="0" smtClean="0">
                <a:solidFill>
                  <a:schemeClr val="bg1"/>
                </a:solidFill>
              </a:rPr>
              <a:t>測定することが出来なかった</a:t>
            </a:r>
            <a:endParaRPr kumimoji="1" lang="en-US" altLang="ja-JP" sz="2800" dirty="0" smtClean="0">
              <a:solidFill>
                <a:schemeClr val="bg1"/>
              </a:solidFill>
            </a:endParaRPr>
          </a:p>
        </p:txBody>
      </p:sp>
      <p:sp>
        <p:nvSpPr>
          <p:cNvPr id="4" name="テキスト ボックス 3"/>
          <p:cNvSpPr txBox="1"/>
          <p:nvPr/>
        </p:nvSpPr>
        <p:spPr>
          <a:xfrm>
            <a:off x="285720" y="4258583"/>
            <a:ext cx="5357850" cy="954107"/>
          </a:xfrm>
          <a:prstGeom prst="rect">
            <a:avLst/>
          </a:prstGeom>
          <a:noFill/>
        </p:spPr>
        <p:txBody>
          <a:bodyPr wrap="square" rtlCol="0">
            <a:spAutoFit/>
          </a:bodyPr>
          <a:lstStyle/>
          <a:p>
            <a:r>
              <a:rPr kumimoji="1" lang="ja-JP" altLang="en-US" sz="2800" dirty="0" smtClean="0">
                <a:solidFill>
                  <a:schemeClr val="bg1"/>
                </a:solidFill>
              </a:rPr>
              <a:t>フラクタル日除けの表面に</a:t>
            </a:r>
            <a:r>
              <a:rPr kumimoji="1" lang="en-US" altLang="ja-JP" sz="2800" dirty="0" smtClean="0">
                <a:solidFill>
                  <a:srgbClr val="FF33CC"/>
                </a:solidFill>
              </a:rPr>
              <a:t>1</a:t>
            </a:r>
            <a:r>
              <a:rPr kumimoji="1" lang="ja-JP" altLang="en-US" sz="2800" dirty="0" smtClean="0">
                <a:solidFill>
                  <a:srgbClr val="FF33CC"/>
                </a:solidFill>
              </a:rPr>
              <a:t>㎜厚の</a:t>
            </a:r>
            <a:r>
              <a:rPr kumimoji="1" lang="ja-JP" altLang="en-US" sz="2800" dirty="0" err="1" smtClean="0">
                <a:solidFill>
                  <a:srgbClr val="FF33CC"/>
                </a:solidFill>
              </a:rPr>
              <a:t>ろ</a:t>
            </a:r>
            <a:r>
              <a:rPr kumimoji="1" lang="ja-JP" altLang="en-US" sz="2800" dirty="0" smtClean="0">
                <a:solidFill>
                  <a:srgbClr val="FF33CC"/>
                </a:solidFill>
              </a:rPr>
              <a:t>紙</a:t>
            </a:r>
            <a:r>
              <a:rPr kumimoji="1" lang="ja-JP" altLang="en-US" sz="2800" dirty="0" smtClean="0">
                <a:solidFill>
                  <a:schemeClr val="bg1"/>
                </a:solidFill>
              </a:rPr>
              <a:t>を貼り、</a:t>
            </a:r>
            <a:r>
              <a:rPr kumimoji="1" lang="ja-JP" altLang="en-US" sz="2800" dirty="0" err="1" smtClean="0">
                <a:solidFill>
                  <a:schemeClr val="bg1"/>
                </a:solidFill>
              </a:rPr>
              <a:t>ろ</a:t>
            </a:r>
            <a:r>
              <a:rPr kumimoji="1" lang="ja-JP" altLang="en-US" sz="2800" dirty="0" smtClean="0">
                <a:solidFill>
                  <a:schemeClr val="bg1"/>
                </a:solidFill>
              </a:rPr>
              <a:t>紙を水で濡らす</a:t>
            </a:r>
            <a:endParaRPr kumimoji="1" lang="ja-JP" altLang="en-US" sz="2800" dirty="0">
              <a:solidFill>
                <a:schemeClr val="bg1"/>
              </a:solidFill>
            </a:endParaRPr>
          </a:p>
        </p:txBody>
      </p:sp>
      <p:pic>
        <p:nvPicPr>
          <p:cNvPr id="23555" name="Picture 3"/>
          <p:cNvPicPr>
            <a:picLocks noChangeAspect="1" noChangeArrowheads="1"/>
          </p:cNvPicPr>
          <p:nvPr/>
        </p:nvPicPr>
        <p:blipFill>
          <a:blip r:embed="rId3"/>
          <a:srcRect/>
          <a:stretch>
            <a:fillRect/>
          </a:stretch>
        </p:blipFill>
        <p:spPr bwMode="auto">
          <a:xfrm>
            <a:off x="6072198" y="4464850"/>
            <a:ext cx="2714644" cy="2035984"/>
          </a:xfrm>
          <a:prstGeom prst="rect">
            <a:avLst/>
          </a:prstGeom>
          <a:noFill/>
          <a:ln w="9525">
            <a:noFill/>
            <a:miter lim="800000"/>
            <a:headEnd/>
            <a:tailEnd/>
          </a:ln>
          <a:effectLst/>
        </p:spPr>
      </p:pic>
      <p:sp>
        <p:nvSpPr>
          <p:cNvPr id="7" name="下矢印 6"/>
          <p:cNvSpPr/>
          <p:nvPr/>
        </p:nvSpPr>
        <p:spPr>
          <a:xfrm>
            <a:off x="7215206" y="3786190"/>
            <a:ext cx="428628" cy="57150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85720" y="5643578"/>
            <a:ext cx="5357850" cy="954107"/>
          </a:xfrm>
          <a:prstGeom prst="rect">
            <a:avLst/>
          </a:prstGeom>
          <a:noFill/>
        </p:spPr>
        <p:txBody>
          <a:bodyPr wrap="square" rtlCol="0">
            <a:spAutoFit/>
          </a:bodyPr>
          <a:lstStyle/>
          <a:p>
            <a:r>
              <a:rPr kumimoji="1" lang="ja-JP" altLang="en-US" sz="2800" dirty="0" smtClean="0">
                <a:solidFill>
                  <a:srgbClr val="FF33CC"/>
                </a:solidFill>
              </a:rPr>
              <a:t>風による蒸発のしやすさ</a:t>
            </a:r>
            <a:r>
              <a:rPr kumimoji="1" lang="ja-JP" altLang="en-US" sz="2800" dirty="0" smtClean="0">
                <a:solidFill>
                  <a:schemeClr val="bg1"/>
                </a:solidFill>
              </a:rPr>
              <a:t>を熱画像で見る</a:t>
            </a:r>
            <a:endParaRPr kumimoji="1" lang="ja-JP" altLang="en-US" sz="2800" dirty="0">
              <a:solidFill>
                <a:schemeClr val="bg1"/>
              </a:solidFill>
            </a:endParaRPr>
          </a:p>
        </p:txBody>
      </p:sp>
      <p:sp>
        <p:nvSpPr>
          <p:cNvPr id="9" name="テキスト ボックス 8"/>
          <p:cNvSpPr txBox="1"/>
          <p:nvPr/>
        </p:nvSpPr>
        <p:spPr>
          <a:xfrm>
            <a:off x="285720" y="1357298"/>
            <a:ext cx="5357850" cy="954107"/>
          </a:xfrm>
          <a:prstGeom prst="rect">
            <a:avLst/>
          </a:prstGeom>
          <a:noFill/>
        </p:spPr>
        <p:txBody>
          <a:bodyPr wrap="square" rtlCol="0">
            <a:spAutoFit/>
          </a:bodyPr>
          <a:lstStyle/>
          <a:p>
            <a:r>
              <a:rPr kumimoji="1" lang="ja-JP" altLang="en-US" sz="2800" dirty="0" smtClean="0">
                <a:solidFill>
                  <a:schemeClr val="bg1"/>
                </a:solidFill>
              </a:rPr>
              <a:t>熱電対は</a:t>
            </a:r>
            <a:r>
              <a:rPr lang="ja-JP" altLang="en-US" sz="2800" dirty="0" smtClean="0">
                <a:solidFill>
                  <a:schemeClr val="bg1"/>
                </a:solidFill>
              </a:rPr>
              <a:t>「</a:t>
            </a:r>
            <a:r>
              <a:rPr kumimoji="1" lang="ja-JP" altLang="en-US" sz="2800" dirty="0" smtClean="0">
                <a:solidFill>
                  <a:schemeClr val="bg1"/>
                </a:solidFill>
              </a:rPr>
              <a:t>点」、赤外放射カメラは</a:t>
            </a:r>
            <a:r>
              <a:rPr kumimoji="1" lang="ja-JP" altLang="en-US" sz="2800" dirty="0" smtClean="0">
                <a:solidFill>
                  <a:srgbClr val="FF33CC"/>
                </a:solidFill>
              </a:rPr>
              <a:t>「面」</a:t>
            </a:r>
            <a:r>
              <a:rPr kumimoji="1" lang="ja-JP" altLang="en-US" sz="2800" dirty="0" smtClean="0">
                <a:solidFill>
                  <a:schemeClr val="bg1"/>
                </a:solidFill>
              </a:rPr>
              <a:t>による測定</a:t>
            </a:r>
            <a:endParaRPr kumimoji="1" lang="ja-JP" altLang="en-US" sz="28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r="22196"/>
          <a:stretch>
            <a:fillRect/>
          </a:stretch>
        </p:blipFill>
        <p:spPr bwMode="auto">
          <a:xfrm>
            <a:off x="-27" y="0"/>
            <a:ext cx="3023625"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r="22196"/>
          <a:stretch>
            <a:fillRect/>
          </a:stretch>
        </p:blipFill>
        <p:spPr bwMode="auto">
          <a:xfrm>
            <a:off x="0" y="2286000"/>
            <a:ext cx="3023573"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r="22196"/>
          <a:stretch>
            <a:fillRect/>
          </a:stretch>
        </p:blipFill>
        <p:spPr bwMode="auto">
          <a:xfrm>
            <a:off x="6120432" y="0"/>
            <a:ext cx="3023568"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r="22196"/>
          <a:stretch>
            <a:fillRect/>
          </a:stretch>
        </p:blipFill>
        <p:spPr bwMode="auto">
          <a:xfrm>
            <a:off x="6120427" y="2286000"/>
            <a:ext cx="3023605"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xmlns="" val="0"/>
              </a:ext>
            </a:extLst>
          </a:blip>
          <a:srcRect r="22196"/>
          <a:stretch>
            <a:fillRect/>
          </a:stretch>
        </p:blipFill>
        <p:spPr bwMode="auto">
          <a:xfrm>
            <a:off x="0" y="4572000"/>
            <a:ext cx="3023611"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xmlns="" val="0"/>
              </a:ext>
            </a:extLst>
          </a:blip>
          <a:srcRect r="22196"/>
          <a:stretch>
            <a:fillRect/>
          </a:stretch>
        </p:blipFill>
        <p:spPr bwMode="auto">
          <a:xfrm>
            <a:off x="6120414" y="4572000"/>
            <a:ext cx="3023618"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テキスト ボックス 3"/>
          <p:cNvSpPr txBox="1"/>
          <p:nvPr/>
        </p:nvSpPr>
        <p:spPr>
          <a:xfrm>
            <a:off x="3714745" y="1013236"/>
            <a:ext cx="1785950" cy="954107"/>
          </a:xfrm>
          <a:prstGeom prst="rect">
            <a:avLst/>
          </a:prstGeom>
          <a:noFill/>
        </p:spPr>
        <p:txBody>
          <a:bodyPr wrap="square" rtlCol="0">
            <a:spAutoFit/>
          </a:bodyPr>
          <a:lstStyle/>
          <a:p>
            <a:pPr algn="ctr"/>
            <a:r>
              <a:rPr kumimoji="1" lang="en-US" altLang="ja-JP" sz="2800" b="1" dirty="0" smtClean="0">
                <a:solidFill>
                  <a:srgbClr val="FFFF00"/>
                </a:solidFill>
              </a:rPr>
              <a:t>12</a:t>
            </a:r>
            <a:r>
              <a:rPr kumimoji="1" lang="ja-JP" altLang="en-US" sz="2800" b="1" dirty="0" smtClean="0">
                <a:solidFill>
                  <a:srgbClr val="FFFF00"/>
                </a:solidFill>
              </a:rPr>
              <a:t>月</a:t>
            </a:r>
            <a:r>
              <a:rPr kumimoji="1" lang="en-US" altLang="ja-JP" sz="2800" b="1" dirty="0" smtClean="0">
                <a:solidFill>
                  <a:srgbClr val="FFFF00"/>
                </a:solidFill>
              </a:rPr>
              <a:t>19</a:t>
            </a:r>
            <a:r>
              <a:rPr kumimoji="1" lang="ja-JP" altLang="en-US" sz="2800" b="1" dirty="0" smtClean="0">
                <a:solidFill>
                  <a:srgbClr val="FFFF00"/>
                </a:solidFill>
              </a:rPr>
              <a:t>日</a:t>
            </a:r>
            <a:endParaRPr kumimoji="1" lang="en-US" altLang="ja-JP" sz="2800" b="1" dirty="0" smtClean="0">
              <a:solidFill>
                <a:srgbClr val="FFFF00"/>
              </a:solidFill>
            </a:endParaRPr>
          </a:p>
          <a:p>
            <a:pPr algn="ctr"/>
            <a:r>
              <a:rPr kumimoji="1" lang="en-US" altLang="ja-JP" sz="2800" b="1" dirty="0" smtClean="0">
                <a:solidFill>
                  <a:srgbClr val="FFFF00"/>
                </a:solidFill>
              </a:rPr>
              <a:t>15</a:t>
            </a:r>
            <a:r>
              <a:rPr kumimoji="1" lang="ja-JP" altLang="en-US" sz="2800" b="1" dirty="0" smtClean="0">
                <a:solidFill>
                  <a:srgbClr val="FFFF00"/>
                </a:solidFill>
              </a:rPr>
              <a:t>時</a:t>
            </a:r>
            <a:r>
              <a:rPr kumimoji="1" lang="en-US" altLang="ja-JP" sz="2800" b="1" dirty="0" smtClean="0">
                <a:solidFill>
                  <a:srgbClr val="FFFF00"/>
                </a:solidFill>
              </a:rPr>
              <a:t>44</a:t>
            </a:r>
            <a:r>
              <a:rPr kumimoji="1" lang="ja-JP" altLang="en-US" sz="2800" b="1" dirty="0" smtClean="0">
                <a:solidFill>
                  <a:srgbClr val="FFFF00"/>
                </a:solidFill>
              </a:rPr>
              <a:t>分</a:t>
            </a:r>
            <a:endParaRPr kumimoji="1" lang="en-US" altLang="ja-JP" sz="2800" b="1" dirty="0" smtClean="0">
              <a:solidFill>
                <a:srgbClr val="FFFF00"/>
              </a:solidFill>
            </a:endParaRPr>
          </a:p>
        </p:txBody>
      </p:sp>
      <p:pic>
        <p:nvPicPr>
          <p:cNvPr id="1026" name="Picture 2"/>
          <p:cNvPicPr>
            <a:picLocks noChangeAspect="1" noChangeArrowheads="1"/>
          </p:cNvPicPr>
          <p:nvPr/>
        </p:nvPicPr>
        <p:blipFill>
          <a:blip r:embed="rId8"/>
          <a:srcRect l="78240"/>
          <a:stretch>
            <a:fillRect/>
          </a:stretch>
        </p:blipFill>
        <p:spPr bwMode="auto">
          <a:xfrm>
            <a:off x="3967748" y="2285992"/>
            <a:ext cx="1176788" cy="3501180"/>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2671748" y="0"/>
            <a:ext cx="1296000" cy="972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143505" y="2285992"/>
            <a:ext cx="1296000" cy="972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2671748" y="4572008"/>
            <a:ext cx="1296000" cy="9720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cstate="print"/>
          <a:srcRect/>
          <a:stretch>
            <a:fillRect/>
          </a:stretch>
        </p:blipFill>
        <p:spPr bwMode="auto">
          <a:xfrm>
            <a:off x="5143505" y="4572008"/>
            <a:ext cx="1296000" cy="9720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13" cstate="print"/>
          <a:srcRect/>
          <a:stretch>
            <a:fillRect/>
          </a:stretch>
        </p:blipFill>
        <p:spPr bwMode="auto">
          <a:xfrm>
            <a:off x="5143505" y="0"/>
            <a:ext cx="1296000" cy="9720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4" cstate="print"/>
          <a:srcRect/>
          <a:stretch>
            <a:fillRect/>
          </a:stretch>
        </p:blipFill>
        <p:spPr bwMode="auto">
          <a:xfrm>
            <a:off x="2671748" y="2285992"/>
            <a:ext cx="1296000" cy="972000"/>
          </a:xfrm>
          <a:prstGeom prst="rect">
            <a:avLst/>
          </a:prstGeom>
          <a:noFill/>
          <a:ln w="9525">
            <a:noFill/>
            <a:miter lim="800000"/>
            <a:headEnd/>
            <a:tailEnd/>
          </a:ln>
          <a:effectLst/>
        </p:spPr>
      </p:pic>
      <p:grpSp>
        <p:nvGrpSpPr>
          <p:cNvPr id="2" name="グループ化 43"/>
          <p:cNvGrpSpPr/>
          <p:nvPr/>
        </p:nvGrpSpPr>
        <p:grpSpPr>
          <a:xfrm>
            <a:off x="0" y="0"/>
            <a:ext cx="4714876" cy="2259106"/>
            <a:chOff x="0" y="0"/>
            <a:chExt cx="4714876" cy="2259106"/>
          </a:xfrm>
        </p:grpSpPr>
        <p:sp>
          <p:nvSpPr>
            <p:cNvPr id="38" name="フリーフォーム 37"/>
            <p:cNvSpPr/>
            <p:nvPr/>
          </p:nvSpPr>
          <p:spPr>
            <a:xfrm>
              <a:off x="0" y="0"/>
              <a:ext cx="1680882" cy="2259106"/>
            </a:xfrm>
            <a:custGeom>
              <a:avLst/>
              <a:gdLst>
                <a:gd name="connsiteX0" fmla="*/ 1680882 w 1680882"/>
                <a:gd name="connsiteY0" fmla="*/ 0 h 2259106"/>
                <a:gd name="connsiteX1" fmla="*/ 1600200 w 1680882"/>
                <a:gd name="connsiteY1" fmla="*/ 2259106 h 2259106"/>
                <a:gd name="connsiteX2" fmla="*/ 1385047 w 1680882"/>
                <a:gd name="connsiteY2" fmla="*/ 2259106 h 2259106"/>
                <a:gd name="connsiteX3" fmla="*/ 0 w 1680882"/>
                <a:gd name="connsiteY3" fmla="*/ 1385047 h 2259106"/>
                <a:gd name="connsiteX4" fmla="*/ 13447 w 1680882"/>
                <a:gd name="connsiteY4" fmla="*/ 1008529 h 2259106"/>
                <a:gd name="connsiteX5" fmla="*/ 1465729 w 1680882"/>
                <a:gd name="connsiteY5" fmla="*/ 0 h 2259106"/>
                <a:gd name="connsiteX6" fmla="*/ 1680882 w 1680882"/>
                <a:gd name="connsiteY6" fmla="*/ 0 h 22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882" h="2259106">
                  <a:moveTo>
                    <a:pt x="1680882" y="0"/>
                  </a:moveTo>
                  <a:lnTo>
                    <a:pt x="1600200" y="2259106"/>
                  </a:lnTo>
                  <a:lnTo>
                    <a:pt x="1385047" y="2259106"/>
                  </a:lnTo>
                  <a:lnTo>
                    <a:pt x="0" y="1385047"/>
                  </a:lnTo>
                  <a:lnTo>
                    <a:pt x="13447" y="1008529"/>
                  </a:lnTo>
                  <a:lnTo>
                    <a:pt x="1465729" y="0"/>
                  </a:lnTo>
                  <a:lnTo>
                    <a:pt x="1680882" y="0"/>
                  </a:lnTo>
                  <a:close/>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53"/>
            <p:cNvGrpSpPr/>
            <p:nvPr/>
          </p:nvGrpSpPr>
          <p:grpSpPr>
            <a:xfrm>
              <a:off x="1000100" y="778770"/>
              <a:ext cx="3714776" cy="830997"/>
              <a:chOff x="1000100" y="778770"/>
              <a:chExt cx="3714776" cy="830997"/>
            </a:xfrm>
          </p:grpSpPr>
          <p:cxnSp>
            <p:nvCxnSpPr>
              <p:cNvPr id="42" name="直線矢印コネクタ 41"/>
              <p:cNvCxnSpPr/>
              <p:nvPr/>
            </p:nvCxnSpPr>
            <p:spPr>
              <a:xfrm rot="10800000">
                <a:off x="1000100" y="1142984"/>
                <a:ext cx="2071702" cy="714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3000364" y="778770"/>
                <a:ext cx="1714512" cy="830997"/>
              </a:xfrm>
              <a:prstGeom prst="rect">
                <a:avLst/>
              </a:prstGeom>
              <a:solidFill>
                <a:schemeClr val="bg1"/>
              </a:solidFill>
              <a:ln w="38100">
                <a:solidFill>
                  <a:schemeClr val="tx1"/>
                </a:solidFill>
                <a:miter lim="800000"/>
              </a:ln>
            </p:spPr>
            <p:txBody>
              <a:bodyPr wrap="square" rtlCol="0">
                <a:spAutoFit/>
              </a:bodyPr>
              <a:lstStyle/>
              <a:p>
                <a:pPr algn="ctr"/>
                <a:r>
                  <a:rPr kumimoji="1" lang="en-US" altLang="ja-JP" sz="2400" b="1" dirty="0" smtClean="0">
                    <a:latin typeface="+mn-ea"/>
                  </a:rPr>
                  <a:t>MAX</a:t>
                </a:r>
                <a:r>
                  <a:rPr lang="ja-JP" altLang="en-US" sz="2400" b="1" dirty="0" smtClean="0">
                    <a:latin typeface="+mn-ea"/>
                  </a:rPr>
                  <a:t> </a:t>
                </a:r>
                <a:r>
                  <a:rPr lang="en-US" altLang="ja-JP" sz="2400" b="1" dirty="0" smtClean="0">
                    <a:latin typeface="+mn-ea"/>
                  </a:rPr>
                  <a:t>5.83</a:t>
                </a:r>
                <a:r>
                  <a:rPr lang="ja-JP" altLang="en-US" sz="2400" b="1" dirty="0" smtClean="0">
                    <a:latin typeface="+mn-ea"/>
                  </a:rPr>
                  <a:t>℃</a:t>
                </a:r>
                <a:endParaRPr lang="en-US" altLang="ja-JP" sz="2400" b="1" dirty="0" smtClean="0">
                  <a:latin typeface="+mn-ea"/>
                </a:endParaRPr>
              </a:p>
              <a:p>
                <a:pPr algn="ctr"/>
                <a:r>
                  <a:rPr kumimoji="1" lang="en-US" altLang="ja-JP" sz="2400" b="1" dirty="0" smtClean="0">
                    <a:latin typeface="+mn-ea"/>
                  </a:rPr>
                  <a:t>MIN  3.94</a:t>
                </a:r>
                <a:r>
                  <a:rPr kumimoji="1" lang="ja-JP" altLang="en-US" sz="2400" b="1" dirty="0" smtClean="0">
                    <a:latin typeface="+mn-ea"/>
                  </a:rPr>
                  <a:t>℃</a:t>
                </a:r>
                <a:endParaRPr kumimoji="1" lang="en-US" altLang="ja-JP" sz="2400" b="1" dirty="0" smtClean="0">
                  <a:latin typeface="+mn-ea"/>
                </a:endParaRPr>
              </a:p>
            </p:txBody>
          </p:sp>
        </p:grpSp>
      </p:grpSp>
      <p:grpSp>
        <p:nvGrpSpPr>
          <p:cNvPr id="5" name="グループ化 64"/>
          <p:cNvGrpSpPr/>
          <p:nvPr/>
        </p:nvGrpSpPr>
        <p:grpSpPr>
          <a:xfrm>
            <a:off x="1375610" y="0"/>
            <a:ext cx="7346035" cy="6858000"/>
            <a:chOff x="1375610" y="0"/>
            <a:chExt cx="7346035" cy="6858000"/>
          </a:xfrm>
        </p:grpSpPr>
        <p:grpSp>
          <p:nvGrpSpPr>
            <p:cNvPr id="6" name="グループ化 55"/>
            <p:cNvGrpSpPr/>
            <p:nvPr/>
          </p:nvGrpSpPr>
          <p:grpSpPr>
            <a:xfrm>
              <a:off x="1375610" y="0"/>
              <a:ext cx="7346035" cy="6858000"/>
              <a:chOff x="1375610" y="0"/>
              <a:chExt cx="7346035" cy="6858000"/>
            </a:xfrm>
          </p:grpSpPr>
          <p:sp>
            <p:nvSpPr>
              <p:cNvPr id="50" name="円/楕円 49"/>
              <p:cNvSpPr/>
              <p:nvPr/>
            </p:nvSpPr>
            <p:spPr>
              <a:xfrm rot="165619">
                <a:off x="1375610" y="2293309"/>
                <a:ext cx="357190" cy="22145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54"/>
              <p:cNvGrpSpPr/>
              <p:nvPr/>
            </p:nvGrpSpPr>
            <p:grpSpPr>
              <a:xfrm>
                <a:off x="1428728" y="0"/>
                <a:ext cx="7292917" cy="6858000"/>
                <a:chOff x="1428728" y="0"/>
                <a:chExt cx="7292917" cy="6858000"/>
              </a:xfrm>
            </p:grpSpPr>
            <p:grpSp>
              <p:nvGrpSpPr>
                <p:cNvPr id="8" name="グループ化 48"/>
                <p:cNvGrpSpPr/>
                <p:nvPr/>
              </p:nvGrpSpPr>
              <p:grpSpPr>
                <a:xfrm>
                  <a:off x="1428728" y="0"/>
                  <a:ext cx="7292917" cy="6858000"/>
                  <a:chOff x="1428728" y="0"/>
                  <a:chExt cx="7292917" cy="6858000"/>
                </a:xfrm>
              </p:grpSpPr>
              <p:sp>
                <p:nvSpPr>
                  <p:cNvPr id="35" name="テキスト ボックス 34"/>
                  <p:cNvSpPr txBox="1"/>
                  <p:nvPr/>
                </p:nvSpPr>
                <p:spPr>
                  <a:xfrm>
                    <a:off x="3714744" y="3923156"/>
                    <a:ext cx="2143140" cy="1569660"/>
                  </a:xfrm>
                  <a:prstGeom prst="rect">
                    <a:avLst/>
                  </a:prstGeom>
                  <a:solidFill>
                    <a:schemeClr val="bg1"/>
                  </a:solidFill>
                  <a:ln w="38100">
                    <a:solidFill>
                      <a:schemeClr val="tx1"/>
                    </a:solidFill>
                    <a:miter lim="800000"/>
                  </a:ln>
                </p:spPr>
                <p:txBody>
                  <a:bodyPr wrap="square" rtlCol="0">
                    <a:spAutoFit/>
                  </a:bodyPr>
                  <a:lstStyle/>
                  <a:p>
                    <a:r>
                      <a:rPr kumimoji="1" lang="ja-JP" altLang="en-US" sz="2400" b="1" dirty="0" smtClean="0"/>
                      <a:t>エッジ部位の表面温度が周辺温度より低くなっている</a:t>
                    </a:r>
                    <a:endParaRPr kumimoji="1" lang="ja-JP" altLang="en-US" sz="2400" b="1" dirty="0"/>
                  </a:p>
                </p:txBody>
              </p:sp>
              <p:grpSp>
                <p:nvGrpSpPr>
                  <p:cNvPr id="9" name="グループ化 47"/>
                  <p:cNvGrpSpPr/>
                  <p:nvPr/>
                </p:nvGrpSpPr>
                <p:grpSpPr>
                  <a:xfrm>
                    <a:off x="1428728" y="0"/>
                    <a:ext cx="7292917" cy="6858000"/>
                    <a:chOff x="1428728" y="0"/>
                    <a:chExt cx="7292917" cy="6858000"/>
                  </a:xfrm>
                </p:grpSpPr>
                <p:grpSp>
                  <p:nvGrpSpPr>
                    <p:cNvPr id="10" name="グループ化 32"/>
                    <p:cNvGrpSpPr/>
                    <p:nvPr/>
                  </p:nvGrpSpPr>
                  <p:grpSpPr>
                    <a:xfrm>
                      <a:off x="1428728" y="0"/>
                      <a:ext cx="7292917" cy="6858000"/>
                      <a:chOff x="1428728" y="0"/>
                      <a:chExt cx="7292917" cy="6858000"/>
                    </a:xfrm>
                  </p:grpSpPr>
                  <p:sp>
                    <p:nvSpPr>
                      <p:cNvPr id="26" name="円/楕円 25"/>
                      <p:cNvSpPr/>
                      <p:nvPr/>
                    </p:nvSpPr>
                    <p:spPr>
                      <a:xfrm rot="165619">
                        <a:off x="1500166" y="0"/>
                        <a:ext cx="357190" cy="22145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rot="172435">
                        <a:off x="7572396" y="2357430"/>
                        <a:ext cx="357190" cy="2143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rot="178151">
                        <a:off x="7500958" y="0"/>
                        <a:ext cx="357190" cy="22145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rot="158045">
                        <a:off x="7408651" y="4642011"/>
                        <a:ext cx="357190" cy="22089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rot="343877">
                        <a:off x="8422420" y="726045"/>
                        <a:ext cx="299225" cy="13008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rot="207837">
                        <a:off x="1428728" y="4572008"/>
                        <a:ext cx="357190" cy="2285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7" name="直線矢印コネクタ 36"/>
                    <p:cNvCxnSpPr/>
                    <p:nvPr/>
                  </p:nvCxnSpPr>
                  <p:spPr>
                    <a:xfrm rot="16200000" flipV="1">
                      <a:off x="1607323" y="1815735"/>
                      <a:ext cx="2357454" cy="1857388"/>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rot="10800000" flipV="1">
                      <a:off x="1785918" y="3929066"/>
                      <a:ext cx="1928826" cy="1785950"/>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5400000" flipH="1" flipV="1">
                      <a:off x="5335459" y="1757417"/>
                      <a:ext cx="2688164" cy="1643314"/>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5857884" y="1960502"/>
                      <a:ext cx="2562956" cy="1962654"/>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5857884" y="3929066"/>
                      <a:ext cx="1643074" cy="1214446"/>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V="1">
                      <a:off x="5857884" y="3557012"/>
                      <a:ext cx="1714737" cy="366144"/>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grpSp>
            </p:grpSp>
            <p:cxnSp>
              <p:nvCxnSpPr>
                <p:cNvPr id="52" name="直線矢印コネクタ 51"/>
                <p:cNvCxnSpPr/>
                <p:nvPr/>
              </p:nvCxnSpPr>
              <p:spPr>
                <a:xfrm rot="10800000">
                  <a:off x="1732594" y="3546154"/>
                  <a:ext cx="1982151" cy="3770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58" name="円/楕円 57"/>
            <p:cNvSpPr/>
            <p:nvPr/>
          </p:nvSpPr>
          <p:spPr>
            <a:xfrm rot="343877">
              <a:off x="6847881" y="5367321"/>
              <a:ext cx="222117" cy="6384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矢印コネクタ 59"/>
            <p:cNvCxnSpPr>
              <a:endCxn id="58" idx="2"/>
            </p:cNvCxnSpPr>
            <p:nvPr/>
          </p:nvCxnSpPr>
          <p:spPr>
            <a:xfrm rot="16200000" flipH="1">
              <a:off x="5479970" y="4306980"/>
              <a:ext cx="1746381" cy="990552"/>
            </a:xfrm>
            <a:prstGeom prst="straightConnector1">
              <a:avLst/>
            </a:prstGeom>
            <a:ln w="25400">
              <a:solidFill>
                <a:schemeClr val="tx1"/>
              </a:solidFill>
              <a:miter lim="8000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7938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1414"/>
            <a:ext cx="8229600" cy="1143000"/>
          </a:xfrm>
        </p:spPr>
        <p:txBody>
          <a:bodyPr/>
          <a:lstStyle/>
          <a:p>
            <a:r>
              <a:rPr kumimoji="1" lang="ja-JP" altLang="en-US" sz="4800" dirty="0" smtClean="0">
                <a:solidFill>
                  <a:srgbClr val="FFFF00"/>
                </a:solidFill>
              </a:rPr>
              <a:t>結果</a:t>
            </a:r>
            <a:endParaRPr kumimoji="1" lang="ja-JP" altLang="en-US" dirty="0">
              <a:solidFill>
                <a:srgbClr val="FFFF00"/>
              </a:solidFill>
            </a:endParaRPr>
          </a:p>
        </p:txBody>
      </p:sp>
      <p:sp>
        <p:nvSpPr>
          <p:cNvPr id="3" name="コンテンツ プレースホルダー 2"/>
          <p:cNvSpPr>
            <a:spLocks noGrp="1"/>
          </p:cNvSpPr>
          <p:nvPr>
            <p:ph idx="1"/>
          </p:nvPr>
        </p:nvSpPr>
        <p:spPr>
          <a:xfrm>
            <a:off x="428596" y="1285860"/>
            <a:ext cx="8501122" cy="5214974"/>
          </a:xfrm>
        </p:spPr>
        <p:txBody>
          <a:bodyPr>
            <a:noAutofit/>
          </a:bodyPr>
          <a:lstStyle/>
          <a:p>
            <a:pPr marL="514350" indent="-514350" algn="just">
              <a:buFont typeface="+mj-lt"/>
              <a:buAutoNum type="arabicPeriod"/>
            </a:pPr>
            <a:r>
              <a:rPr lang="ja-JP" altLang="en-US" sz="4000" dirty="0" smtClean="0">
                <a:solidFill>
                  <a:srgbClr val="FFFF00"/>
                </a:solidFill>
              </a:rPr>
              <a:t>日射を受ける条件の場合、白色と黒色では黒色の表面温度が高い</a:t>
            </a:r>
            <a:endParaRPr lang="en-US" altLang="ja-JP" sz="4000" dirty="0" smtClean="0">
              <a:solidFill>
                <a:srgbClr val="FFFF00"/>
              </a:solidFill>
            </a:endParaRPr>
          </a:p>
          <a:p>
            <a:pPr marL="514350" indent="-514350" algn="just">
              <a:lnSpc>
                <a:spcPct val="150000"/>
              </a:lnSpc>
              <a:buFont typeface="+mj-lt"/>
              <a:buAutoNum type="arabicPeriod"/>
            </a:pPr>
            <a:r>
              <a:rPr lang="ja-JP" altLang="en-US" sz="4000" dirty="0" smtClean="0">
                <a:solidFill>
                  <a:srgbClr val="FFFF00"/>
                </a:solidFill>
              </a:rPr>
              <a:t>風が強いと表面温度が低くなる</a:t>
            </a:r>
            <a:endParaRPr lang="en-US" altLang="ja-JP" sz="4000" dirty="0" smtClean="0">
              <a:solidFill>
                <a:srgbClr val="FFFF00"/>
              </a:solidFill>
            </a:endParaRPr>
          </a:p>
          <a:p>
            <a:pPr marL="514350" indent="-514350" algn="just">
              <a:buFont typeface="+mj-lt"/>
              <a:buAutoNum type="arabicPeriod"/>
            </a:pPr>
            <a:r>
              <a:rPr lang="ja-JP" altLang="en-US" sz="4000" dirty="0" smtClean="0">
                <a:solidFill>
                  <a:srgbClr val="FFFF00"/>
                </a:solidFill>
              </a:rPr>
              <a:t>分割数を増やした方が表面温度が上がりにくい</a:t>
            </a:r>
            <a:endParaRPr lang="en-US" altLang="ja-JP" sz="4000" dirty="0" smtClean="0">
              <a:solidFill>
                <a:srgbClr val="FFFF00"/>
              </a:solidFill>
            </a:endParaRPr>
          </a:p>
          <a:p>
            <a:pPr marL="514350" indent="-514350" algn="just">
              <a:spcBef>
                <a:spcPts val="1800"/>
              </a:spcBef>
              <a:buFont typeface="+mj-lt"/>
              <a:buAutoNum type="arabicPeriod"/>
            </a:pPr>
            <a:r>
              <a:rPr lang="ja-JP" altLang="en-US" sz="4000" dirty="0" smtClean="0">
                <a:solidFill>
                  <a:srgbClr val="FFFF00"/>
                </a:solidFill>
              </a:rPr>
              <a:t>フラクタルの形状は表面温度上昇を抑える効果がある</a:t>
            </a:r>
            <a:endParaRPr kumimoji="1" lang="en-US" altLang="ja-JP" sz="4000" dirty="0" smtClean="0">
              <a:solidFill>
                <a:srgbClr val="FFFF00"/>
              </a:solidFill>
            </a:endParaRPr>
          </a:p>
        </p:txBody>
      </p:sp>
    </p:spTree>
    <p:extLst>
      <p:ext uri="{BB962C8B-B14F-4D97-AF65-F5344CB8AC3E}">
        <p14:creationId xmlns="" xmlns:p14="http://schemas.microsoft.com/office/powerpoint/2010/main" val="1174750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28596" y="214290"/>
            <a:ext cx="3857652" cy="646331"/>
          </a:xfrm>
          <a:prstGeom prst="rect">
            <a:avLst/>
          </a:prstGeom>
          <a:noFill/>
        </p:spPr>
        <p:txBody>
          <a:bodyPr wrap="square" rtlCol="0">
            <a:spAutoFit/>
          </a:bodyPr>
          <a:lstStyle/>
          <a:p>
            <a:pPr algn="ctr"/>
            <a:r>
              <a:rPr lang="ja-JP" altLang="en-US" sz="3600" dirty="0" smtClean="0">
                <a:solidFill>
                  <a:srgbClr val="FFFF00"/>
                </a:solidFill>
              </a:rPr>
              <a:t>フラクタル日除け</a:t>
            </a:r>
            <a:endParaRPr kumimoji="1" lang="ja-JP" altLang="en-US" sz="3600" dirty="0">
              <a:solidFill>
                <a:srgbClr val="FFFF00"/>
              </a:solidFill>
            </a:endParaRPr>
          </a:p>
        </p:txBody>
      </p:sp>
      <p:sp>
        <p:nvSpPr>
          <p:cNvPr id="4" name="テキスト ボックス 3"/>
          <p:cNvSpPr txBox="1"/>
          <p:nvPr/>
        </p:nvSpPr>
        <p:spPr>
          <a:xfrm>
            <a:off x="214282" y="1000108"/>
            <a:ext cx="4714908" cy="830997"/>
          </a:xfrm>
          <a:prstGeom prst="rect">
            <a:avLst/>
          </a:prstGeom>
          <a:noFill/>
        </p:spPr>
        <p:txBody>
          <a:bodyPr wrap="square" rtlCol="0">
            <a:spAutoFit/>
          </a:bodyPr>
          <a:lstStyle/>
          <a:p>
            <a:r>
              <a:rPr kumimoji="1" lang="ja-JP" altLang="en-US" sz="2400" b="1" dirty="0" smtClean="0">
                <a:solidFill>
                  <a:schemeClr val="bg1"/>
                </a:solidFill>
              </a:rPr>
              <a:t>小片を</a:t>
            </a:r>
            <a:r>
              <a:rPr kumimoji="1" lang="ja-JP" altLang="en-US" sz="2400" b="1" dirty="0" smtClean="0">
                <a:solidFill>
                  <a:srgbClr val="FF33CC"/>
                </a:solidFill>
              </a:rPr>
              <a:t>シェルピンスキー四面体</a:t>
            </a:r>
            <a:r>
              <a:rPr kumimoji="1" lang="ja-JP" altLang="en-US" sz="2400" b="1" dirty="0" smtClean="0">
                <a:solidFill>
                  <a:schemeClr val="bg1"/>
                </a:solidFill>
              </a:rPr>
              <a:t>型のユニットで組み合わせたもの</a:t>
            </a:r>
            <a:endParaRPr kumimoji="1" lang="ja-JP" altLang="en-US" sz="2400" b="1" dirty="0">
              <a:solidFill>
                <a:schemeClr val="bg1"/>
              </a:solidFill>
            </a:endParaRPr>
          </a:p>
        </p:txBody>
      </p:sp>
      <p:sp>
        <p:nvSpPr>
          <p:cNvPr id="5" name="テキスト ボックス 4"/>
          <p:cNvSpPr txBox="1"/>
          <p:nvPr/>
        </p:nvSpPr>
        <p:spPr>
          <a:xfrm>
            <a:off x="214314" y="2588711"/>
            <a:ext cx="4572000" cy="1200329"/>
          </a:xfrm>
          <a:prstGeom prst="rect">
            <a:avLst/>
          </a:prstGeom>
          <a:noFill/>
        </p:spPr>
        <p:txBody>
          <a:bodyPr wrap="square" rtlCol="0">
            <a:spAutoFit/>
          </a:bodyPr>
          <a:lstStyle/>
          <a:p>
            <a:r>
              <a:rPr kumimoji="1" lang="ja-JP" altLang="en-US" sz="2400" b="1" dirty="0" smtClean="0">
                <a:solidFill>
                  <a:schemeClr val="bg1"/>
                </a:solidFill>
              </a:rPr>
              <a:t>シェルピンスキー四面体とは・・・</a:t>
            </a:r>
            <a:endParaRPr kumimoji="1" lang="en-US" altLang="ja-JP" sz="2400" b="1" dirty="0" smtClean="0">
              <a:solidFill>
                <a:schemeClr val="bg1"/>
              </a:solidFill>
            </a:endParaRPr>
          </a:p>
          <a:p>
            <a:r>
              <a:rPr lang="ja-JP" altLang="en-US" sz="2400" b="1" dirty="0" smtClean="0">
                <a:solidFill>
                  <a:schemeClr val="bg1"/>
                </a:solidFill>
              </a:rPr>
              <a:t>無限に大きさの異なる正四面体の頂点どうしをくっつけたもの</a:t>
            </a:r>
            <a:endParaRPr kumimoji="1" lang="ja-JP" altLang="en-US" sz="2400" b="1" dirty="0">
              <a:solidFill>
                <a:schemeClr val="bg1"/>
              </a:solidFill>
            </a:endParaRPr>
          </a:p>
        </p:txBody>
      </p:sp>
      <p:sp>
        <p:nvSpPr>
          <p:cNvPr id="6" name="テキスト ボックス 5"/>
          <p:cNvSpPr txBox="1"/>
          <p:nvPr/>
        </p:nvSpPr>
        <p:spPr>
          <a:xfrm>
            <a:off x="5072066" y="4214818"/>
            <a:ext cx="3786214" cy="400110"/>
          </a:xfrm>
          <a:prstGeom prst="rect">
            <a:avLst/>
          </a:prstGeom>
          <a:noFill/>
        </p:spPr>
        <p:txBody>
          <a:bodyPr wrap="square" rtlCol="0">
            <a:spAutoFit/>
          </a:bodyPr>
          <a:lstStyle/>
          <a:p>
            <a:r>
              <a:rPr kumimoji="1" lang="ja-JP" altLang="en-US" sz="2000" b="1" dirty="0" smtClean="0">
                <a:solidFill>
                  <a:schemeClr val="bg1"/>
                </a:solidFill>
              </a:rPr>
              <a:t>真上から見たフラクタル日除け</a:t>
            </a:r>
            <a:endParaRPr kumimoji="1" lang="ja-JP" altLang="en-US" sz="2000" b="1" dirty="0">
              <a:solidFill>
                <a:schemeClr val="bg1"/>
              </a:solidFill>
            </a:endParaRPr>
          </a:p>
        </p:txBody>
      </p:sp>
      <p:sp>
        <p:nvSpPr>
          <p:cNvPr id="7" name="テキスト ボックス 6"/>
          <p:cNvSpPr txBox="1"/>
          <p:nvPr/>
        </p:nvSpPr>
        <p:spPr>
          <a:xfrm>
            <a:off x="4786314" y="5002612"/>
            <a:ext cx="4357718" cy="1569660"/>
          </a:xfrm>
          <a:prstGeom prst="rect">
            <a:avLst/>
          </a:prstGeom>
          <a:noFill/>
        </p:spPr>
        <p:txBody>
          <a:bodyPr wrap="square" rtlCol="0">
            <a:spAutoFit/>
          </a:bodyPr>
          <a:lstStyle/>
          <a:p>
            <a:r>
              <a:rPr kumimoji="1" lang="ja-JP" altLang="en-US" sz="2400" b="1" dirty="0" smtClean="0">
                <a:solidFill>
                  <a:schemeClr val="bg1"/>
                </a:solidFill>
              </a:rPr>
              <a:t>市販化されているフラクタル日除けは日本の夏の太陽高度に合わせて作られているため、真上から見ても面には見えない</a:t>
            </a:r>
            <a:endParaRPr kumimoji="1" lang="ja-JP" altLang="en-US" sz="2400" b="1" dirty="0">
              <a:solidFill>
                <a:schemeClr val="bg1"/>
              </a:solidFill>
            </a:endParaRPr>
          </a:p>
        </p:txBody>
      </p:sp>
      <p:pic>
        <p:nvPicPr>
          <p:cNvPr id="6146" name="Picture 2" descr="クリックすると新しいウィンドウで開きます"/>
          <p:cNvPicPr>
            <a:picLocks noChangeAspect="1" noChangeArrowheads="1"/>
          </p:cNvPicPr>
          <p:nvPr/>
        </p:nvPicPr>
        <p:blipFill>
          <a:blip r:embed="rId2"/>
          <a:srcRect l="19276" t="8504" r="8504" b="11339"/>
          <a:stretch>
            <a:fillRect/>
          </a:stretch>
        </p:blipFill>
        <p:spPr bwMode="auto">
          <a:xfrm>
            <a:off x="1214414" y="3929066"/>
            <a:ext cx="2071702" cy="2299383"/>
          </a:xfrm>
          <a:prstGeom prst="rect">
            <a:avLst/>
          </a:prstGeom>
          <a:noFill/>
        </p:spPr>
      </p:pic>
      <p:sp>
        <p:nvSpPr>
          <p:cNvPr id="9" name="テキスト ボックス 8"/>
          <p:cNvSpPr txBox="1"/>
          <p:nvPr/>
        </p:nvSpPr>
        <p:spPr>
          <a:xfrm>
            <a:off x="857224" y="6286520"/>
            <a:ext cx="2714644" cy="369332"/>
          </a:xfrm>
          <a:prstGeom prst="rect">
            <a:avLst/>
          </a:prstGeom>
          <a:noFill/>
        </p:spPr>
        <p:txBody>
          <a:bodyPr wrap="square" rtlCol="0">
            <a:spAutoFit/>
          </a:bodyPr>
          <a:lstStyle/>
          <a:p>
            <a:pPr algn="ctr"/>
            <a:r>
              <a:rPr kumimoji="1" lang="ja-JP" altLang="en-US" b="1" dirty="0" smtClean="0">
                <a:solidFill>
                  <a:schemeClr val="bg1"/>
                </a:solidFill>
              </a:rPr>
              <a:t>シェルピンスキー四面体</a:t>
            </a:r>
            <a:endParaRPr kumimoji="1" lang="ja-JP" altLang="en-US" b="1" dirty="0">
              <a:solidFill>
                <a:schemeClr val="bg1"/>
              </a:solidFill>
            </a:endParaRPr>
          </a:p>
        </p:txBody>
      </p:sp>
      <p:sp>
        <p:nvSpPr>
          <p:cNvPr id="2" name="下矢印 1"/>
          <p:cNvSpPr/>
          <p:nvPr/>
        </p:nvSpPr>
        <p:spPr>
          <a:xfrm>
            <a:off x="2051720" y="2031248"/>
            <a:ext cx="520016" cy="43204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649" name="Group 1"/>
          <p:cNvGrpSpPr>
            <a:grpSpLocks/>
          </p:cNvGrpSpPr>
          <p:nvPr/>
        </p:nvGrpSpPr>
        <p:grpSpPr bwMode="auto">
          <a:xfrm>
            <a:off x="4643472" y="928853"/>
            <a:ext cx="4719846" cy="3285150"/>
            <a:chOff x="5393" y="3514"/>
            <a:chExt cx="2522" cy="1743"/>
          </a:xfrm>
        </p:grpSpPr>
        <p:pic>
          <p:nvPicPr>
            <p:cNvPr id="27650" name="Picture 2" descr="CIMG1362"/>
            <p:cNvPicPr>
              <a:picLocks noChangeAspect="1" noChangeArrowheads="1"/>
            </p:cNvPicPr>
            <p:nvPr/>
          </p:nvPicPr>
          <p:blipFill>
            <a:blip r:embed="rId3" cstate="print"/>
            <a:srcRect/>
            <a:stretch>
              <a:fillRect/>
            </a:stretch>
          </p:blipFill>
          <p:spPr bwMode="auto">
            <a:xfrm>
              <a:off x="5431" y="3514"/>
              <a:ext cx="2291" cy="1720"/>
            </a:xfrm>
            <a:prstGeom prst="rect">
              <a:avLst/>
            </a:prstGeom>
            <a:noFill/>
            <a:ln w="9525">
              <a:noFill/>
              <a:miter lim="800000"/>
              <a:headEnd/>
              <a:tailEnd/>
            </a:ln>
          </p:spPr>
        </p:pic>
        <p:cxnSp>
          <p:nvCxnSpPr>
            <p:cNvPr id="27651" name="AutoShape 3"/>
            <p:cNvCxnSpPr>
              <a:cxnSpLocks noChangeShapeType="1"/>
            </p:cNvCxnSpPr>
            <p:nvPr/>
          </p:nvCxnSpPr>
          <p:spPr bwMode="auto">
            <a:xfrm>
              <a:off x="5791" y="3596"/>
              <a:ext cx="0" cy="1605"/>
            </a:xfrm>
            <a:prstGeom prst="straightConnector1">
              <a:avLst/>
            </a:prstGeom>
            <a:noFill/>
            <a:ln w="25400">
              <a:solidFill>
                <a:srgbClr val="000000"/>
              </a:solidFill>
              <a:round/>
              <a:headEnd type="arrow" w="sm" len="sm"/>
              <a:tailEnd type="arrow" w="sm" len="sm"/>
            </a:ln>
            <a:effectLst/>
          </p:spPr>
        </p:cxnSp>
        <p:sp>
          <p:nvSpPr>
            <p:cNvPr id="27652" name="テキスト ボックス 86"/>
            <p:cNvSpPr txBox="1">
              <a:spLocks noChangeArrowheads="1"/>
            </p:cNvSpPr>
            <p:nvPr/>
          </p:nvSpPr>
          <p:spPr bwMode="auto">
            <a:xfrm>
              <a:off x="5393" y="3680"/>
              <a:ext cx="669"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1" lang="en-US" altLang="ja-JP" sz="2400" b="1" i="0" u="none" strike="noStrike" cap="none" normalizeH="0" baseline="0" dirty="0" smtClean="0">
                  <a:ln>
                    <a:noFill/>
                  </a:ln>
                  <a:solidFill>
                    <a:srgbClr val="000000"/>
                  </a:solidFill>
                  <a:effectLst/>
                  <a:latin typeface="ＭＳ ゴシック" pitchFamily="49" charset="-128"/>
                  <a:ea typeface="ＭＳ ゴシック" pitchFamily="49" charset="-128"/>
                </a:rPr>
                <a:t>245</a:t>
              </a:r>
              <a:endParaRPr kumimoji="1" lang="ja-JP" altLang="ja-JP" sz="2400" b="0" i="0" u="none" strike="noStrike" cap="none" normalizeH="0" baseline="0" dirty="0" smtClean="0">
                <a:ln>
                  <a:noFill/>
                </a:ln>
                <a:solidFill>
                  <a:schemeClr val="tx1"/>
                </a:solidFill>
                <a:effectLst/>
                <a:latin typeface="Arial" pitchFamily="34" charset="0"/>
                <a:ea typeface="ＭＳ Ｐゴシック" pitchFamily="50" charset="-128"/>
              </a:endParaRPr>
            </a:p>
          </p:txBody>
        </p:sp>
        <p:cxnSp>
          <p:nvCxnSpPr>
            <p:cNvPr id="27653" name="AutoShape 5"/>
            <p:cNvCxnSpPr>
              <a:cxnSpLocks noChangeShapeType="1"/>
            </p:cNvCxnSpPr>
            <p:nvPr/>
          </p:nvCxnSpPr>
          <p:spPr bwMode="auto">
            <a:xfrm flipH="1">
              <a:off x="5542" y="5106"/>
              <a:ext cx="2139" cy="0"/>
            </a:xfrm>
            <a:prstGeom prst="straightConnector1">
              <a:avLst/>
            </a:prstGeom>
            <a:noFill/>
            <a:ln w="25400">
              <a:solidFill>
                <a:srgbClr val="000000"/>
              </a:solidFill>
              <a:round/>
              <a:headEnd type="arrow" w="sm" len="sm"/>
              <a:tailEnd type="arrow" w="sm" len="sm"/>
            </a:ln>
            <a:effectLst/>
          </p:spPr>
        </p:cxnSp>
        <p:sp>
          <p:nvSpPr>
            <p:cNvPr id="27654" name="Text Box 6"/>
            <p:cNvSpPr txBox="1">
              <a:spLocks noChangeArrowheads="1"/>
            </p:cNvSpPr>
            <p:nvPr/>
          </p:nvSpPr>
          <p:spPr bwMode="auto">
            <a:xfrm>
              <a:off x="7149" y="4920"/>
              <a:ext cx="544" cy="337"/>
            </a:xfrm>
            <a:prstGeom prst="rect">
              <a:avLst/>
            </a:prstGeom>
            <a:no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chemeClr val="tx1"/>
                  </a:solidFill>
                  <a:effectLst/>
                  <a:latin typeface="ＭＳ ゴシック" pitchFamily="49" charset="-128"/>
                  <a:ea typeface="ＭＳ ゴシック" pitchFamily="49" charset="-128"/>
                </a:rPr>
                <a:t>470</a:t>
              </a:r>
              <a:endParaRPr kumimoji="1" lang="ja-JP" altLang="ja-JP" sz="24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27655" name="Text Box 7"/>
            <p:cNvSpPr txBox="1">
              <a:spLocks noChangeArrowheads="1"/>
            </p:cNvSpPr>
            <p:nvPr/>
          </p:nvSpPr>
          <p:spPr bwMode="auto">
            <a:xfrm>
              <a:off x="6691" y="3532"/>
              <a:ext cx="1213" cy="380"/>
            </a:xfrm>
            <a:prstGeom prst="rect">
              <a:avLst/>
            </a:prstGeom>
            <a:no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smtClean="0">
                  <a:ln>
                    <a:noFill/>
                  </a:ln>
                  <a:solidFill>
                    <a:schemeClr val="tx1"/>
                  </a:solidFill>
                  <a:effectLst/>
                  <a:latin typeface="ＭＳ ゴシック" pitchFamily="49" charset="-128"/>
                  <a:ea typeface="ＭＳ ゴシック" pitchFamily="49" charset="-128"/>
                </a:rPr>
                <a:t>緑</a:t>
              </a:r>
              <a:r>
                <a:rPr kumimoji="1" lang="en-US" altLang="ja-JP" sz="24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1" lang="ja-JP" altLang="en-US" sz="2400" b="1" i="0" u="none" strike="noStrike" cap="none" normalizeH="0" baseline="0" smtClean="0">
                  <a:ln>
                    <a:noFill/>
                  </a:ln>
                  <a:solidFill>
                    <a:schemeClr val="tx1"/>
                  </a:solidFill>
                  <a:effectLst/>
                  <a:latin typeface="ＭＳ ゴシック" pitchFamily="49" charset="-128"/>
                  <a:ea typeface="ＭＳ ゴシック" pitchFamily="49" charset="-128"/>
                </a:rPr>
                <a:t>灰色</a:t>
              </a:r>
              <a:r>
                <a:rPr kumimoji="1" lang="en-US" altLang="ja-JP" sz="2400" b="1" i="0" u="none" strike="noStrike" cap="none" normalizeH="0" baseline="0" smtClean="0">
                  <a:ln>
                    <a:noFill/>
                  </a:ln>
                  <a:solidFill>
                    <a:schemeClr val="tx1"/>
                  </a:solidFill>
                  <a:effectLst/>
                  <a:latin typeface="ＭＳ ゴシック" pitchFamily="49" charset="-128"/>
                  <a:ea typeface="ＭＳ ゴシック" pitchFamily="49" charset="-128"/>
                </a:rPr>
                <a:t>.</a:t>
              </a:r>
              <a:r>
                <a:rPr kumimoji="1" lang="ja-JP" altLang="en-US" sz="2400" b="1" i="0" u="none" strike="noStrike" cap="none" normalizeH="0" baseline="0" smtClean="0">
                  <a:ln>
                    <a:noFill/>
                  </a:ln>
                  <a:solidFill>
                    <a:schemeClr val="tx1"/>
                  </a:solidFill>
                  <a:effectLst/>
                  <a:latin typeface="ＭＳ ゴシック" pitchFamily="49" charset="-128"/>
                  <a:ea typeface="ＭＳ ゴシック" pitchFamily="49" charset="-128"/>
                </a:rPr>
                <a:t>茶色</a:t>
              </a:r>
              <a:endParaRPr kumimoji="1" lang="ja-JP" sz="24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27656" name="Text Box 8"/>
            <p:cNvSpPr txBox="1">
              <a:spLocks noChangeArrowheads="1"/>
            </p:cNvSpPr>
            <p:nvPr/>
          </p:nvSpPr>
          <p:spPr bwMode="auto">
            <a:xfrm>
              <a:off x="6849" y="3698"/>
              <a:ext cx="1042" cy="308"/>
            </a:xfrm>
            <a:prstGeom prst="rect">
              <a:avLst/>
            </a:prstGeom>
            <a:no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chemeClr val="tx1"/>
                  </a:solidFill>
                  <a:effectLst/>
                  <a:latin typeface="ＭＳ ゴシック" pitchFamily="49" charset="-128"/>
                  <a:ea typeface="ＭＳ ゴシック" pitchFamily="49" charset="-128"/>
                </a:rPr>
                <a:t>ＡＥＳ樹脂</a:t>
              </a:r>
              <a:endParaRPr kumimoji="1" lang="ja-JP" sz="24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27657" name="Text Box 9"/>
            <p:cNvSpPr txBox="1">
              <a:spLocks noChangeArrowheads="1"/>
            </p:cNvSpPr>
            <p:nvPr/>
          </p:nvSpPr>
          <p:spPr bwMode="auto">
            <a:xfrm>
              <a:off x="7113" y="3850"/>
              <a:ext cx="802" cy="308"/>
            </a:xfrm>
            <a:prstGeom prst="rect">
              <a:avLst/>
            </a:prstGeom>
            <a:noFill/>
            <a:ln w="9525" algn="ctr">
              <a:noFill/>
              <a:miter lim="800000"/>
              <a:headEn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smtClean="0">
                  <a:ln>
                    <a:noFill/>
                  </a:ln>
                  <a:solidFill>
                    <a:schemeClr val="tx1"/>
                  </a:solidFill>
                  <a:effectLst/>
                  <a:latin typeface="ＭＳ ゴシック" pitchFamily="49" charset="-128"/>
                  <a:ea typeface="ＭＳ ゴシック" pitchFamily="49" charset="-128"/>
                </a:rPr>
                <a:t>約</a:t>
              </a:r>
              <a:r>
                <a:rPr kumimoji="1" lang="en-US" altLang="ja-JP" sz="2400" b="1" i="0" u="none" strike="noStrike" cap="none" normalizeH="0" baseline="0" smtClean="0">
                  <a:ln>
                    <a:noFill/>
                  </a:ln>
                  <a:solidFill>
                    <a:schemeClr val="tx1"/>
                  </a:solidFill>
                  <a:effectLst/>
                  <a:latin typeface="ＭＳ ゴシック" pitchFamily="49" charset="-128"/>
                  <a:ea typeface="ＭＳ ゴシック" pitchFamily="49" charset="-128"/>
                </a:rPr>
                <a:t>165g</a:t>
              </a:r>
              <a:endParaRPr kumimoji="1" lang="ja-JP" altLang="ja-JP" sz="2400" b="0" i="0" u="none" strike="noStrike" cap="none" normalizeH="0" baseline="0" smtClean="0">
                <a:ln>
                  <a:noFill/>
                </a:ln>
                <a:solidFill>
                  <a:schemeClr val="tx1"/>
                </a:solidFill>
                <a:effectLst/>
                <a:latin typeface="Arial" pitchFamily="34" charset="0"/>
                <a:ea typeface="ＭＳ Ｐゴシック" pitchFamily="50" charset="-128"/>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2860"/>
            <a:ext cx="8229600" cy="857248"/>
          </a:xfrm>
        </p:spPr>
        <p:txBody>
          <a:bodyPr/>
          <a:lstStyle/>
          <a:p>
            <a:r>
              <a:rPr kumimoji="1" lang="ja-JP" altLang="en-US" dirty="0" smtClean="0">
                <a:solidFill>
                  <a:srgbClr val="FFFF00"/>
                </a:solidFill>
              </a:rPr>
              <a:t>研究目的</a:t>
            </a:r>
            <a:endParaRPr kumimoji="1" lang="ja-JP" altLang="en-US" dirty="0">
              <a:solidFill>
                <a:srgbClr val="FFFF00"/>
              </a:solidFill>
            </a:endParaRPr>
          </a:p>
        </p:txBody>
      </p:sp>
      <p:sp>
        <p:nvSpPr>
          <p:cNvPr id="4" name="テキスト ボックス 3"/>
          <p:cNvSpPr txBox="1"/>
          <p:nvPr/>
        </p:nvSpPr>
        <p:spPr>
          <a:xfrm>
            <a:off x="642910" y="3014489"/>
            <a:ext cx="8286808" cy="1200329"/>
          </a:xfrm>
          <a:prstGeom prst="rect">
            <a:avLst/>
          </a:prstGeom>
          <a:noFill/>
        </p:spPr>
        <p:txBody>
          <a:bodyPr wrap="square" rtlCol="0">
            <a:spAutoFit/>
          </a:bodyPr>
          <a:lstStyle/>
          <a:p>
            <a:r>
              <a:rPr kumimoji="1" lang="ja-JP" altLang="en-US" sz="3600" dirty="0" smtClean="0">
                <a:solidFill>
                  <a:schemeClr val="bg1"/>
                </a:solidFill>
              </a:rPr>
              <a:t>フラクタル日除けは、周囲の気温に対して日除け自体の温度が</a:t>
            </a:r>
            <a:r>
              <a:rPr kumimoji="1" lang="ja-JP" altLang="en-US" sz="3600" dirty="0" smtClean="0">
                <a:solidFill>
                  <a:srgbClr val="FF33CC"/>
                </a:solidFill>
              </a:rPr>
              <a:t>極端に上がらない</a:t>
            </a:r>
            <a:endParaRPr kumimoji="1" lang="ja-JP" altLang="en-US" sz="3600" dirty="0">
              <a:solidFill>
                <a:srgbClr val="FF33CC"/>
              </a:solidFill>
            </a:endParaRPr>
          </a:p>
        </p:txBody>
      </p:sp>
      <p:sp>
        <p:nvSpPr>
          <p:cNvPr id="6" name="テキスト ボックス 5"/>
          <p:cNvSpPr txBox="1"/>
          <p:nvPr/>
        </p:nvSpPr>
        <p:spPr>
          <a:xfrm>
            <a:off x="642910" y="1157102"/>
            <a:ext cx="8143932" cy="1200329"/>
          </a:xfrm>
          <a:prstGeom prst="rect">
            <a:avLst/>
          </a:prstGeom>
          <a:noFill/>
        </p:spPr>
        <p:txBody>
          <a:bodyPr wrap="square" rtlCol="0">
            <a:spAutoFit/>
          </a:bodyPr>
          <a:lstStyle/>
          <a:p>
            <a:r>
              <a:rPr kumimoji="1" lang="ja-JP" altLang="en-US" sz="3600" dirty="0" smtClean="0">
                <a:solidFill>
                  <a:schemeClr val="bg1"/>
                </a:solidFill>
              </a:rPr>
              <a:t>日除けは日差しを防ぐ際に、</a:t>
            </a:r>
            <a:r>
              <a:rPr kumimoji="1" lang="ja-JP" altLang="en-US" sz="3600" dirty="0" smtClean="0">
                <a:solidFill>
                  <a:srgbClr val="FF33CC"/>
                </a:solidFill>
              </a:rPr>
              <a:t>日除け自体の温度が上がる</a:t>
            </a:r>
            <a:endParaRPr kumimoji="1" lang="ja-JP" altLang="en-US" sz="3600" dirty="0">
              <a:solidFill>
                <a:srgbClr val="FF33CC"/>
              </a:solidFill>
            </a:endParaRPr>
          </a:p>
        </p:txBody>
      </p:sp>
      <p:sp>
        <p:nvSpPr>
          <p:cNvPr id="8" name="テキスト ボックス 7"/>
          <p:cNvSpPr txBox="1"/>
          <p:nvPr/>
        </p:nvSpPr>
        <p:spPr>
          <a:xfrm>
            <a:off x="1319190" y="5157629"/>
            <a:ext cx="6643734" cy="1200329"/>
          </a:xfrm>
          <a:prstGeom prst="rect">
            <a:avLst/>
          </a:prstGeom>
          <a:noFill/>
        </p:spPr>
        <p:txBody>
          <a:bodyPr wrap="square" rtlCol="0">
            <a:spAutoFit/>
          </a:bodyPr>
          <a:lstStyle/>
          <a:p>
            <a:r>
              <a:rPr lang="ja-JP" altLang="en-US" sz="3600" dirty="0" smtClean="0">
                <a:solidFill>
                  <a:schemeClr val="bg1"/>
                </a:solidFill>
              </a:rPr>
              <a:t>それはフラクタル形状に由来するものなのか検討する</a:t>
            </a:r>
            <a:endParaRPr kumimoji="1" lang="ja-JP" altLang="en-US" sz="3600" dirty="0">
              <a:solidFill>
                <a:schemeClr val="bg1"/>
              </a:solidFill>
            </a:endParaRPr>
          </a:p>
        </p:txBody>
      </p:sp>
      <p:sp>
        <p:nvSpPr>
          <p:cNvPr id="9" name="下矢印 8"/>
          <p:cNvSpPr/>
          <p:nvPr/>
        </p:nvSpPr>
        <p:spPr>
          <a:xfrm>
            <a:off x="4286248" y="2428868"/>
            <a:ext cx="714380" cy="50006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4286248" y="4500570"/>
            <a:ext cx="714380" cy="50006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1"/>
          <p:cNvSpPr txBox="1">
            <a:spLocks/>
          </p:cNvSpPr>
          <p:nvPr/>
        </p:nvSpPr>
        <p:spPr>
          <a:xfrm>
            <a:off x="428596" y="-7146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rgbClr val="FFFF00"/>
                </a:solidFill>
                <a:effectLst/>
                <a:uLnTx/>
                <a:uFillTx/>
                <a:latin typeface="+mj-lt"/>
                <a:ea typeface="+mj-ea"/>
                <a:cs typeface="+mj-cs"/>
              </a:rPr>
              <a:t>実験概要</a:t>
            </a:r>
            <a:endParaRPr kumimoji="1" lang="ja-JP" altLang="en-US" sz="4400" b="0" i="0" u="none" strike="noStrike" kern="1200" cap="none" spc="0" normalizeH="0" baseline="0" noProof="0" dirty="0">
              <a:ln>
                <a:noFill/>
              </a:ln>
              <a:solidFill>
                <a:srgbClr val="FFFF00"/>
              </a:solidFill>
              <a:effectLst/>
              <a:uLnTx/>
              <a:uFillTx/>
              <a:latin typeface="+mj-lt"/>
              <a:ea typeface="+mj-ea"/>
              <a:cs typeface="+mj-cs"/>
            </a:endParaRPr>
          </a:p>
        </p:txBody>
      </p:sp>
      <p:sp>
        <p:nvSpPr>
          <p:cNvPr id="5" name="コンテンツ プレースホルダ 2"/>
          <p:cNvSpPr txBox="1">
            <a:spLocks/>
          </p:cNvSpPr>
          <p:nvPr/>
        </p:nvSpPr>
        <p:spPr>
          <a:xfrm>
            <a:off x="500034" y="1000108"/>
            <a:ext cx="8143932" cy="5715040"/>
          </a:xfrm>
          <a:prstGeom prst="rect">
            <a:avLst/>
          </a:prstGeom>
          <a:ln w="38100">
            <a:noFill/>
          </a:ln>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ts val="3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本実験では、形状による試験体の表面温度の変化の違いを比較する</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ts val="3000"/>
              </a:spcBef>
              <a:spcAft>
                <a:spcPts val="0"/>
              </a:spcAft>
              <a:buClrTx/>
              <a:buSzTx/>
              <a:buFont typeface="Arial" pitchFamily="34" charset="0"/>
              <a:buChar char="•"/>
              <a:tabLst/>
              <a:defRPr/>
            </a:pPr>
            <a:r>
              <a:rPr kumimoji="1" lang="en-US" altLang="ja-JP"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0.3</a:t>
            </a:r>
            <a:r>
              <a:rPr kumimoji="1" lang="ja-JP" altLang="en-US"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㎜厚のアルミ板で</a:t>
            </a:r>
            <a:r>
              <a:rPr kumimoji="1" lang="en-US" altLang="ja-JP"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6</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種類の形状</a:t>
            </a: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a:t>
            </a:r>
            <a:r>
              <a:rPr kumimoji="1" lang="en-US" altLang="ja-JP"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色（白・黒）の試験体を作成</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ts val="3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試験体の表面温度を、熱電対・赤外線放射カメラで測定する</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ts val="3000"/>
              </a:spcBef>
              <a:spcAft>
                <a:spcPts val="0"/>
              </a:spcAft>
              <a:buClrTx/>
              <a:buSzTx/>
              <a:buFont typeface="Arial" pitchFamily="34" charset="0"/>
              <a:buChar char="•"/>
              <a:tabLst/>
              <a:defRPr/>
            </a:pPr>
            <a:r>
              <a:rPr lang="ja-JP" altLang="en-US" sz="3200" dirty="0" smtClean="0">
                <a:solidFill>
                  <a:schemeClr val="bg1"/>
                </a:solidFill>
              </a:rPr>
              <a:t>実験場所は本学キャンパスの建築棟屋上</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ts val="3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測定期間　</a:t>
            </a:r>
            <a:r>
              <a:rPr kumimoji="1" lang="en-US" altLang="ja-JP"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11</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月</a:t>
            </a:r>
            <a:r>
              <a:rPr kumimoji="1" lang="en-US" altLang="ja-JP" sz="32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17</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日～</a:t>
            </a: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30</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日　</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20000"/>
              </a:lnSpc>
              <a:spcBef>
                <a:spcPts val="3000"/>
              </a:spcBef>
              <a:spcAft>
                <a:spcPts val="0"/>
              </a:spcAft>
              <a:buClrTx/>
              <a:buSzTx/>
              <a:tabLst/>
              <a:defRPr/>
            </a:pPr>
            <a:r>
              <a:rPr lang="ja-JP" altLang="en-US" sz="3200" dirty="0" smtClean="0">
                <a:solidFill>
                  <a:schemeClr val="bg1"/>
                </a:solidFill>
              </a:rPr>
              <a:t>　　　　　　　　 </a:t>
            </a: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20</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日・</a:t>
            </a: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21</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日・</a:t>
            </a:r>
            <a:r>
              <a:rPr kumimoji="1" lang="en-US" altLang="ja-JP" sz="3200" b="0" i="0" u="none" strike="noStrike" kern="1200" cap="none" spc="0" normalizeH="0" baseline="0" noProof="0" dirty="0" smtClean="0">
                <a:ln>
                  <a:noFill/>
                </a:ln>
                <a:solidFill>
                  <a:schemeClr val="bg1"/>
                </a:solidFill>
                <a:effectLst/>
                <a:uLnTx/>
                <a:uFillTx/>
                <a:latin typeface="+mn-lt"/>
                <a:ea typeface="+mn-ea"/>
                <a:cs typeface="+mn-cs"/>
              </a:rPr>
              <a:t>28</a:t>
            </a:r>
            <a:r>
              <a:rPr kumimoji="1" lang="ja-JP" altLang="en-US" sz="3200" b="0" i="0" u="none" strike="noStrike" kern="1200" cap="none" spc="0" normalizeH="0" baseline="0" noProof="0" dirty="0" smtClean="0">
                <a:ln>
                  <a:noFill/>
                </a:ln>
                <a:solidFill>
                  <a:schemeClr val="bg1"/>
                </a:solidFill>
                <a:effectLst/>
                <a:uLnTx/>
                <a:uFillTx/>
                <a:latin typeface="+mn-lt"/>
                <a:ea typeface="+mn-ea"/>
                <a:cs typeface="+mn-cs"/>
              </a:rPr>
              <a:t>日を抽出</a:t>
            </a: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a:p>
            <a:pPr marL="342900" marR="0" lvl="0" indent="-342900" algn="l" defTabSz="914400" rtl="0" eaLnBrk="1" fontAlgn="auto" latinLnBrk="0" hangingPunct="1">
              <a:lnSpc>
                <a:spcPct val="100000"/>
              </a:lnSpc>
              <a:spcBef>
                <a:spcPts val="3000"/>
              </a:spcBef>
              <a:spcAft>
                <a:spcPts val="0"/>
              </a:spcAft>
              <a:buClrTx/>
              <a:buSzTx/>
              <a:tabLst/>
              <a:defRPr/>
            </a:pPr>
            <a:endParaRPr kumimoji="1" lang="en-US" altLang="ja-JP" sz="32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p:cNvGrpSpPr/>
          <p:nvPr/>
        </p:nvGrpSpPr>
        <p:grpSpPr>
          <a:xfrm>
            <a:off x="352781" y="4286256"/>
            <a:ext cx="8330842" cy="1980000"/>
            <a:chOff x="381356" y="4286256"/>
            <a:chExt cx="8330842" cy="1980000"/>
          </a:xfrm>
        </p:grpSpPr>
        <p:pic>
          <p:nvPicPr>
            <p:cNvPr id="16" name="Picture 6" descr="\\10.4.106.213\disk\卒業研究_2012\廣田&amp;鍛冶_フラクタル屋上実験\写真２\CIMG1283.JPG"/>
            <p:cNvPicPr>
              <a:picLocks noChangeAspect="1" noChangeArrowheads="1"/>
            </p:cNvPicPr>
            <p:nvPr/>
          </p:nvPicPr>
          <p:blipFill>
            <a:blip r:embed="rId2" cstate="print"/>
            <a:srcRect/>
            <a:stretch>
              <a:fillRect/>
            </a:stretch>
          </p:blipFill>
          <p:spPr bwMode="auto">
            <a:xfrm>
              <a:off x="3238876" y="4286256"/>
              <a:ext cx="2640000" cy="1980000"/>
            </a:xfrm>
            <a:prstGeom prst="rect">
              <a:avLst/>
            </a:prstGeom>
            <a:noFill/>
          </p:spPr>
        </p:pic>
        <p:pic>
          <p:nvPicPr>
            <p:cNvPr id="17" name="Picture 5" descr="\\10.4.106.213\disk\卒業研究_2012\廣田&amp;鍛冶_フラクタル屋上実験\写真２\CIMG1282.JPG"/>
            <p:cNvPicPr>
              <a:picLocks noChangeAspect="1" noChangeArrowheads="1"/>
            </p:cNvPicPr>
            <p:nvPr/>
          </p:nvPicPr>
          <p:blipFill>
            <a:blip r:embed="rId3" cstate="print"/>
            <a:srcRect/>
            <a:stretch>
              <a:fillRect/>
            </a:stretch>
          </p:blipFill>
          <p:spPr bwMode="auto">
            <a:xfrm>
              <a:off x="381356" y="4286256"/>
              <a:ext cx="2640000" cy="1980000"/>
            </a:xfrm>
            <a:prstGeom prst="rect">
              <a:avLst/>
            </a:prstGeom>
            <a:noFill/>
          </p:spPr>
        </p:pic>
        <p:pic>
          <p:nvPicPr>
            <p:cNvPr id="18" name="Picture 7" descr="\\10.4.106.213\disk\卒業研究_2012\廣田&amp;鍛冶_フラクタル屋上実験\写真２\CIMG1284.JPG"/>
            <p:cNvPicPr>
              <a:picLocks noChangeAspect="1" noChangeArrowheads="1"/>
            </p:cNvPicPr>
            <p:nvPr/>
          </p:nvPicPr>
          <p:blipFill>
            <a:blip r:embed="rId4" cstate="print"/>
            <a:srcRect/>
            <a:stretch>
              <a:fillRect/>
            </a:stretch>
          </p:blipFill>
          <p:spPr bwMode="auto">
            <a:xfrm>
              <a:off x="6072198" y="4286256"/>
              <a:ext cx="2640000" cy="1980000"/>
            </a:xfrm>
            <a:prstGeom prst="rect">
              <a:avLst/>
            </a:prstGeom>
            <a:noFill/>
          </p:spPr>
        </p:pic>
      </p:grpSp>
      <p:grpSp>
        <p:nvGrpSpPr>
          <p:cNvPr id="22" name="グループ化 21"/>
          <p:cNvGrpSpPr/>
          <p:nvPr/>
        </p:nvGrpSpPr>
        <p:grpSpPr>
          <a:xfrm>
            <a:off x="366683" y="1787140"/>
            <a:ext cx="8330842" cy="1980000"/>
            <a:chOff x="366683" y="1776401"/>
            <a:chExt cx="8330842" cy="1980000"/>
          </a:xfrm>
        </p:grpSpPr>
        <p:pic>
          <p:nvPicPr>
            <p:cNvPr id="19" name="Picture 2" descr="\\10.4.106.213\disk\卒業研究_2012\廣田&amp;鍛冶_フラクタル屋上実験\写真２\CIMG1268.JPG"/>
            <p:cNvPicPr>
              <a:picLocks noChangeAspect="1" noChangeArrowheads="1"/>
            </p:cNvPicPr>
            <p:nvPr/>
          </p:nvPicPr>
          <p:blipFill>
            <a:blip r:embed="rId5" cstate="screen"/>
            <a:srcRect/>
            <a:stretch>
              <a:fillRect/>
            </a:stretch>
          </p:blipFill>
          <p:spPr bwMode="auto">
            <a:xfrm rot="10800000" flipH="1" flipV="1">
              <a:off x="366683" y="1776401"/>
              <a:ext cx="2640000" cy="1980000"/>
            </a:xfrm>
            <a:prstGeom prst="rect">
              <a:avLst/>
            </a:prstGeom>
            <a:noFill/>
          </p:spPr>
        </p:pic>
        <p:pic>
          <p:nvPicPr>
            <p:cNvPr id="20" name="Picture 3" descr="\\10.4.106.213\disk\卒業研究_2012\廣田&amp;鍛冶_フラクタル屋上実験\写真２\CIMG1269.JPG"/>
            <p:cNvPicPr>
              <a:picLocks noChangeAspect="1" noChangeArrowheads="1"/>
            </p:cNvPicPr>
            <p:nvPr/>
          </p:nvPicPr>
          <p:blipFill>
            <a:blip r:embed="rId6" cstate="screen"/>
            <a:srcRect/>
            <a:stretch>
              <a:fillRect/>
            </a:stretch>
          </p:blipFill>
          <p:spPr bwMode="auto">
            <a:xfrm>
              <a:off x="3224203" y="1776401"/>
              <a:ext cx="2640000" cy="1980000"/>
            </a:xfrm>
            <a:prstGeom prst="rect">
              <a:avLst/>
            </a:prstGeom>
            <a:noFill/>
          </p:spPr>
        </p:pic>
        <p:pic>
          <p:nvPicPr>
            <p:cNvPr id="21" name="Picture 5" descr="\\10.4.106.213\disk\卒業研究_2012\廣田&amp;鍛冶_フラクタル屋上実験\写真２\CIMG1270.JPG"/>
            <p:cNvPicPr>
              <a:picLocks noChangeAspect="1" noChangeArrowheads="1"/>
            </p:cNvPicPr>
            <p:nvPr/>
          </p:nvPicPr>
          <p:blipFill>
            <a:blip r:embed="rId7" cstate="screen"/>
            <a:srcRect/>
            <a:stretch>
              <a:fillRect/>
            </a:stretch>
          </p:blipFill>
          <p:spPr bwMode="auto">
            <a:xfrm>
              <a:off x="6057525" y="1776401"/>
              <a:ext cx="2640000" cy="1980000"/>
            </a:xfrm>
            <a:prstGeom prst="rect">
              <a:avLst/>
            </a:prstGeom>
            <a:noFill/>
          </p:spPr>
        </p:pic>
      </p:grpSp>
      <p:sp>
        <p:nvSpPr>
          <p:cNvPr id="5" name="タイトル 1"/>
          <p:cNvSpPr>
            <a:spLocks noGrp="1"/>
          </p:cNvSpPr>
          <p:nvPr>
            <p:ph type="title"/>
          </p:nvPr>
        </p:nvSpPr>
        <p:spPr>
          <a:xfrm>
            <a:off x="-252536" y="285728"/>
            <a:ext cx="3571900" cy="1143000"/>
          </a:xfrm>
        </p:spPr>
        <p:txBody>
          <a:bodyPr>
            <a:normAutofit/>
          </a:bodyPr>
          <a:lstStyle/>
          <a:p>
            <a:r>
              <a:rPr kumimoji="1" lang="ja-JP" altLang="en-US" sz="4800" dirty="0" smtClean="0">
                <a:solidFill>
                  <a:srgbClr val="FFFF00"/>
                </a:solidFill>
              </a:rPr>
              <a:t>試験体</a:t>
            </a:r>
            <a:endParaRPr kumimoji="1" lang="ja-JP" altLang="en-US" sz="4800" dirty="0">
              <a:solidFill>
                <a:srgbClr val="FFFF00"/>
              </a:solidFill>
            </a:endParaRPr>
          </a:p>
        </p:txBody>
      </p:sp>
      <p:sp>
        <p:nvSpPr>
          <p:cNvPr id="9" name="テキスト ボックス 8"/>
          <p:cNvSpPr txBox="1"/>
          <p:nvPr/>
        </p:nvSpPr>
        <p:spPr>
          <a:xfrm>
            <a:off x="1071538" y="3786190"/>
            <a:ext cx="1428760" cy="400110"/>
          </a:xfrm>
          <a:prstGeom prst="rect">
            <a:avLst/>
          </a:prstGeom>
          <a:noFill/>
        </p:spPr>
        <p:txBody>
          <a:bodyPr wrap="square" rtlCol="0">
            <a:spAutoFit/>
          </a:bodyPr>
          <a:lstStyle/>
          <a:p>
            <a:r>
              <a:rPr kumimoji="1" lang="ja-JP" altLang="en-US" sz="2000" b="1" dirty="0" smtClean="0">
                <a:solidFill>
                  <a:srgbClr val="FFFF00"/>
                </a:solidFill>
              </a:rPr>
              <a:t>パターン①</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0" name="テキスト ボックス 9"/>
          <p:cNvSpPr txBox="1"/>
          <p:nvPr/>
        </p:nvSpPr>
        <p:spPr>
          <a:xfrm>
            <a:off x="3857620" y="3786190"/>
            <a:ext cx="1428760" cy="400110"/>
          </a:xfrm>
          <a:prstGeom prst="rect">
            <a:avLst/>
          </a:prstGeom>
          <a:noFill/>
        </p:spPr>
        <p:txBody>
          <a:bodyPr wrap="square" rtlCol="0">
            <a:spAutoFit/>
          </a:bodyPr>
          <a:lstStyle/>
          <a:p>
            <a:r>
              <a:rPr kumimoji="1" lang="ja-JP" altLang="en-US" sz="2000" b="1" dirty="0" smtClean="0">
                <a:solidFill>
                  <a:srgbClr val="FFFF00"/>
                </a:solidFill>
              </a:rPr>
              <a:t>パターン②</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1" name="テキスト ボックス 10"/>
          <p:cNvSpPr txBox="1"/>
          <p:nvPr/>
        </p:nvSpPr>
        <p:spPr>
          <a:xfrm>
            <a:off x="1071538" y="6286520"/>
            <a:ext cx="1357322" cy="400110"/>
          </a:xfrm>
          <a:prstGeom prst="rect">
            <a:avLst/>
          </a:prstGeom>
          <a:noFill/>
        </p:spPr>
        <p:txBody>
          <a:bodyPr wrap="square" rtlCol="0">
            <a:spAutoFit/>
          </a:bodyPr>
          <a:lstStyle/>
          <a:p>
            <a:r>
              <a:rPr kumimoji="1" lang="ja-JP" altLang="en-US" sz="2000" b="1" dirty="0" smtClean="0">
                <a:solidFill>
                  <a:srgbClr val="FFFF00"/>
                </a:solidFill>
              </a:rPr>
              <a:t>パターン④</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2" name="テキスト ボックス 11"/>
          <p:cNvSpPr txBox="1"/>
          <p:nvPr/>
        </p:nvSpPr>
        <p:spPr>
          <a:xfrm>
            <a:off x="6786578" y="3786190"/>
            <a:ext cx="1500198" cy="400110"/>
          </a:xfrm>
          <a:prstGeom prst="rect">
            <a:avLst/>
          </a:prstGeom>
          <a:noFill/>
        </p:spPr>
        <p:txBody>
          <a:bodyPr wrap="square" rtlCol="0">
            <a:spAutoFit/>
          </a:bodyPr>
          <a:lstStyle/>
          <a:p>
            <a:r>
              <a:rPr kumimoji="1" lang="ja-JP" altLang="en-US" sz="2000" b="1" dirty="0" smtClean="0">
                <a:solidFill>
                  <a:srgbClr val="FFFF00"/>
                </a:solidFill>
              </a:rPr>
              <a:t>パターン③</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3" name="テキスト ボックス 12"/>
          <p:cNvSpPr txBox="1"/>
          <p:nvPr/>
        </p:nvSpPr>
        <p:spPr>
          <a:xfrm>
            <a:off x="3929058" y="6286520"/>
            <a:ext cx="1357322" cy="400110"/>
          </a:xfrm>
          <a:prstGeom prst="rect">
            <a:avLst/>
          </a:prstGeom>
          <a:noFill/>
        </p:spPr>
        <p:txBody>
          <a:bodyPr wrap="square" rtlCol="0">
            <a:spAutoFit/>
          </a:bodyPr>
          <a:lstStyle/>
          <a:p>
            <a:r>
              <a:rPr kumimoji="1" lang="ja-JP" altLang="en-US" sz="2000" b="1" dirty="0" smtClean="0">
                <a:solidFill>
                  <a:srgbClr val="FFFF00"/>
                </a:solidFill>
              </a:rPr>
              <a:t>パターン⑤</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4" name="テキスト ボックス 13"/>
          <p:cNvSpPr txBox="1"/>
          <p:nvPr/>
        </p:nvSpPr>
        <p:spPr>
          <a:xfrm>
            <a:off x="6786578" y="6286520"/>
            <a:ext cx="1500198" cy="400110"/>
          </a:xfrm>
          <a:prstGeom prst="rect">
            <a:avLst/>
          </a:prstGeom>
          <a:noFill/>
        </p:spPr>
        <p:txBody>
          <a:bodyPr wrap="square" rtlCol="0">
            <a:spAutoFit/>
          </a:bodyPr>
          <a:lstStyle/>
          <a:p>
            <a:r>
              <a:rPr kumimoji="1" lang="ja-JP" altLang="en-US" sz="2000" b="1" dirty="0" smtClean="0">
                <a:solidFill>
                  <a:srgbClr val="FFFF00"/>
                </a:solidFill>
              </a:rPr>
              <a:t>パターン⑥</a:t>
            </a:r>
            <a:endParaRPr kumimoji="1" lang="ja-JP" altLang="en-US" sz="2000" b="1" dirty="0">
              <a:solidFill>
                <a:srgbClr val="FFFF00"/>
              </a:solidFill>
              <a:latin typeface="Arial" pitchFamily="34" charset="0"/>
              <a:ea typeface="Arial Unicode MS" pitchFamily="50" charset="-128"/>
              <a:cs typeface="Arial" pitchFamily="34" charset="0"/>
            </a:endParaRPr>
          </a:p>
        </p:txBody>
      </p:sp>
      <p:sp>
        <p:nvSpPr>
          <p:cNvPr id="15" name="テキスト ボックス 14"/>
          <p:cNvSpPr txBox="1"/>
          <p:nvPr/>
        </p:nvSpPr>
        <p:spPr>
          <a:xfrm>
            <a:off x="2555776" y="476672"/>
            <a:ext cx="1446465" cy="830997"/>
          </a:xfrm>
          <a:prstGeom prst="rect">
            <a:avLst/>
          </a:prstGeom>
          <a:noFill/>
        </p:spPr>
        <p:txBody>
          <a:bodyPr wrap="square" rtlCol="0">
            <a:spAutoFit/>
          </a:bodyPr>
          <a:lstStyle/>
          <a:p>
            <a:r>
              <a:rPr kumimoji="1" lang="ja-JP" altLang="en-US" sz="2400" b="1" dirty="0" smtClean="0">
                <a:solidFill>
                  <a:srgbClr val="FFFF00"/>
                </a:solidFill>
                <a:latin typeface="+mn-ea"/>
              </a:rPr>
              <a:t>各</a:t>
            </a:r>
            <a:r>
              <a:rPr kumimoji="1" lang="en-US" altLang="ja-JP" sz="2400" b="1" dirty="0" smtClean="0">
                <a:solidFill>
                  <a:srgbClr val="FFFF00"/>
                </a:solidFill>
                <a:latin typeface="+mn-ea"/>
              </a:rPr>
              <a:t>2</a:t>
            </a:r>
            <a:r>
              <a:rPr kumimoji="1" lang="ja-JP" altLang="en-US" sz="2400" b="1" dirty="0" smtClean="0">
                <a:solidFill>
                  <a:srgbClr val="FFFF00"/>
                </a:solidFill>
                <a:latin typeface="+mn-ea"/>
              </a:rPr>
              <a:t>色</a:t>
            </a:r>
            <a:endParaRPr kumimoji="1" lang="en-US" altLang="ja-JP" sz="2400" b="1" dirty="0" smtClean="0">
              <a:solidFill>
                <a:srgbClr val="FFFF00"/>
              </a:solidFill>
              <a:latin typeface="+mn-ea"/>
            </a:endParaRPr>
          </a:p>
          <a:p>
            <a:r>
              <a:rPr lang="ja-JP" altLang="en-US" sz="2400" b="1" dirty="0" smtClean="0">
                <a:solidFill>
                  <a:srgbClr val="FFFF00"/>
                </a:solidFill>
                <a:latin typeface="+mn-ea"/>
              </a:rPr>
              <a:t>計</a:t>
            </a:r>
            <a:r>
              <a:rPr lang="en-US" altLang="ja-JP" sz="2400" b="1" dirty="0" smtClean="0">
                <a:solidFill>
                  <a:srgbClr val="FFFF00"/>
                </a:solidFill>
                <a:latin typeface="+mn-ea"/>
              </a:rPr>
              <a:t>12</a:t>
            </a:r>
            <a:r>
              <a:rPr lang="ja-JP" altLang="en-US" sz="2400" b="1" dirty="0" smtClean="0">
                <a:solidFill>
                  <a:srgbClr val="FFFF00"/>
                </a:solidFill>
                <a:latin typeface="+mn-ea"/>
              </a:rPr>
              <a:t>種類</a:t>
            </a:r>
            <a:endParaRPr kumimoji="1" lang="ja-JP" altLang="en-US" sz="2400" b="1" dirty="0">
              <a:solidFill>
                <a:srgbClr val="FFFF00"/>
              </a:solidFill>
              <a:latin typeface="+mn-ea"/>
            </a:endParaRPr>
          </a:p>
        </p:txBody>
      </p:sp>
      <p:sp>
        <p:nvSpPr>
          <p:cNvPr id="24" name="テキスト ボックス 23"/>
          <p:cNvSpPr txBox="1"/>
          <p:nvPr/>
        </p:nvSpPr>
        <p:spPr>
          <a:xfrm>
            <a:off x="4032394" y="571480"/>
            <a:ext cx="4665131" cy="707886"/>
          </a:xfrm>
          <a:prstGeom prst="rect">
            <a:avLst/>
          </a:prstGeom>
          <a:noFill/>
        </p:spPr>
        <p:txBody>
          <a:bodyPr wrap="square" rtlCol="0">
            <a:spAutoFit/>
          </a:bodyPr>
          <a:lstStyle/>
          <a:p>
            <a:r>
              <a:rPr kumimoji="1" lang="en-US" altLang="ja-JP" sz="2000" b="1" dirty="0" smtClean="0">
                <a:solidFill>
                  <a:schemeClr val="bg1"/>
                </a:solidFill>
              </a:rPr>
              <a:t>0.3</a:t>
            </a:r>
            <a:r>
              <a:rPr kumimoji="1" lang="ja-JP" altLang="en-US" sz="2000" b="1" dirty="0" smtClean="0">
                <a:solidFill>
                  <a:schemeClr val="bg1"/>
                </a:solidFill>
              </a:rPr>
              <a:t>㎜厚のアルミ板</a:t>
            </a:r>
            <a:endParaRPr lang="en-US" altLang="ja-JP" sz="2000" b="1" dirty="0" smtClean="0">
              <a:solidFill>
                <a:schemeClr val="bg1"/>
              </a:solidFill>
            </a:endParaRPr>
          </a:p>
          <a:p>
            <a:r>
              <a:rPr kumimoji="1" lang="ja-JP" altLang="en-US" sz="2000" b="1" dirty="0" smtClean="0">
                <a:solidFill>
                  <a:schemeClr val="bg1"/>
                </a:solidFill>
              </a:rPr>
              <a:t>各形状の試験体を白と黒の塗料で塗装</a:t>
            </a:r>
            <a:endParaRPr kumimoji="1" lang="ja-JP" altLang="en-US" sz="20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1227161"/>
          <a:ext cx="9144000" cy="5487987"/>
        </p:xfrm>
        <a:graphic>
          <a:graphicData uri="http://schemas.openxmlformats.org/presentationml/2006/ole">
            <p:oleObj spid="_x0000_s23563" name="AutoCAD Drawing" r:id="rId3" imgW="5286375" imgH="6772275" progId="AutoCAD.Drawing.18">
              <p:embed/>
            </p:oleObj>
          </a:graphicData>
        </a:graphic>
      </p:graphicFrame>
      <p:sp>
        <p:nvSpPr>
          <p:cNvPr id="11" name="テキスト ボックス 10"/>
          <p:cNvSpPr txBox="1"/>
          <p:nvPr/>
        </p:nvSpPr>
        <p:spPr>
          <a:xfrm>
            <a:off x="3857620" y="1285884"/>
            <a:ext cx="1571636" cy="369332"/>
          </a:xfrm>
          <a:prstGeom prst="rect">
            <a:avLst/>
          </a:prstGeom>
          <a:noFill/>
        </p:spPr>
        <p:txBody>
          <a:bodyPr wrap="square" rtlCol="0">
            <a:spAutoFit/>
          </a:bodyPr>
          <a:lstStyle/>
          <a:p>
            <a:pPr algn="ctr"/>
            <a:r>
              <a:rPr kumimoji="1" lang="ja-JP" altLang="en-US" dirty="0" smtClean="0"/>
              <a:t>展開図</a:t>
            </a:r>
            <a:endParaRPr kumimoji="1" lang="ja-JP" altLang="en-US" dirty="0"/>
          </a:p>
        </p:txBody>
      </p:sp>
      <p:sp>
        <p:nvSpPr>
          <p:cNvPr id="3" name="Rectangle 2050"/>
          <p:cNvSpPr txBox="1">
            <a:spLocks noChangeArrowheads="1"/>
          </p:cNvSpPr>
          <p:nvPr/>
        </p:nvSpPr>
        <p:spPr>
          <a:xfrm>
            <a:off x="1428728" y="285728"/>
            <a:ext cx="6400800" cy="571504"/>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1" lang="ja-JP" altLang="en-US" sz="4000" b="0" i="0" u="none" strike="noStrike" kern="1200" cap="none" spc="0" normalizeH="0" baseline="0" noProof="0" dirty="0" smtClean="0">
                <a:ln>
                  <a:noFill/>
                </a:ln>
                <a:solidFill>
                  <a:srgbClr val="FF0066"/>
                </a:solidFill>
                <a:effectLst/>
                <a:uLnTx/>
                <a:uFillTx/>
                <a:latin typeface="+mn-lt"/>
                <a:ea typeface="+mn-ea"/>
                <a:cs typeface="+mn-cs"/>
              </a:rPr>
              <a:t>試験体</a:t>
            </a:r>
          </a:p>
        </p:txBody>
      </p:sp>
      <p:sp>
        <p:nvSpPr>
          <p:cNvPr id="12" name="テキスト ボックス 11"/>
          <p:cNvSpPr txBox="1"/>
          <p:nvPr/>
        </p:nvSpPr>
        <p:spPr>
          <a:xfrm>
            <a:off x="4000496" y="6131502"/>
            <a:ext cx="1571636" cy="369332"/>
          </a:xfrm>
          <a:prstGeom prst="rect">
            <a:avLst/>
          </a:prstGeom>
          <a:noFill/>
        </p:spPr>
        <p:txBody>
          <a:bodyPr wrap="square" rtlCol="0">
            <a:spAutoFit/>
          </a:bodyPr>
          <a:lstStyle/>
          <a:p>
            <a:pPr algn="ctr"/>
            <a:r>
              <a:rPr lang="ja-JP" altLang="en-US" dirty="0" smtClean="0"/>
              <a:t>断面図</a:t>
            </a:r>
            <a:endParaRPr lang="en-US" altLang="ja-JP" dirty="0" smtClean="0"/>
          </a:p>
        </p:txBody>
      </p:sp>
      <p:sp>
        <p:nvSpPr>
          <p:cNvPr id="13" name="テキスト ボックス 12"/>
          <p:cNvSpPr txBox="1"/>
          <p:nvPr/>
        </p:nvSpPr>
        <p:spPr>
          <a:xfrm>
            <a:off x="1181076" y="4202676"/>
            <a:ext cx="1714512" cy="369332"/>
          </a:xfrm>
          <a:prstGeom prst="rect">
            <a:avLst/>
          </a:prstGeom>
          <a:noFill/>
        </p:spPr>
        <p:txBody>
          <a:bodyPr wrap="square" rtlCol="0">
            <a:spAutoFit/>
          </a:bodyPr>
          <a:lstStyle/>
          <a:p>
            <a:pPr algn="ctr"/>
            <a:r>
              <a:rPr kumimoji="1" lang="ja-JP" altLang="en-US" dirty="0" smtClean="0"/>
              <a:t>パターン④</a:t>
            </a:r>
            <a:endParaRPr kumimoji="1" lang="ja-JP" altLang="en-US" dirty="0"/>
          </a:p>
        </p:txBody>
      </p:sp>
      <p:sp>
        <p:nvSpPr>
          <p:cNvPr id="14" name="テキスト ボックス 13"/>
          <p:cNvSpPr txBox="1"/>
          <p:nvPr/>
        </p:nvSpPr>
        <p:spPr>
          <a:xfrm>
            <a:off x="3929058" y="4202676"/>
            <a:ext cx="1714512" cy="369332"/>
          </a:xfrm>
          <a:prstGeom prst="rect">
            <a:avLst/>
          </a:prstGeom>
          <a:noFill/>
        </p:spPr>
        <p:txBody>
          <a:bodyPr wrap="square" rtlCol="0">
            <a:spAutoFit/>
          </a:bodyPr>
          <a:lstStyle/>
          <a:p>
            <a:pPr algn="ctr"/>
            <a:r>
              <a:rPr kumimoji="1" lang="ja-JP" altLang="en-US" dirty="0" smtClean="0"/>
              <a:t>パターン③</a:t>
            </a:r>
            <a:endParaRPr lang="en-US" altLang="ja-JP" dirty="0"/>
          </a:p>
        </p:txBody>
      </p:sp>
      <p:sp>
        <p:nvSpPr>
          <p:cNvPr id="15" name="テキスト ボックス 14"/>
          <p:cNvSpPr txBox="1"/>
          <p:nvPr/>
        </p:nvSpPr>
        <p:spPr>
          <a:xfrm>
            <a:off x="6858016" y="4202676"/>
            <a:ext cx="1714512" cy="369332"/>
          </a:xfrm>
          <a:prstGeom prst="rect">
            <a:avLst/>
          </a:prstGeom>
          <a:noFill/>
        </p:spPr>
        <p:txBody>
          <a:bodyPr wrap="square" rtlCol="0">
            <a:spAutoFit/>
          </a:bodyPr>
          <a:lstStyle/>
          <a:p>
            <a:pPr algn="ctr"/>
            <a:r>
              <a:rPr kumimoji="1" lang="ja-JP" altLang="en-US" dirty="0" smtClean="0"/>
              <a:t>パターン②</a:t>
            </a:r>
            <a:endParaRPr kumimoji="1" lang="ja-JP" altLang="en-US" dirty="0"/>
          </a:p>
        </p:txBody>
      </p:sp>
      <p:grpSp>
        <p:nvGrpSpPr>
          <p:cNvPr id="6" name="グループ化 5"/>
          <p:cNvGrpSpPr/>
          <p:nvPr/>
        </p:nvGrpSpPr>
        <p:grpSpPr>
          <a:xfrm>
            <a:off x="357158" y="357166"/>
            <a:ext cx="5857916" cy="4135947"/>
            <a:chOff x="357158" y="357166"/>
            <a:chExt cx="5857916" cy="4135947"/>
          </a:xfrm>
        </p:grpSpPr>
        <p:grpSp>
          <p:nvGrpSpPr>
            <p:cNvPr id="2" name="グループ化 23"/>
            <p:cNvGrpSpPr/>
            <p:nvPr/>
          </p:nvGrpSpPr>
          <p:grpSpPr>
            <a:xfrm>
              <a:off x="357158" y="357166"/>
              <a:ext cx="3352800" cy="3357610"/>
              <a:chOff x="357158" y="357166"/>
              <a:chExt cx="3352800" cy="3357610"/>
            </a:xfrm>
          </p:grpSpPr>
          <p:sp>
            <p:nvSpPr>
              <p:cNvPr id="4" name="正方形/長方形 3"/>
              <p:cNvSpPr/>
              <p:nvPr/>
            </p:nvSpPr>
            <p:spPr>
              <a:xfrm>
                <a:off x="642909" y="1928826"/>
                <a:ext cx="2797657" cy="1785950"/>
              </a:xfrm>
              <a:prstGeom prst="rect">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a:endCxn id="4" idx="0"/>
              </p:cNvCxnSpPr>
              <p:nvPr/>
            </p:nvCxnSpPr>
            <p:spPr>
              <a:xfrm rot="5400000">
                <a:off x="1699502" y="1556658"/>
                <a:ext cx="714404" cy="29932"/>
              </a:xfrm>
              <a:prstGeom prst="straightConnector1">
                <a:avLst/>
              </a:prstGeom>
              <a:ln w="38100">
                <a:solidFill>
                  <a:srgbClr val="FF0000"/>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9" name="Text Box 14"/>
              <p:cNvSpPr txBox="1">
                <a:spLocks noChangeArrowheads="1"/>
              </p:cNvSpPr>
              <p:nvPr/>
            </p:nvSpPr>
            <p:spPr bwMode="auto">
              <a:xfrm>
                <a:off x="357158" y="357166"/>
                <a:ext cx="3352800" cy="830997"/>
              </a:xfrm>
              <a:prstGeom prst="rect">
                <a:avLst/>
              </a:prstGeom>
              <a:solidFill>
                <a:srgbClr val="CCFFCC"/>
              </a:solidFill>
              <a:ln w="38100">
                <a:solidFill>
                  <a:srgbClr val="008000"/>
                </a:solidFill>
                <a:miter lim="800000"/>
                <a:headEnd/>
                <a:tailEnd/>
              </a:ln>
              <a:effectLst/>
            </p:spPr>
            <p:txBody>
              <a:bodyPr>
                <a:spAutoFit/>
              </a:bodyPr>
              <a:lstStyle/>
              <a:p>
                <a:pPr algn="ctr">
                  <a:spcBef>
                    <a:spcPct val="50000"/>
                  </a:spcBef>
                </a:pPr>
                <a:r>
                  <a:rPr lang="ja-JP" altLang="en-US" sz="2400" dirty="0" smtClean="0"/>
                  <a:t>市販されているフラクタル日除けと同じ分割数</a:t>
                </a:r>
                <a:endParaRPr lang="ja-JP" altLang="en-US" sz="2400" dirty="0"/>
              </a:p>
            </p:txBody>
          </p:sp>
        </p:grpSp>
        <p:grpSp>
          <p:nvGrpSpPr>
            <p:cNvPr id="5" name="グループ化 25"/>
            <p:cNvGrpSpPr/>
            <p:nvPr/>
          </p:nvGrpSpPr>
          <p:grpSpPr>
            <a:xfrm>
              <a:off x="3571868" y="1857364"/>
              <a:ext cx="2643206" cy="2635749"/>
              <a:chOff x="6500826" y="0"/>
              <a:chExt cx="2357518" cy="2422040"/>
            </a:xfrm>
          </p:grpSpPr>
          <p:pic>
            <p:nvPicPr>
              <p:cNvPr id="25" name="Picture 2" descr="F:\廣田&amp;鍛冶_フラクタル屋上実験\写真\写真２\CIMG1362.JPG"/>
              <p:cNvPicPr>
                <a:picLocks noChangeAspect="1" noChangeArrowheads="1"/>
              </p:cNvPicPr>
              <p:nvPr/>
            </p:nvPicPr>
            <p:blipFill>
              <a:blip r:embed="rId4" cstate="print"/>
              <a:srcRect b="-36976"/>
              <a:stretch>
                <a:fillRect/>
              </a:stretch>
            </p:blipFill>
            <p:spPr bwMode="auto">
              <a:xfrm>
                <a:off x="6500826" y="0"/>
                <a:ext cx="2357518" cy="2422040"/>
              </a:xfrm>
              <a:prstGeom prst="rect">
                <a:avLst/>
              </a:prstGeom>
              <a:solidFill>
                <a:schemeClr val="bg1"/>
              </a:solidFill>
              <a:ln w="25400">
                <a:solidFill>
                  <a:schemeClr val="tx1"/>
                </a:solidFill>
              </a:ln>
            </p:spPr>
          </p:pic>
          <p:sp>
            <p:nvSpPr>
              <p:cNvPr id="21" name="テキスト ボックス 20"/>
              <p:cNvSpPr txBox="1"/>
              <p:nvPr/>
            </p:nvSpPr>
            <p:spPr>
              <a:xfrm>
                <a:off x="6644251" y="1782561"/>
                <a:ext cx="2071702" cy="593926"/>
              </a:xfrm>
              <a:prstGeom prst="rect">
                <a:avLst/>
              </a:prstGeom>
              <a:noFill/>
              <a:ln w="25400">
                <a:noFill/>
              </a:ln>
            </p:spPr>
            <p:txBody>
              <a:bodyPr wrap="square" rtlCol="0">
                <a:spAutoFit/>
              </a:bodyPr>
              <a:lstStyle/>
              <a:p>
                <a:pPr algn="ctr"/>
                <a:r>
                  <a:rPr kumimoji="1" lang="ja-JP" altLang="en-US" dirty="0" smtClean="0"/>
                  <a:t>市販されている</a:t>
                </a:r>
                <a:endParaRPr kumimoji="1" lang="en-US" altLang="ja-JP" dirty="0" smtClean="0"/>
              </a:p>
              <a:p>
                <a:pPr algn="ctr"/>
                <a:r>
                  <a:rPr kumimoji="1" lang="ja-JP" altLang="en-US" dirty="0" smtClean="0"/>
                  <a:t>フラクタル日除け</a:t>
                </a:r>
                <a:endParaRPr kumimoji="1" lang="ja-JP" alt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1370013"/>
          <a:ext cx="9144000" cy="5487987"/>
        </p:xfrm>
        <a:graphic>
          <a:graphicData uri="http://schemas.openxmlformats.org/presentationml/2006/ole">
            <p:oleObj spid="_x0000_s3100" name="AutoCAD Drawing" r:id="rId3" imgW="5286375" imgH="6772275" progId="AutoCAD.Drawing.18">
              <p:embed/>
            </p:oleObj>
          </a:graphicData>
        </a:graphic>
      </p:graphicFrame>
      <p:sp>
        <p:nvSpPr>
          <p:cNvPr id="3" name="Rectangle 2050"/>
          <p:cNvSpPr txBox="1">
            <a:spLocks noChangeArrowheads="1"/>
          </p:cNvSpPr>
          <p:nvPr/>
        </p:nvSpPr>
        <p:spPr>
          <a:xfrm>
            <a:off x="1428728" y="285728"/>
            <a:ext cx="6400800" cy="571504"/>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1" lang="ja-JP" altLang="en-US" sz="4000" b="0" i="0" u="none" strike="noStrike" kern="1200" cap="none" spc="0" normalizeH="0" baseline="0" noProof="0" dirty="0" smtClean="0">
                <a:ln>
                  <a:noFill/>
                </a:ln>
                <a:solidFill>
                  <a:srgbClr val="FF0066"/>
                </a:solidFill>
                <a:effectLst/>
                <a:uLnTx/>
                <a:uFillTx/>
                <a:latin typeface="+mn-lt"/>
                <a:ea typeface="+mn-ea"/>
                <a:cs typeface="+mn-cs"/>
              </a:rPr>
              <a:t>試験体</a:t>
            </a:r>
          </a:p>
        </p:txBody>
      </p:sp>
      <p:sp>
        <p:nvSpPr>
          <p:cNvPr id="10" name="テキスト ボックス 9"/>
          <p:cNvSpPr txBox="1"/>
          <p:nvPr/>
        </p:nvSpPr>
        <p:spPr>
          <a:xfrm>
            <a:off x="3857620" y="1428736"/>
            <a:ext cx="1571636" cy="369332"/>
          </a:xfrm>
          <a:prstGeom prst="rect">
            <a:avLst/>
          </a:prstGeom>
          <a:noFill/>
        </p:spPr>
        <p:txBody>
          <a:bodyPr wrap="square" rtlCol="0">
            <a:spAutoFit/>
          </a:bodyPr>
          <a:lstStyle/>
          <a:p>
            <a:pPr algn="ctr"/>
            <a:r>
              <a:rPr kumimoji="1" lang="ja-JP" altLang="en-US" dirty="0" smtClean="0"/>
              <a:t>展開図</a:t>
            </a:r>
            <a:endParaRPr kumimoji="1" lang="ja-JP" altLang="en-US" dirty="0"/>
          </a:p>
        </p:txBody>
      </p:sp>
      <p:sp>
        <p:nvSpPr>
          <p:cNvPr id="11" name="テキスト ボックス 10"/>
          <p:cNvSpPr txBox="1"/>
          <p:nvPr/>
        </p:nvSpPr>
        <p:spPr>
          <a:xfrm>
            <a:off x="4071934" y="6131502"/>
            <a:ext cx="1571636" cy="369332"/>
          </a:xfrm>
          <a:prstGeom prst="rect">
            <a:avLst/>
          </a:prstGeom>
          <a:noFill/>
        </p:spPr>
        <p:txBody>
          <a:bodyPr wrap="square" rtlCol="0">
            <a:spAutoFit/>
          </a:bodyPr>
          <a:lstStyle/>
          <a:p>
            <a:pPr algn="ctr"/>
            <a:r>
              <a:rPr lang="ja-JP" altLang="en-US" dirty="0" smtClean="0"/>
              <a:t>断面図</a:t>
            </a:r>
            <a:endParaRPr lang="en-US" altLang="ja-JP" dirty="0" smtClean="0"/>
          </a:p>
        </p:txBody>
      </p:sp>
      <p:sp>
        <p:nvSpPr>
          <p:cNvPr id="12" name="テキスト ボックス 11"/>
          <p:cNvSpPr txBox="1"/>
          <p:nvPr/>
        </p:nvSpPr>
        <p:spPr>
          <a:xfrm>
            <a:off x="1181076" y="4202676"/>
            <a:ext cx="1714512" cy="369332"/>
          </a:xfrm>
          <a:prstGeom prst="rect">
            <a:avLst/>
          </a:prstGeom>
          <a:noFill/>
        </p:spPr>
        <p:txBody>
          <a:bodyPr wrap="square" rtlCol="0">
            <a:spAutoFit/>
          </a:bodyPr>
          <a:lstStyle/>
          <a:p>
            <a:pPr algn="ctr"/>
            <a:r>
              <a:rPr kumimoji="1" lang="ja-JP" altLang="en-US" dirty="0" smtClean="0"/>
              <a:t>パターン①</a:t>
            </a:r>
            <a:endParaRPr kumimoji="1" lang="ja-JP" altLang="en-US" dirty="0"/>
          </a:p>
        </p:txBody>
      </p:sp>
      <p:sp>
        <p:nvSpPr>
          <p:cNvPr id="13" name="テキスト ボックス 12"/>
          <p:cNvSpPr txBox="1"/>
          <p:nvPr/>
        </p:nvSpPr>
        <p:spPr>
          <a:xfrm>
            <a:off x="3929058" y="4202676"/>
            <a:ext cx="1714512" cy="369332"/>
          </a:xfrm>
          <a:prstGeom prst="rect">
            <a:avLst/>
          </a:prstGeom>
          <a:noFill/>
        </p:spPr>
        <p:txBody>
          <a:bodyPr wrap="square" rtlCol="0">
            <a:spAutoFit/>
          </a:bodyPr>
          <a:lstStyle/>
          <a:p>
            <a:pPr algn="ctr"/>
            <a:r>
              <a:rPr kumimoji="1" lang="ja-JP" altLang="en-US" dirty="0" smtClean="0"/>
              <a:t>パターン⑥</a:t>
            </a:r>
            <a:endParaRPr lang="en-US" altLang="ja-JP" dirty="0"/>
          </a:p>
        </p:txBody>
      </p:sp>
      <p:sp>
        <p:nvSpPr>
          <p:cNvPr id="14" name="テキスト ボックス 13"/>
          <p:cNvSpPr txBox="1"/>
          <p:nvPr/>
        </p:nvSpPr>
        <p:spPr>
          <a:xfrm>
            <a:off x="6858016" y="4202676"/>
            <a:ext cx="1714512" cy="369332"/>
          </a:xfrm>
          <a:prstGeom prst="rect">
            <a:avLst/>
          </a:prstGeom>
          <a:noFill/>
        </p:spPr>
        <p:txBody>
          <a:bodyPr wrap="square" rtlCol="0">
            <a:spAutoFit/>
          </a:bodyPr>
          <a:lstStyle/>
          <a:p>
            <a:pPr algn="ctr"/>
            <a:r>
              <a:rPr kumimoji="1" lang="ja-JP" altLang="en-US" dirty="0" smtClean="0"/>
              <a:t>パターン⑤</a:t>
            </a:r>
            <a:endParaRPr kumimoji="1" lang="ja-JP" altLang="en-US" dirty="0"/>
          </a:p>
        </p:txBody>
      </p:sp>
      <p:grpSp>
        <p:nvGrpSpPr>
          <p:cNvPr id="26" name="グループ化 25"/>
          <p:cNvGrpSpPr/>
          <p:nvPr/>
        </p:nvGrpSpPr>
        <p:grpSpPr>
          <a:xfrm>
            <a:off x="357158" y="785794"/>
            <a:ext cx="8692968" cy="5807963"/>
            <a:chOff x="357158" y="785794"/>
            <a:chExt cx="8692968" cy="5807963"/>
          </a:xfrm>
        </p:grpSpPr>
        <p:grpSp>
          <p:nvGrpSpPr>
            <p:cNvPr id="5" name="グループ化 8"/>
            <p:cNvGrpSpPr/>
            <p:nvPr/>
          </p:nvGrpSpPr>
          <p:grpSpPr>
            <a:xfrm>
              <a:off x="357158" y="785794"/>
              <a:ext cx="3071834" cy="1928826"/>
              <a:chOff x="357158" y="785794"/>
              <a:chExt cx="3071834" cy="1928826"/>
            </a:xfrm>
          </p:grpSpPr>
          <p:cxnSp>
            <p:nvCxnSpPr>
              <p:cNvPr id="6" name="直線矢印コネクタ 5"/>
              <p:cNvCxnSpPr/>
              <p:nvPr/>
            </p:nvCxnSpPr>
            <p:spPr>
              <a:xfrm rot="16200000" flipH="1">
                <a:off x="2714612" y="2000240"/>
                <a:ext cx="714380" cy="714380"/>
              </a:xfrm>
              <a:prstGeom prst="straightConnector1">
                <a:avLst/>
              </a:prstGeom>
              <a:ln w="38100" cap="sq">
                <a:solidFill>
                  <a:srgbClr val="0070C0"/>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357158" y="785794"/>
                <a:ext cx="3000396" cy="1200329"/>
              </a:xfrm>
              <a:prstGeom prst="rect">
                <a:avLst/>
              </a:prstGeom>
              <a:solidFill>
                <a:srgbClr val="CCFFCC"/>
              </a:solidFill>
              <a:ln w="38100">
                <a:solidFill>
                  <a:srgbClr val="008000"/>
                </a:solidFill>
                <a:miter lim="800000"/>
                <a:headEnd/>
                <a:tailEnd/>
              </a:ln>
              <a:effectLst/>
            </p:spPr>
            <p:txBody>
              <a:bodyPr wrap="square">
                <a:spAutoFit/>
              </a:bodyPr>
              <a:lstStyle/>
              <a:p>
                <a:pPr algn="just">
                  <a:spcBef>
                    <a:spcPct val="50000"/>
                  </a:spcBef>
                </a:pPr>
                <a:r>
                  <a:rPr lang="ja-JP" altLang="en-US" sz="2400" dirty="0" smtClean="0"/>
                  <a:t>フラクタル形状ではないが分割した面積が</a:t>
                </a:r>
                <a:r>
                  <a:rPr lang="ja-JP" altLang="en-US" sz="2400" u="sng" dirty="0" smtClean="0">
                    <a:uFill>
                      <a:solidFill>
                        <a:srgbClr val="FF0000"/>
                      </a:solidFill>
                    </a:uFill>
                  </a:rPr>
                  <a:t>パターン③</a:t>
                </a:r>
                <a:r>
                  <a:rPr lang="ja-JP" altLang="en-US" sz="2400" dirty="0" smtClean="0"/>
                  <a:t>と等しい</a:t>
                </a:r>
                <a:endParaRPr lang="ja-JP" altLang="en-US" sz="2400" dirty="0"/>
              </a:p>
            </p:txBody>
          </p:sp>
        </p:grpSp>
        <p:pic>
          <p:nvPicPr>
            <p:cNvPr id="3082" name="Picture 10"/>
            <p:cNvPicPr>
              <a:picLocks noChangeAspect="1" noChangeArrowheads="1"/>
            </p:cNvPicPr>
            <p:nvPr/>
          </p:nvPicPr>
          <p:blipFill>
            <a:blip r:embed="rId4"/>
            <a:srcRect l="32060" t="51627" r="40150" b="36693"/>
            <a:stretch>
              <a:fillRect/>
            </a:stretch>
          </p:blipFill>
          <p:spPr bwMode="auto">
            <a:xfrm>
              <a:off x="3448656" y="2032684"/>
              <a:ext cx="5601470" cy="1763338"/>
            </a:xfrm>
            <a:prstGeom prst="rect">
              <a:avLst/>
            </a:prstGeom>
            <a:solidFill>
              <a:schemeClr val="bg1"/>
            </a:solidFill>
            <a:ln w="38100">
              <a:solidFill>
                <a:srgbClr val="0070C0"/>
              </a:solidFill>
              <a:miter lim="800000"/>
              <a:headEnd/>
              <a:tailEnd/>
            </a:ln>
            <a:effectLst/>
          </p:spPr>
        </p:pic>
        <p:grpSp>
          <p:nvGrpSpPr>
            <p:cNvPr id="25" name="グループ化 24"/>
            <p:cNvGrpSpPr/>
            <p:nvPr/>
          </p:nvGrpSpPr>
          <p:grpSpPr>
            <a:xfrm>
              <a:off x="3500430" y="4500570"/>
              <a:ext cx="2592778" cy="2093187"/>
              <a:chOff x="3500430" y="4500570"/>
              <a:chExt cx="2592778" cy="2093187"/>
            </a:xfrm>
          </p:grpSpPr>
          <p:pic>
            <p:nvPicPr>
              <p:cNvPr id="3081" name="Picture 9"/>
              <p:cNvPicPr>
                <a:picLocks noChangeAspect="1" noChangeArrowheads="1"/>
              </p:cNvPicPr>
              <p:nvPr/>
            </p:nvPicPr>
            <p:blipFill>
              <a:blip r:embed="rId4"/>
              <a:srcRect l="32060" t="8107" r="53933" b="76800"/>
              <a:stretch>
                <a:fillRect/>
              </a:stretch>
            </p:blipFill>
            <p:spPr bwMode="auto">
              <a:xfrm>
                <a:off x="3500430" y="4500570"/>
                <a:ext cx="2592778" cy="2093187"/>
              </a:xfrm>
              <a:prstGeom prst="rect">
                <a:avLst/>
              </a:prstGeom>
              <a:solidFill>
                <a:schemeClr val="bg1"/>
              </a:solidFill>
              <a:ln w="38100">
                <a:solidFill>
                  <a:srgbClr val="FF0000"/>
                </a:solidFill>
                <a:miter lim="800000"/>
                <a:headEnd/>
                <a:tailEnd/>
              </a:ln>
              <a:effectLst/>
            </p:spPr>
          </p:pic>
          <p:sp>
            <p:nvSpPr>
              <p:cNvPr id="24" name="テキスト ボックス 23"/>
              <p:cNvSpPr txBox="1"/>
              <p:nvPr/>
            </p:nvSpPr>
            <p:spPr>
              <a:xfrm>
                <a:off x="3857620" y="6215082"/>
                <a:ext cx="1857388" cy="369332"/>
              </a:xfrm>
              <a:prstGeom prst="rect">
                <a:avLst/>
              </a:prstGeom>
              <a:noFill/>
            </p:spPr>
            <p:txBody>
              <a:bodyPr wrap="square" rtlCol="0">
                <a:spAutoFit/>
              </a:bodyPr>
              <a:lstStyle/>
              <a:p>
                <a:pPr algn="ctr"/>
                <a:r>
                  <a:rPr kumimoji="1" lang="ja-JP" altLang="en-US" dirty="0" smtClean="0"/>
                  <a:t>パターン③</a:t>
                </a:r>
                <a:endParaRPr kumimoji="1" lang="ja-JP" alt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グループ化 30"/>
          <p:cNvGrpSpPr/>
          <p:nvPr/>
        </p:nvGrpSpPr>
        <p:grpSpPr>
          <a:xfrm>
            <a:off x="2358342" y="1758766"/>
            <a:ext cx="6678154" cy="5099258"/>
            <a:chOff x="2358342" y="1544452"/>
            <a:chExt cx="6678154" cy="5099258"/>
          </a:xfrm>
        </p:grpSpPr>
        <p:pic>
          <p:nvPicPr>
            <p:cNvPr id="543" name="Picture 3"/>
            <p:cNvPicPr>
              <a:picLocks noChangeAspect="1" noChangeArrowheads="1"/>
            </p:cNvPicPr>
            <p:nvPr/>
          </p:nvPicPr>
          <p:blipFill>
            <a:blip r:embed="rId2"/>
            <a:srcRect l="9682" t="1294" r="21483" b="30199"/>
            <a:stretch>
              <a:fillRect/>
            </a:stretch>
          </p:blipFill>
          <p:spPr bwMode="auto">
            <a:xfrm>
              <a:off x="2602218" y="1674992"/>
              <a:ext cx="6434278" cy="4789254"/>
            </a:xfrm>
            <a:prstGeom prst="rect">
              <a:avLst/>
            </a:prstGeom>
            <a:noFill/>
            <a:ln w="9525">
              <a:noFill/>
              <a:miter lim="800000"/>
              <a:headEnd/>
              <a:tailEnd/>
            </a:ln>
            <a:effectLst/>
          </p:spPr>
        </p:pic>
        <p:cxnSp>
          <p:nvCxnSpPr>
            <p:cNvPr id="59" name="直線矢印コネクタ 58"/>
            <p:cNvCxnSpPr/>
            <p:nvPr/>
          </p:nvCxnSpPr>
          <p:spPr>
            <a:xfrm rot="5400000">
              <a:off x="1656898" y="5165692"/>
              <a:ext cx="2142346" cy="794"/>
            </a:xfrm>
            <a:prstGeom prst="straightConnector1">
              <a:avLst/>
            </a:prstGeom>
            <a:ln w="25400">
              <a:solidFill>
                <a:schemeClr val="tx1"/>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rot="16200000">
              <a:off x="2185818" y="4980874"/>
              <a:ext cx="714380" cy="369332"/>
            </a:xfrm>
            <a:prstGeom prst="rect">
              <a:avLst/>
            </a:prstGeom>
            <a:noFill/>
          </p:spPr>
          <p:txBody>
            <a:bodyPr wrap="square" rtlCol="0">
              <a:spAutoFit/>
            </a:bodyPr>
            <a:lstStyle/>
            <a:p>
              <a:r>
                <a:rPr kumimoji="1" lang="en-US" altLang="ja-JP" dirty="0" smtClean="0">
                  <a:latin typeface="Arial" pitchFamily="34" charset="0"/>
                  <a:cs typeface="Arial" pitchFamily="34" charset="0"/>
                </a:rPr>
                <a:t>1000</a:t>
              </a:r>
              <a:endParaRPr kumimoji="1" lang="ja-JP" altLang="en-US" dirty="0">
                <a:latin typeface="Arial" pitchFamily="34" charset="0"/>
                <a:cs typeface="Arial" pitchFamily="34" charset="0"/>
              </a:endParaRPr>
            </a:p>
          </p:txBody>
        </p:sp>
        <p:cxnSp>
          <p:nvCxnSpPr>
            <p:cNvPr id="84" name="直線矢印コネクタ 83"/>
            <p:cNvCxnSpPr/>
            <p:nvPr/>
          </p:nvCxnSpPr>
          <p:spPr>
            <a:xfrm rot="5400000">
              <a:off x="2327621" y="2416948"/>
              <a:ext cx="857256" cy="1588"/>
            </a:xfrm>
            <a:prstGeom prst="straightConnector1">
              <a:avLst/>
            </a:prstGeom>
            <a:ln w="25400">
              <a:solidFill>
                <a:schemeClr val="tx1"/>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rot="16200000">
              <a:off x="2269398" y="2202634"/>
              <a:ext cx="571504" cy="369332"/>
            </a:xfrm>
            <a:prstGeom prst="rect">
              <a:avLst/>
            </a:prstGeom>
            <a:noFill/>
          </p:spPr>
          <p:txBody>
            <a:bodyPr wrap="square" rtlCol="0">
              <a:spAutoFit/>
            </a:bodyPr>
            <a:lstStyle/>
            <a:p>
              <a:r>
                <a:rPr kumimoji="1" lang="en-US" altLang="ja-JP" dirty="0" smtClean="0">
                  <a:latin typeface="Arial" pitchFamily="34" charset="0"/>
                  <a:cs typeface="Arial" pitchFamily="34" charset="0"/>
                </a:rPr>
                <a:t>380</a:t>
              </a:r>
              <a:endParaRPr kumimoji="1" lang="ja-JP" altLang="en-US" dirty="0">
                <a:latin typeface="Arial" pitchFamily="34" charset="0"/>
                <a:cs typeface="Arial" pitchFamily="34" charset="0"/>
              </a:endParaRPr>
            </a:p>
          </p:txBody>
        </p:sp>
        <p:cxnSp>
          <p:nvCxnSpPr>
            <p:cNvPr id="116" name="直線矢印コネクタ 115"/>
            <p:cNvCxnSpPr/>
            <p:nvPr/>
          </p:nvCxnSpPr>
          <p:spPr>
            <a:xfrm>
              <a:off x="2727674" y="6266758"/>
              <a:ext cx="5929354" cy="1588"/>
            </a:xfrm>
            <a:prstGeom prst="straightConnector1">
              <a:avLst/>
            </a:prstGeom>
            <a:ln w="25400">
              <a:solidFill>
                <a:schemeClr val="tx1"/>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5370880" y="6274378"/>
              <a:ext cx="714380" cy="369332"/>
            </a:xfrm>
            <a:prstGeom prst="rect">
              <a:avLst/>
            </a:prstGeom>
            <a:noFill/>
          </p:spPr>
          <p:txBody>
            <a:bodyPr wrap="square" rtlCol="0">
              <a:spAutoFit/>
            </a:bodyPr>
            <a:lstStyle/>
            <a:p>
              <a:r>
                <a:rPr kumimoji="1" lang="en-US" altLang="ja-JP" dirty="0" smtClean="0">
                  <a:latin typeface="Arial" pitchFamily="34" charset="0"/>
                  <a:cs typeface="Arial" pitchFamily="34" charset="0"/>
                </a:rPr>
                <a:t>3000</a:t>
              </a:r>
              <a:endParaRPr kumimoji="1" lang="ja-JP" altLang="en-US" dirty="0">
                <a:latin typeface="Arial" pitchFamily="34" charset="0"/>
                <a:cs typeface="Arial" pitchFamily="34" charset="0"/>
              </a:endParaRPr>
            </a:p>
          </p:txBody>
        </p:sp>
        <p:cxnSp>
          <p:nvCxnSpPr>
            <p:cNvPr id="119" name="直線矢印コネクタ 118"/>
            <p:cNvCxnSpPr/>
            <p:nvPr/>
          </p:nvCxnSpPr>
          <p:spPr>
            <a:xfrm>
              <a:off x="3362996" y="1909262"/>
              <a:ext cx="785818" cy="1588"/>
            </a:xfrm>
            <a:prstGeom prst="straightConnector1">
              <a:avLst/>
            </a:prstGeom>
            <a:ln w="25400">
              <a:solidFill>
                <a:schemeClr val="tx1"/>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3431576" y="1544452"/>
              <a:ext cx="642942" cy="369332"/>
            </a:xfrm>
            <a:prstGeom prst="rect">
              <a:avLst/>
            </a:prstGeom>
            <a:noFill/>
            <a:ln w="6350">
              <a:noFill/>
            </a:ln>
          </p:spPr>
          <p:txBody>
            <a:bodyPr wrap="square" rtlCol="0">
              <a:spAutoFit/>
            </a:bodyPr>
            <a:lstStyle/>
            <a:p>
              <a:pPr algn="ctr"/>
              <a:r>
                <a:rPr kumimoji="1" lang="en-US" altLang="ja-JP" dirty="0" smtClean="0">
                  <a:latin typeface="Arial" pitchFamily="34" charset="0"/>
                  <a:cs typeface="Arial" pitchFamily="34" charset="0"/>
                </a:rPr>
                <a:t>400</a:t>
              </a:r>
              <a:endParaRPr kumimoji="1" lang="ja-JP" altLang="en-US" dirty="0">
                <a:latin typeface="Arial" pitchFamily="34" charset="0"/>
                <a:cs typeface="Arial" pitchFamily="34" charset="0"/>
              </a:endParaRPr>
            </a:p>
          </p:txBody>
        </p:sp>
      </p:grpSp>
      <p:sp>
        <p:nvSpPr>
          <p:cNvPr id="544" name="テキスト ボックス 543"/>
          <p:cNvSpPr txBox="1"/>
          <p:nvPr/>
        </p:nvSpPr>
        <p:spPr>
          <a:xfrm>
            <a:off x="285720" y="4288232"/>
            <a:ext cx="1964166" cy="1569660"/>
          </a:xfrm>
          <a:prstGeom prst="rect">
            <a:avLst/>
          </a:prstGeom>
          <a:noFill/>
        </p:spPr>
        <p:txBody>
          <a:bodyPr wrap="square" rtlCol="0">
            <a:spAutoFit/>
          </a:bodyPr>
          <a:lstStyle/>
          <a:p>
            <a:r>
              <a:rPr kumimoji="1" lang="ja-JP" altLang="en-US" sz="2400" b="1" dirty="0" smtClean="0"/>
              <a:t>屋上面から</a:t>
            </a:r>
            <a:r>
              <a:rPr kumimoji="1" lang="en-US" altLang="ja-JP" sz="2400" b="1" dirty="0" smtClean="0"/>
              <a:t>1000</a:t>
            </a:r>
            <a:r>
              <a:rPr kumimoji="1" lang="ja-JP" altLang="en-US" sz="2400" b="1" dirty="0" smtClean="0"/>
              <a:t>㎜の高さにフラクタル日除けを設置</a:t>
            </a:r>
            <a:endParaRPr kumimoji="1" lang="ja-JP" altLang="en-US" sz="2400" b="1" dirty="0"/>
          </a:p>
        </p:txBody>
      </p:sp>
      <p:grpSp>
        <p:nvGrpSpPr>
          <p:cNvPr id="20" name="グループ化 19"/>
          <p:cNvGrpSpPr/>
          <p:nvPr/>
        </p:nvGrpSpPr>
        <p:grpSpPr>
          <a:xfrm>
            <a:off x="1000100" y="2428868"/>
            <a:ext cx="1000105" cy="804863"/>
            <a:chOff x="785813" y="838200"/>
            <a:chExt cx="1000105" cy="804863"/>
          </a:xfrm>
        </p:grpSpPr>
        <p:sp>
          <p:nvSpPr>
            <p:cNvPr id="53" name="テキスト ボックス 52"/>
            <p:cNvSpPr txBox="1"/>
            <p:nvPr/>
          </p:nvSpPr>
          <p:spPr>
            <a:xfrm>
              <a:off x="1500166" y="897328"/>
              <a:ext cx="285752" cy="369332"/>
            </a:xfrm>
            <a:prstGeom prst="rect">
              <a:avLst/>
            </a:prstGeom>
            <a:noFill/>
          </p:spPr>
          <p:txBody>
            <a:bodyPr wrap="square" rtlCol="0">
              <a:spAutoFit/>
            </a:bodyPr>
            <a:lstStyle/>
            <a:p>
              <a:r>
                <a:rPr kumimoji="1" lang="en-US" altLang="ja-JP" b="1" dirty="0" smtClean="0"/>
                <a:t>N</a:t>
              </a:r>
              <a:endParaRPr kumimoji="1" lang="ja-JP" altLang="en-US" b="1" dirty="0"/>
            </a:p>
          </p:txBody>
        </p:sp>
        <p:grpSp>
          <p:nvGrpSpPr>
            <p:cNvPr id="25606" name="Group 6"/>
            <p:cNvGrpSpPr>
              <a:grpSpLocks noChangeAspect="1"/>
            </p:cNvGrpSpPr>
            <p:nvPr/>
          </p:nvGrpSpPr>
          <p:grpSpPr bwMode="auto">
            <a:xfrm>
              <a:off x="785813" y="838200"/>
              <a:ext cx="844550" cy="804863"/>
              <a:chOff x="495" y="528"/>
              <a:chExt cx="532" cy="507"/>
            </a:xfrm>
          </p:grpSpPr>
          <p:sp>
            <p:nvSpPr>
              <p:cNvPr id="25605" name="AutoShape 5"/>
              <p:cNvSpPr>
                <a:spLocks noChangeAspect="1" noChangeArrowheads="1" noTextEdit="1"/>
              </p:cNvSpPr>
              <p:nvPr/>
            </p:nvSpPr>
            <p:spPr bwMode="auto">
              <a:xfrm>
                <a:off x="495" y="528"/>
                <a:ext cx="532" cy="5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25607" name="Picture 7"/>
              <p:cNvPicPr>
                <a:picLocks noChangeAspect="1" noChangeArrowheads="1"/>
              </p:cNvPicPr>
              <p:nvPr/>
            </p:nvPicPr>
            <p:blipFill>
              <a:blip r:embed="rId3"/>
              <a:srcRect/>
              <a:stretch>
                <a:fillRect/>
              </a:stretch>
            </p:blipFill>
            <p:spPr bwMode="auto">
              <a:xfrm>
                <a:off x="497" y="528"/>
                <a:ext cx="507" cy="508"/>
              </a:xfrm>
              <a:prstGeom prst="rect">
                <a:avLst/>
              </a:prstGeom>
              <a:noFill/>
              <a:ln w="9525">
                <a:noFill/>
                <a:miter lim="800000"/>
                <a:headEnd/>
                <a:tailEnd/>
              </a:ln>
            </p:spPr>
          </p:pic>
          <p:pic>
            <p:nvPicPr>
              <p:cNvPr id="25608" name="Picture 8"/>
              <p:cNvPicPr>
                <a:picLocks noChangeAspect="1" noChangeArrowheads="1"/>
              </p:cNvPicPr>
              <p:nvPr/>
            </p:nvPicPr>
            <p:blipFill>
              <a:blip r:embed="rId4"/>
              <a:srcRect/>
              <a:stretch>
                <a:fillRect/>
              </a:stretch>
            </p:blipFill>
            <p:spPr bwMode="auto">
              <a:xfrm>
                <a:off x="497" y="528"/>
                <a:ext cx="507" cy="508"/>
              </a:xfrm>
              <a:prstGeom prst="rect">
                <a:avLst/>
              </a:prstGeom>
              <a:noFill/>
              <a:ln w="9525">
                <a:noFill/>
                <a:miter lim="800000"/>
                <a:headEnd/>
                <a:tailEnd/>
              </a:ln>
            </p:spPr>
          </p:pic>
          <p:pic>
            <p:nvPicPr>
              <p:cNvPr id="25609" name="Picture 9"/>
              <p:cNvPicPr>
                <a:picLocks noChangeAspect="1" noChangeArrowheads="1"/>
              </p:cNvPicPr>
              <p:nvPr/>
            </p:nvPicPr>
            <p:blipFill>
              <a:blip r:embed="rId5"/>
              <a:srcRect/>
              <a:stretch>
                <a:fillRect/>
              </a:stretch>
            </p:blipFill>
            <p:spPr bwMode="auto">
              <a:xfrm>
                <a:off x="495" y="603"/>
                <a:ext cx="533" cy="358"/>
              </a:xfrm>
              <a:prstGeom prst="rect">
                <a:avLst/>
              </a:prstGeom>
              <a:noFill/>
              <a:ln w="9525">
                <a:noFill/>
                <a:miter lim="800000"/>
                <a:headEnd/>
                <a:tailEnd/>
              </a:ln>
            </p:spPr>
          </p:pic>
          <p:pic>
            <p:nvPicPr>
              <p:cNvPr id="25610" name="Picture 10"/>
              <p:cNvPicPr>
                <a:picLocks noChangeAspect="1" noChangeArrowheads="1"/>
              </p:cNvPicPr>
              <p:nvPr/>
            </p:nvPicPr>
            <p:blipFill>
              <a:blip r:embed="rId6"/>
              <a:srcRect/>
              <a:stretch>
                <a:fillRect/>
              </a:stretch>
            </p:blipFill>
            <p:spPr bwMode="auto">
              <a:xfrm>
                <a:off x="495" y="603"/>
                <a:ext cx="533" cy="358"/>
              </a:xfrm>
              <a:prstGeom prst="rect">
                <a:avLst/>
              </a:prstGeom>
              <a:noFill/>
              <a:ln w="9525">
                <a:noFill/>
                <a:miter lim="800000"/>
                <a:headEnd/>
                <a:tailEnd/>
              </a:ln>
            </p:spPr>
          </p:pic>
        </p:grpSp>
      </p:grpSp>
      <p:sp>
        <p:nvSpPr>
          <p:cNvPr id="21" name="テキスト ボックス 20"/>
          <p:cNvSpPr txBox="1"/>
          <p:nvPr/>
        </p:nvSpPr>
        <p:spPr>
          <a:xfrm>
            <a:off x="-357222" y="214290"/>
            <a:ext cx="3500462" cy="769441"/>
          </a:xfrm>
          <a:prstGeom prst="rect">
            <a:avLst/>
          </a:prstGeom>
          <a:noFill/>
        </p:spPr>
        <p:txBody>
          <a:bodyPr wrap="square" rtlCol="0">
            <a:spAutoFit/>
          </a:bodyPr>
          <a:lstStyle/>
          <a:p>
            <a:pPr algn="ctr"/>
            <a:r>
              <a:rPr kumimoji="1" lang="ja-JP" altLang="en-US" sz="4400" dirty="0" smtClean="0">
                <a:solidFill>
                  <a:srgbClr val="FF0066"/>
                </a:solidFill>
              </a:rPr>
              <a:t>設置台</a:t>
            </a:r>
            <a:endParaRPr kumimoji="1" lang="ja-JP" altLang="en-US" sz="4400" dirty="0">
              <a:solidFill>
                <a:srgbClr val="FF0066"/>
              </a:solidFill>
            </a:endParaRPr>
          </a:p>
        </p:txBody>
      </p:sp>
      <p:pic>
        <p:nvPicPr>
          <p:cNvPr id="22" name="Picture 3"/>
          <p:cNvPicPr>
            <a:picLocks noChangeAspect="1" noChangeArrowheads="1"/>
          </p:cNvPicPr>
          <p:nvPr/>
        </p:nvPicPr>
        <p:blipFill>
          <a:blip r:embed="rId2"/>
          <a:srcRect l="9682" t="4314" r="21483" b="80674"/>
          <a:stretch>
            <a:fillRect/>
          </a:stretch>
        </p:blipFill>
        <p:spPr bwMode="auto">
          <a:xfrm>
            <a:off x="2609288" y="214290"/>
            <a:ext cx="6434278" cy="1049379"/>
          </a:xfrm>
          <a:prstGeom prst="rect">
            <a:avLst/>
          </a:prstGeom>
          <a:noFill/>
          <a:ln w="9525">
            <a:noFill/>
            <a:miter lim="800000"/>
            <a:headEnd/>
            <a:tailEnd/>
          </a:ln>
          <a:effectLst/>
        </p:spPr>
      </p:pic>
      <p:cxnSp>
        <p:nvCxnSpPr>
          <p:cNvPr id="23" name="直線矢印コネクタ 22"/>
          <p:cNvCxnSpPr/>
          <p:nvPr/>
        </p:nvCxnSpPr>
        <p:spPr>
          <a:xfrm rot="5400000">
            <a:off x="2245026" y="1672057"/>
            <a:ext cx="1008000" cy="794"/>
          </a:xfrm>
          <a:prstGeom prst="straightConnector1">
            <a:avLst/>
          </a:prstGeom>
          <a:ln w="25400">
            <a:solidFill>
              <a:schemeClr val="tx1"/>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rot="16200000">
            <a:off x="2203948" y="1501247"/>
            <a:ext cx="714380" cy="369332"/>
          </a:xfrm>
          <a:prstGeom prst="rect">
            <a:avLst/>
          </a:prstGeom>
          <a:noFill/>
        </p:spPr>
        <p:txBody>
          <a:bodyPr wrap="square" rtlCol="0">
            <a:spAutoFit/>
          </a:bodyPr>
          <a:lstStyle/>
          <a:p>
            <a:r>
              <a:rPr kumimoji="1" lang="en-US" altLang="ja-JP" dirty="0" smtClean="0">
                <a:latin typeface="Arial" pitchFamily="34" charset="0"/>
                <a:cs typeface="Arial" pitchFamily="34" charset="0"/>
              </a:rPr>
              <a:t>1800</a:t>
            </a:r>
            <a:endParaRPr kumimoji="1" lang="ja-JP" alt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グループ化 70"/>
          <p:cNvGrpSpPr/>
          <p:nvPr/>
        </p:nvGrpSpPr>
        <p:grpSpPr>
          <a:xfrm>
            <a:off x="0" y="1462073"/>
            <a:ext cx="9144000" cy="5399114"/>
            <a:chOff x="3679825" y="5080000"/>
            <a:chExt cx="3344863" cy="1684338"/>
          </a:xfrm>
        </p:grpSpPr>
        <p:grpSp>
          <p:nvGrpSpPr>
            <p:cNvPr id="44043" name="Group 11"/>
            <p:cNvGrpSpPr>
              <a:grpSpLocks/>
            </p:cNvGrpSpPr>
            <p:nvPr/>
          </p:nvGrpSpPr>
          <p:grpSpPr bwMode="auto">
            <a:xfrm>
              <a:off x="3684588" y="5080000"/>
              <a:ext cx="1158875" cy="895350"/>
              <a:chOff x="5802" y="8023"/>
              <a:chExt cx="1825" cy="1411"/>
            </a:xfrm>
          </p:grpSpPr>
          <p:pic>
            <p:nvPicPr>
              <p:cNvPr id="44044" name="Picture 12" descr="CIMG1279"/>
              <p:cNvPicPr preferRelativeResize="0">
                <a:picLocks noChangeAspect="1" noChangeArrowheads="1"/>
              </p:cNvPicPr>
              <p:nvPr/>
            </p:nvPicPr>
            <p:blipFill>
              <a:blip r:embed="rId2" cstate="print"/>
              <a:srcRect l="7770" t="3316" r="777" b="3316"/>
              <a:stretch>
                <a:fillRect/>
              </a:stretch>
            </p:blipFill>
            <p:spPr bwMode="auto">
              <a:xfrm>
                <a:off x="5802" y="8023"/>
                <a:ext cx="1825" cy="1411"/>
              </a:xfrm>
              <a:prstGeom prst="rect">
                <a:avLst/>
              </a:prstGeom>
              <a:noFill/>
              <a:ln w="9525">
                <a:noFill/>
                <a:miter lim="800000"/>
                <a:headEnd/>
                <a:tailEnd/>
              </a:ln>
            </p:spPr>
          </p:pic>
          <p:sp>
            <p:nvSpPr>
              <p:cNvPr id="44045" name="Oval 13"/>
              <p:cNvSpPr>
                <a:spLocks noChangeArrowheads="1"/>
              </p:cNvSpPr>
              <p:nvPr/>
            </p:nvSpPr>
            <p:spPr bwMode="auto">
              <a:xfrm>
                <a:off x="6407" y="8641"/>
                <a:ext cx="58" cy="58"/>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46" name="Oval 14"/>
              <p:cNvSpPr>
                <a:spLocks noChangeArrowheads="1"/>
              </p:cNvSpPr>
              <p:nvPr/>
            </p:nvSpPr>
            <p:spPr bwMode="auto">
              <a:xfrm>
                <a:off x="6923" y="8665"/>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47" name="Text Box 15"/>
              <p:cNvSpPr txBox="1">
                <a:spLocks noChangeArrowheads="1"/>
              </p:cNvSpPr>
              <p:nvPr/>
            </p:nvSpPr>
            <p:spPr bwMode="auto">
              <a:xfrm>
                <a:off x="5803" y="8029"/>
                <a:ext cx="362" cy="329"/>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①</a:t>
                </a: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nvGrpSpPr>
            <p:cNvPr id="44048" name="Group 16"/>
            <p:cNvGrpSpPr>
              <a:grpSpLocks/>
            </p:cNvGrpSpPr>
            <p:nvPr/>
          </p:nvGrpSpPr>
          <p:grpSpPr bwMode="auto">
            <a:xfrm>
              <a:off x="3679825" y="5922963"/>
              <a:ext cx="1176338" cy="841375"/>
              <a:chOff x="5796" y="9350"/>
              <a:chExt cx="1851" cy="1325"/>
            </a:xfrm>
          </p:grpSpPr>
          <p:pic>
            <p:nvPicPr>
              <p:cNvPr id="44049" name="Picture 17" descr="CIMG1282"/>
              <p:cNvPicPr>
                <a:picLocks noChangeAspect="1" noChangeArrowheads="1"/>
              </p:cNvPicPr>
              <p:nvPr/>
            </p:nvPicPr>
            <p:blipFill>
              <a:blip r:embed="rId3" cstate="print"/>
              <a:srcRect t="5180"/>
              <a:stretch>
                <a:fillRect/>
              </a:stretch>
            </p:blipFill>
            <p:spPr bwMode="auto">
              <a:xfrm>
                <a:off x="5796" y="9357"/>
                <a:ext cx="1851" cy="1318"/>
              </a:xfrm>
              <a:prstGeom prst="rect">
                <a:avLst/>
              </a:prstGeom>
              <a:noFill/>
              <a:ln w="9525">
                <a:noFill/>
                <a:miter lim="800000"/>
                <a:headEnd/>
                <a:tailEnd/>
              </a:ln>
            </p:spPr>
          </p:pic>
          <p:sp>
            <p:nvSpPr>
              <p:cNvPr id="44050" name="Oval 18"/>
              <p:cNvSpPr>
                <a:spLocks noChangeArrowheads="1"/>
              </p:cNvSpPr>
              <p:nvPr/>
            </p:nvSpPr>
            <p:spPr bwMode="auto">
              <a:xfrm>
                <a:off x="6769" y="9981"/>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1" name="Oval 19"/>
              <p:cNvSpPr>
                <a:spLocks noChangeArrowheads="1"/>
              </p:cNvSpPr>
              <p:nvPr/>
            </p:nvSpPr>
            <p:spPr bwMode="auto">
              <a:xfrm>
                <a:off x="6593" y="9976"/>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2" name="Oval 20"/>
              <p:cNvSpPr>
                <a:spLocks noChangeArrowheads="1"/>
              </p:cNvSpPr>
              <p:nvPr/>
            </p:nvSpPr>
            <p:spPr bwMode="auto">
              <a:xfrm>
                <a:off x="6531" y="9977"/>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3" name="Oval 21"/>
              <p:cNvSpPr>
                <a:spLocks noChangeArrowheads="1"/>
              </p:cNvSpPr>
              <p:nvPr/>
            </p:nvSpPr>
            <p:spPr bwMode="auto">
              <a:xfrm>
                <a:off x="6717" y="9975"/>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4" name="Oval 22"/>
              <p:cNvSpPr>
                <a:spLocks noChangeArrowheads="1"/>
              </p:cNvSpPr>
              <p:nvPr/>
            </p:nvSpPr>
            <p:spPr bwMode="auto">
              <a:xfrm>
                <a:off x="6979" y="9980"/>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5" name="Oval 23"/>
              <p:cNvSpPr>
                <a:spLocks noChangeArrowheads="1"/>
              </p:cNvSpPr>
              <p:nvPr/>
            </p:nvSpPr>
            <p:spPr bwMode="auto">
              <a:xfrm>
                <a:off x="6924" y="9981"/>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6" name="Oval 24"/>
              <p:cNvSpPr>
                <a:spLocks noChangeArrowheads="1"/>
              </p:cNvSpPr>
              <p:nvPr/>
            </p:nvSpPr>
            <p:spPr bwMode="auto">
              <a:xfrm>
                <a:off x="6757" y="9832"/>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7" name="Oval 25"/>
              <p:cNvSpPr>
                <a:spLocks noChangeArrowheads="1"/>
              </p:cNvSpPr>
              <p:nvPr/>
            </p:nvSpPr>
            <p:spPr bwMode="auto">
              <a:xfrm>
                <a:off x="6715" y="9892"/>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8" name="Oval 26"/>
              <p:cNvSpPr>
                <a:spLocks noChangeArrowheads="1"/>
              </p:cNvSpPr>
              <p:nvPr/>
            </p:nvSpPr>
            <p:spPr bwMode="auto">
              <a:xfrm>
                <a:off x="6742" y="9689"/>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59" name="Oval 27"/>
              <p:cNvSpPr>
                <a:spLocks noChangeArrowheads="1"/>
              </p:cNvSpPr>
              <p:nvPr/>
            </p:nvSpPr>
            <p:spPr bwMode="auto">
              <a:xfrm>
                <a:off x="6800" y="9700"/>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0" name="Oval 28"/>
              <p:cNvSpPr>
                <a:spLocks noChangeArrowheads="1"/>
              </p:cNvSpPr>
              <p:nvPr/>
            </p:nvSpPr>
            <p:spPr bwMode="auto">
              <a:xfrm>
                <a:off x="6568" y="9836"/>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1" name="Oval 29"/>
              <p:cNvSpPr>
                <a:spLocks noChangeArrowheads="1"/>
              </p:cNvSpPr>
              <p:nvPr/>
            </p:nvSpPr>
            <p:spPr bwMode="auto">
              <a:xfrm>
                <a:off x="6396" y="9978"/>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2" name="Oval 30"/>
              <p:cNvSpPr>
                <a:spLocks noChangeArrowheads="1"/>
              </p:cNvSpPr>
              <p:nvPr/>
            </p:nvSpPr>
            <p:spPr bwMode="auto">
              <a:xfrm>
                <a:off x="6489" y="9699"/>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3" name="Oval 31"/>
              <p:cNvSpPr>
                <a:spLocks noChangeArrowheads="1"/>
              </p:cNvSpPr>
              <p:nvPr/>
            </p:nvSpPr>
            <p:spPr bwMode="auto">
              <a:xfrm>
                <a:off x="6561" y="9699"/>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4" name="Oval 32"/>
              <p:cNvSpPr>
                <a:spLocks noChangeArrowheads="1"/>
              </p:cNvSpPr>
              <p:nvPr/>
            </p:nvSpPr>
            <p:spPr bwMode="auto">
              <a:xfrm>
                <a:off x="6613" y="9893"/>
                <a:ext cx="41" cy="41"/>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5" name="Oval 33"/>
              <p:cNvSpPr>
                <a:spLocks noChangeArrowheads="1"/>
              </p:cNvSpPr>
              <p:nvPr/>
            </p:nvSpPr>
            <p:spPr bwMode="auto">
              <a:xfrm>
                <a:off x="6341" y="9978"/>
                <a:ext cx="41" cy="41"/>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66" name="Text Box 34"/>
              <p:cNvSpPr txBox="1">
                <a:spLocks noChangeArrowheads="1"/>
              </p:cNvSpPr>
              <p:nvPr/>
            </p:nvSpPr>
            <p:spPr bwMode="auto">
              <a:xfrm>
                <a:off x="5802" y="9350"/>
                <a:ext cx="362" cy="329"/>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④</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nvGrpSpPr>
            <p:cNvPr id="44067" name="Group 35"/>
            <p:cNvGrpSpPr>
              <a:grpSpLocks/>
            </p:cNvGrpSpPr>
            <p:nvPr/>
          </p:nvGrpSpPr>
          <p:grpSpPr bwMode="auto">
            <a:xfrm>
              <a:off x="5897563" y="5080000"/>
              <a:ext cx="1127125" cy="876300"/>
              <a:chOff x="9287" y="8023"/>
              <a:chExt cx="1776" cy="1381"/>
            </a:xfrm>
          </p:grpSpPr>
          <p:pic>
            <p:nvPicPr>
              <p:cNvPr id="44068" name="Picture 36" descr="CIMG1281"/>
              <p:cNvPicPr preferRelativeResize="0">
                <a:picLocks noChangeAspect="1" noChangeArrowheads="1"/>
              </p:cNvPicPr>
              <p:nvPr/>
            </p:nvPicPr>
            <p:blipFill>
              <a:blip r:embed="rId4" cstate="print"/>
              <a:srcRect r="3885"/>
              <a:stretch>
                <a:fillRect/>
              </a:stretch>
            </p:blipFill>
            <p:spPr bwMode="auto">
              <a:xfrm>
                <a:off x="9287" y="8023"/>
                <a:ext cx="1776" cy="1381"/>
              </a:xfrm>
              <a:prstGeom prst="rect">
                <a:avLst/>
              </a:prstGeom>
              <a:noFill/>
              <a:ln w="9525">
                <a:noFill/>
                <a:miter lim="800000"/>
                <a:headEnd/>
                <a:tailEnd/>
              </a:ln>
            </p:spPr>
          </p:pic>
          <p:sp>
            <p:nvSpPr>
              <p:cNvPr id="44069" name="Oval 37"/>
              <p:cNvSpPr>
                <a:spLocks noChangeArrowheads="1"/>
              </p:cNvSpPr>
              <p:nvPr/>
            </p:nvSpPr>
            <p:spPr bwMode="auto">
              <a:xfrm>
                <a:off x="9859" y="8676"/>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0" name="Oval 38"/>
              <p:cNvSpPr>
                <a:spLocks noChangeArrowheads="1"/>
              </p:cNvSpPr>
              <p:nvPr/>
            </p:nvSpPr>
            <p:spPr bwMode="auto">
              <a:xfrm>
                <a:off x="10005" y="8667"/>
                <a:ext cx="56"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1" name="Oval 39"/>
              <p:cNvSpPr>
                <a:spLocks noChangeArrowheads="1"/>
              </p:cNvSpPr>
              <p:nvPr/>
            </p:nvSpPr>
            <p:spPr bwMode="auto">
              <a:xfrm>
                <a:off x="10325" y="8690"/>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2" name="Oval 40"/>
              <p:cNvSpPr>
                <a:spLocks noChangeArrowheads="1"/>
              </p:cNvSpPr>
              <p:nvPr/>
            </p:nvSpPr>
            <p:spPr bwMode="auto">
              <a:xfrm>
                <a:off x="10458" y="8685"/>
                <a:ext cx="57" cy="56"/>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3" name="Oval 41"/>
              <p:cNvSpPr>
                <a:spLocks noChangeArrowheads="1"/>
              </p:cNvSpPr>
              <p:nvPr/>
            </p:nvSpPr>
            <p:spPr bwMode="auto">
              <a:xfrm>
                <a:off x="10022" y="8418"/>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4" name="Oval 42"/>
              <p:cNvSpPr>
                <a:spLocks noChangeArrowheads="1"/>
              </p:cNvSpPr>
              <p:nvPr/>
            </p:nvSpPr>
            <p:spPr bwMode="auto">
              <a:xfrm>
                <a:off x="10334" y="8421"/>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5" name="Oval 43"/>
              <p:cNvSpPr>
                <a:spLocks noChangeArrowheads="1"/>
              </p:cNvSpPr>
              <p:nvPr/>
            </p:nvSpPr>
            <p:spPr bwMode="auto">
              <a:xfrm>
                <a:off x="10272" y="8539"/>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6" name="Oval 44"/>
              <p:cNvSpPr>
                <a:spLocks noChangeArrowheads="1"/>
              </p:cNvSpPr>
              <p:nvPr/>
            </p:nvSpPr>
            <p:spPr bwMode="auto">
              <a:xfrm>
                <a:off x="10105" y="8539"/>
                <a:ext cx="57" cy="57"/>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77" name="Text Box 45"/>
              <p:cNvSpPr txBox="1">
                <a:spLocks noChangeArrowheads="1"/>
              </p:cNvSpPr>
              <p:nvPr/>
            </p:nvSpPr>
            <p:spPr bwMode="auto">
              <a:xfrm>
                <a:off x="9326" y="8027"/>
                <a:ext cx="356" cy="323"/>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③</a:t>
                </a: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nvGrpSpPr>
            <p:cNvPr id="44078" name="Group 46"/>
            <p:cNvGrpSpPr>
              <a:grpSpLocks/>
            </p:cNvGrpSpPr>
            <p:nvPr/>
          </p:nvGrpSpPr>
          <p:grpSpPr bwMode="auto">
            <a:xfrm>
              <a:off x="4797425" y="5080000"/>
              <a:ext cx="1122363" cy="841375"/>
              <a:chOff x="7507" y="8533"/>
              <a:chExt cx="1769" cy="1323"/>
            </a:xfrm>
          </p:grpSpPr>
          <p:pic>
            <p:nvPicPr>
              <p:cNvPr id="44079" name="Picture 47" descr="CIMG1280"/>
              <p:cNvPicPr>
                <a:picLocks noChangeAspect="1" noChangeArrowheads="1"/>
              </p:cNvPicPr>
              <p:nvPr/>
            </p:nvPicPr>
            <p:blipFill>
              <a:blip r:embed="rId5" cstate="print"/>
              <a:srcRect/>
              <a:stretch>
                <a:fillRect/>
              </a:stretch>
            </p:blipFill>
            <p:spPr bwMode="auto">
              <a:xfrm>
                <a:off x="7507" y="8533"/>
                <a:ext cx="1769" cy="1323"/>
              </a:xfrm>
              <a:prstGeom prst="rect">
                <a:avLst/>
              </a:prstGeom>
              <a:noFill/>
              <a:ln w="9525">
                <a:noFill/>
                <a:miter lim="800000"/>
                <a:headEnd/>
                <a:tailEnd/>
              </a:ln>
            </p:spPr>
          </p:pic>
          <p:sp>
            <p:nvSpPr>
              <p:cNvPr id="44080" name="Oval 48"/>
              <p:cNvSpPr>
                <a:spLocks noChangeArrowheads="1"/>
              </p:cNvSpPr>
              <p:nvPr/>
            </p:nvSpPr>
            <p:spPr bwMode="auto">
              <a:xfrm>
                <a:off x="8038" y="9137"/>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1" name="Oval 49"/>
              <p:cNvSpPr>
                <a:spLocks noChangeArrowheads="1"/>
              </p:cNvSpPr>
              <p:nvPr/>
            </p:nvSpPr>
            <p:spPr bwMode="auto">
              <a:xfrm>
                <a:off x="8637" y="9149"/>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2" name="Oval 50"/>
              <p:cNvSpPr>
                <a:spLocks noChangeArrowheads="1"/>
              </p:cNvSpPr>
              <p:nvPr/>
            </p:nvSpPr>
            <p:spPr bwMode="auto">
              <a:xfrm>
                <a:off x="8226" y="8846"/>
                <a:ext cx="58" cy="58"/>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3" name="Oval 51"/>
              <p:cNvSpPr>
                <a:spLocks noChangeArrowheads="1"/>
              </p:cNvSpPr>
              <p:nvPr/>
            </p:nvSpPr>
            <p:spPr bwMode="auto">
              <a:xfrm>
                <a:off x="8517" y="8843"/>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4" name="Text Box 52"/>
              <p:cNvSpPr txBox="1">
                <a:spLocks noChangeArrowheads="1"/>
              </p:cNvSpPr>
              <p:nvPr/>
            </p:nvSpPr>
            <p:spPr bwMode="auto">
              <a:xfrm>
                <a:off x="7516" y="8536"/>
                <a:ext cx="362" cy="329"/>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②</a:t>
                </a:r>
              </a:p>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nvGrpSpPr>
            <p:cNvPr id="44085" name="Group 53"/>
            <p:cNvGrpSpPr>
              <a:grpSpLocks/>
            </p:cNvGrpSpPr>
            <p:nvPr/>
          </p:nvGrpSpPr>
          <p:grpSpPr bwMode="auto">
            <a:xfrm>
              <a:off x="5915025" y="5929313"/>
              <a:ext cx="1106488" cy="831850"/>
              <a:chOff x="9315" y="9360"/>
              <a:chExt cx="1743" cy="1311"/>
            </a:xfrm>
          </p:grpSpPr>
          <p:pic>
            <p:nvPicPr>
              <p:cNvPr id="44086" name="Picture 54" descr="CIMG1284"/>
              <p:cNvPicPr preferRelativeResize="0">
                <a:picLocks noChangeAspect="1" noChangeArrowheads="1"/>
              </p:cNvPicPr>
              <p:nvPr/>
            </p:nvPicPr>
            <p:blipFill>
              <a:blip r:embed="rId6" cstate="print"/>
              <a:srcRect l="3885" t="5180" r="5440" b="5180"/>
              <a:stretch>
                <a:fillRect/>
              </a:stretch>
            </p:blipFill>
            <p:spPr bwMode="auto">
              <a:xfrm>
                <a:off x="9315" y="9360"/>
                <a:ext cx="1743" cy="1311"/>
              </a:xfrm>
              <a:prstGeom prst="rect">
                <a:avLst/>
              </a:prstGeom>
              <a:noFill/>
              <a:ln w="9525">
                <a:noFill/>
                <a:miter lim="800000"/>
                <a:headEnd/>
                <a:tailEnd/>
              </a:ln>
            </p:spPr>
          </p:pic>
          <p:sp>
            <p:nvSpPr>
              <p:cNvPr id="44087" name="Oval 55"/>
              <p:cNvSpPr>
                <a:spLocks noChangeArrowheads="1"/>
              </p:cNvSpPr>
              <p:nvPr/>
            </p:nvSpPr>
            <p:spPr bwMode="auto">
              <a:xfrm>
                <a:off x="10100" y="9541"/>
                <a:ext cx="57" cy="58"/>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8" name="Oval 56"/>
              <p:cNvSpPr>
                <a:spLocks noChangeArrowheads="1"/>
              </p:cNvSpPr>
              <p:nvPr/>
            </p:nvSpPr>
            <p:spPr bwMode="auto">
              <a:xfrm>
                <a:off x="10005" y="9692"/>
                <a:ext cx="57"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89" name="Oval 57"/>
              <p:cNvSpPr>
                <a:spLocks noChangeArrowheads="1"/>
              </p:cNvSpPr>
              <p:nvPr/>
            </p:nvSpPr>
            <p:spPr bwMode="auto">
              <a:xfrm>
                <a:off x="9954" y="9985"/>
                <a:ext cx="56"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0" name="Oval 58"/>
              <p:cNvSpPr>
                <a:spLocks noChangeArrowheads="1"/>
              </p:cNvSpPr>
              <p:nvPr/>
            </p:nvSpPr>
            <p:spPr bwMode="auto">
              <a:xfrm>
                <a:off x="9748" y="9984"/>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1" name="Oval 59"/>
              <p:cNvSpPr>
                <a:spLocks noChangeArrowheads="1"/>
              </p:cNvSpPr>
              <p:nvPr/>
            </p:nvSpPr>
            <p:spPr bwMode="auto">
              <a:xfrm>
                <a:off x="10240" y="9535"/>
                <a:ext cx="57"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2" name="Oval 60"/>
              <p:cNvSpPr>
                <a:spLocks noChangeArrowheads="1"/>
              </p:cNvSpPr>
              <p:nvPr/>
            </p:nvSpPr>
            <p:spPr bwMode="auto">
              <a:xfrm>
                <a:off x="10328" y="9700"/>
                <a:ext cx="57"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3" name="Oval 61"/>
              <p:cNvSpPr>
                <a:spLocks noChangeArrowheads="1"/>
              </p:cNvSpPr>
              <p:nvPr/>
            </p:nvSpPr>
            <p:spPr bwMode="auto">
              <a:xfrm>
                <a:off x="10374" y="9991"/>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4" name="Oval 62"/>
              <p:cNvSpPr>
                <a:spLocks noChangeArrowheads="1"/>
              </p:cNvSpPr>
              <p:nvPr/>
            </p:nvSpPr>
            <p:spPr bwMode="auto">
              <a:xfrm>
                <a:off x="10556" y="9991"/>
                <a:ext cx="57" cy="57"/>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5" name="Text Box 63"/>
              <p:cNvSpPr txBox="1">
                <a:spLocks noChangeArrowheads="1"/>
              </p:cNvSpPr>
              <p:nvPr/>
            </p:nvSpPr>
            <p:spPr bwMode="auto">
              <a:xfrm>
                <a:off x="9326" y="9360"/>
                <a:ext cx="352" cy="325"/>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⑥</a:t>
                </a: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nvGrpSpPr>
            <p:cNvPr id="44096" name="Group 64"/>
            <p:cNvGrpSpPr>
              <a:grpSpLocks/>
            </p:cNvGrpSpPr>
            <p:nvPr/>
          </p:nvGrpSpPr>
          <p:grpSpPr bwMode="auto">
            <a:xfrm>
              <a:off x="4800600" y="5921375"/>
              <a:ext cx="1120775" cy="842963"/>
              <a:chOff x="7561" y="9349"/>
              <a:chExt cx="1764" cy="1326"/>
            </a:xfrm>
          </p:grpSpPr>
          <p:pic>
            <p:nvPicPr>
              <p:cNvPr id="44097" name="Picture 65" descr="CIMG1283"/>
              <p:cNvPicPr preferRelativeResize="0">
                <a:picLocks noChangeAspect="1" noChangeArrowheads="1"/>
              </p:cNvPicPr>
              <p:nvPr/>
            </p:nvPicPr>
            <p:blipFill>
              <a:blip r:embed="rId7" cstate="print"/>
              <a:srcRect l="2719" t="2589" r="2719" b="2589"/>
              <a:stretch>
                <a:fillRect/>
              </a:stretch>
            </p:blipFill>
            <p:spPr bwMode="auto">
              <a:xfrm>
                <a:off x="7561" y="9349"/>
                <a:ext cx="1764" cy="1326"/>
              </a:xfrm>
              <a:prstGeom prst="rect">
                <a:avLst/>
              </a:prstGeom>
              <a:noFill/>
              <a:ln w="9525">
                <a:noFill/>
                <a:miter lim="800000"/>
                <a:headEnd/>
                <a:tailEnd/>
              </a:ln>
            </p:spPr>
          </p:pic>
          <p:sp>
            <p:nvSpPr>
              <p:cNvPr id="44098" name="Oval 66"/>
              <p:cNvSpPr>
                <a:spLocks noChangeArrowheads="1"/>
              </p:cNvSpPr>
              <p:nvPr/>
            </p:nvSpPr>
            <p:spPr bwMode="auto">
              <a:xfrm>
                <a:off x="8270" y="9982"/>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099" name="Oval 67"/>
              <p:cNvSpPr>
                <a:spLocks noChangeArrowheads="1"/>
              </p:cNvSpPr>
              <p:nvPr/>
            </p:nvSpPr>
            <p:spPr bwMode="auto">
              <a:xfrm>
                <a:off x="8340" y="9834"/>
                <a:ext cx="58" cy="58"/>
              </a:xfrm>
              <a:prstGeom prst="ellipse">
                <a:avLst/>
              </a:prstGeom>
              <a:solidFill>
                <a:schemeClr val="tx1"/>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100" name="Oval 68"/>
              <p:cNvSpPr>
                <a:spLocks noChangeArrowheads="1"/>
              </p:cNvSpPr>
              <p:nvPr/>
            </p:nvSpPr>
            <p:spPr bwMode="auto">
              <a:xfrm>
                <a:off x="8507" y="9832"/>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101" name="Oval 69"/>
              <p:cNvSpPr>
                <a:spLocks noChangeArrowheads="1"/>
              </p:cNvSpPr>
              <p:nvPr/>
            </p:nvSpPr>
            <p:spPr bwMode="auto">
              <a:xfrm>
                <a:off x="8576" y="9976"/>
                <a:ext cx="58" cy="58"/>
              </a:xfrm>
              <a:prstGeom prst="ellipse">
                <a:avLst/>
              </a:prstGeom>
              <a:solidFill>
                <a:srgbClr val="000000">
                  <a:alpha val="99001"/>
                </a:srgbClr>
              </a:solidFill>
              <a:ln w="9525" algn="ctr">
                <a:solidFill>
                  <a:srgbClr val="000000"/>
                </a:solidFill>
                <a:round/>
                <a:headEnd/>
                <a:tailEnd/>
              </a:ln>
              <a:effectLst/>
            </p:spPr>
            <p:txBody>
              <a:bodyPr vert="horz" wrap="square" lIns="74295" tIns="8890" rIns="74295" bIns="8890" numCol="1" anchor="t" anchorCtr="0" compatLnSpc="1">
                <a:prstTxWarp prst="textNoShape">
                  <a:avLst/>
                </a:prstTxWarp>
              </a:bodyPr>
              <a:lstStyle/>
              <a:p>
                <a:endParaRPr lang="ja-JP" altLang="en-US"/>
              </a:p>
            </p:txBody>
          </p:sp>
          <p:sp>
            <p:nvSpPr>
              <p:cNvPr id="44102" name="Text Box 70"/>
              <p:cNvSpPr txBox="1">
                <a:spLocks noChangeArrowheads="1"/>
              </p:cNvSpPr>
              <p:nvPr/>
            </p:nvSpPr>
            <p:spPr bwMode="auto">
              <a:xfrm>
                <a:off x="7562" y="9351"/>
                <a:ext cx="362" cy="329"/>
              </a:xfrm>
              <a:prstGeom prst="rect">
                <a:avLst/>
              </a:prstGeom>
              <a:solidFill>
                <a:srgbClr val="FFFFFF"/>
              </a:solidFill>
              <a:ln w="9525" algn="ctr">
                <a:solidFill>
                  <a:srgbClr val="FFFFFF"/>
                </a:solidFill>
                <a:miter lim="800000"/>
                <a:headEnd/>
                <a:tailEnd/>
              </a:ln>
              <a:effec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0" i="0" u="none" strike="noStrike" cap="none" normalizeH="0" baseline="0" smtClean="0">
                    <a:ln>
                      <a:noFill/>
                    </a:ln>
                    <a:solidFill>
                      <a:schemeClr val="tx1"/>
                    </a:solidFill>
                    <a:effectLst/>
                    <a:latin typeface="ＭＳ ゴシック" pitchFamily="49" charset="-128"/>
                    <a:ea typeface="ＭＳ ゴシック" pitchFamily="49" charset="-128"/>
                  </a:rPr>
                  <a:t>⑤</a:t>
                </a:r>
                <a:endParaRPr kumimoji="1" lang="ja-JP" altLang="ja-JP" sz="4000" b="0" i="0" u="none" strike="noStrike" cap="none" normalizeH="0" baseline="0" smtClean="0">
                  <a:ln>
                    <a:noFill/>
                  </a:ln>
                  <a:solidFill>
                    <a:schemeClr val="tx1"/>
                  </a:solidFill>
                  <a:effectLst/>
                  <a:latin typeface="Arial" pitchFamily="34" charset="0"/>
                  <a:ea typeface="ＭＳ Ｐゴシック" pitchFamily="50" charset="-128"/>
                </a:endParaRPr>
              </a:p>
            </p:txBody>
          </p:sp>
        </p:grpSp>
      </p:grpSp>
      <p:sp>
        <p:nvSpPr>
          <p:cNvPr id="72" name="テキスト ボックス 71"/>
          <p:cNvSpPr txBox="1"/>
          <p:nvPr/>
        </p:nvSpPr>
        <p:spPr>
          <a:xfrm>
            <a:off x="285720" y="285728"/>
            <a:ext cx="4143404" cy="769441"/>
          </a:xfrm>
          <a:prstGeom prst="rect">
            <a:avLst/>
          </a:prstGeom>
          <a:noFill/>
        </p:spPr>
        <p:txBody>
          <a:bodyPr wrap="square" rtlCol="0">
            <a:spAutoFit/>
          </a:bodyPr>
          <a:lstStyle/>
          <a:p>
            <a:r>
              <a:rPr kumimoji="1" lang="ja-JP" altLang="en-US" sz="4400" dirty="0" smtClean="0">
                <a:solidFill>
                  <a:srgbClr val="FFFF00"/>
                </a:solidFill>
              </a:rPr>
              <a:t>熱電対設置個所</a:t>
            </a:r>
            <a:endParaRPr kumimoji="1" lang="ja-JP" altLang="en-US" sz="4400" dirty="0">
              <a:solidFill>
                <a:srgbClr val="FFFF00"/>
              </a:solidFill>
            </a:endParaRPr>
          </a:p>
        </p:txBody>
      </p:sp>
      <p:sp>
        <p:nvSpPr>
          <p:cNvPr id="44103" name="Text Box 71"/>
          <p:cNvSpPr txBox="1">
            <a:spLocks noChangeArrowheads="1"/>
          </p:cNvSpPr>
          <p:nvPr/>
        </p:nvSpPr>
        <p:spPr bwMode="auto">
          <a:xfrm>
            <a:off x="5214942" y="357166"/>
            <a:ext cx="3357586" cy="642942"/>
          </a:xfrm>
          <a:prstGeom prst="rect">
            <a:avLst/>
          </a:prstGeom>
          <a:solidFill>
            <a:srgbClr val="FFFFFF"/>
          </a:solidFill>
          <a:ln w="9525">
            <a:solidFill>
              <a:srgbClr val="FFFFFF"/>
            </a:solidFill>
            <a:miter lim="800000"/>
            <a:headEnd/>
            <a:tailEnd/>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ゴシック" pitchFamily="49" charset="-128"/>
                <a:ea typeface="ＭＳ ゴシック" pitchFamily="49" charset="-128"/>
              </a:rPr>
              <a:t>●熱電対貼り付け個所</a:t>
            </a:r>
            <a:endParaRPr kumimoji="1" lang="ja-JP" altLang="ja-JP" sz="2400" b="0" i="0" u="none" strike="noStrike" cap="none" normalizeH="0" baseline="0" dirty="0" smtClean="0">
              <a:ln>
                <a:noFill/>
              </a:ln>
              <a:solidFill>
                <a:schemeClr val="tx1"/>
              </a:solidFill>
              <a:effectLst/>
              <a:latin typeface="Arial" pitchFamily="34" charset="0"/>
              <a:ea typeface="ＭＳ Ｐゴシック" pitchFamily="5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8095</TotalTime>
  <Words>658</Words>
  <Application>Microsoft Office PowerPoint</Application>
  <PresentationFormat>画面に合わせる (4:3)</PresentationFormat>
  <Paragraphs>169</Paragraphs>
  <Slides>19</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21" baseType="lpstr">
      <vt:lpstr>Office テーマ</vt:lpstr>
      <vt:lpstr>AutoCAD Drawing</vt:lpstr>
      <vt:lpstr>フラクタル日除けの表面温度特性 ‐形状依存性に関する比較実験‐</vt:lpstr>
      <vt:lpstr>スライド 2</vt:lpstr>
      <vt:lpstr>研究目的</vt:lpstr>
      <vt:lpstr>スライド 4</vt:lpstr>
      <vt:lpstr>試験体</vt:lpstr>
      <vt:lpstr>スライド 6</vt:lpstr>
      <vt:lpstr>スライド 7</vt:lpstr>
      <vt:lpstr>スライド 8</vt:lpstr>
      <vt:lpstr>スライド 9</vt:lpstr>
      <vt:lpstr>スライド 10</vt:lpstr>
      <vt:lpstr>スライド 11</vt:lpstr>
      <vt:lpstr>重み付け平均表面温度</vt:lpstr>
      <vt:lpstr>スライド 13</vt:lpstr>
      <vt:lpstr>スライド 14</vt:lpstr>
      <vt:lpstr>スライド 15</vt:lpstr>
      <vt:lpstr>スライド 16</vt:lpstr>
      <vt:lpstr>スライド 17</vt:lpstr>
      <vt:lpstr>スライド 18</vt:lpstr>
      <vt:lpstr>結果</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フラクタル日除けの表面温度特性 ‐形状依存性に関する比較実験‐</dc:title>
  <dc:creator>健一</dc:creator>
  <cp:lastModifiedBy>健一</cp:lastModifiedBy>
  <cp:revision>540</cp:revision>
  <cp:lastPrinted>2013-01-18T04:49:07Z</cp:lastPrinted>
  <dcterms:created xsi:type="dcterms:W3CDTF">2012-10-29T07:10:08Z</dcterms:created>
  <dcterms:modified xsi:type="dcterms:W3CDTF">2013-02-09T00:43:54Z</dcterms:modified>
</cp:coreProperties>
</file>