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74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77" r:id="rId13"/>
    <p:sldId id="267" r:id="rId14"/>
    <p:sldId id="275" r:id="rId15"/>
    <p:sldId id="269" r:id="rId16"/>
    <p:sldId id="270" r:id="rId17"/>
    <p:sldId id="271" r:id="rId18"/>
    <p:sldId id="272" r:id="rId19"/>
    <p:sldId id="278" r:id="rId20"/>
    <p:sldId id="279" r:id="rId21"/>
    <p:sldId id="273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94D49"/>
    <a:srgbClr val="CC6600"/>
    <a:srgbClr val="006699"/>
    <a:srgbClr val="A22A33"/>
    <a:srgbClr val="B1313D"/>
    <a:srgbClr val="9D2B36"/>
    <a:srgbClr val="5F9127"/>
    <a:srgbClr val="562F7D"/>
    <a:srgbClr val="A56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2733" autoAdjust="0"/>
  </p:normalViewPr>
  <p:slideViewPr>
    <p:cSldViewPr>
      <p:cViewPr>
        <p:scale>
          <a:sx n="106" d="100"/>
          <a:sy n="106" d="100"/>
        </p:scale>
        <p:origin x="-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48EC2-971E-481B-AA7A-B8ACE098C7F2}" type="datetimeFigureOut">
              <a:rPr kumimoji="1" lang="ja-JP" altLang="en-US" smtClean="0"/>
              <a:t>2013/4/12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0E02-1783-4C4F-91FD-9395AC58D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3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20E02-1783-4C4F-91FD-9395AC58D47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78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FDED7-0109-487B-BE58-7A4656EBC3D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7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8718-9CF9-4A23-91CE-8AAA807DA0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18CA-AD8F-4ABE-9FA7-30CF7214E7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EC31-8BCA-4669-A38A-5C6C398CB1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B11A-98E8-45D6-8D1B-7CC9A3EAF5E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1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8F2A9-12ED-4C61-B755-DE41CF5D0D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1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F8D4-07B5-4717-B2AA-51CC8C30610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599B-3ECD-463D-9348-4FC36D82C9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3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799B-9DA3-4DC5-BB39-18EBE33C1C4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7162-36A7-4530-85E8-2796B1B9E6B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0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DB222-DB01-4E54-9F66-80444D7904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3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8FDB-FC96-4E17-BFFC-00DFF209ADD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7A28C-AA50-4871-838E-FF56C2A41B43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350696" cy="147002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遮熱性塗料の断熱性能評価実験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27784" y="6021288"/>
            <a:ext cx="6400800" cy="72008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1083205</a:t>
            </a:r>
            <a:r>
              <a:rPr kumimoji="1" lang="ja-JP" altLang="en-US" dirty="0" smtClean="0">
                <a:solidFill>
                  <a:srgbClr val="FFFF00"/>
                </a:solidFill>
              </a:rPr>
              <a:t>　柏原　雅史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60" b="14124"/>
          <a:stretch/>
        </p:blipFill>
        <p:spPr>
          <a:xfrm>
            <a:off x="235404" y="2575034"/>
            <a:ext cx="8657075" cy="28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850106"/>
          </a:xfrm>
        </p:spPr>
        <p:txBody>
          <a:bodyPr/>
          <a:lstStyle/>
          <a:p>
            <a:r>
              <a:rPr lang="ja-JP" altLang="en-US" dirty="0" smtClean="0">
                <a:solidFill>
                  <a:srgbClr val="FFFF00"/>
                </a:solidFill>
              </a:rPr>
              <a:t>試験体を挟んだ</a:t>
            </a:r>
            <a:r>
              <a:rPr kumimoji="1" lang="ja-JP" altLang="en-US" dirty="0" smtClean="0">
                <a:solidFill>
                  <a:srgbClr val="FFFF00"/>
                </a:solidFill>
              </a:rPr>
              <a:t>ゴム板の熱伝導率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6" y="1196752"/>
            <a:ext cx="3419078" cy="316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3407342">
            <a:off x="2648556" y="1171736"/>
            <a:ext cx="750020" cy="1487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1905223" y="2258913"/>
            <a:ext cx="474315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04" y="1412776"/>
            <a:ext cx="499029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直線矢印コネクタ 30"/>
          <p:cNvCxnSpPr/>
          <p:nvPr/>
        </p:nvCxnSpPr>
        <p:spPr>
          <a:xfrm flipH="1" flipV="1">
            <a:off x="1882344" y="1446630"/>
            <a:ext cx="241384" cy="182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39552" y="2132856"/>
            <a:ext cx="155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温度勾配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49436" y="1156159"/>
            <a:ext cx="14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熱の流れ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7470732" y="1810080"/>
            <a:ext cx="864096" cy="435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804248" y="1370385"/>
            <a:ext cx="774616" cy="511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412265" y="908720"/>
            <a:ext cx="23762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ゴムの熱伝導率</a:t>
            </a:r>
            <a:endParaRPr kumimoji="1" lang="ja-JP" altLang="en-US" sz="24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496" y="4422591"/>
            <a:ext cx="4053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sz="28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kumimoji="1" lang="ja-JP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算出した結果</a:t>
            </a:r>
            <a:r>
              <a:rPr lang="ja-JP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、</a:t>
            </a:r>
            <a:r>
              <a:rPr kumimoji="1" lang="ja-JP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ゴム板の熱伝は </a:t>
            </a:r>
            <a:r>
              <a:rPr kumimoji="1" lang="en-US" altLang="ja-JP" sz="2800" b="1" dirty="0" smtClean="0">
                <a:solidFill>
                  <a:schemeClr val="bg1">
                    <a:lumMod val="95000"/>
                  </a:schemeClr>
                </a:solidFill>
              </a:rPr>
              <a:t>0.036[W/m</a:t>
            </a:r>
            <a:r>
              <a:rPr kumimoji="1" lang="ja-JP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・</a:t>
            </a:r>
            <a:r>
              <a:rPr lang="en-US" altLang="ja-JP" sz="2800" b="1" dirty="0">
                <a:solidFill>
                  <a:schemeClr val="bg1">
                    <a:lumMod val="95000"/>
                  </a:schemeClr>
                </a:solidFill>
              </a:rPr>
              <a:t>K</a:t>
            </a:r>
            <a:r>
              <a:rPr kumimoji="1" lang="en-US" altLang="ja-JP" sz="2800" b="1" dirty="0" smtClean="0">
                <a:solidFill>
                  <a:schemeClr val="bg1">
                    <a:lumMod val="95000"/>
                  </a:schemeClr>
                </a:solidFill>
              </a:rPr>
              <a:t>]</a:t>
            </a:r>
            <a:r>
              <a:rPr kumimoji="1" lang="ja-JP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と従来の ゴムの熱伝導率</a:t>
            </a:r>
            <a:r>
              <a:rPr lang="ja-JP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の値より</a:t>
            </a:r>
            <a:r>
              <a:rPr kumimoji="1" lang="ja-JP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、小さい値となった。</a:t>
            </a:r>
            <a:endParaRPr kumimoji="1" lang="ja-JP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27984" y="5229200"/>
            <a:ext cx="4344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b="1" dirty="0" smtClean="0">
                <a:solidFill>
                  <a:srgbClr val="FFFF00"/>
                </a:solidFill>
              </a:rPr>
              <a:t>一般的なゴムの熱伝導率は、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0.3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～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0.25[W/m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・</a:t>
            </a:r>
            <a:r>
              <a:rPr lang="en-US" altLang="ja-JP" sz="2800" b="1" dirty="0">
                <a:solidFill>
                  <a:srgbClr val="FFFF00"/>
                </a:solidFill>
              </a:rPr>
              <a:t>K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]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である。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37299" y="1393612"/>
            <a:ext cx="4810765" cy="2755468"/>
            <a:chOff x="337299" y="1393612"/>
            <a:chExt cx="4810765" cy="2755468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2051720" y="1844824"/>
              <a:ext cx="15121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グループ化 3"/>
            <p:cNvGrpSpPr/>
            <p:nvPr/>
          </p:nvGrpSpPr>
          <p:grpSpPr>
            <a:xfrm>
              <a:off x="337299" y="1393612"/>
              <a:ext cx="4810765" cy="2755468"/>
              <a:chOff x="337299" y="1393612"/>
              <a:chExt cx="4810765" cy="2755468"/>
            </a:xfrm>
          </p:grpSpPr>
          <p:sp>
            <p:nvSpPr>
              <p:cNvPr id="36" name="テキスト ボックス 35"/>
              <p:cNvSpPr txBox="1"/>
              <p:nvPr/>
            </p:nvSpPr>
            <p:spPr>
              <a:xfrm>
                <a:off x="481315" y="2967335"/>
                <a:ext cx="2938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 smtClean="0"/>
                  <a:t>HF</a:t>
                </a:r>
                <a:r>
                  <a:rPr kumimoji="1" lang="ja-JP" altLang="en-US" sz="2400" b="1" dirty="0" smtClean="0"/>
                  <a:t>：熱流量</a:t>
                </a:r>
                <a:r>
                  <a:rPr kumimoji="1" lang="en-US" altLang="ja-JP" sz="2400" b="1" dirty="0" smtClean="0"/>
                  <a:t>[W/</a:t>
                </a:r>
                <a:r>
                  <a:rPr kumimoji="1" lang="ja-JP" altLang="en-US" sz="2400" b="1" dirty="0" smtClean="0"/>
                  <a:t>㎡</a:t>
                </a:r>
                <a:r>
                  <a:rPr kumimoji="1" lang="en-US" altLang="ja-JP" sz="2400" b="1" dirty="0" smtClean="0"/>
                  <a:t>]</a:t>
                </a:r>
                <a:endParaRPr kumimoji="1" lang="ja-JP" altLang="en-US" sz="2400" b="1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337299" y="3327374"/>
                <a:ext cx="30105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 smtClean="0"/>
                  <a:t>⊿</a:t>
                </a:r>
                <a:r>
                  <a:rPr lang="en-US" altLang="ja-JP" sz="2400" b="1" dirty="0"/>
                  <a:t>X</a:t>
                </a:r>
                <a:r>
                  <a:rPr kumimoji="1" lang="ja-JP" altLang="en-US" sz="2400" b="1" dirty="0" smtClean="0"/>
                  <a:t>：厚さ</a:t>
                </a:r>
                <a:r>
                  <a:rPr kumimoji="1" lang="en-US" altLang="ja-JP" sz="2400" b="1" dirty="0" smtClean="0"/>
                  <a:t>[m]</a:t>
                </a:r>
                <a:endParaRPr kumimoji="1" lang="ja-JP" altLang="en-US" sz="2400" b="1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409307" y="3687415"/>
                <a:ext cx="3154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 smtClean="0"/>
                  <a:t>⊿</a:t>
                </a:r>
                <a:r>
                  <a:rPr kumimoji="1" lang="en-US" altLang="ja-JP" sz="2400" b="1" dirty="0" smtClean="0"/>
                  <a:t>θ</a:t>
                </a:r>
                <a:r>
                  <a:rPr kumimoji="1" lang="ja-JP" altLang="en-US" sz="2400" b="1" dirty="0" smtClean="0"/>
                  <a:t>：温度差</a:t>
                </a:r>
                <a:r>
                  <a:rPr kumimoji="1" lang="en-US" altLang="ja-JP" sz="2400" b="1" dirty="0" smtClean="0"/>
                  <a:t>[</a:t>
                </a:r>
                <a:r>
                  <a:rPr lang="en-US" altLang="ja-JP" sz="2400" b="1" dirty="0"/>
                  <a:t>K</a:t>
                </a:r>
                <a:r>
                  <a:rPr kumimoji="1" lang="en-US" altLang="ja-JP" sz="2400" b="1" dirty="0" smtClean="0"/>
                  <a:t>]</a:t>
                </a:r>
                <a:endParaRPr kumimoji="1" lang="ja-JP" altLang="en-US" sz="2400" b="1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2195736" y="1393612"/>
                <a:ext cx="27363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b="1" dirty="0" smtClean="0"/>
                  <a:t>HF</a:t>
                </a:r>
                <a:r>
                  <a:rPr lang="ja-JP" altLang="en-US" sz="2800" b="1" dirty="0" smtClean="0"/>
                  <a:t>・⊿</a:t>
                </a:r>
                <a:r>
                  <a:rPr lang="en-US" altLang="ja-JP" sz="2800" b="1" dirty="0" smtClean="0"/>
                  <a:t>X</a:t>
                </a:r>
                <a:endParaRPr kumimoji="1" lang="ja-JP" altLang="en-US" sz="2800" b="1" dirty="0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899592" y="1556792"/>
                <a:ext cx="1149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b="1" dirty="0" smtClean="0"/>
                  <a:t>λ</a:t>
                </a:r>
                <a:r>
                  <a:rPr lang="ja-JP" altLang="en-US" sz="2800" b="1" dirty="0" smtClean="0"/>
                  <a:t>＝－</a:t>
                </a:r>
                <a:endParaRPr kumimoji="1" lang="ja-JP" altLang="en-US" sz="2800" b="1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411760" y="1825660"/>
                <a:ext cx="27363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 smtClean="0"/>
                  <a:t>⊿</a:t>
                </a:r>
                <a:r>
                  <a:rPr lang="en-US" altLang="ja-JP" sz="2800" b="1" dirty="0" smtClean="0"/>
                  <a:t>θ</a:t>
                </a:r>
                <a:endParaRPr kumimoji="1" lang="ja-JP" altLang="en-US" sz="2800" b="1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736712" y="2627380"/>
                <a:ext cx="3077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/>
                  <a:t>λ</a:t>
                </a:r>
                <a:r>
                  <a:rPr kumimoji="1" lang="ja-JP" altLang="en-US" sz="2400" b="1" dirty="0" smtClean="0"/>
                  <a:t>：熱伝導率</a:t>
                </a:r>
                <a:r>
                  <a:rPr kumimoji="1" lang="en-US" altLang="ja-JP" sz="2400" b="1" dirty="0" smtClean="0"/>
                  <a:t>[</a:t>
                </a:r>
                <a:r>
                  <a:rPr lang="en-US" altLang="ja-JP" sz="2400" b="1" dirty="0" smtClean="0"/>
                  <a:t>W/m</a:t>
                </a:r>
                <a:r>
                  <a:rPr lang="ja-JP" altLang="en-US" sz="2400" b="1" dirty="0" smtClean="0"/>
                  <a:t>・</a:t>
                </a:r>
                <a:r>
                  <a:rPr lang="en-US" altLang="ja-JP" sz="2400" b="1" dirty="0" smtClean="0"/>
                  <a:t>K</a:t>
                </a:r>
                <a:r>
                  <a:rPr kumimoji="1" lang="en-US" altLang="ja-JP" sz="2400" b="1" dirty="0" smtClean="0"/>
                  <a:t>]</a:t>
                </a:r>
                <a:endParaRPr kumimoji="1" lang="ja-JP" altLang="en-US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9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-18256"/>
            <a:ext cx="63722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使用した時間帯と温度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55892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</a:rPr>
              <a:t>温度が安定な場所を選び、</a:t>
            </a:r>
            <a:r>
              <a:rPr lang="ja-JP" altLang="en-US" sz="3600" b="1" dirty="0">
                <a:solidFill>
                  <a:schemeClr val="bg1"/>
                </a:solidFill>
              </a:rPr>
              <a:t>算出</a:t>
            </a:r>
            <a:r>
              <a:rPr kumimoji="1" lang="ja-JP" altLang="en-US" sz="3600" b="1" dirty="0" smtClean="0">
                <a:solidFill>
                  <a:schemeClr val="bg1"/>
                </a:solidFill>
              </a:rPr>
              <a:t>した。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74477" cy="426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下矢印 4"/>
          <p:cNvSpPr/>
          <p:nvPr/>
        </p:nvSpPr>
        <p:spPr>
          <a:xfrm rot="11755382">
            <a:off x="5182455" y="4278678"/>
            <a:ext cx="417975" cy="13590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0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18512" y="1268760"/>
            <a:ext cx="4121440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71" y="2685979"/>
            <a:ext cx="4666917" cy="36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8"/>
          <a:stretch/>
        </p:blipFill>
        <p:spPr bwMode="auto">
          <a:xfrm>
            <a:off x="18512" y="3861048"/>
            <a:ext cx="4121440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正方形/長方形 3"/>
          <p:cNvSpPr/>
          <p:nvPr/>
        </p:nvSpPr>
        <p:spPr>
          <a:xfrm>
            <a:off x="5276064" y="3962610"/>
            <a:ext cx="3384376" cy="546510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746432" y="2625663"/>
            <a:ext cx="432048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729870" y="3197007"/>
            <a:ext cx="432048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37538" y="3717032"/>
            <a:ext cx="432048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748235" y="4235865"/>
            <a:ext cx="432048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726682" y="4797152"/>
            <a:ext cx="432048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746432" y="5373216"/>
            <a:ext cx="432048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endCxn id="5" idx="3"/>
          </p:cNvCxnSpPr>
          <p:nvPr/>
        </p:nvCxnSpPr>
        <p:spPr>
          <a:xfrm flipV="1">
            <a:off x="2010343" y="2994439"/>
            <a:ext cx="2799361" cy="1946729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13" idx="2"/>
          </p:cNvCxnSpPr>
          <p:nvPr/>
        </p:nvCxnSpPr>
        <p:spPr>
          <a:xfrm flipV="1">
            <a:off x="1988821" y="3413031"/>
            <a:ext cx="2741049" cy="16561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endCxn id="14" idx="2"/>
          </p:cNvCxnSpPr>
          <p:nvPr/>
        </p:nvCxnSpPr>
        <p:spPr>
          <a:xfrm flipV="1">
            <a:off x="2010343" y="3933056"/>
            <a:ext cx="2727195" cy="129614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endCxn id="15" idx="2"/>
          </p:cNvCxnSpPr>
          <p:nvPr/>
        </p:nvCxnSpPr>
        <p:spPr>
          <a:xfrm flipV="1">
            <a:off x="2007224" y="4451889"/>
            <a:ext cx="2741011" cy="1055107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1988821" y="4964903"/>
            <a:ext cx="2727195" cy="684076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2004256" y="5540967"/>
            <a:ext cx="2746945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7590926" y="4035810"/>
            <a:ext cx="105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試験体</a:t>
            </a:r>
            <a:endParaRPr kumimoji="1" lang="ja-JP" altLang="en-US" sz="2000" b="1" dirty="0"/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>
          <a:xfrm>
            <a:off x="-324544" y="44624"/>
            <a:ext cx="5760640" cy="850106"/>
          </a:xfrm>
        </p:spPr>
        <p:txBody>
          <a:bodyPr/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試験体内の温度分布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23528" y="5909210"/>
            <a:ext cx="105091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試験体</a:t>
            </a:r>
            <a:endParaRPr kumimoji="1" lang="ja-JP" altLang="en-US" sz="2000" b="1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1331640" y="1412776"/>
            <a:ext cx="1090188" cy="1008112"/>
            <a:chOff x="1331640" y="1412776"/>
            <a:chExt cx="1090188" cy="1008112"/>
          </a:xfrm>
        </p:grpSpPr>
        <p:sp>
          <p:nvSpPr>
            <p:cNvPr id="45" name="円/楕円 44"/>
            <p:cNvSpPr/>
            <p:nvPr/>
          </p:nvSpPr>
          <p:spPr>
            <a:xfrm>
              <a:off x="1331640" y="1412776"/>
              <a:ext cx="1090188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425050" y="1628800"/>
              <a:ext cx="986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/>
                <a:t>太陽</a:t>
              </a:r>
              <a:endParaRPr kumimoji="1" lang="ja-JP" altLang="en-US" sz="2800" b="1" dirty="0"/>
            </a:p>
          </p:txBody>
        </p:sp>
      </p:grpSp>
      <p:sp>
        <p:nvSpPr>
          <p:cNvPr id="53" name="下矢印 52"/>
          <p:cNvSpPr/>
          <p:nvPr/>
        </p:nvSpPr>
        <p:spPr>
          <a:xfrm>
            <a:off x="1331640" y="2841687"/>
            <a:ext cx="173219" cy="1667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下矢印 56"/>
          <p:cNvSpPr/>
          <p:nvPr/>
        </p:nvSpPr>
        <p:spPr>
          <a:xfrm>
            <a:off x="1691680" y="2841687"/>
            <a:ext cx="173219" cy="1667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下矢印 57"/>
          <p:cNvSpPr/>
          <p:nvPr/>
        </p:nvSpPr>
        <p:spPr>
          <a:xfrm>
            <a:off x="2022517" y="2841687"/>
            <a:ext cx="173219" cy="1667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下矢印 58"/>
          <p:cNvSpPr/>
          <p:nvPr/>
        </p:nvSpPr>
        <p:spPr>
          <a:xfrm>
            <a:off x="2411760" y="2841687"/>
            <a:ext cx="173219" cy="1667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1115616" y="4509120"/>
            <a:ext cx="389243" cy="50405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1331640" y="5317177"/>
            <a:ext cx="360040" cy="7920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1134912" y="4549190"/>
            <a:ext cx="196728" cy="104005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179512" y="4149080"/>
            <a:ext cx="105091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ゴム板</a:t>
            </a:r>
            <a:endParaRPr kumimoji="1" lang="ja-JP" altLang="en-US" sz="2000" b="1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609523" y="3228945"/>
            <a:ext cx="105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ゴム板</a:t>
            </a:r>
            <a:endParaRPr kumimoji="1" lang="ja-JP" altLang="en-US" sz="2000" b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609523" y="5106886"/>
            <a:ext cx="105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ゴム板</a:t>
            </a:r>
            <a:endParaRPr kumimoji="1" lang="ja-JP" altLang="en-US" sz="20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506793" y="162880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FF00"/>
                </a:solidFill>
              </a:rPr>
              <a:t>試験体内の温度分布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345242" y="3508371"/>
            <a:ext cx="12105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太陽光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260648"/>
            <a:ext cx="237626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片面塗膜</a:t>
            </a:r>
            <a:r>
              <a:rPr kumimoji="1" lang="en-US" altLang="ja-JP" b="1" dirty="0" smtClean="0"/>
              <a:t>0.32</a:t>
            </a:r>
            <a:r>
              <a:rPr kumimoji="1" lang="ja-JP" altLang="en-US" b="1" dirty="0" smtClean="0"/>
              <a:t>㎜</a:t>
            </a:r>
            <a:endParaRPr kumimoji="1" lang="en-US" altLang="ja-JP" b="1" dirty="0" smtClean="0"/>
          </a:p>
          <a:p>
            <a:pPr algn="ctr"/>
            <a:r>
              <a:rPr lang="ja-JP" altLang="en-US" b="1" dirty="0" smtClean="0"/>
              <a:t>トップコート</a:t>
            </a:r>
            <a:r>
              <a:rPr lang="en-US" altLang="ja-JP" b="1" dirty="0" smtClean="0"/>
              <a:t>0.04</a:t>
            </a:r>
            <a:r>
              <a:rPr lang="ja-JP" altLang="en-US" b="1" dirty="0" smtClean="0"/>
              <a:t>㎜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72200" y="260648"/>
            <a:ext cx="237626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片面塗膜</a:t>
            </a:r>
            <a:endParaRPr kumimoji="1" lang="en-US" altLang="ja-JP" b="1" dirty="0" smtClean="0"/>
          </a:p>
          <a:p>
            <a:pPr algn="ctr"/>
            <a:r>
              <a:rPr kumimoji="1" lang="en-US" altLang="ja-JP" b="1" dirty="0" smtClean="0"/>
              <a:t>0.61</a:t>
            </a:r>
            <a:r>
              <a:rPr kumimoji="1" lang="ja-JP" altLang="en-US" b="1" dirty="0" smtClean="0"/>
              <a:t>㎜</a:t>
            </a:r>
            <a:endParaRPr kumimoji="1" lang="en-US" altLang="ja-JP" b="1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19872" y="262389"/>
            <a:ext cx="237626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片面塗膜</a:t>
            </a:r>
            <a:r>
              <a:rPr kumimoji="1" lang="en-US" altLang="ja-JP" b="1" dirty="0" smtClean="0"/>
              <a:t>0.88</a:t>
            </a:r>
            <a:r>
              <a:rPr kumimoji="1" lang="ja-JP" altLang="en-US" b="1" dirty="0" smtClean="0"/>
              <a:t>㎜</a:t>
            </a:r>
            <a:endParaRPr kumimoji="1" lang="en-US" altLang="ja-JP" b="1" dirty="0" smtClean="0"/>
          </a:p>
          <a:p>
            <a:pPr algn="ctr"/>
            <a:r>
              <a:rPr lang="ja-JP" altLang="en-US" b="1" dirty="0" smtClean="0"/>
              <a:t>トップコート</a:t>
            </a:r>
            <a:r>
              <a:rPr lang="en-US" altLang="ja-JP" b="1" dirty="0" smtClean="0"/>
              <a:t>0.04</a:t>
            </a:r>
            <a:r>
              <a:rPr lang="ja-JP" altLang="en-US" b="1" dirty="0" smtClean="0"/>
              <a:t>㎜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3573016"/>
            <a:ext cx="237626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片面塗膜</a:t>
            </a:r>
            <a:endParaRPr kumimoji="1" lang="en-US" altLang="ja-JP" b="1" dirty="0" smtClean="0"/>
          </a:p>
          <a:p>
            <a:pPr algn="ctr"/>
            <a:r>
              <a:rPr lang="en-US" altLang="ja-JP" b="1" dirty="0" smtClean="0"/>
              <a:t>1.88</a:t>
            </a:r>
            <a:r>
              <a:rPr kumimoji="1" lang="ja-JP" altLang="en-US" b="1" dirty="0" smtClean="0"/>
              <a:t>㎜</a:t>
            </a:r>
            <a:endParaRPr lang="en-US" altLang="ja-JP" b="1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57061" y="3573016"/>
            <a:ext cx="237626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塗膜なし</a:t>
            </a:r>
            <a:endParaRPr kumimoji="1" lang="en-US" altLang="ja-JP" b="1" dirty="0" smtClean="0"/>
          </a:p>
          <a:p>
            <a:pPr algn="ctr"/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19872" y="3573016"/>
            <a:ext cx="237626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両面塗膜</a:t>
            </a:r>
            <a:endParaRPr lang="en-US" altLang="ja-JP" b="1" dirty="0" smtClean="0"/>
          </a:p>
          <a:p>
            <a:pPr algn="ctr"/>
            <a:r>
              <a:rPr lang="en-US" altLang="ja-JP" b="1" dirty="0" smtClean="0"/>
              <a:t>1.93</a:t>
            </a:r>
            <a:r>
              <a:rPr lang="ja-JP" altLang="en-US" b="1" dirty="0" smtClean="0"/>
              <a:t>㎜</a:t>
            </a:r>
            <a:endParaRPr lang="en-US" altLang="ja-JP" b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85138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85138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84136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6" y="4363482"/>
            <a:ext cx="2853332" cy="237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62" y="4365104"/>
            <a:ext cx="2853332" cy="237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86" y="4363482"/>
            <a:ext cx="2841364" cy="237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790464" y="1772816"/>
            <a:ext cx="2053344" cy="360040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3744211" y="5182783"/>
            <a:ext cx="2053344" cy="360040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790464" y="5157192"/>
            <a:ext cx="2053344" cy="360040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6679981" y="1772816"/>
            <a:ext cx="2053344" cy="360040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3731635" y="1772816"/>
            <a:ext cx="2053344" cy="360040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6672070" y="5182783"/>
            <a:ext cx="2053344" cy="360040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002291" y="3573016"/>
            <a:ext cx="3009869" cy="316835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084168" y="3668012"/>
            <a:ext cx="3009869" cy="316835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0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2" grpId="0" animBg="1"/>
      <p:bldP spid="9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345850" y="495842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同一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の加熱条件で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、試験体の両面間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に大きな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温度差がついた。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6200000">
            <a:off x="4130934" y="5475744"/>
            <a:ext cx="792088" cy="2887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95528" y="5013176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FF00"/>
                </a:solidFill>
              </a:rPr>
              <a:t>塗膜面で、断熱効果がある。</a:t>
            </a:r>
            <a:endParaRPr kumimoji="1" lang="ja-JP" altLang="en-US" sz="4400" b="1" dirty="0">
              <a:solidFill>
                <a:srgbClr val="FFFF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15616" y="116632"/>
            <a:ext cx="2376264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/>
              <a:t>両面塗膜</a:t>
            </a:r>
            <a:endParaRPr lang="en-US" altLang="ja-JP" sz="4000" b="1" dirty="0" smtClean="0"/>
          </a:p>
          <a:p>
            <a:pPr algn="ctr"/>
            <a:r>
              <a:rPr lang="en-US" altLang="ja-JP" sz="2400" b="1" dirty="0" smtClean="0"/>
              <a:t>1.93</a:t>
            </a:r>
            <a:r>
              <a:rPr lang="ja-JP" altLang="en-US" sz="2400" b="1" dirty="0" smtClean="0"/>
              <a:t>㎜厚</a:t>
            </a:r>
            <a:endParaRPr lang="en-US" altLang="ja-JP" sz="2400" b="1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52120" y="119534"/>
            <a:ext cx="2376264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/>
              <a:t>塗膜なし</a:t>
            </a:r>
            <a:endParaRPr kumimoji="1" lang="en-US" altLang="ja-JP" sz="4000" b="1" dirty="0" smtClean="0"/>
          </a:p>
          <a:p>
            <a:pPr algn="ctr"/>
            <a:endParaRPr kumimoji="1" lang="ja-JP" alt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3651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71" y="1196752"/>
            <a:ext cx="43651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1043608" y="2378434"/>
            <a:ext cx="3166921" cy="546510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580112" y="2378434"/>
            <a:ext cx="3166921" cy="546510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2195736" y="2924944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203848" y="2492896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直線矢印コネクタ 7167"/>
          <p:cNvCxnSpPr/>
          <p:nvPr/>
        </p:nvCxnSpPr>
        <p:spPr>
          <a:xfrm>
            <a:off x="2195736" y="3212976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948264" y="2960914"/>
            <a:ext cx="0" cy="3960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7163572" y="2492896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直線コネクタ 7171"/>
          <p:cNvCxnSpPr/>
          <p:nvPr/>
        </p:nvCxnSpPr>
        <p:spPr>
          <a:xfrm>
            <a:off x="6948264" y="3284984"/>
            <a:ext cx="2153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テキスト ボックス 7173"/>
          <p:cNvSpPr txBox="1"/>
          <p:nvPr/>
        </p:nvSpPr>
        <p:spPr>
          <a:xfrm>
            <a:off x="2339752" y="31409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⊿</a:t>
            </a:r>
            <a:r>
              <a:rPr kumimoji="1" lang="en-US" altLang="ja-JP" sz="2800" b="1" dirty="0" smtClean="0"/>
              <a:t>θ</a:t>
            </a:r>
            <a:endParaRPr kumimoji="1" lang="ja-JP" altLang="en-US" sz="28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660232" y="32933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⊿</a:t>
            </a:r>
            <a:r>
              <a:rPr kumimoji="1" lang="en-US" altLang="ja-JP" sz="2800" b="1" dirty="0" smtClean="0"/>
              <a:t>θ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46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44624"/>
            <a:ext cx="9217024" cy="922114"/>
          </a:xfrm>
        </p:spPr>
        <p:txBody>
          <a:bodyPr/>
          <a:lstStyle/>
          <a:p>
            <a:r>
              <a:rPr kumimoji="1" lang="ja-JP" altLang="en-US" sz="4000" dirty="0" smtClean="0">
                <a:solidFill>
                  <a:srgbClr val="FFFF00"/>
                </a:solidFill>
              </a:rPr>
              <a:t>試験体両面間の温度差と塗膜厚の関係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4076" y="1114660"/>
            <a:ext cx="8460372" cy="5554700"/>
            <a:chOff x="2767272" y="1448557"/>
            <a:chExt cx="6279935" cy="4163325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272" y="1448557"/>
              <a:ext cx="6279935" cy="416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 flipV="1">
              <a:off x="4704828" y="2852936"/>
              <a:ext cx="2089349" cy="403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4206441" y="2899070"/>
              <a:ext cx="984294" cy="3300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flipH="1" flipV="1">
              <a:off x="5572049" y="3054488"/>
              <a:ext cx="506721" cy="5894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6948264" y="2097278"/>
              <a:ext cx="577181" cy="7200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4324080" y="2431358"/>
              <a:ext cx="375642" cy="6305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3699134" y="4302207"/>
              <a:ext cx="50730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7524328" y="1963646"/>
              <a:ext cx="1095280" cy="276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/>
                <a:t>両面塗膜</a:t>
              </a:r>
              <a:endParaRPr kumimoji="1" lang="ja-JP" altLang="en-US" b="1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091354" y="4147701"/>
              <a:ext cx="1099381" cy="276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/>
                <a:t>塗膜なし</a:t>
              </a:r>
              <a:endParaRPr kumimoji="1" lang="ja-JP" altLang="en-US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731980" y="2105072"/>
              <a:ext cx="1253039" cy="484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/>
                <a:t>トップコート</a:t>
              </a:r>
              <a:r>
                <a:rPr kumimoji="1" lang="en-US" altLang="ja-JP" b="1" dirty="0" smtClean="0"/>
                <a:t>0.04</a:t>
              </a:r>
              <a:r>
                <a:rPr kumimoji="1" lang="ja-JP" altLang="en-US" b="1" dirty="0" smtClean="0"/>
                <a:t>㎜塗装</a:t>
              </a:r>
              <a:endParaRPr kumimoji="1" lang="ja-JP" altLang="en-US" b="1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907240" y="3530219"/>
              <a:ext cx="1329614" cy="484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/>
                <a:t>トップコートなし</a:t>
              </a:r>
              <a:endParaRPr kumimoji="1" lang="en-US" altLang="ja-JP" b="1" dirty="0" smtClean="0"/>
            </a:p>
            <a:p>
              <a:pPr algn="ctr"/>
              <a:r>
                <a:rPr kumimoji="1" lang="ja-JP" altLang="en-US" b="1" dirty="0" smtClean="0"/>
                <a:t>片面塗膜</a:t>
              </a:r>
              <a:endParaRPr kumimoji="1" lang="ja-JP" altLang="en-US" b="1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131840" y="2313747"/>
            <a:ext cx="5688632" cy="1964833"/>
            <a:chOff x="3131840" y="2313747"/>
            <a:chExt cx="5688632" cy="1964833"/>
          </a:xfrm>
        </p:grpSpPr>
        <p:cxnSp>
          <p:nvCxnSpPr>
            <p:cNvPr id="13" name="直線コネクタ 12"/>
            <p:cNvCxnSpPr>
              <a:endCxn id="17" idx="3"/>
            </p:cNvCxnSpPr>
            <p:nvPr/>
          </p:nvCxnSpPr>
          <p:spPr>
            <a:xfrm flipH="1" flipV="1">
              <a:off x="3131840" y="2313747"/>
              <a:ext cx="3240360" cy="53277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5569150" y="2951123"/>
              <a:ext cx="955451" cy="94088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6372200" y="2708920"/>
              <a:ext cx="2448272" cy="15696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b="1" dirty="0" smtClean="0"/>
                <a:t>片面塗膜よりも、</a:t>
              </a:r>
              <a:endParaRPr lang="en-US" altLang="ja-JP" sz="2400" b="1" dirty="0" smtClean="0"/>
            </a:p>
            <a:p>
              <a:pPr algn="dist"/>
              <a:r>
                <a:rPr kumimoji="1" lang="ja-JP" altLang="en-US" sz="2400" b="1" dirty="0" smtClean="0"/>
                <a:t>トップコートを塗布すると、より断熱作用を有する。</a:t>
              </a:r>
              <a:endParaRPr kumimoji="1"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33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395536" y="2511187"/>
            <a:ext cx="3528392" cy="3942149"/>
            <a:chOff x="395536" y="1359059"/>
            <a:chExt cx="3528392" cy="3942149"/>
          </a:xfrm>
        </p:grpSpPr>
        <p:sp>
          <p:nvSpPr>
            <p:cNvPr id="4" name="正方形/長方形 3"/>
            <p:cNvSpPr/>
            <p:nvPr/>
          </p:nvSpPr>
          <p:spPr>
            <a:xfrm>
              <a:off x="395536" y="1359059"/>
              <a:ext cx="3528392" cy="3942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935596" y="1742947"/>
              <a:ext cx="2498926" cy="965973"/>
              <a:chOff x="935596" y="1412776"/>
              <a:chExt cx="2498926" cy="965973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935596" y="1412776"/>
                <a:ext cx="2498926" cy="965973"/>
                <a:chOff x="935596" y="1412776"/>
                <a:chExt cx="2498926" cy="965973"/>
              </a:xfrm>
            </p:grpSpPr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935596" y="1655222"/>
                  <a:ext cx="127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800" b="1" dirty="0" smtClean="0"/>
                    <a:t>HF=</a:t>
                  </a:r>
                  <a:r>
                    <a:rPr lang="ja-JP" altLang="en-US" sz="2800" b="1" dirty="0"/>
                    <a:t>－</a:t>
                  </a:r>
                  <a:endParaRPr kumimoji="1" lang="ja-JP" altLang="en-US" sz="2800" b="1" dirty="0"/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2159732" y="1855529"/>
                  <a:ext cx="127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b="1" dirty="0" smtClean="0"/>
                    <a:t>⊿</a:t>
                  </a:r>
                  <a:r>
                    <a:rPr lang="en-US" altLang="ja-JP" sz="2800" b="1" dirty="0"/>
                    <a:t>X</a:t>
                  </a:r>
                  <a:endParaRPr kumimoji="1" lang="ja-JP" altLang="en-US" sz="2800" b="1" dirty="0"/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2145082" y="1412776"/>
                  <a:ext cx="1274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b="1" dirty="0"/>
                    <a:t>λ</a:t>
                  </a:r>
                  <a:r>
                    <a:rPr kumimoji="1" lang="ja-JP" altLang="en-US" sz="2800" b="1" dirty="0" smtClean="0"/>
                    <a:t>・⊿</a:t>
                  </a:r>
                  <a:r>
                    <a:rPr kumimoji="1" lang="en-US" altLang="ja-JP" sz="2800" b="1" dirty="0" smtClean="0"/>
                    <a:t>θ</a:t>
                  </a:r>
                  <a:endParaRPr kumimoji="1" lang="ja-JP" altLang="en-US" sz="2800" b="1" dirty="0"/>
                </a:p>
              </p:txBody>
            </p:sp>
          </p:grpSp>
          <p:cxnSp>
            <p:nvCxnSpPr>
              <p:cNvPr id="6" name="直線コネクタ 5"/>
              <p:cNvCxnSpPr/>
              <p:nvPr/>
            </p:nvCxnSpPr>
            <p:spPr>
              <a:xfrm>
                <a:off x="2123728" y="1916832"/>
                <a:ext cx="11161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テキスト ボックス 16"/>
            <p:cNvSpPr txBox="1"/>
            <p:nvPr/>
          </p:nvSpPr>
          <p:spPr>
            <a:xfrm>
              <a:off x="788842" y="2924944"/>
              <a:ext cx="3135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λ</a:t>
              </a:r>
              <a:r>
                <a:rPr lang="ja-JP" altLang="en-US" sz="2400" b="1" dirty="0" smtClean="0"/>
                <a:t>：熱伝導率</a:t>
              </a:r>
              <a:r>
                <a:rPr lang="en-US" altLang="ja-JP" sz="2400" b="1" dirty="0" smtClean="0"/>
                <a:t>[W/m</a:t>
              </a:r>
              <a:r>
                <a:rPr lang="ja-JP" altLang="en-US" sz="2400" b="1" dirty="0" smtClean="0"/>
                <a:t>・</a:t>
              </a:r>
              <a:r>
                <a:rPr lang="en-US" altLang="ja-JP" sz="2400" b="1" dirty="0" smtClean="0"/>
                <a:t>K]</a:t>
              </a:r>
              <a:endParaRPr kumimoji="1" lang="ja-JP" altLang="en-US" sz="2400" b="1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72818" y="3284984"/>
              <a:ext cx="3135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/>
                <a:t>HF</a:t>
              </a:r>
              <a:r>
                <a:rPr lang="ja-JP" altLang="en-US" sz="2400" b="1" dirty="0" smtClean="0"/>
                <a:t>：熱流量</a:t>
              </a:r>
              <a:r>
                <a:rPr lang="en-US" altLang="ja-JP" sz="2400" b="1" dirty="0" smtClean="0"/>
                <a:t>[W/m]</a:t>
              </a:r>
              <a:endParaRPr kumimoji="1" lang="ja-JP" altLang="en-US" sz="2400" b="1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67544" y="3645024"/>
              <a:ext cx="3135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smtClean="0"/>
                <a:t>⊿</a:t>
              </a:r>
              <a:r>
                <a:rPr lang="en-US" altLang="ja-JP" sz="2400" b="1" dirty="0" smtClean="0"/>
                <a:t>X</a:t>
              </a:r>
              <a:r>
                <a:rPr lang="ja-JP" altLang="en-US" sz="2400" b="1" dirty="0" smtClean="0"/>
                <a:t>：厚さ</a:t>
              </a:r>
              <a:r>
                <a:rPr lang="en-US" altLang="ja-JP" sz="2400" b="1" dirty="0" smtClean="0"/>
                <a:t>[m]</a:t>
              </a:r>
              <a:endParaRPr kumimoji="1" lang="ja-JP" altLang="en-US" sz="2400" b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39552" y="4005064"/>
              <a:ext cx="3135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smtClean="0"/>
                <a:t>⊿</a:t>
              </a:r>
              <a:r>
                <a:rPr lang="en-US" altLang="ja-JP" sz="2400" b="1" dirty="0" smtClean="0"/>
                <a:t>θ</a:t>
              </a:r>
              <a:r>
                <a:rPr lang="ja-JP" altLang="en-US" sz="2400" b="1" dirty="0" smtClean="0"/>
                <a:t>：温度差</a:t>
              </a:r>
              <a:r>
                <a:rPr lang="en-US" altLang="ja-JP" sz="2400" b="1" dirty="0" smtClean="0"/>
                <a:t>[K]</a:t>
              </a:r>
              <a:endParaRPr kumimoji="1" lang="ja-JP" altLang="en-US" sz="2400" b="1" dirty="0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98" y="1345209"/>
            <a:ext cx="4996098" cy="39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4536504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熱流量の算出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4472" y="5715253"/>
            <a:ext cx="36004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ゴム層の熱伝導率は</a:t>
            </a:r>
            <a:r>
              <a:rPr lang="ja-JP" altLang="en-US" sz="2800" b="1" dirty="0">
                <a:solidFill>
                  <a:srgbClr val="FF0000"/>
                </a:solidFill>
              </a:rPr>
              <a:t>独自に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求め値を使用。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 rot="2526424">
            <a:off x="7326967" y="1891307"/>
            <a:ext cx="792088" cy="108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738160" y="2190115"/>
            <a:ext cx="656567" cy="294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 rot="2526424">
            <a:off x="6013834" y="3016308"/>
            <a:ext cx="792088" cy="108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>
            <a:endCxn id="21" idx="3"/>
          </p:cNvCxnSpPr>
          <p:nvPr/>
        </p:nvCxnSpPr>
        <p:spPr>
          <a:xfrm flipV="1">
            <a:off x="5580112" y="3653326"/>
            <a:ext cx="365504" cy="351738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249849" y="1947609"/>
            <a:ext cx="8165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HF1</a:t>
            </a:r>
            <a:endParaRPr kumimoji="1"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25219" y="3824659"/>
            <a:ext cx="8280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HF2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13528" y="5517232"/>
            <a:ext cx="483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試験体の上側の熱流量を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HF1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下側の熱流量を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HF2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とした。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112000" y="2708920"/>
            <a:ext cx="3600000" cy="576064"/>
          </a:xfrm>
          <a:prstGeom prst="rect">
            <a:avLst/>
          </a:prstGeom>
          <a:solidFill>
            <a:srgbClr val="F94D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8153" y="1226776"/>
            <a:ext cx="3772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CC"/>
                </a:solidFill>
              </a:rPr>
              <a:t>ゴム層の温度傾度から熱流量を算出</a:t>
            </a:r>
            <a:endParaRPr kumimoji="1" lang="ja-JP" altLang="en-US" sz="3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6" y="908720"/>
            <a:ext cx="6558396" cy="46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96552" y="-99392"/>
            <a:ext cx="7776864" cy="1143000"/>
          </a:xfrm>
        </p:spPr>
        <p:txBody>
          <a:bodyPr/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試験体の上下層での熱流量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35696" y="256490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35696" y="328498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</a:t>
            </a:r>
            <a:endParaRPr kumimoji="1" lang="en-US" altLang="ja-JP" sz="20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80312" y="3762561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HF1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を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1,</a:t>
            </a:r>
          </a:p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HF2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を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2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とグラフに表記している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。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3" y="580526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b="1" dirty="0" smtClean="0">
                <a:solidFill>
                  <a:schemeClr val="bg1"/>
                </a:solidFill>
              </a:rPr>
              <a:t>定常状態であれば、熱流量は等しい値</a:t>
            </a:r>
            <a:r>
              <a:rPr lang="ja-JP" altLang="en-US" sz="2800" b="1" dirty="0">
                <a:solidFill>
                  <a:schemeClr val="bg1"/>
                </a:solidFill>
              </a:rPr>
              <a:t>となるはず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。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39752" y="184482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1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75856" y="357301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1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43808" y="162880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1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99992" y="256490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1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32040" y="27809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1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39752" y="38610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</a:t>
            </a:r>
            <a:endParaRPr kumimoji="1" lang="en-US" altLang="ja-JP" sz="2000" b="1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43808" y="256490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</a:t>
            </a:r>
            <a:endParaRPr kumimoji="1" lang="en-US" altLang="ja-JP" sz="2000" b="1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99992" y="299695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</a:t>
            </a:r>
            <a:endParaRPr kumimoji="1" lang="en-US" altLang="ja-JP" sz="2000" b="1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13487" y="357301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</a:t>
            </a:r>
            <a:endParaRPr kumimoji="1" lang="en-US" altLang="ja-JP" sz="2000" b="1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53244" y="414908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</a:t>
            </a:r>
            <a:endParaRPr kumimoji="1" lang="en-US" altLang="ja-JP" sz="20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12060" y="6002124"/>
            <a:ext cx="37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大きく差が生じる結果</a:t>
            </a:r>
            <a:endParaRPr kumimoji="1" lang="en-US" altLang="ja-JP" sz="2800" b="1" dirty="0" smtClean="0">
              <a:solidFill>
                <a:srgbClr val="FFFF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499992" y="6002124"/>
            <a:ext cx="593515" cy="5232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928331"/>
            <a:ext cx="2620963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6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33656" cy="1143000"/>
          </a:xfrm>
        </p:spPr>
        <p:txBody>
          <a:bodyPr/>
          <a:lstStyle/>
          <a:p>
            <a:r>
              <a:rPr lang="ja-JP" altLang="en-US" sz="3600" dirty="0">
                <a:solidFill>
                  <a:srgbClr val="FFFF00"/>
                </a:solidFill>
              </a:rPr>
              <a:t>塗</a:t>
            </a:r>
            <a:r>
              <a:rPr lang="ja-JP" altLang="en-US" sz="3600" dirty="0" smtClean="0">
                <a:solidFill>
                  <a:srgbClr val="FFFF00"/>
                </a:solidFill>
              </a:rPr>
              <a:t>膜と基盤を含む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熱伝導率と塗膜厚の関係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520" y="1196752"/>
            <a:ext cx="3024336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307952" y="1340768"/>
            <a:ext cx="3904008" cy="2854937"/>
            <a:chOff x="351694" y="1381710"/>
            <a:chExt cx="4796370" cy="3065900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2051720" y="1844824"/>
              <a:ext cx="15121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グループ化 37"/>
            <p:cNvGrpSpPr/>
            <p:nvPr/>
          </p:nvGrpSpPr>
          <p:grpSpPr>
            <a:xfrm>
              <a:off x="351694" y="1381710"/>
              <a:ext cx="4796370" cy="3065900"/>
              <a:chOff x="351694" y="1381710"/>
              <a:chExt cx="4796370" cy="3065900"/>
            </a:xfrm>
          </p:grpSpPr>
          <p:sp>
            <p:nvSpPr>
              <p:cNvPr id="39" name="テキスト ボックス 38"/>
              <p:cNvSpPr txBox="1"/>
              <p:nvPr/>
            </p:nvSpPr>
            <p:spPr>
              <a:xfrm>
                <a:off x="467543" y="2967335"/>
                <a:ext cx="3730394" cy="429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/>
                  <a:t>HF</a:t>
                </a:r>
                <a:r>
                  <a:rPr kumimoji="1" lang="ja-JP" altLang="en-US" sz="2000" b="1" dirty="0" smtClean="0"/>
                  <a:t>：熱流量</a:t>
                </a:r>
                <a:r>
                  <a:rPr kumimoji="1" lang="en-US" altLang="ja-JP" sz="2000" b="1" dirty="0" smtClean="0"/>
                  <a:t>[W/</a:t>
                </a:r>
                <a:r>
                  <a:rPr kumimoji="1" lang="ja-JP" altLang="en-US" sz="2000" b="1" dirty="0" smtClean="0"/>
                  <a:t>㎡</a:t>
                </a:r>
                <a:r>
                  <a:rPr kumimoji="1" lang="en-US" altLang="ja-JP" sz="2000" b="1" dirty="0" smtClean="0"/>
                  <a:t>]</a:t>
                </a:r>
                <a:endParaRPr kumimoji="1" lang="ja-JP" altLang="en-US" sz="2000" b="1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51694" y="3327375"/>
                <a:ext cx="2938557" cy="429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 smtClean="0"/>
                  <a:t>⊿</a:t>
                </a:r>
                <a:r>
                  <a:rPr lang="en-US" altLang="ja-JP" sz="2000" b="1" dirty="0"/>
                  <a:t>X</a:t>
                </a:r>
                <a:r>
                  <a:rPr kumimoji="1" lang="ja-JP" altLang="en-US" sz="2000" b="1" dirty="0" smtClean="0"/>
                  <a:t>：試験体厚さ</a:t>
                </a:r>
                <a:r>
                  <a:rPr kumimoji="1" lang="en-US" altLang="ja-JP" sz="2000" b="1" dirty="0" smtClean="0"/>
                  <a:t>[m]</a:t>
                </a:r>
                <a:endParaRPr kumimoji="1" lang="ja-JP" altLang="en-US" sz="2000" b="1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01070" y="3687415"/>
                <a:ext cx="3596919" cy="760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 smtClean="0"/>
                  <a:t>⊿</a:t>
                </a:r>
                <a:r>
                  <a:rPr kumimoji="1" lang="en-US" altLang="ja-JP" sz="2000" b="1" dirty="0" smtClean="0"/>
                  <a:t>θ</a:t>
                </a:r>
                <a:r>
                  <a:rPr kumimoji="1" lang="ja-JP" altLang="en-US" sz="2000" b="1" dirty="0" smtClean="0"/>
                  <a:t>：試験体両面間の</a:t>
                </a:r>
                <a:endParaRPr kumimoji="1" lang="en-US" altLang="ja-JP" sz="2000" b="1" dirty="0" smtClean="0"/>
              </a:p>
              <a:p>
                <a:r>
                  <a:rPr lang="ja-JP" altLang="en-US" sz="2000" b="1" dirty="0"/>
                  <a:t>　</a:t>
                </a:r>
                <a:r>
                  <a:rPr lang="ja-JP" altLang="en-US" sz="2000" b="1" dirty="0" smtClean="0"/>
                  <a:t>　　　　　　　</a:t>
                </a:r>
                <a:r>
                  <a:rPr kumimoji="1" lang="ja-JP" altLang="en-US" sz="2000" b="1" dirty="0" smtClean="0"/>
                  <a:t>温度差</a:t>
                </a:r>
                <a:r>
                  <a:rPr kumimoji="1" lang="en-US" altLang="ja-JP" sz="2000" b="1" dirty="0" smtClean="0"/>
                  <a:t>[</a:t>
                </a:r>
                <a:r>
                  <a:rPr lang="en-US" altLang="ja-JP" sz="2000" b="1" dirty="0"/>
                  <a:t>K</a:t>
                </a:r>
                <a:r>
                  <a:rPr kumimoji="1" lang="en-US" altLang="ja-JP" sz="2000" b="1" dirty="0" smtClean="0"/>
                  <a:t>]</a:t>
                </a:r>
                <a:endParaRPr kumimoji="1" lang="ja-JP" altLang="en-US" sz="2000" b="1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051709" y="1381710"/>
                <a:ext cx="2736304" cy="49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/>
                  <a:t>HF</a:t>
                </a:r>
                <a:r>
                  <a:rPr lang="ja-JP" altLang="en-US" sz="2400" b="1" dirty="0" smtClean="0"/>
                  <a:t>・⊿</a:t>
                </a:r>
                <a:r>
                  <a:rPr lang="en-US" altLang="ja-JP" sz="2400" b="1" dirty="0" smtClean="0"/>
                  <a:t>X</a:t>
                </a:r>
                <a:endParaRPr kumimoji="1" lang="ja-JP" altLang="en-US" sz="2400" b="1" dirty="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724699" y="1568173"/>
                <a:ext cx="1433147" cy="49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/>
                  <a:t>λ</a:t>
                </a:r>
                <a:r>
                  <a:rPr lang="ja-JP" altLang="en-US" sz="2400" b="1" dirty="0" smtClean="0"/>
                  <a:t>＝－</a:t>
                </a:r>
                <a:endParaRPr kumimoji="1" lang="ja-JP" altLang="en-US" sz="2400" b="1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2411760" y="1825660"/>
                <a:ext cx="2736304" cy="49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 smtClean="0"/>
                  <a:t>⊿</a:t>
                </a:r>
                <a:r>
                  <a:rPr lang="en-US" altLang="ja-JP" sz="2400" b="1" dirty="0" smtClean="0"/>
                  <a:t>θ</a:t>
                </a:r>
                <a:endParaRPr kumimoji="1" lang="ja-JP" altLang="en-US" sz="2400" b="1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724699" y="2636912"/>
                <a:ext cx="4097458" cy="429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/>
                  <a:t>λ</a:t>
                </a:r>
                <a:r>
                  <a:rPr kumimoji="1" lang="ja-JP" altLang="en-US" sz="2000" b="1" dirty="0" smtClean="0"/>
                  <a:t>：熱伝導率</a:t>
                </a:r>
                <a:r>
                  <a:rPr kumimoji="1" lang="en-US" altLang="ja-JP" sz="2000" b="1" dirty="0" smtClean="0"/>
                  <a:t>[</a:t>
                </a:r>
                <a:r>
                  <a:rPr lang="en-US" altLang="ja-JP" sz="2000" b="1" dirty="0" smtClean="0"/>
                  <a:t>W/m</a:t>
                </a:r>
                <a:r>
                  <a:rPr lang="ja-JP" altLang="en-US" sz="2000" b="1" dirty="0" smtClean="0"/>
                  <a:t>・</a:t>
                </a:r>
                <a:r>
                  <a:rPr lang="en-US" altLang="ja-JP" sz="2000" b="1" dirty="0" smtClean="0"/>
                  <a:t>K</a:t>
                </a:r>
                <a:r>
                  <a:rPr kumimoji="1" lang="en-US" altLang="ja-JP" sz="2000" b="1" dirty="0" smtClean="0"/>
                  <a:t>]</a:t>
                </a:r>
                <a:endParaRPr kumimoji="1" lang="ja-JP" altLang="en-US" sz="2000" b="1" dirty="0"/>
              </a:p>
            </p:txBody>
          </p:sp>
        </p:grpSp>
      </p:grpSp>
      <p:sp>
        <p:nvSpPr>
          <p:cNvPr id="13" name="テキスト ボックス 12"/>
          <p:cNvSpPr txBox="1"/>
          <p:nvPr/>
        </p:nvSpPr>
        <p:spPr>
          <a:xfrm>
            <a:off x="711191" y="5715253"/>
            <a:ext cx="782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FF00"/>
                </a:solidFill>
              </a:rPr>
              <a:t>塗膜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と基盤を含めた熱伝導率（一部を除き）は、基盤のみに比べ、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1/3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程度で一定値をとっている。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397756" cy="410445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07504" y="4470211"/>
            <a:ext cx="3312368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 smtClean="0">
                <a:solidFill>
                  <a:srgbClr val="FF0000"/>
                </a:solidFill>
              </a:rPr>
              <a:t>熱流量は、試験体上下層の平均値を使用した。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8720"/>
            <a:ext cx="1922041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9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39552" y="2606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塗膜の熱伝導率の算出</a:t>
            </a:r>
            <a:endParaRPr kumimoji="1" lang="ja-JP" altLang="en-US" sz="3600" b="1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107504" y="1844824"/>
            <a:ext cx="8856984" cy="2841704"/>
            <a:chOff x="-108520" y="1844824"/>
            <a:chExt cx="8856984" cy="2841704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-108520" y="1844824"/>
              <a:ext cx="8856984" cy="2841704"/>
              <a:chOff x="-108520" y="1844824"/>
              <a:chExt cx="8856984" cy="2841704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683568" y="1844824"/>
                <a:ext cx="7344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 smtClean="0"/>
                  <a:t>熱抵抗</a:t>
                </a:r>
                <a:r>
                  <a:rPr kumimoji="1" lang="en-US" altLang="ja-JP" sz="3600" b="1" dirty="0" smtClean="0"/>
                  <a:t>R</a:t>
                </a:r>
                <a:r>
                  <a:rPr kumimoji="1" lang="ja-JP" altLang="en-US" sz="3600" b="1" dirty="0" smtClean="0"/>
                  <a:t>　＝　</a:t>
                </a:r>
                <a:r>
                  <a:rPr kumimoji="1" lang="en-US" altLang="ja-JP" sz="3600" b="1" dirty="0" smtClean="0"/>
                  <a:t>R</a:t>
                </a:r>
                <a:r>
                  <a:rPr kumimoji="1" lang="en-US" altLang="ja-JP" sz="2800" b="1" dirty="0" smtClean="0"/>
                  <a:t>(</a:t>
                </a:r>
                <a:r>
                  <a:rPr kumimoji="1" lang="ja-JP" altLang="en-US" sz="2800" b="1" dirty="0" smtClean="0"/>
                  <a:t>基盤）</a:t>
                </a:r>
                <a:r>
                  <a:rPr lang="ja-JP" altLang="en-US" sz="3600" b="1" dirty="0"/>
                  <a:t>＋</a:t>
                </a:r>
                <a:r>
                  <a:rPr kumimoji="1" lang="en-US" altLang="ja-JP" sz="3600" b="1" dirty="0" smtClean="0"/>
                  <a:t>R</a:t>
                </a:r>
                <a:r>
                  <a:rPr kumimoji="1" lang="ja-JP" altLang="en-US" sz="2800" b="1" dirty="0" smtClean="0"/>
                  <a:t>（塗膜）</a:t>
                </a:r>
                <a:endParaRPr kumimoji="1" lang="ja-JP" altLang="en-US" sz="2800" b="1" dirty="0"/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3131840" y="4005064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 smtClean="0"/>
                  <a:t>⊿</a:t>
                </a:r>
                <a:r>
                  <a:rPr kumimoji="1" lang="en-US" altLang="ja-JP" sz="3600" b="1" dirty="0" smtClean="0"/>
                  <a:t>x</a:t>
                </a:r>
                <a:r>
                  <a:rPr kumimoji="1" lang="ja-JP" altLang="en-US" sz="2800" b="1" dirty="0" smtClean="0"/>
                  <a:t>（基盤）</a:t>
                </a:r>
                <a:endParaRPr kumimoji="1" lang="ja-JP" altLang="en-US" sz="2800" b="1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5796136" y="4040197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 smtClean="0"/>
                  <a:t>⊿</a:t>
                </a:r>
                <a:r>
                  <a:rPr kumimoji="1" lang="en-US" altLang="ja-JP" sz="3600" b="1" dirty="0" smtClean="0"/>
                  <a:t>x</a:t>
                </a:r>
                <a:r>
                  <a:rPr kumimoji="1" lang="ja-JP" altLang="en-US" sz="3200" b="1" dirty="0" smtClean="0"/>
                  <a:t>（塗膜）</a:t>
                </a:r>
                <a:endParaRPr kumimoji="1" lang="ja-JP" altLang="en-US" sz="3200" b="1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3573624" y="3501008"/>
                <a:ext cx="1934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b="1" dirty="0"/>
                  <a:t>λ</a:t>
                </a:r>
                <a:r>
                  <a:rPr kumimoji="1" lang="ja-JP" altLang="en-US" sz="2800" b="1" dirty="0" smtClean="0"/>
                  <a:t>（基盤）</a:t>
                </a:r>
                <a:endParaRPr kumimoji="1" lang="ja-JP" altLang="en-US" sz="2800" b="1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228184" y="3502749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b="1" dirty="0"/>
                  <a:t>λ</a:t>
                </a:r>
                <a:r>
                  <a:rPr kumimoji="1" lang="ja-JP" altLang="en-US" sz="3200" b="1" dirty="0" smtClean="0"/>
                  <a:t>（塗膜）</a:t>
                </a:r>
                <a:endParaRPr kumimoji="1" lang="ja-JP" altLang="en-US" sz="3600" b="1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5351410" y="3717032"/>
                <a:ext cx="80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 smtClean="0"/>
                  <a:t>＋</a:t>
                </a:r>
                <a:endParaRPr kumimoji="1" lang="ja-JP" altLang="en-US" sz="3600" b="1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97968" y="2420888"/>
                <a:ext cx="2965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 smtClean="0"/>
                  <a:t>（基盤と塗膜）</a:t>
                </a:r>
                <a:endParaRPr kumimoji="1" lang="ja-JP" altLang="en-US" sz="2800" b="1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-108520" y="3502749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 smtClean="0"/>
                  <a:t>⊿</a:t>
                </a:r>
                <a:r>
                  <a:rPr lang="en-US" altLang="ja-JP" sz="3600" b="1" dirty="0"/>
                  <a:t>x</a:t>
                </a:r>
                <a:r>
                  <a:rPr kumimoji="1" lang="ja-JP" altLang="en-US" sz="2800" b="1" dirty="0" smtClean="0"/>
                  <a:t>（基盤と塗膜）</a:t>
                </a:r>
                <a:endParaRPr kumimoji="1" lang="ja-JP" altLang="en-US" sz="3600" b="1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323528" y="4006805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b="1" dirty="0" smtClean="0"/>
                  <a:t>λ</a:t>
                </a:r>
                <a:r>
                  <a:rPr kumimoji="1" lang="ja-JP" altLang="en-US" sz="2800" b="1" dirty="0" smtClean="0"/>
                  <a:t>（基盤と塗膜）</a:t>
                </a:r>
                <a:endParaRPr kumimoji="1" lang="ja-JP" altLang="en-US" sz="3600" b="1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2762570" y="3717032"/>
                <a:ext cx="7385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 smtClean="0"/>
                  <a:t>＝</a:t>
                </a:r>
                <a:endParaRPr kumimoji="1" lang="ja-JP" altLang="en-US" sz="3600" b="1" dirty="0"/>
              </a:p>
            </p:txBody>
          </p:sp>
          <p:sp>
            <p:nvSpPr>
              <p:cNvPr id="25" name="下矢印 24"/>
              <p:cNvSpPr/>
              <p:nvPr/>
            </p:nvSpPr>
            <p:spPr>
              <a:xfrm>
                <a:off x="1187624" y="3068960"/>
                <a:ext cx="972108" cy="34087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下矢印 25"/>
              <p:cNvSpPr/>
              <p:nvPr/>
            </p:nvSpPr>
            <p:spPr>
              <a:xfrm>
                <a:off x="6228184" y="3000468"/>
                <a:ext cx="972108" cy="34087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下矢印 26"/>
              <p:cNvSpPr/>
              <p:nvPr/>
            </p:nvSpPr>
            <p:spPr>
              <a:xfrm>
                <a:off x="3869922" y="3032884"/>
                <a:ext cx="972108" cy="34087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" name="直線コネクタ 8"/>
            <p:cNvCxnSpPr/>
            <p:nvPr/>
          </p:nvCxnSpPr>
          <p:spPr>
            <a:xfrm flipV="1">
              <a:off x="3347864" y="4075331"/>
              <a:ext cx="1944216" cy="17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6012160" y="4077074"/>
              <a:ext cx="208823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35496" y="4077072"/>
              <a:ext cx="280831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6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4104456" cy="850106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研究背景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9807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</a:rPr>
              <a:t>ヒートアイランド対策として、建物の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クールルーフ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化が勧められている。代表的な手法は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屋上緑化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であるが、手入れや維持が大変である。</a:t>
            </a:r>
            <a:endParaRPr kumimoji="1" lang="en-US" altLang="ja-JP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26514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</a:rPr>
              <a:t>近年、同じ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遮熱効果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を持ち、手入れが不要な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遮熱性塗料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が注目を浴び、様々な塗料が開発され、市販されている。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4330839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3200" b="1" dirty="0" smtClean="0">
                <a:solidFill>
                  <a:schemeClr val="bg1"/>
                </a:solidFill>
              </a:rPr>
              <a:t>遮熱性塗料</a:t>
            </a:r>
            <a:r>
              <a:rPr lang="ja-JP" altLang="en-US" sz="3200" b="1" dirty="0">
                <a:solidFill>
                  <a:schemeClr val="bg1"/>
                </a:solidFill>
              </a:rPr>
              <a:t>で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最も一般的なのは、近赤外域を選択的に反射する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「高反射率塗料」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と呼ばれるものである。</a:t>
            </a:r>
            <a:endParaRPr lang="en-US" altLang="ja-JP" sz="32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3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4176464" cy="1143000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塗膜の熱伝導率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8" y="5290522"/>
            <a:ext cx="5381467" cy="1285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5907994" y="2492896"/>
            <a:ext cx="30243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塗膜の熱伝導率は、おおよそ　</a:t>
            </a:r>
            <a:endParaRPr kumimoji="1" lang="en-US" altLang="ja-JP" sz="2400" b="1" dirty="0" smtClean="0">
              <a:solidFill>
                <a:schemeClr val="bg1"/>
              </a:solidFill>
            </a:endParaRPr>
          </a:p>
          <a:p>
            <a:pPr algn="just"/>
            <a:r>
              <a:rPr kumimoji="1" lang="en-US" altLang="ja-JP" sz="3200" b="1" dirty="0" smtClean="0">
                <a:solidFill>
                  <a:srgbClr val="FFFF00"/>
                </a:solidFill>
              </a:rPr>
              <a:t>0.015[W/m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・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K]</a:t>
            </a:r>
            <a:r>
              <a:rPr kumimoji="1" lang="ja-JP" altLang="en-US" sz="2400" b="1" dirty="0" smtClean="0">
                <a:solidFill>
                  <a:srgbClr val="FFFF00"/>
                </a:solidFill>
              </a:rPr>
              <a:t>　　</a:t>
            </a:r>
            <a:endParaRPr kumimoji="1" lang="en-US" altLang="ja-JP" sz="2400" b="1" dirty="0" smtClean="0">
              <a:solidFill>
                <a:srgbClr val="FFFF00"/>
              </a:solidFill>
            </a:endParaRPr>
          </a:p>
          <a:p>
            <a:r>
              <a:rPr lang="ja-JP" altLang="en-US" sz="2400" b="1" dirty="0">
                <a:solidFill>
                  <a:srgbClr val="FFFF00"/>
                </a:solidFill>
              </a:rPr>
              <a:t>　</a:t>
            </a:r>
            <a:r>
              <a:rPr lang="ja-JP" altLang="en-US" sz="2400" b="1" dirty="0" smtClean="0">
                <a:solidFill>
                  <a:srgbClr val="FFFF00"/>
                </a:solidFill>
              </a:rPr>
              <a:t>　　　　　　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の値をとる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8" y="1149584"/>
            <a:ext cx="5197996" cy="384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5907994" y="4049395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 smtClean="0">
                <a:solidFill>
                  <a:schemeClr val="bg1"/>
                </a:solidFill>
              </a:rPr>
              <a:t>これは一般の断熱材の半分程度の値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40152" y="5085184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 smtClean="0">
                <a:solidFill>
                  <a:srgbClr val="FFFF00"/>
                </a:solidFill>
              </a:rPr>
              <a:t>しかし、ゴム板の熱伝導率の値が大きく異なるので、詳細の熱伝導率は不明である。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 rot="4129167">
            <a:off x="2622495" y="2217985"/>
            <a:ext cx="861191" cy="1892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>
            <a:endCxn id="5" idx="0"/>
          </p:cNvCxnSpPr>
          <p:nvPr/>
        </p:nvCxnSpPr>
        <p:spPr>
          <a:xfrm flipH="1" flipV="1">
            <a:off x="3935490" y="2822397"/>
            <a:ext cx="2004662" cy="7176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72" y="97358"/>
            <a:ext cx="2620963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6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kumimoji="1" lang="ja-JP" altLang="en-US" sz="6600" dirty="0" smtClean="0">
                <a:solidFill>
                  <a:srgbClr val="FFFF00"/>
                </a:solidFill>
              </a:rPr>
              <a:t>まとめ</a:t>
            </a:r>
            <a:endParaRPr kumimoji="1" lang="ja-JP" altLang="en-US" sz="6600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FFFF00"/>
                </a:solidFill>
              </a:rPr>
              <a:t>・遮熱性塗料はかなりの断熱性を有していることが、確認できた。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FF00"/>
                </a:solidFill>
              </a:rPr>
              <a:t>・ゴムの熱伝導率と</a:t>
            </a:r>
            <a:r>
              <a:rPr lang="ja-JP" altLang="en-US" dirty="0" smtClean="0">
                <a:solidFill>
                  <a:srgbClr val="FFFF00"/>
                </a:solidFill>
              </a:rPr>
              <a:t>一部の試験体</a:t>
            </a:r>
            <a:r>
              <a:rPr kumimoji="1" lang="ja-JP" altLang="en-US" dirty="0" smtClean="0">
                <a:solidFill>
                  <a:srgbClr val="FFFF00"/>
                </a:solidFill>
              </a:rPr>
              <a:t>が大きく一般的な値と異なるため、詳細な熱伝導率の特定までには至らなかった。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FF00"/>
                </a:solidFill>
              </a:rPr>
              <a:t>・試験体の厚さが薄いため、わずかに生じた空気層が影響などが、考えられるが、原因は不明である。</a:t>
            </a:r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5"/>
          <a:stretch/>
        </p:blipFill>
        <p:spPr>
          <a:xfrm>
            <a:off x="11950" y="1026648"/>
            <a:ext cx="7881535" cy="5831352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668"/>
            <a:ext cx="5482952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高反射率塗料の性能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55568" y="845365"/>
            <a:ext cx="388843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目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に</a:t>
            </a:r>
            <a:r>
              <a:rPr lang="ja-JP" altLang="en-US" sz="3200" b="1" dirty="0">
                <a:solidFill>
                  <a:srgbClr val="FF0000"/>
                </a:solidFill>
              </a:rPr>
              <a:t>見えない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近赤外領域を選択的に反射</a:t>
            </a:r>
            <a:endParaRPr kumimoji="1" lang="en-US" altLang="ja-JP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2780928"/>
            <a:ext cx="23866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高反射率</a:t>
            </a:r>
            <a:r>
              <a:rPr kumimoji="1" lang="ja-JP" altLang="en-US" sz="2800" dirty="0" smtClean="0"/>
              <a:t>塗料</a:t>
            </a:r>
            <a:endParaRPr kumimoji="1" lang="ja-JP" altLang="en-US" sz="2800" dirty="0"/>
          </a:p>
        </p:txBody>
      </p:sp>
      <p:cxnSp>
        <p:nvCxnSpPr>
          <p:cNvPr id="19" name="直線矢印コネクタ 18"/>
          <p:cNvCxnSpPr>
            <a:stCxn id="16" idx="0"/>
            <a:endCxn id="13" idx="4"/>
          </p:cNvCxnSpPr>
          <p:nvPr/>
        </p:nvCxnSpPr>
        <p:spPr>
          <a:xfrm flipV="1">
            <a:off x="2958689" y="5066951"/>
            <a:ext cx="327601" cy="234257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3"/>
            <a:endCxn id="3" idx="1"/>
          </p:cNvCxnSpPr>
          <p:nvPr/>
        </p:nvCxnSpPr>
        <p:spPr>
          <a:xfrm>
            <a:off x="3286290" y="3042538"/>
            <a:ext cx="203017" cy="183896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097213" y="5301208"/>
            <a:ext cx="172295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一般</a:t>
            </a:r>
            <a:r>
              <a:rPr kumimoji="1" lang="ja-JP" altLang="en-US" sz="2800" dirty="0" smtClean="0"/>
              <a:t>塗料</a:t>
            </a:r>
            <a:endParaRPr kumimoji="1" lang="ja-JP" altLang="en-US" sz="2800" dirty="0"/>
          </a:p>
        </p:txBody>
      </p:sp>
      <p:sp>
        <p:nvSpPr>
          <p:cNvPr id="3" name="円/楕円 2"/>
          <p:cNvSpPr/>
          <p:nvPr/>
        </p:nvSpPr>
        <p:spPr>
          <a:xfrm rot="19997572">
            <a:off x="3530109" y="3018271"/>
            <a:ext cx="432048" cy="757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1483047">
            <a:off x="3242172" y="4344119"/>
            <a:ext cx="404993" cy="757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1133872"/>
            <a:ext cx="8517632" cy="1143000"/>
          </a:xfrm>
        </p:spPr>
        <p:txBody>
          <a:bodyPr/>
          <a:lstStyle/>
          <a:p>
            <a:pPr algn="just"/>
            <a:r>
              <a:rPr kumimoji="1" lang="ja-JP" altLang="en-US" sz="3600" dirty="0" smtClean="0">
                <a:solidFill>
                  <a:schemeClr val="bg1"/>
                </a:solidFill>
                <a:latin typeface="+mn-lt"/>
              </a:rPr>
              <a:t>近年、</a:t>
            </a:r>
            <a:r>
              <a:rPr kumimoji="1" lang="ja-JP" altLang="en-US" sz="3600" dirty="0" smtClean="0">
                <a:solidFill>
                  <a:srgbClr val="FFFF00"/>
                </a:solidFill>
                <a:latin typeface="+mn-lt"/>
              </a:rPr>
              <a:t>「断熱」</a:t>
            </a:r>
            <a:r>
              <a:rPr lang="ja-JP" altLang="en-US" sz="3600" dirty="0">
                <a:solidFill>
                  <a:srgbClr val="FFFF00"/>
                </a:solidFill>
                <a:latin typeface="+mn-lt"/>
              </a:rPr>
              <a:t>効果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+mn-lt"/>
              </a:rPr>
              <a:t>を持つと説明されている</a:t>
            </a:r>
            <a:r>
              <a:rPr kumimoji="1" lang="ja-JP" altLang="en-US" sz="3600" dirty="0" smtClean="0">
                <a:solidFill>
                  <a:srgbClr val="FFFF00"/>
                </a:solidFill>
                <a:latin typeface="+mn-lt"/>
              </a:rPr>
              <a:t>遮熱性塗料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+mn-lt"/>
              </a:rPr>
              <a:t>が市販されている。</a:t>
            </a:r>
            <a:endParaRPr kumimoji="1" lang="ja-JP" alt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2492896"/>
            <a:ext cx="8712968" cy="2340260"/>
          </a:xfrm>
        </p:spPr>
        <p:txBody>
          <a:bodyPr/>
          <a:lstStyle/>
          <a:p>
            <a:pPr marL="0" indent="0" algn="just">
              <a:buNone/>
            </a:pPr>
            <a:r>
              <a:rPr kumimoji="1" lang="ja-JP" altLang="en-US" sz="3600" dirty="0" smtClean="0">
                <a:solidFill>
                  <a:schemeClr val="bg1"/>
                </a:solidFill>
              </a:rPr>
              <a:t>施工例では、塗装後、室温低下は確認されているが、外壁や屋上面に塗布されているため、熱</a:t>
            </a:r>
            <a:r>
              <a:rPr lang="ja-JP" altLang="en-US" sz="3600" dirty="0" smtClean="0">
                <a:solidFill>
                  <a:schemeClr val="bg1"/>
                </a:solidFill>
              </a:rPr>
              <a:t>伝導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を防ぐ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断熱作用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によるものか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高反射特性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によるものか判別できない。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505905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3600" dirty="0" smtClean="0">
                <a:solidFill>
                  <a:schemeClr val="bg1"/>
                </a:solidFill>
              </a:rPr>
              <a:t>そこで、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断熱性能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だけを評価する実験装置を自作し、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断熱作用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の有無</a:t>
            </a:r>
            <a:r>
              <a:rPr lang="ja-JP" altLang="en-US" sz="3600" dirty="0">
                <a:solidFill>
                  <a:schemeClr val="bg1"/>
                </a:solidFill>
              </a:rPr>
              <a:t>の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確認と、塗膜の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熱伝導</a:t>
            </a:r>
            <a:r>
              <a:rPr lang="ja-JP" altLang="en-US" sz="3600" dirty="0" smtClean="0">
                <a:solidFill>
                  <a:srgbClr val="FFFF00"/>
                </a:solidFill>
              </a:rPr>
              <a:t>率</a:t>
            </a:r>
            <a:r>
              <a:rPr lang="ja-JP" altLang="en-US" sz="3600" dirty="0">
                <a:solidFill>
                  <a:schemeClr val="bg1"/>
                </a:solidFill>
              </a:rPr>
              <a:t>の</a:t>
            </a:r>
            <a:r>
              <a:rPr lang="ja-JP" altLang="en-US" sz="3600" dirty="0" smtClean="0">
                <a:solidFill>
                  <a:schemeClr val="bg1"/>
                </a:solidFill>
              </a:rPr>
              <a:t>評価を試みた。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995936" y="2276872"/>
            <a:ext cx="1080120" cy="324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3995936" y="4833156"/>
            <a:ext cx="1080120" cy="324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18864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FF00"/>
                </a:solidFill>
              </a:rPr>
              <a:t>研究目的</a:t>
            </a:r>
            <a:endParaRPr kumimoji="1" lang="ja-JP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6856" y="130622"/>
            <a:ext cx="5698976" cy="850106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参考にした実験法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9087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JIS A </a:t>
            </a:r>
            <a:r>
              <a:rPr lang="en-US" altLang="ja-JP" sz="2800" dirty="0" smtClean="0">
                <a:solidFill>
                  <a:schemeClr val="bg1"/>
                </a:solidFill>
              </a:rPr>
              <a:t>1412-2</a:t>
            </a:r>
            <a:r>
              <a:rPr lang="ja-JP" altLang="en-US" sz="2800" dirty="0" smtClean="0">
                <a:solidFill>
                  <a:schemeClr val="bg1"/>
                </a:solidFill>
              </a:rPr>
              <a:t>より「</a:t>
            </a:r>
            <a:r>
              <a:rPr lang="ja-JP" altLang="en-US" sz="2800" dirty="0">
                <a:solidFill>
                  <a:schemeClr val="bg1"/>
                </a:solidFill>
              </a:rPr>
              <a:t>熱絶縁材の熱抵抗及び熱伝導率の測定</a:t>
            </a:r>
            <a:r>
              <a:rPr lang="ja-JP" altLang="en-US" sz="2800" dirty="0" smtClean="0">
                <a:solidFill>
                  <a:schemeClr val="bg1"/>
                </a:solidFill>
              </a:rPr>
              <a:t>方法：</a:t>
            </a:r>
            <a:r>
              <a:rPr lang="ja-JP" altLang="en-US" sz="2800" dirty="0">
                <a:solidFill>
                  <a:schemeClr val="bg1"/>
                </a:solidFill>
              </a:rPr>
              <a:t>熱流計法（</a:t>
            </a:r>
            <a:r>
              <a:rPr lang="en-US" altLang="ja-JP" sz="2800" dirty="0">
                <a:solidFill>
                  <a:schemeClr val="bg1"/>
                </a:solidFill>
              </a:rPr>
              <a:t>HFM</a:t>
            </a:r>
            <a:r>
              <a:rPr lang="ja-JP" altLang="en-US" sz="2800" dirty="0">
                <a:solidFill>
                  <a:schemeClr val="bg1"/>
                </a:solidFill>
              </a:rPr>
              <a:t>法）」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043608" y="566124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</a:rPr>
              <a:t>λ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＝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HF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・⊿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x/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（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θ1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－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θ2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）の</a:t>
            </a:r>
            <a:r>
              <a:rPr lang="ja-JP" altLang="en-US" sz="3200" b="1" dirty="0">
                <a:solidFill>
                  <a:srgbClr val="FFFF00"/>
                </a:solidFill>
              </a:rPr>
              <a:t>式によって、熱伝導率</a:t>
            </a:r>
            <a:r>
              <a:rPr lang="en-US" altLang="ja-JP" sz="3200" b="1" dirty="0">
                <a:solidFill>
                  <a:srgbClr val="FFFF00"/>
                </a:solidFill>
              </a:rPr>
              <a:t>λ[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Ｗ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/m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・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K]</a:t>
            </a:r>
            <a:r>
              <a:rPr lang="ja-JP" altLang="en-US" sz="3200" b="1" dirty="0" err="1">
                <a:solidFill>
                  <a:srgbClr val="FFFF00"/>
                </a:solidFill>
              </a:rPr>
              <a:t>を算</a:t>
            </a:r>
            <a:r>
              <a:rPr lang="ja-JP" altLang="en-US" sz="3200" b="1" dirty="0">
                <a:solidFill>
                  <a:srgbClr val="FFFF00"/>
                </a:solidFill>
              </a:rPr>
              <a:t>出する方法。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4" y="1916832"/>
            <a:ext cx="8042454" cy="36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72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図 20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13264"/>
          <a:stretch/>
        </p:blipFill>
        <p:spPr>
          <a:xfrm>
            <a:off x="72008" y="3429000"/>
            <a:ext cx="5508104" cy="302601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23528" y="139279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FF00"/>
                </a:solidFill>
              </a:rPr>
              <a:t>・</a:t>
            </a:r>
            <a:r>
              <a:rPr lang="ja-JP" altLang="en-US" sz="4400" dirty="0">
                <a:solidFill>
                  <a:srgbClr val="FFFF00"/>
                </a:solidFill>
              </a:rPr>
              <a:t>実験</a:t>
            </a:r>
            <a:r>
              <a:rPr kumimoji="1" lang="ja-JP" altLang="en-US" sz="4400" dirty="0" smtClean="0">
                <a:solidFill>
                  <a:srgbClr val="FFFF00"/>
                </a:solidFill>
              </a:rPr>
              <a:t>概要</a:t>
            </a:r>
            <a:endParaRPr kumimoji="1" lang="ja-JP" altLang="en-US" sz="4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7724" y="3429000"/>
            <a:ext cx="12601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試験体</a:t>
            </a:r>
            <a:endParaRPr kumimoji="1" lang="ja-JP" altLang="en-US" sz="2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79063" y="5993351"/>
            <a:ext cx="8640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基盤</a:t>
            </a:r>
            <a:endParaRPr kumimoji="1" lang="ja-JP" altLang="en-US" sz="2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91880" y="5982383"/>
            <a:ext cx="11521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塗</a:t>
            </a:r>
            <a:r>
              <a:rPr lang="ja-JP" altLang="en-US" sz="2400" b="1" dirty="0" smtClean="0"/>
              <a:t>膜有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3734" y="1139552"/>
            <a:ext cx="203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試験体仕様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813864"/>
            <a:ext cx="6251813" cy="2497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-108520" y="175481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2800" b="1" dirty="0" smtClean="0">
                <a:solidFill>
                  <a:schemeClr val="bg1"/>
                </a:solidFill>
              </a:rPr>
              <a:t>塗膜厚の異なる試験体を使う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2055" name="グループ化 2054"/>
          <p:cNvGrpSpPr/>
          <p:nvPr/>
        </p:nvGrpSpPr>
        <p:grpSpPr>
          <a:xfrm>
            <a:off x="2987824" y="3950687"/>
            <a:ext cx="1872208" cy="1998593"/>
            <a:chOff x="453734" y="4115886"/>
            <a:chExt cx="1872208" cy="1998593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827584" y="4115886"/>
              <a:ext cx="0" cy="199859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453734" y="4797152"/>
              <a:ext cx="187220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/>
          <p:cNvSpPr txBox="1"/>
          <p:nvPr/>
        </p:nvSpPr>
        <p:spPr>
          <a:xfrm>
            <a:off x="5580111" y="4061390"/>
            <a:ext cx="33354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20cm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角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,0.5mm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厚の基盤</a:t>
            </a:r>
            <a:r>
              <a:rPr lang="ja-JP" altLang="en-US" sz="2800" b="1" dirty="0">
                <a:solidFill>
                  <a:schemeClr val="bg1"/>
                </a:solidFill>
              </a:rPr>
              <a:t>となる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アルミニウムに塗膜が塗られている</a:t>
            </a:r>
            <a:r>
              <a:rPr lang="ja-JP" altLang="en-US" sz="2800" b="1" dirty="0">
                <a:solidFill>
                  <a:schemeClr val="bg1"/>
                </a:solidFill>
              </a:rPr>
              <a:t>。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049" name="テキスト ボックス 2048"/>
          <p:cNvSpPr txBox="1"/>
          <p:nvPr/>
        </p:nvSpPr>
        <p:spPr>
          <a:xfrm>
            <a:off x="3388673" y="4221088"/>
            <a:ext cx="107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20cm</a:t>
            </a:r>
            <a:endParaRPr kumimoji="1" lang="ja-JP" altLang="en-US" sz="2400" b="1" dirty="0"/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2622586" y="5004810"/>
            <a:ext cx="107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20cm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53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4320480" cy="936104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試験装置概要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8" y="980729"/>
            <a:ext cx="7709060" cy="26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406502" y="3789040"/>
            <a:ext cx="7765898" cy="2880320"/>
            <a:chOff x="406502" y="3789040"/>
            <a:chExt cx="7765898" cy="2880320"/>
          </a:xfrm>
        </p:grpSpPr>
        <p:sp>
          <p:nvSpPr>
            <p:cNvPr id="5" name="正方形/長方形 4"/>
            <p:cNvSpPr/>
            <p:nvPr/>
          </p:nvSpPr>
          <p:spPr>
            <a:xfrm>
              <a:off x="561154" y="3789040"/>
              <a:ext cx="7611246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02" y="4221088"/>
              <a:ext cx="7494514" cy="174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852703" y="4933818"/>
              <a:ext cx="6912000" cy="0"/>
            </a:xfrm>
            <a:prstGeom prst="line">
              <a:avLst/>
            </a:prstGeom>
            <a:ln w="1079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下矢印 13"/>
            <p:cNvSpPr/>
            <p:nvPr/>
          </p:nvSpPr>
          <p:spPr>
            <a:xfrm>
              <a:off x="7358248" y="4277256"/>
              <a:ext cx="271384" cy="5919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下矢印 14"/>
            <p:cNvSpPr/>
            <p:nvPr/>
          </p:nvSpPr>
          <p:spPr>
            <a:xfrm>
              <a:off x="4192102" y="4277256"/>
              <a:ext cx="271384" cy="5919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下矢印 16"/>
            <p:cNvSpPr/>
            <p:nvPr/>
          </p:nvSpPr>
          <p:spPr>
            <a:xfrm>
              <a:off x="6363173" y="4277256"/>
              <a:ext cx="271384" cy="5919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下矢印 18"/>
            <p:cNvSpPr/>
            <p:nvPr/>
          </p:nvSpPr>
          <p:spPr>
            <a:xfrm>
              <a:off x="3016104" y="4277256"/>
              <a:ext cx="271384" cy="5919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下矢印 20"/>
            <p:cNvSpPr/>
            <p:nvPr/>
          </p:nvSpPr>
          <p:spPr>
            <a:xfrm>
              <a:off x="845032" y="4293096"/>
              <a:ext cx="271384" cy="5919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下矢印 21"/>
            <p:cNvSpPr/>
            <p:nvPr/>
          </p:nvSpPr>
          <p:spPr>
            <a:xfrm>
              <a:off x="5277637" y="4277256"/>
              <a:ext cx="271384" cy="5919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下矢印 22"/>
            <p:cNvSpPr/>
            <p:nvPr/>
          </p:nvSpPr>
          <p:spPr>
            <a:xfrm>
              <a:off x="1930568" y="4277256"/>
              <a:ext cx="271384" cy="59190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51796" y="4109010"/>
              <a:ext cx="2306764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b="1" dirty="0" smtClean="0"/>
                <a:t>太陽光</a:t>
              </a:r>
              <a:endParaRPr kumimoji="1" lang="ja-JP" altLang="en-US" sz="2000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151796" y="6119139"/>
              <a:ext cx="2397225" cy="40011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b="1" dirty="0"/>
                <a:t>外</a:t>
              </a:r>
              <a:r>
                <a:rPr lang="ja-JP" altLang="en-US" sz="2000" b="1" dirty="0" smtClean="0"/>
                <a:t>気温</a:t>
              </a:r>
              <a:endParaRPr kumimoji="1" lang="ja-JP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832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6743" r="14020" b="3369"/>
          <a:stretch/>
        </p:blipFill>
        <p:spPr>
          <a:xfrm>
            <a:off x="483071" y="3894203"/>
            <a:ext cx="3644882" cy="27659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8520" y="-90264"/>
            <a:ext cx="5472608" cy="114300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FFFF00"/>
                </a:solidFill>
              </a:rPr>
              <a:t>試験体</a:t>
            </a:r>
            <a:r>
              <a:rPr lang="ja-JP" altLang="en-US" dirty="0">
                <a:solidFill>
                  <a:srgbClr val="FFFF00"/>
                </a:solidFill>
              </a:rPr>
              <a:t>作成</a:t>
            </a:r>
            <a:r>
              <a:rPr kumimoji="1" lang="ja-JP" altLang="en-US" dirty="0" smtClean="0">
                <a:solidFill>
                  <a:srgbClr val="FFFF00"/>
                </a:solidFill>
              </a:rPr>
              <a:t>プロセス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29004" y="980728"/>
            <a:ext cx="3753016" cy="2784263"/>
            <a:chOff x="4983029" y="3817434"/>
            <a:chExt cx="3712351" cy="278426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029" y="3817434"/>
              <a:ext cx="3712351" cy="2784263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983029" y="6081272"/>
              <a:ext cx="1190667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 smtClean="0"/>
                <a:t>熱流板</a:t>
              </a:r>
              <a:endParaRPr kumimoji="1" lang="ja-JP" altLang="en-US" sz="2400" b="1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331640" y="980728"/>
            <a:ext cx="252028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熱流板　</a:t>
            </a:r>
            <a:endParaRPr kumimoji="1" lang="en-US" altLang="ja-JP" sz="2000" b="1" dirty="0" smtClean="0"/>
          </a:p>
          <a:p>
            <a:r>
              <a:rPr lang="en-US" altLang="ja-JP" sz="2000" b="1" dirty="0" smtClean="0"/>
              <a:t>50mm</a:t>
            </a:r>
            <a:r>
              <a:rPr lang="ja-JP" altLang="en-US" sz="2000" b="1" dirty="0" smtClean="0"/>
              <a:t>角、</a:t>
            </a:r>
            <a:r>
              <a:rPr lang="en-US" altLang="ja-JP" sz="2000" b="1" dirty="0" smtClean="0"/>
              <a:t>0.7mm</a:t>
            </a:r>
            <a:r>
              <a:rPr lang="ja-JP" altLang="en-US" sz="2000" b="1" dirty="0" smtClean="0"/>
              <a:t>厚</a:t>
            </a:r>
            <a:endParaRPr kumimoji="1" lang="ja-JP" altLang="en-US" sz="2000" b="1" dirty="0"/>
          </a:p>
        </p:txBody>
      </p:sp>
      <p:cxnSp>
        <p:nvCxnSpPr>
          <p:cNvPr id="16" name="直線矢印コネクタ 15"/>
          <p:cNvCxnSpPr>
            <a:stCxn id="14" idx="2"/>
          </p:cNvCxnSpPr>
          <p:nvPr/>
        </p:nvCxnSpPr>
        <p:spPr>
          <a:xfrm flipH="1">
            <a:off x="2285180" y="1688614"/>
            <a:ext cx="306600" cy="3202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671534" y="3317819"/>
            <a:ext cx="203216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試験体表面層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33981" y="332656"/>
            <a:ext cx="169440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T</a:t>
            </a:r>
            <a:r>
              <a:rPr lang="ja-JP" altLang="en-US" sz="2000" b="1" dirty="0" smtClean="0"/>
              <a:t>熱電対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線</a:t>
            </a:r>
            <a:r>
              <a:rPr lang="ja-JP" altLang="en-US" sz="2000" b="1" dirty="0"/>
              <a:t>径</a:t>
            </a:r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0.32</a:t>
            </a:r>
            <a:r>
              <a:rPr lang="ja-JP" altLang="en-US" sz="2000" b="1" dirty="0" smtClean="0"/>
              <a:t>㎜</a:t>
            </a:r>
            <a:endParaRPr lang="en-US" altLang="ja-JP" sz="2000" b="1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53881" y="6309320"/>
            <a:ext cx="18722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ゴム板のみ</a:t>
            </a:r>
            <a:endParaRPr kumimoji="1" lang="ja-JP" altLang="en-US" sz="24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85001" y="2466102"/>
            <a:ext cx="18722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試験体入り</a:t>
            </a:r>
            <a:endParaRPr kumimoji="1" lang="ja-JP" altLang="en-US" sz="2400" b="1" dirty="0"/>
          </a:p>
        </p:txBody>
      </p:sp>
      <p:sp>
        <p:nvSpPr>
          <p:cNvPr id="3073" name="円弧 3072"/>
          <p:cNvSpPr/>
          <p:nvPr/>
        </p:nvSpPr>
        <p:spPr>
          <a:xfrm>
            <a:off x="5749097" y="1653760"/>
            <a:ext cx="1008112" cy="504056"/>
          </a:xfrm>
          <a:prstGeom prst="arc">
            <a:avLst>
              <a:gd name="adj1" fmla="val 16200000"/>
              <a:gd name="adj2" fmla="val 2060596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5748"/>
          <a:stretch/>
        </p:blipFill>
        <p:spPr>
          <a:xfrm>
            <a:off x="4604064" y="980727"/>
            <a:ext cx="3712352" cy="2791815"/>
          </a:xfrm>
          <a:prstGeom prst="rect">
            <a:avLst/>
          </a:prstGeom>
        </p:spPr>
      </p:pic>
      <p:sp>
        <p:nvSpPr>
          <p:cNvPr id="3072" name="テキスト ボックス 3071"/>
          <p:cNvSpPr txBox="1"/>
          <p:nvPr/>
        </p:nvSpPr>
        <p:spPr>
          <a:xfrm rot="2417111">
            <a:off x="6781131" y="2235270"/>
            <a:ext cx="105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10cm</a:t>
            </a:r>
            <a:endParaRPr kumimoji="1" lang="ja-JP" altLang="en-US" sz="2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04064" y="3317819"/>
            <a:ext cx="18561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試験体表面</a:t>
            </a:r>
            <a:endParaRPr kumimoji="1" lang="ja-JP" altLang="en-US" sz="2400" b="1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6660232" y="2204864"/>
            <a:ext cx="983143" cy="826079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図 1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6743" r="18736" b="3369"/>
          <a:stretch/>
        </p:blipFill>
        <p:spPr>
          <a:xfrm>
            <a:off x="5220072" y="3861048"/>
            <a:ext cx="2870615" cy="290095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580112" y="6309320"/>
            <a:ext cx="18722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試験体入り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94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24544" y="-18256"/>
            <a:ext cx="4176464" cy="1143000"/>
          </a:xfrm>
        </p:spPr>
        <p:txBody>
          <a:bodyPr/>
          <a:lstStyle/>
          <a:p>
            <a:r>
              <a:rPr lang="ja-JP" altLang="en-US" dirty="0">
                <a:solidFill>
                  <a:srgbClr val="FFFF00"/>
                </a:solidFill>
              </a:rPr>
              <a:t>測定概要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72828" y="4420269"/>
            <a:ext cx="3623108" cy="2321099"/>
            <a:chOff x="300821" y="5066020"/>
            <a:chExt cx="3623108" cy="2321099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187624" y="5066020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FFFF00"/>
                  </a:solidFill>
                </a:rPr>
                <a:t>測定場所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00821" y="5571237"/>
              <a:ext cx="362310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chemeClr val="bg1"/>
                  </a:solidFill>
                </a:rPr>
                <a:t>・建築棟屋上にて、屋　　上面から</a:t>
              </a:r>
              <a:r>
                <a:rPr lang="en-US" altLang="ja-JP" sz="2800" dirty="0" smtClean="0">
                  <a:solidFill>
                    <a:schemeClr val="bg1"/>
                  </a:solidFill>
                </a:rPr>
                <a:t>10cm</a:t>
              </a:r>
              <a:r>
                <a:rPr lang="ja-JP" altLang="en-US" sz="2800" dirty="0" smtClean="0">
                  <a:solidFill>
                    <a:schemeClr val="bg1"/>
                  </a:solidFill>
                </a:rPr>
                <a:t>浮かせて設置</a:t>
              </a:r>
              <a:endParaRPr lang="en-US" altLang="ja-JP" sz="2800" dirty="0" smtClean="0">
                <a:solidFill>
                  <a:schemeClr val="bg1"/>
                </a:solidFill>
              </a:endParaRPr>
            </a:p>
            <a:p>
              <a:r>
                <a:rPr lang="ja-JP" altLang="en-US" sz="2800" dirty="0" smtClean="0">
                  <a:solidFill>
                    <a:schemeClr val="bg1"/>
                  </a:solidFill>
                </a:rPr>
                <a:t>・晴天日を対象に測定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0" y="260648"/>
            <a:ext cx="4608512" cy="34563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980728"/>
            <a:ext cx="3419872" cy="25649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7"/>
          <a:stretch/>
        </p:blipFill>
        <p:spPr>
          <a:xfrm>
            <a:off x="4103440" y="3933056"/>
            <a:ext cx="4596386" cy="2821704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899592" y="3356992"/>
            <a:ext cx="273630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　　データロガー</a:t>
            </a:r>
            <a:endParaRPr lang="en-US" altLang="ja-JP" sz="2400" b="1" dirty="0" smtClean="0"/>
          </a:p>
          <a:p>
            <a:r>
              <a:rPr kumimoji="1" lang="en-US" altLang="ja-JP" sz="2400" b="1" dirty="0" err="1" smtClean="0"/>
              <a:t>SolacV</a:t>
            </a:r>
            <a:r>
              <a:rPr kumimoji="1" lang="ja-JP" altLang="en-US" sz="2400" b="1" dirty="0" smtClean="0"/>
              <a:t>　（</a:t>
            </a:r>
            <a:r>
              <a:rPr kumimoji="1" lang="en-US" altLang="ja-JP" sz="2400" b="1" dirty="0" smtClean="0"/>
              <a:t>MP-092)</a:t>
            </a:r>
            <a:r>
              <a:rPr kumimoji="1" lang="ja-JP" altLang="en-US" sz="2400" b="1" dirty="0" smtClean="0"/>
              <a:t>　</a:t>
            </a:r>
            <a:endParaRPr kumimoji="1" lang="ja-JP" altLang="en-US" sz="2400" b="1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308304" y="5229200"/>
            <a:ext cx="0" cy="864096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228184" y="5445224"/>
            <a:ext cx="10081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10cm</a:t>
            </a:r>
            <a:endParaRPr kumimoji="1" lang="ja-JP" altLang="en-US" sz="24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173721" y="1306639"/>
            <a:ext cx="16944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ゴム板のみ</a:t>
            </a:r>
            <a:endParaRPr kumimoji="1" lang="ja-JP" altLang="en-US" sz="2400" b="1" dirty="0"/>
          </a:p>
        </p:txBody>
      </p:sp>
      <p:cxnSp>
        <p:nvCxnSpPr>
          <p:cNvPr id="22" name="直線矢印コネクタ 21"/>
          <p:cNvCxnSpPr>
            <a:stCxn id="36" idx="2"/>
          </p:cNvCxnSpPr>
          <p:nvPr/>
        </p:nvCxnSpPr>
        <p:spPr>
          <a:xfrm>
            <a:off x="5020933" y="1768304"/>
            <a:ext cx="847212" cy="5805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6401633" y="1698552"/>
            <a:ext cx="1122695" cy="5805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 flipV="1">
            <a:off x="4844434" y="2465686"/>
            <a:ext cx="423606" cy="8578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6091703" y="2465686"/>
            <a:ext cx="784553" cy="6685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804248" y="1412776"/>
            <a:ext cx="17281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全天日射計</a:t>
            </a:r>
            <a:endParaRPr kumimoji="1" lang="en-US" altLang="ja-JP" sz="2400" b="1" dirty="0" smtClean="0"/>
          </a:p>
        </p:txBody>
      </p:sp>
      <p:cxnSp>
        <p:nvCxnSpPr>
          <p:cNvPr id="49" name="直線矢印コネクタ 48"/>
          <p:cNvCxnSpPr/>
          <p:nvPr/>
        </p:nvCxnSpPr>
        <p:spPr>
          <a:xfrm flipV="1">
            <a:off x="6728014" y="2363392"/>
            <a:ext cx="1444386" cy="815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220072" y="2996952"/>
            <a:ext cx="16561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試験体入り</a:t>
            </a:r>
            <a:endParaRPr kumimoji="1" lang="ja-JP" altLang="en-US" sz="2400" b="1" dirty="0"/>
          </a:p>
        </p:txBody>
      </p:sp>
      <p:cxnSp>
        <p:nvCxnSpPr>
          <p:cNvPr id="54" name="直線矢印コネクタ 53"/>
          <p:cNvCxnSpPr/>
          <p:nvPr/>
        </p:nvCxnSpPr>
        <p:spPr>
          <a:xfrm flipH="1">
            <a:off x="3059831" y="1116274"/>
            <a:ext cx="2946056" cy="1903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1002</Words>
  <Application>Microsoft Office PowerPoint</Application>
  <PresentationFormat>画面に合わせる (4:3)</PresentationFormat>
  <Paragraphs>166</Paragraphs>
  <Slides>21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標準デザイン</vt:lpstr>
      <vt:lpstr>遮熱性塗料の断熱性能評価実験</vt:lpstr>
      <vt:lpstr>研究背景</vt:lpstr>
      <vt:lpstr>高反射率塗料の性能</vt:lpstr>
      <vt:lpstr>近年、「断熱」効果を持つと説明されている遮熱性塗料が市販されている。</vt:lpstr>
      <vt:lpstr>参考にした実験法</vt:lpstr>
      <vt:lpstr>PowerPoint プレゼンテーション</vt:lpstr>
      <vt:lpstr>試験装置概要</vt:lpstr>
      <vt:lpstr>試験体作成プロセス</vt:lpstr>
      <vt:lpstr>測定概要</vt:lpstr>
      <vt:lpstr>試験体を挟んだゴム板の熱伝導率</vt:lpstr>
      <vt:lpstr>使用した時間帯と温度</vt:lpstr>
      <vt:lpstr>試験体内の温度分布</vt:lpstr>
      <vt:lpstr>PowerPoint プレゼンテーション</vt:lpstr>
      <vt:lpstr>PowerPoint プレゼンテーション</vt:lpstr>
      <vt:lpstr>試験体両面間の温度差と塗膜厚の関係</vt:lpstr>
      <vt:lpstr>熱流量の算出</vt:lpstr>
      <vt:lpstr>試験体の上下層での熱流量</vt:lpstr>
      <vt:lpstr>塗膜と基盤を含む熱伝導率と塗膜厚の関係</vt:lpstr>
      <vt:lpstr>PowerPoint プレゼンテーション</vt:lpstr>
      <vt:lpstr>塗膜の熱伝導率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遮熱性塗料の断熱性能評価実験</dc:title>
  <dc:creator>成田健一</dc:creator>
  <cp:lastModifiedBy>三坂研究室</cp:lastModifiedBy>
  <cp:revision>168</cp:revision>
  <dcterms:created xsi:type="dcterms:W3CDTF">2012-07-24T23:30:36Z</dcterms:created>
  <dcterms:modified xsi:type="dcterms:W3CDTF">2013-04-12T08:03:35Z</dcterms:modified>
</cp:coreProperties>
</file>