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6" r:id="rId1"/>
  </p:sldMasterIdLst>
  <p:notesMasterIdLst>
    <p:notesMasterId r:id="rId15"/>
  </p:notesMasterIdLst>
  <p:sldIdLst>
    <p:sldId id="310" r:id="rId2"/>
    <p:sldId id="357" r:id="rId3"/>
    <p:sldId id="366" r:id="rId4"/>
    <p:sldId id="365" r:id="rId5"/>
    <p:sldId id="363" r:id="rId6"/>
    <p:sldId id="364" r:id="rId7"/>
    <p:sldId id="315" r:id="rId8"/>
    <p:sldId id="316" r:id="rId9"/>
    <p:sldId id="343" r:id="rId10"/>
    <p:sldId id="339" r:id="rId11"/>
    <p:sldId id="326" r:id="rId12"/>
    <p:sldId id="342" r:id="rId13"/>
    <p:sldId id="340" r:id="rId14"/>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33CC"/>
    <a:srgbClr val="66FF33"/>
    <a:srgbClr val="FFFF00"/>
    <a:srgbClr val="0000FF"/>
    <a:srgbClr val="990099"/>
    <a:srgbClr val="660066"/>
    <a:srgbClr val="9900FF"/>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23" autoAdjust="0"/>
    <p:restoredTop sz="98705" autoAdjust="0"/>
  </p:normalViewPr>
  <p:slideViewPr>
    <p:cSldViewPr>
      <p:cViewPr>
        <p:scale>
          <a:sx n="75" d="100"/>
          <a:sy n="75" d="100"/>
        </p:scale>
        <p:origin x="-1440" y="-33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E4CA08-77E4-4695-B437-2885FA43E1F5}" type="datetimeFigureOut">
              <a:rPr kumimoji="1" lang="ja-JP" altLang="en-US" smtClean="0"/>
              <a:t>2013/2/9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3E960F-C4DD-4F41-9BE0-FA7F286B737E}" type="slidenum">
              <a:rPr kumimoji="1" lang="ja-JP" altLang="en-US" smtClean="0"/>
              <a:t>‹#›</a:t>
            </a:fld>
            <a:endParaRPr kumimoji="1" lang="ja-JP" altLang="en-US"/>
          </a:p>
        </p:txBody>
      </p:sp>
    </p:spTree>
    <p:extLst>
      <p:ext uri="{BB962C8B-B14F-4D97-AF65-F5344CB8AC3E}">
        <p14:creationId xmlns:p14="http://schemas.microsoft.com/office/powerpoint/2010/main" val="25308954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3E960F-C4DD-4F41-9BE0-FA7F286B737E}" type="slidenum">
              <a:rPr kumimoji="1" lang="ja-JP" altLang="en-US" smtClean="0"/>
              <a:t>5</a:t>
            </a:fld>
            <a:endParaRPr kumimoji="1" lang="ja-JP" altLang="en-US"/>
          </a:p>
        </p:txBody>
      </p:sp>
    </p:spTree>
    <p:extLst>
      <p:ext uri="{BB962C8B-B14F-4D97-AF65-F5344CB8AC3E}">
        <p14:creationId xmlns:p14="http://schemas.microsoft.com/office/powerpoint/2010/main" val="699121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E3E960F-C4DD-4F41-9BE0-FA7F286B737E}" type="slidenum">
              <a:rPr kumimoji="1" lang="ja-JP" altLang="en-US" smtClean="0"/>
              <a:t>6</a:t>
            </a:fld>
            <a:endParaRPr kumimoji="1" lang="ja-JP" altLang="en-US"/>
          </a:p>
        </p:txBody>
      </p:sp>
    </p:spTree>
    <p:extLst>
      <p:ext uri="{BB962C8B-B14F-4D97-AF65-F5344CB8AC3E}">
        <p14:creationId xmlns:p14="http://schemas.microsoft.com/office/powerpoint/2010/main" val="69912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79132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116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9255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27106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126479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4222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53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007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985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265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184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5ACF9-1331-494D-8C8E-3B6DD6F6D821}" type="datetimeFigureOut">
              <a:rPr lang="ja-JP" altLang="en-US" smtClean="0">
                <a:solidFill>
                  <a:prstClr val="black">
                    <a:tint val="75000"/>
                  </a:prstClr>
                </a:solidFill>
              </a:rPr>
              <a:pPr/>
              <a:t>2013/2/9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3EDDE-973C-413B-888B-3F7619CDFB1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46643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emf"/><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4" name="正方形/長方形 3"/>
          <p:cNvSpPr/>
          <p:nvPr/>
        </p:nvSpPr>
        <p:spPr>
          <a:xfrm>
            <a:off x="1236852" y="116630"/>
            <a:ext cx="7344816" cy="1200329"/>
          </a:xfrm>
          <a:prstGeom prst="rect">
            <a:avLst/>
          </a:prstGeom>
        </p:spPr>
        <p:txBody>
          <a:bodyPr wrap="square">
            <a:spAutoFit/>
          </a:bodyPr>
          <a:lstStyle/>
          <a:p>
            <a:r>
              <a:rPr lang="ja-JP" altLang="en-US" sz="3600" b="1" dirty="0">
                <a:ln>
                  <a:solidFill>
                    <a:schemeClr val="tx1"/>
                  </a:solidFill>
                </a:ln>
                <a:solidFill>
                  <a:srgbClr val="FFFF00"/>
                </a:solidFill>
              </a:rPr>
              <a:t>小石川植物園</a:t>
            </a:r>
            <a:r>
              <a:rPr lang="ja-JP" altLang="ja-JP" sz="3600" b="1" dirty="0">
                <a:ln>
                  <a:solidFill>
                    <a:schemeClr val="tx1"/>
                  </a:solidFill>
                </a:ln>
                <a:solidFill>
                  <a:srgbClr val="FFFF00"/>
                </a:solidFill>
              </a:rPr>
              <a:t>に</a:t>
            </a:r>
            <a:r>
              <a:rPr lang="ja-JP" altLang="ja-JP" sz="3600" b="1" dirty="0" smtClean="0">
                <a:ln>
                  <a:solidFill>
                    <a:schemeClr val="tx1"/>
                  </a:solidFill>
                </a:ln>
                <a:solidFill>
                  <a:srgbClr val="FFFF00"/>
                </a:solidFill>
              </a:rPr>
              <a:t>おける</a:t>
            </a:r>
            <a:r>
              <a:rPr lang="ja-JP" altLang="en-US" sz="3600" b="1" dirty="0" smtClean="0">
                <a:ln>
                  <a:solidFill>
                    <a:schemeClr val="tx1"/>
                  </a:solidFill>
                </a:ln>
                <a:solidFill>
                  <a:srgbClr val="FFFF00"/>
                </a:solidFill>
              </a:rPr>
              <a:t>　　</a:t>
            </a:r>
            <a:r>
              <a:rPr lang="en-US" altLang="ja-JP" sz="3600" b="1" dirty="0">
                <a:ln>
                  <a:solidFill>
                    <a:schemeClr val="tx1"/>
                  </a:solidFill>
                </a:ln>
                <a:solidFill>
                  <a:srgbClr val="FFFF00"/>
                </a:solidFill>
              </a:rPr>
              <a:t/>
            </a:r>
            <a:br>
              <a:rPr lang="en-US" altLang="ja-JP" sz="3600" b="1" dirty="0">
                <a:ln>
                  <a:solidFill>
                    <a:schemeClr val="tx1"/>
                  </a:solidFill>
                </a:ln>
                <a:solidFill>
                  <a:srgbClr val="FFFF00"/>
                </a:solidFill>
              </a:rPr>
            </a:br>
            <a:r>
              <a:rPr lang="ja-JP" altLang="en-US" sz="3600" b="1" dirty="0" smtClean="0">
                <a:ln>
                  <a:solidFill>
                    <a:schemeClr val="tx1"/>
                  </a:solidFill>
                </a:ln>
                <a:solidFill>
                  <a:srgbClr val="FFFF00"/>
                </a:solidFill>
              </a:rPr>
              <a:t>　　　　　　　</a:t>
            </a:r>
            <a:r>
              <a:rPr lang="ja-JP" altLang="en-US" sz="3600" b="1" dirty="0">
                <a:ln>
                  <a:solidFill>
                    <a:schemeClr val="tx1"/>
                  </a:solidFill>
                </a:ln>
                <a:solidFill>
                  <a:srgbClr val="FFFF00"/>
                </a:solidFill>
              </a:rPr>
              <a:t>　</a:t>
            </a:r>
            <a:r>
              <a:rPr lang="ja-JP" altLang="en-US" sz="3600" b="1" dirty="0" smtClean="0">
                <a:ln>
                  <a:solidFill>
                    <a:schemeClr val="tx1"/>
                  </a:solidFill>
                </a:ln>
                <a:solidFill>
                  <a:srgbClr val="FFFF00"/>
                </a:solidFill>
              </a:rPr>
              <a:t>　夜間</a:t>
            </a:r>
            <a:r>
              <a:rPr lang="ja-JP" altLang="ja-JP" sz="3600" b="1" dirty="0" smtClean="0">
                <a:ln>
                  <a:solidFill>
                    <a:schemeClr val="tx1"/>
                  </a:solidFill>
                </a:ln>
                <a:solidFill>
                  <a:srgbClr val="FFFF00"/>
                </a:solidFill>
              </a:rPr>
              <a:t>冷</a:t>
            </a:r>
            <a:r>
              <a:rPr lang="ja-JP" altLang="ja-JP" sz="3600" b="1" dirty="0">
                <a:ln>
                  <a:solidFill>
                    <a:schemeClr val="tx1"/>
                  </a:solidFill>
                </a:ln>
                <a:solidFill>
                  <a:srgbClr val="FFFF00"/>
                </a:solidFill>
              </a:rPr>
              <a:t>気流の実測</a:t>
            </a:r>
            <a:endParaRPr lang="ja-JP" altLang="en-US" sz="3600" dirty="0">
              <a:ln>
                <a:solidFill>
                  <a:schemeClr val="tx1"/>
                </a:solidFill>
              </a:ln>
            </a:endParaRPr>
          </a:p>
        </p:txBody>
      </p:sp>
      <p:sp>
        <p:nvSpPr>
          <p:cNvPr id="8" name="サブタイトル 2"/>
          <p:cNvSpPr txBox="1">
            <a:spLocks/>
          </p:cNvSpPr>
          <p:nvPr/>
        </p:nvSpPr>
        <p:spPr>
          <a:xfrm>
            <a:off x="3202672" y="6162496"/>
            <a:ext cx="6400800" cy="6886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b="1" dirty="0" smtClean="0">
                <a:ln>
                  <a:solidFill>
                    <a:schemeClr val="tx1"/>
                  </a:solidFill>
                </a:ln>
                <a:solidFill>
                  <a:srgbClr val="FFFF00"/>
                </a:solidFill>
              </a:rPr>
              <a:t>1093153</a:t>
            </a:r>
            <a:r>
              <a:rPr lang="ja-JP" altLang="en-US" b="1" dirty="0" smtClean="0">
                <a:ln>
                  <a:solidFill>
                    <a:schemeClr val="tx1"/>
                  </a:solidFill>
                </a:ln>
                <a:solidFill>
                  <a:srgbClr val="FFFF00"/>
                </a:solidFill>
              </a:rPr>
              <a:t>　加倉井　勇人</a:t>
            </a:r>
          </a:p>
          <a:p>
            <a:endParaRPr lang="ja-JP" altLang="en-US" dirty="0"/>
          </a:p>
        </p:txBody>
      </p:sp>
      <p:pic>
        <p:nvPicPr>
          <p:cNvPr id="6146" name="Picture 2" descr="C:\Users\成田 健一\Desktop\dd328932b7947579445eaff71cd6ec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833" y="1300672"/>
            <a:ext cx="6525687" cy="48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179512" y="97468"/>
            <a:ext cx="2984289" cy="523220"/>
          </a:xfrm>
          <a:prstGeom prst="rect">
            <a:avLst/>
          </a:prstGeom>
          <a:noFill/>
        </p:spPr>
        <p:txBody>
          <a:bodyPr wrap="square" rtlCol="0">
            <a:spAutoFit/>
          </a:bodyPr>
          <a:lstStyle/>
          <a:p>
            <a:r>
              <a:rPr lang="ja-JP" altLang="en-US" sz="2800" b="1" dirty="0" smtClean="0">
                <a:solidFill>
                  <a:srgbClr val="FFFF00"/>
                </a:solidFill>
              </a:rPr>
              <a:t>水平気温分布</a:t>
            </a:r>
            <a:endParaRPr lang="en-US" altLang="ja-JP" sz="2800" b="1" dirty="0" smtClean="0">
              <a:solidFill>
                <a:srgbClr val="FFFF00"/>
              </a:solidFill>
            </a:endParaRPr>
          </a:p>
        </p:txBody>
      </p:sp>
      <p:sp>
        <p:nvSpPr>
          <p:cNvPr id="9" name="テキスト ボックス 8"/>
          <p:cNvSpPr txBox="1"/>
          <p:nvPr/>
        </p:nvSpPr>
        <p:spPr>
          <a:xfrm>
            <a:off x="6876256" y="101823"/>
            <a:ext cx="2218327" cy="954107"/>
          </a:xfrm>
          <a:prstGeom prst="rect">
            <a:avLst/>
          </a:prstGeom>
          <a:noFill/>
        </p:spPr>
        <p:txBody>
          <a:bodyPr wrap="square" rtlCol="0">
            <a:spAutoFit/>
          </a:bodyPr>
          <a:lstStyle/>
          <a:p>
            <a:r>
              <a:rPr lang="ja-JP" altLang="en-US" sz="2800" dirty="0" smtClean="0">
                <a:solidFill>
                  <a:srgbClr val="FF33CC"/>
                </a:solidFill>
              </a:rPr>
              <a:t>園内</a:t>
            </a:r>
            <a:r>
              <a:rPr lang="ja-JP" altLang="en-US" sz="2800" dirty="0">
                <a:solidFill>
                  <a:srgbClr val="FF33CC"/>
                </a:solidFill>
              </a:rPr>
              <a:t>南西境界</a:t>
            </a:r>
            <a:endParaRPr lang="en-US" altLang="ja-JP" sz="2800" dirty="0">
              <a:solidFill>
                <a:srgbClr val="FF33CC"/>
              </a:solidFill>
            </a:endParaRPr>
          </a:p>
        </p:txBody>
      </p:sp>
      <p:sp>
        <p:nvSpPr>
          <p:cNvPr id="10" name="テキスト ボックス 9"/>
          <p:cNvSpPr txBox="1"/>
          <p:nvPr/>
        </p:nvSpPr>
        <p:spPr>
          <a:xfrm>
            <a:off x="6969731" y="2473250"/>
            <a:ext cx="1719808" cy="954107"/>
          </a:xfrm>
          <a:prstGeom prst="rect">
            <a:avLst/>
          </a:prstGeom>
          <a:noFill/>
        </p:spPr>
        <p:txBody>
          <a:bodyPr wrap="square" rtlCol="0">
            <a:spAutoFit/>
          </a:bodyPr>
          <a:lstStyle/>
          <a:p>
            <a:r>
              <a:rPr lang="ja-JP" altLang="en-US" sz="2800" dirty="0" smtClean="0">
                <a:solidFill>
                  <a:srgbClr val="66FF33"/>
                </a:solidFill>
              </a:rPr>
              <a:t>南西市街地</a:t>
            </a:r>
            <a:endParaRPr lang="en-US" altLang="ja-JP" sz="2800" dirty="0" smtClean="0">
              <a:solidFill>
                <a:srgbClr val="66FF33"/>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53727"/>
            <a:ext cx="5607124" cy="20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745320"/>
            <a:ext cx="5629083" cy="35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正方形/長方形 36"/>
          <p:cNvSpPr/>
          <p:nvPr/>
        </p:nvSpPr>
        <p:spPr>
          <a:xfrm>
            <a:off x="6849968" y="3212976"/>
            <a:ext cx="1872208" cy="2448272"/>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flipV="1">
            <a:off x="3707904" y="5264334"/>
            <a:ext cx="3114264" cy="16676"/>
          </a:xfrm>
          <a:prstGeom prst="straightConnector1">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6876256" y="620688"/>
            <a:ext cx="1872208" cy="1512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932040" y="404664"/>
            <a:ext cx="1728192" cy="461665"/>
          </a:xfrm>
          <a:prstGeom prst="rect">
            <a:avLst/>
          </a:prstGeom>
          <a:solidFill>
            <a:schemeClr val="bg1"/>
          </a:solidFill>
          <a:ln w="25400">
            <a:solidFill>
              <a:srgbClr val="FF0000"/>
            </a:solidFill>
          </a:ln>
        </p:spPr>
        <p:txBody>
          <a:bodyPr wrap="square" rtlCol="0">
            <a:spAutoFit/>
          </a:bodyPr>
          <a:lstStyle/>
          <a:p>
            <a:r>
              <a:rPr lang="ja-JP" altLang="en-US" sz="2400" dirty="0"/>
              <a:t>冷気</a:t>
            </a:r>
            <a:r>
              <a:rPr lang="ja-JP" altLang="en-US" sz="2400" dirty="0" smtClean="0"/>
              <a:t>が蓄積</a:t>
            </a:r>
            <a:endParaRPr kumimoji="1" lang="ja-JP" altLang="en-US" sz="2400" dirty="0"/>
          </a:p>
        </p:txBody>
      </p:sp>
      <p:sp>
        <p:nvSpPr>
          <p:cNvPr id="19" name="テキスト ボックス 18"/>
          <p:cNvSpPr txBox="1"/>
          <p:nvPr/>
        </p:nvSpPr>
        <p:spPr>
          <a:xfrm>
            <a:off x="4944911" y="3380932"/>
            <a:ext cx="1715321" cy="830997"/>
          </a:xfrm>
          <a:prstGeom prst="rect">
            <a:avLst/>
          </a:prstGeom>
          <a:solidFill>
            <a:schemeClr val="bg1"/>
          </a:solidFill>
          <a:ln w="25400">
            <a:solidFill>
              <a:srgbClr val="33CCFF"/>
            </a:solidFill>
          </a:ln>
        </p:spPr>
        <p:txBody>
          <a:bodyPr wrap="square" rtlCol="0">
            <a:spAutoFit/>
          </a:bodyPr>
          <a:lstStyle/>
          <a:p>
            <a:r>
              <a:rPr lang="ja-JP" altLang="en-US" sz="2400" dirty="0" smtClean="0"/>
              <a:t>蓄積した</a:t>
            </a:r>
            <a:endParaRPr lang="en-US" altLang="ja-JP" sz="2400" dirty="0" smtClean="0"/>
          </a:p>
          <a:p>
            <a:r>
              <a:rPr lang="ja-JP" altLang="en-US" sz="2400" dirty="0" smtClean="0"/>
              <a:t>冷気が流出</a:t>
            </a:r>
            <a:endParaRPr kumimoji="1" lang="ja-JP" altLang="en-US" sz="2400" dirty="0"/>
          </a:p>
        </p:txBody>
      </p:sp>
      <p:sp>
        <p:nvSpPr>
          <p:cNvPr id="6" name="正方形/長方形 5"/>
          <p:cNvSpPr/>
          <p:nvPr/>
        </p:nvSpPr>
        <p:spPr>
          <a:xfrm>
            <a:off x="4139952" y="1376772"/>
            <a:ext cx="2589175" cy="68407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436661" y="6282425"/>
            <a:ext cx="3960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2645" y="6309384"/>
            <a:ext cx="4041991"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テキスト ボックス 26"/>
          <p:cNvSpPr txBox="1"/>
          <p:nvPr/>
        </p:nvSpPr>
        <p:spPr>
          <a:xfrm>
            <a:off x="8244408" y="6516052"/>
            <a:ext cx="648072" cy="369332"/>
          </a:xfrm>
          <a:prstGeom prst="rect">
            <a:avLst/>
          </a:prstGeom>
          <a:noFill/>
        </p:spPr>
        <p:txBody>
          <a:bodyPr wrap="square" rtlCol="0">
            <a:spAutoFit/>
          </a:bodyPr>
          <a:lstStyle/>
          <a:p>
            <a:r>
              <a:rPr kumimoji="1" lang="en-US" altLang="ja-JP" dirty="0" smtClean="0">
                <a:solidFill>
                  <a:srgbClr val="FFFF00"/>
                </a:solidFill>
              </a:rPr>
              <a:t>(</a:t>
            </a:r>
            <a:r>
              <a:rPr kumimoji="1" lang="ja-JP" altLang="en-US" dirty="0" smtClean="0">
                <a:solidFill>
                  <a:srgbClr val="FFFF00"/>
                </a:solidFill>
              </a:rPr>
              <a:t>℃</a:t>
            </a:r>
            <a:r>
              <a:rPr kumimoji="1" lang="en-US" altLang="ja-JP" dirty="0" smtClean="0">
                <a:solidFill>
                  <a:srgbClr val="FFFF00"/>
                </a:solidFill>
              </a:rPr>
              <a:t>)</a:t>
            </a:r>
            <a:endParaRPr kumimoji="1" lang="ja-JP" altLang="en-US" dirty="0">
              <a:solidFill>
                <a:srgbClr val="FFFF00"/>
              </a:solidFill>
            </a:endParaRPr>
          </a:p>
        </p:txBody>
      </p:sp>
      <p:sp>
        <p:nvSpPr>
          <p:cNvPr id="29" name="テキスト ボックス 28"/>
          <p:cNvSpPr txBox="1"/>
          <p:nvPr/>
        </p:nvSpPr>
        <p:spPr>
          <a:xfrm>
            <a:off x="8748464" y="2077844"/>
            <a:ext cx="648072" cy="369332"/>
          </a:xfrm>
          <a:prstGeom prst="rect">
            <a:avLst/>
          </a:prstGeom>
          <a:noFill/>
        </p:spPr>
        <p:txBody>
          <a:bodyPr wrap="square" rtlCol="0">
            <a:spAutoFit/>
          </a:bodyPr>
          <a:lstStyle/>
          <a:p>
            <a:r>
              <a:rPr kumimoji="1" lang="en-US" altLang="ja-JP" dirty="0" smtClean="0">
                <a:solidFill>
                  <a:srgbClr val="FFFF00"/>
                </a:solidFill>
              </a:rPr>
              <a:t>(</a:t>
            </a:r>
            <a:r>
              <a:rPr kumimoji="1" lang="ja-JP" altLang="en-US" dirty="0" err="1" smtClean="0">
                <a:solidFill>
                  <a:srgbClr val="FFFF00"/>
                </a:solidFill>
              </a:rPr>
              <a:t>ｈ</a:t>
            </a:r>
            <a:r>
              <a:rPr kumimoji="1" lang="en-US" altLang="ja-JP" dirty="0" smtClean="0">
                <a:solidFill>
                  <a:srgbClr val="FFFF00"/>
                </a:solidFill>
              </a:rPr>
              <a:t>)</a:t>
            </a:r>
            <a:endParaRPr kumimoji="1" lang="ja-JP" altLang="en-US" dirty="0">
              <a:solidFill>
                <a:srgbClr val="FFFF00"/>
              </a:solidFill>
            </a:endParaRPr>
          </a:p>
        </p:txBody>
      </p:sp>
      <p:sp>
        <p:nvSpPr>
          <p:cNvPr id="30" name="テキスト ボックス 29"/>
          <p:cNvSpPr txBox="1"/>
          <p:nvPr/>
        </p:nvSpPr>
        <p:spPr>
          <a:xfrm>
            <a:off x="8748464" y="5939988"/>
            <a:ext cx="648072" cy="369332"/>
          </a:xfrm>
          <a:prstGeom prst="rect">
            <a:avLst/>
          </a:prstGeom>
          <a:noFill/>
        </p:spPr>
        <p:txBody>
          <a:bodyPr wrap="square" rtlCol="0">
            <a:spAutoFit/>
          </a:bodyPr>
          <a:lstStyle/>
          <a:p>
            <a:r>
              <a:rPr kumimoji="1" lang="en-US" altLang="ja-JP" dirty="0" smtClean="0">
                <a:solidFill>
                  <a:srgbClr val="FFFF00"/>
                </a:solidFill>
              </a:rPr>
              <a:t>(</a:t>
            </a:r>
            <a:r>
              <a:rPr kumimoji="1" lang="ja-JP" altLang="en-US" dirty="0" err="1" smtClean="0">
                <a:solidFill>
                  <a:srgbClr val="FFFF00"/>
                </a:solidFill>
              </a:rPr>
              <a:t>ｈ</a:t>
            </a:r>
            <a:r>
              <a:rPr kumimoji="1" lang="en-US" altLang="ja-JP" dirty="0" smtClean="0">
                <a:solidFill>
                  <a:srgbClr val="FFFF00"/>
                </a:solidFill>
              </a:rPr>
              <a:t>)</a:t>
            </a:r>
            <a:endParaRPr kumimoji="1" lang="ja-JP" altLang="en-US" dirty="0">
              <a:solidFill>
                <a:srgbClr val="FFFF00"/>
              </a:solidFill>
            </a:endParaRPr>
          </a:p>
        </p:txBody>
      </p:sp>
      <p:sp>
        <p:nvSpPr>
          <p:cNvPr id="32" name="テキスト ボックス 31"/>
          <p:cNvSpPr txBox="1"/>
          <p:nvPr/>
        </p:nvSpPr>
        <p:spPr>
          <a:xfrm>
            <a:off x="346124" y="548680"/>
            <a:ext cx="2757861" cy="400110"/>
          </a:xfrm>
          <a:prstGeom prst="rect">
            <a:avLst/>
          </a:prstGeom>
          <a:noFill/>
        </p:spPr>
        <p:txBody>
          <a:bodyPr wrap="square" rtlCol="0">
            <a:spAutoFit/>
          </a:bodyPr>
          <a:lstStyle/>
          <a:p>
            <a:r>
              <a:rPr kumimoji="1" lang="en-US" altLang="ja-JP" sz="2000" dirty="0" smtClean="0">
                <a:solidFill>
                  <a:srgbClr val="FFFF00"/>
                </a:solidFill>
              </a:rPr>
              <a:t>A7</a:t>
            </a:r>
            <a:r>
              <a:rPr kumimoji="1" lang="ja-JP" altLang="en-US" sz="2000" dirty="0" smtClean="0">
                <a:solidFill>
                  <a:srgbClr val="FFFF00"/>
                </a:solidFill>
              </a:rPr>
              <a:t>・</a:t>
            </a:r>
            <a:r>
              <a:rPr kumimoji="1" lang="en-US" altLang="ja-JP" sz="2000" dirty="0" smtClean="0">
                <a:solidFill>
                  <a:srgbClr val="FFFF00"/>
                </a:solidFill>
              </a:rPr>
              <a:t>8</a:t>
            </a:r>
            <a:r>
              <a:rPr kumimoji="1" lang="ja-JP" altLang="en-US" sz="2000" dirty="0" smtClean="0">
                <a:solidFill>
                  <a:srgbClr val="FFFF00"/>
                </a:solidFill>
              </a:rPr>
              <a:t>平均気温よりの差</a:t>
            </a:r>
            <a:endParaRPr kumimoji="1" lang="ja-JP" altLang="en-US" sz="2000" dirty="0">
              <a:solidFill>
                <a:srgbClr val="FFFF00"/>
              </a:solidFill>
            </a:endParaRPr>
          </a:p>
        </p:txBody>
      </p:sp>
      <p:sp>
        <p:nvSpPr>
          <p:cNvPr id="4" name="テキスト ボックス 3"/>
          <p:cNvSpPr txBox="1"/>
          <p:nvPr/>
        </p:nvSpPr>
        <p:spPr>
          <a:xfrm>
            <a:off x="288032" y="4953362"/>
            <a:ext cx="3419872" cy="707886"/>
          </a:xfrm>
          <a:prstGeom prst="rect">
            <a:avLst/>
          </a:prstGeom>
          <a:solidFill>
            <a:schemeClr val="bg1"/>
          </a:solidFill>
          <a:ln w="25400">
            <a:solidFill>
              <a:srgbClr val="FF0000"/>
            </a:solidFill>
          </a:ln>
        </p:spPr>
        <p:txBody>
          <a:bodyPr wrap="square" rtlCol="0">
            <a:spAutoFit/>
          </a:bodyPr>
          <a:lstStyle/>
          <a:p>
            <a:pPr algn="just"/>
            <a:r>
              <a:rPr lang="ja-JP" altLang="en-US" sz="2000" b="1" dirty="0"/>
              <a:t>植物園に隣接して</a:t>
            </a:r>
            <a:r>
              <a:rPr lang="ja-JP" altLang="en-US" sz="2000" b="1" dirty="0" smtClean="0"/>
              <a:t>いる</a:t>
            </a:r>
            <a:endParaRPr lang="en-US" altLang="ja-JP" sz="2000" b="1" dirty="0" smtClean="0"/>
          </a:p>
          <a:p>
            <a:pPr algn="just"/>
            <a:r>
              <a:rPr lang="ja-JP" altLang="en-US" sz="2000" b="1" dirty="0" smtClean="0"/>
              <a:t>市街地は気温</a:t>
            </a:r>
            <a:r>
              <a:rPr lang="ja-JP" altLang="en-US" sz="2000" b="1" dirty="0"/>
              <a:t>が下がって</a:t>
            </a:r>
            <a:r>
              <a:rPr lang="ja-JP" altLang="en-US" sz="2000" b="1" dirty="0" smtClean="0"/>
              <a:t>いる</a:t>
            </a:r>
            <a:endParaRPr lang="ja-JP" altLang="en-US" sz="2000" b="1"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906" y="2249130"/>
            <a:ext cx="4250026"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358" y="2318632"/>
            <a:ext cx="3825939"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rot="2835173">
            <a:off x="703694" y="3181737"/>
            <a:ext cx="1656184" cy="513524"/>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440850" y="1100691"/>
            <a:ext cx="2490632" cy="707886"/>
          </a:xfrm>
          <a:prstGeom prst="rect">
            <a:avLst/>
          </a:prstGeom>
          <a:solidFill>
            <a:schemeClr val="bg1"/>
          </a:solidFill>
          <a:ln w="28575">
            <a:solidFill>
              <a:srgbClr val="0000FF"/>
            </a:solidFill>
          </a:ln>
        </p:spPr>
        <p:txBody>
          <a:bodyPr wrap="square" rtlCol="0">
            <a:spAutoFit/>
          </a:bodyPr>
          <a:lstStyle/>
          <a:p>
            <a:r>
              <a:rPr lang="ja-JP" altLang="en-US" sz="2000" dirty="0" smtClean="0"/>
              <a:t>気温低下がみられるが市街地に変化なし</a:t>
            </a:r>
            <a:endParaRPr kumimoji="1" lang="ja-JP" altLang="en-US" sz="2000" dirty="0"/>
          </a:p>
        </p:txBody>
      </p:sp>
      <p:cxnSp>
        <p:nvCxnSpPr>
          <p:cNvPr id="13" name="直線コネクタ 12"/>
          <p:cNvCxnSpPr/>
          <p:nvPr/>
        </p:nvCxnSpPr>
        <p:spPr>
          <a:xfrm>
            <a:off x="1087676" y="2989332"/>
            <a:ext cx="216024" cy="144016"/>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325218" y="3153668"/>
            <a:ext cx="222446" cy="347340"/>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535033" y="3493388"/>
            <a:ext cx="491287" cy="295422"/>
          </a:xfrm>
          <a:prstGeom prst="line">
            <a:avLst/>
          </a:prstGeom>
          <a:ln w="3810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871652" y="2989332"/>
            <a:ext cx="453566" cy="50405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1331640" y="3501008"/>
            <a:ext cx="220361" cy="2036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570167" y="3704660"/>
            <a:ext cx="317688" cy="2558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927196" y="3978588"/>
            <a:ext cx="340548" cy="31450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539552" y="2589669"/>
            <a:ext cx="306755" cy="39851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1792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par>
                                <p:cTn id="37" presetID="10"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nodeType="withEffect">
                                  <p:stCondLst>
                                    <p:cond delay="0"/>
                                  </p:stCondLst>
                                  <p:childTnLst>
                                    <p:set>
                                      <p:cBhvr>
                                        <p:cTn id="41" dur="1" fill="hold">
                                          <p:stCondLst>
                                            <p:cond delay="0"/>
                                          </p:stCondLst>
                                        </p:cTn>
                                        <p:tgtEl>
                                          <p:spTgt spid="1027"/>
                                        </p:tgtEl>
                                        <p:attrNameLst>
                                          <p:attrName>style.visibility</p:attrName>
                                        </p:attrNameLst>
                                      </p:cBhvr>
                                      <p:to>
                                        <p:strVal val="visible"/>
                                      </p:to>
                                    </p:set>
                                    <p:animEffect transition="in" filter="fade">
                                      <p:cBhvr>
                                        <p:cTn id="42" dur="500"/>
                                        <p:tgtEl>
                                          <p:spTgt spid="10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500"/>
                                        <p:tgtEl>
                                          <p:spTgt spid="4"/>
                                        </p:tgtEl>
                                      </p:cBhvr>
                                    </p:animEffect>
                                  </p:childTnLst>
                                </p:cTn>
                              </p:par>
                              <p:par>
                                <p:cTn id="82" presetID="10" presetClass="entr" presetSubtype="0"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7" grpId="0" animBg="1"/>
      <p:bldP spid="22" grpId="0" animBg="1"/>
      <p:bldP spid="5" grpId="0" animBg="1"/>
      <p:bldP spid="19" grpId="0" animBg="1"/>
      <p:bldP spid="6" grpId="0" animBg="1"/>
      <p:bldP spid="6" grpId="1" animBg="1"/>
      <p:bldP spid="29" grpId="0"/>
      <p:bldP spid="30" grpId="0"/>
      <p:bldP spid="4" grpId="0" animBg="1"/>
      <p:bldP spid="23" grpId="0"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401504"/>
            <a:ext cx="8493175" cy="35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2126" y="1352752"/>
            <a:ext cx="5660765" cy="294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251520" y="116632"/>
            <a:ext cx="5745236" cy="523220"/>
          </a:xfrm>
          <a:prstGeom prst="rect">
            <a:avLst/>
          </a:prstGeom>
          <a:noFill/>
        </p:spPr>
        <p:txBody>
          <a:bodyPr wrap="square" rtlCol="0">
            <a:spAutoFit/>
          </a:bodyPr>
          <a:lstStyle/>
          <a:p>
            <a:r>
              <a:rPr lang="ja-JP" altLang="en-US" sz="2800" b="1" dirty="0" smtClean="0">
                <a:solidFill>
                  <a:srgbClr val="FFFF00"/>
                </a:solidFill>
              </a:rPr>
              <a:t>園内から市街地への</a:t>
            </a:r>
            <a:r>
              <a:rPr lang="ja-JP" altLang="en-US" sz="2800" b="1" dirty="0">
                <a:solidFill>
                  <a:srgbClr val="FFFF00"/>
                </a:solidFill>
              </a:rPr>
              <a:t>水平気温</a:t>
            </a:r>
            <a:r>
              <a:rPr lang="ja-JP" altLang="en-US" sz="2800" b="1" dirty="0" smtClean="0">
                <a:solidFill>
                  <a:srgbClr val="FFFF00"/>
                </a:solidFill>
              </a:rPr>
              <a:t>分布</a:t>
            </a:r>
            <a:endParaRPr lang="en-US" altLang="ja-JP" sz="2800" b="1" dirty="0">
              <a:solidFill>
                <a:srgbClr val="FFFF00"/>
              </a:solidFill>
            </a:endParaRPr>
          </a:p>
        </p:txBody>
      </p:sp>
      <p:sp>
        <p:nvSpPr>
          <p:cNvPr id="14" name="角丸四角形 13"/>
          <p:cNvSpPr/>
          <p:nvPr/>
        </p:nvSpPr>
        <p:spPr>
          <a:xfrm>
            <a:off x="6888747" y="1445091"/>
            <a:ext cx="2016224" cy="261465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cxnSp>
        <p:nvCxnSpPr>
          <p:cNvPr id="20" name="直線矢印コネクタ 19"/>
          <p:cNvCxnSpPr/>
          <p:nvPr/>
        </p:nvCxnSpPr>
        <p:spPr>
          <a:xfrm>
            <a:off x="8040875" y="1134171"/>
            <a:ext cx="0" cy="31092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5" name="右矢印 24"/>
          <p:cNvSpPr/>
          <p:nvPr/>
        </p:nvSpPr>
        <p:spPr>
          <a:xfrm>
            <a:off x="5946984" y="6015696"/>
            <a:ext cx="2369431" cy="360040"/>
          </a:xfrm>
          <a:prstGeom prst="rightArrow">
            <a:avLst/>
          </a:prstGeom>
          <a:solidFill>
            <a:schemeClr val="accent1">
              <a:alpha val="80000"/>
            </a:schemeClr>
          </a:solidFill>
          <a:ln>
            <a:solidFill>
              <a:schemeClr val="tx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4255771" y="4354497"/>
            <a:ext cx="3738631" cy="568741"/>
            <a:chOff x="4687819" y="4509121"/>
            <a:chExt cx="3738631" cy="568741"/>
          </a:xfrm>
        </p:grpSpPr>
        <p:sp>
          <p:nvSpPr>
            <p:cNvPr id="2" name="正方形/長方形 1"/>
            <p:cNvSpPr/>
            <p:nvPr/>
          </p:nvSpPr>
          <p:spPr>
            <a:xfrm>
              <a:off x="4855439" y="4509121"/>
              <a:ext cx="3571011" cy="314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7819" y="4556751"/>
              <a:ext cx="3710434" cy="52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正方形/長方形 4"/>
          <p:cNvSpPr/>
          <p:nvPr/>
        </p:nvSpPr>
        <p:spPr>
          <a:xfrm>
            <a:off x="4139952" y="1556792"/>
            <a:ext cx="2664296" cy="86409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5445523" y="6070781"/>
            <a:ext cx="566637" cy="400110"/>
            <a:chOff x="242092" y="3920422"/>
            <a:chExt cx="566637" cy="400110"/>
          </a:xfrm>
        </p:grpSpPr>
        <p:sp>
          <p:nvSpPr>
            <p:cNvPr id="7" name="正方形/長方形 6"/>
            <p:cNvSpPr/>
            <p:nvPr/>
          </p:nvSpPr>
          <p:spPr>
            <a:xfrm>
              <a:off x="251520" y="3933056"/>
              <a:ext cx="432048" cy="364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42092" y="3920422"/>
              <a:ext cx="566637" cy="400110"/>
            </a:xfrm>
            <a:prstGeom prst="rect">
              <a:avLst/>
            </a:prstGeom>
            <a:noFill/>
          </p:spPr>
          <p:txBody>
            <a:bodyPr wrap="square" rtlCol="0">
              <a:spAutoFit/>
            </a:bodyPr>
            <a:lstStyle/>
            <a:p>
              <a:r>
                <a:rPr kumimoji="1" lang="en-US" altLang="ja-JP" sz="2000" b="1" dirty="0" smtClean="0"/>
                <a:t>B5</a:t>
              </a:r>
              <a:endParaRPr kumimoji="1" lang="ja-JP" altLang="en-US" sz="2000" b="1" dirty="0"/>
            </a:p>
          </p:txBody>
        </p:sp>
      </p:grpSp>
      <p:grpSp>
        <p:nvGrpSpPr>
          <p:cNvPr id="21" name="グループ化 20"/>
          <p:cNvGrpSpPr/>
          <p:nvPr/>
        </p:nvGrpSpPr>
        <p:grpSpPr>
          <a:xfrm>
            <a:off x="3732051" y="5896153"/>
            <a:ext cx="566637" cy="400110"/>
            <a:chOff x="242092" y="3920422"/>
            <a:chExt cx="566637" cy="400110"/>
          </a:xfrm>
        </p:grpSpPr>
        <p:sp>
          <p:nvSpPr>
            <p:cNvPr id="22" name="正方形/長方形 21"/>
            <p:cNvSpPr/>
            <p:nvPr/>
          </p:nvSpPr>
          <p:spPr>
            <a:xfrm>
              <a:off x="251520" y="3933056"/>
              <a:ext cx="432048" cy="364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42092" y="3920422"/>
              <a:ext cx="566637" cy="400110"/>
            </a:xfrm>
            <a:prstGeom prst="rect">
              <a:avLst/>
            </a:prstGeom>
            <a:noFill/>
          </p:spPr>
          <p:txBody>
            <a:bodyPr wrap="square" rtlCol="0">
              <a:spAutoFit/>
            </a:bodyPr>
            <a:lstStyle/>
            <a:p>
              <a:r>
                <a:rPr kumimoji="1" lang="en-US" altLang="ja-JP" sz="2000" b="1" dirty="0" smtClean="0"/>
                <a:t>B6</a:t>
              </a:r>
              <a:endParaRPr kumimoji="1" lang="ja-JP" altLang="en-US" sz="2000" b="1" dirty="0"/>
            </a:p>
          </p:txBody>
        </p:sp>
      </p:grpSp>
      <p:grpSp>
        <p:nvGrpSpPr>
          <p:cNvPr id="24" name="グループ化 23"/>
          <p:cNvGrpSpPr/>
          <p:nvPr/>
        </p:nvGrpSpPr>
        <p:grpSpPr>
          <a:xfrm>
            <a:off x="2878533" y="5051435"/>
            <a:ext cx="566637" cy="400110"/>
            <a:chOff x="242092" y="3920422"/>
            <a:chExt cx="566637" cy="400110"/>
          </a:xfrm>
        </p:grpSpPr>
        <p:sp>
          <p:nvSpPr>
            <p:cNvPr id="26" name="正方形/長方形 25"/>
            <p:cNvSpPr/>
            <p:nvPr/>
          </p:nvSpPr>
          <p:spPr>
            <a:xfrm>
              <a:off x="251520" y="3933056"/>
              <a:ext cx="432048" cy="364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42092" y="3920422"/>
              <a:ext cx="566637" cy="400110"/>
            </a:xfrm>
            <a:prstGeom prst="rect">
              <a:avLst/>
            </a:prstGeom>
            <a:noFill/>
          </p:spPr>
          <p:txBody>
            <a:bodyPr wrap="square" rtlCol="0">
              <a:spAutoFit/>
            </a:bodyPr>
            <a:lstStyle/>
            <a:p>
              <a:r>
                <a:rPr kumimoji="1" lang="en-US" altLang="ja-JP" sz="2000" b="1" dirty="0" smtClean="0"/>
                <a:t>B7</a:t>
              </a:r>
              <a:endParaRPr kumimoji="1" lang="ja-JP" altLang="en-US" sz="2000" b="1" dirty="0"/>
            </a:p>
          </p:txBody>
        </p:sp>
      </p:grpSp>
      <p:grpSp>
        <p:nvGrpSpPr>
          <p:cNvPr id="28" name="グループ化 27"/>
          <p:cNvGrpSpPr/>
          <p:nvPr/>
        </p:nvGrpSpPr>
        <p:grpSpPr>
          <a:xfrm>
            <a:off x="1413075" y="5045114"/>
            <a:ext cx="566637" cy="400110"/>
            <a:chOff x="242092" y="3920422"/>
            <a:chExt cx="566637" cy="400110"/>
          </a:xfrm>
        </p:grpSpPr>
        <p:sp>
          <p:nvSpPr>
            <p:cNvPr id="29" name="正方形/長方形 28"/>
            <p:cNvSpPr/>
            <p:nvPr/>
          </p:nvSpPr>
          <p:spPr>
            <a:xfrm>
              <a:off x="251520" y="3933056"/>
              <a:ext cx="432048" cy="364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42092" y="3920422"/>
              <a:ext cx="566637" cy="400110"/>
            </a:xfrm>
            <a:prstGeom prst="rect">
              <a:avLst/>
            </a:prstGeom>
            <a:noFill/>
          </p:spPr>
          <p:txBody>
            <a:bodyPr wrap="square" rtlCol="0">
              <a:spAutoFit/>
            </a:bodyPr>
            <a:lstStyle/>
            <a:p>
              <a:r>
                <a:rPr kumimoji="1" lang="en-US" altLang="ja-JP" sz="2000" b="1" dirty="0" smtClean="0"/>
                <a:t>B8</a:t>
              </a:r>
              <a:endParaRPr kumimoji="1" lang="ja-JP" altLang="en-US" sz="2000" b="1" dirty="0"/>
            </a:p>
          </p:txBody>
        </p:sp>
      </p:grpSp>
      <p:grpSp>
        <p:nvGrpSpPr>
          <p:cNvPr id="31" name="グループ化 30"/>
          <p:cNvGrpSpPr/>
          <p:nvPr/>
        </p:nvGrpSpPr>
        <p:grpSpPr>
          <a:xfrm>
            <a:off x="8397851" y="6058360"/>
            <a:ext cx="566637" cy="400110"/>
            <a:chOff x="242092" y="3920422"/>
            <a:chExt cx="566637" cy="400110"/>
          </a:xfrm>
        </p:grpSpPr>
        <p:sp>
          <p:nvSpPr>
            <p:cNvPr id="32" name="正方形/長方形 31"/>
            <p:cNvSpPr/>
            <p:nvPr/>
          </p:nvSpPr>
          <p:spPr>
            <a:xfrm>
              <a:off x="251520" y="3933056"/>
              <a:ext cx="432048" cy="364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42092" y="3920422"/>
              <a:ext cx="566637" cy="400110"/>
            </a:xfrm>
            <a:prstGeom prst="rect">
              <a:avLst/>
            </a:prstGeom>
            <a:noFill/>
          </p:spPr>
          <p:txBody>
            <a:bodyPr wrap="square" rtlCol="0">
              <a:spAutoFit/>
            </a:bodyPr>
            <a:lstStyle/>
            <a:p>
              <a:r>
                <a:rPr kumimoji="1" lang="en-US" altLang="ja-JP" sz="2000" b="1" dirty="0" smtClean="0"/>
                <a:t>A2</a:t>
              </a:r>
              <a:endParaRPr kumimoji="1" lang="ja-JP" altLang="en-US" sz="2000" b="1" dirty="0"/>
            </a:p>
          </p:txBody>
        </p:sp>
      </p:grpSp>
      <p:sp>
        <p:nvSpPr>
          <p:cNvPr id="37" name="右矢印 36"/>
          <p:cNvSpPr/>
          <p:nvPr/>
        </p:nvSpPr>
        <p:spPr>
          <a:xfrm rot="2642820">
            <a:off x="3102112" y="5599345"/>
            <a:ext cx="1570951" cy="360040"/>
          </a:xfrm>
          <a:prstGeom prst="rightArrow">
            <a:avLst/>
          </a:prstGeom>
          <a:solidFill>
            <a:schemeClr val="accent1">
              <a:alpha val="80000"/>
            </a:schemeClr>
          </a:solidFill>
          <a:ln>
            <a:solidFill>
              <a:schemeClr val="tx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a:endCxn id="5" idx="0"/>
          </p:cNvCxnSpPr>
          <p:nvPr/>
        </p:nvCxnSpPr>
        <p:spPr>
          <a:xfrm>
            <a:off x="5472100" y="1070739"/>
            <a:ext cx="0" cy="48605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051" name="グループ化 2050"/>
          <p:cNvGrpSpPr/>
          <p:nvPr/>
        </p:nvGrpSpPr>
        <p:grpSpPr>
          <a:xfrm>
            <a:off x="1331640" y="4509121"/>
            <a:ext cx="1792498" cy="936104"/>
            <a:chOff x="1331640" y="4509121"/>
            <a:chExt cx="1792498" cy="936104"/>
          </a:xfrm>
        </p:grpSpPr>
        <p:sp>
          <p:nvSpPr>
            <p:cNvPr id="34" name="円/楕円 33"/>
            <p:cNvSpPr/>
            <p:nvPr/>
          </p:nvSpPr>
          <p:spPr>
            <a:xfrm>
              <a:off x="1331640" y="4509121"/>
              <a:ext cx="1792498" cy="936104"/>
            </a:xfrm>
            <a:prstGeom prst="ellipse">
              <a:avLst/>
            </a:prstGeom>
            <a:solidFill>
              <a:schemeClr val="tx2">
                <a:lumMod val="60000"/>
                <a:lumOff val="40000"/>
                <a:alpha val="80000"/>
              </a:schemeClr>
            </a:solidFill>
            <a:ln>
              <a:solidFill>
                <a:schemeClr val="tx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0" name="テキスト ボックス 2049"/>
            <p:cNvSpPr txBox="1"/>
            <p:nvPr/>
          </p:nvSpPr>
          <p:spPr>
            <a:xfrm>
              <a:off x="1763688" y="4744897"/>
              <a:ext cx="903951" cy="523220"/>
            </a:xfrm>
            <a:prstGeom prst="rect">
              <a:avLst/>
            </a:prstGeom>
            <a:noFill/>
            <a:ln>
              <a:noFill/>
            </a:ln>
          </p:spPr>
          <p:txBody>
            <a:bodyPr wrap="square" rtlCol="0">
              <a:spAutoFit/>
            </a:bodyPr>
            <a:lstStyle/>
            <a:p>
              <a:r>
                <a:rPr kumimoji="1" lang="ja-JP" altLang="en-US" sz="2800" b="1" dirty="0" smtClean="0">
                  <a:solidFill>
                    <a:schemeClr val="bg1"/>
                  </a:solidFill>
                </a:rPr>
                <a:t>冷気</a:t>
              </a:r>
              <a:endParaRPr kumimoji="1" lang="ja-JP" altLang="en-US" sz="2800" b="1" dirty="0">
                <a:solidFill>
                  <a:schemeClr val="bg1"/>
                </a:solidFill>
              </a:endParaRPr>
            </a:p>
          </p:txBody>
        </p:sp>
      </p:grpSp>
      <p:grpSp>
        <p:nvGrpSpPr>
          <p:cNvPr id="47" name="グループ化 46"/>
          <p:cNvGrpSpPr/>
          <p:nvPr/>
        </p:nvGrpSpPr>
        <p:grpSpPr>
          <a:xfrm>
            <a:off x="4139951" y="679087"/>
            <a:ext cx="2772242" cy="744067"/>
            <a:chOff x="2123728" y="828078"/>
            <a:chExt cx="2323911" cy="744067"/>
          </a:xfrm>
        </p:grpSpPr>
        <p:sp>
          <p:nvSpPr>
            <p:cNvPr id="48" name="正方形/長方形 47"/>
            <p:cNvSpPr/>
            <p:nvPr/>
          </p:nvSpPr>
          <p:spPr>
            <a:xfrm>
              <a:off x="2123728" y="828078"/>
              <a:ext cx="2247875" cy="44068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2176332" y="864259"/>
              <a:ext cx="2271307" cy="707886"/>
            </a:xfrm>
            <a:prstGeom prst="rect">
              <a:avLst/>
            </a:prstGeom>
            <a:noFill/>
          </p:spPr>
          <p:txBody>
            <a:bodyPr wrap="square" rtlCol="0">
              <a:spAutoFit/>
            </a:bodyPr>
            <a:lstStyle/>
            <a:p>
              <a:r>
                <a:rPr kumimoji="1" lang="ja-JP" altLang="en-US" sz="2000" b="1" dirty="0" smtClean="0"/>
                <a:t>斜面上で冷気が生成</a:t>
              </a:r>
              <a:endParaRPr kumimoji="1" lang="ja-JP" altLang="en-US" sz="2000" b="1" dirty="0"/>
            </a:p>
          </p:txBody>
        </p:sp>
      </p:grpSp>
      <p:grpSp>
        <p:nvGrpSpPr>
          <p:cNvPr id="2053" name="グループ化 2052"/>
          <p:cNvGrpSpPr/>
          <p:nvPr/>
        </p:nvGrpSpPr>
        <p:grpSpPr>
          <a:xfrm>
            <a:off x="5946985" y="262713"/>
            <a:ext cx="3125515" cy="845824"/>
            <a:chOff x="5904077" y="427378"/>
            <a:chExt cx="3020147" cy="706793"/>
          </a:xfrm>
        </p:grpSpPr>
        <p:sp>
          <p:nvSpPr>
            <p:cNvPr id="51" name="正方形/長方形 50"/>
            <p:cNvSpPr/>
            <p:nvPr/>
          </p:nvSpPr>
          <p:spPr>
            <a:xfrm>
              <a:off x="5904077" y="427378"/>
              <a:ext cx="2935249" cy="70679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5980670" y="475827"/>
              <a:ext cx="2943554" cy="591528"/>
            </a:xfrm>
            <a:prstGeom prst="rect">
              <a:avLst/>
            </a:prstGeom>
            <a:noFill/>
          </p:spPr>
          <p:txBody>
            <a:bodyPr wrap="square" rtlCol="0">
              <a:spAutoFit/>
            </a:bodyPr>
            <a:lstStyle/>
            <a:p>
              <a:r>
                <a:rPr lang="ja-JP" altLang="en-US" sz="2000" b="1" dirty="0"/>
                <a:t>風</a:t>
              </a:r>
              <a:r>
                <a:rPr lang="ja-JP" altLang="en-US" sz="2000" b="1" dirty="0" smtClean="0"/>
                <a:t>が弱い時</a:t>
              </a:r>
              <a:r>
                <a:rPr kumimoji="1" lang="ja-JP" altLang="en-US" sz="2000" b="1" dirty="0" smtClean="0"/>
                <a:t>、重力流的に</a:t>
              </a:r>
              <a:endParaRPr kumimoji="1" lang="en-US" altLang="ja-JP" sz="2000" b="1" dirty="0" smtClean="0"/>
            </a:p>
            <a:p>
              <a:r>
                <a:rPr kumimoji="1" lang="ja-JP" altLang="en-US" sz="2000" b="1" dirty="0" smtClean="0"/>
                <a:t>斜面を下り市街地へ</a:t>
              </a:r>
              <a:endParaRPr kumimoji="1" lang="ja-JP" altLang="en-US" sz="2000" b="1" dirty="0"/>
            </a:p>
          </p:txBody>
        </p:sp>
      </p:grpSp>
      <p:sp>
        <p:nvSpPr>
          <p:cNvPr id="57" name="円/楕円 56"/>
          <p:cNvSpPr/>
          <p:nvPr/>
        </p:nvSpPr>
        <p:spPr>
          <a:xfrm>
            <a:off x="4987519" y="5949280"/>
            <a:ext cx="580657" cy="472826"/>
          </a:xfrm>
          <a:prstGeom prst="ellipse">
            <a:avLst/>
          </a:prstGeom>
          <a:solidFill>
            <a:schemeClr val="tx2">
              <a:lumMod val="60000"/>
              <a:lumOff val="40000"/>
              <a:alpha val="80000"/>
            </a:schemeClr>
          </a:solidFill>
          <a:ln>
            <a:solidFill>
              <a:schemeClr val="tx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84" y="1588865"/>
            <a:ext cx="4388422" cy="241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445987" y="548680"/>
            <a:ext cx="2757861" cy="400110"/>
          </a:xfrm>
          <a:prstGeom prst="rect">
            <a:avLst/>
          </a:prstGeom>
          <a:noFill/>
        </p:spPr>
        <p:txBody>
          <a:bodyPr wrap="square" rtlCol="0">
            <a:spAutoFit/>
          </a:bodyPr>
          <a:lstStyle/>
          <a:p>
            <a:r>
              <a:rPr kumimoji="1" lang="en-US" altLang="ja-JP" sz="2000" dirty="0" smtClean="0">
                <a:solidFill>
                  <a:srgbClr val="FFFF00"/>
                </a:solidFill>
              </a:rPr>
              <a:t>A7</a:t>
            </a:r>
            <a:r>
              <a:rPr kumimoji="1" lang="ja-JP" altLang="en-US" sz="2000" dirty="0" smtClean="0">
                <a:solidFill>
                  <a:srgbClr val="FFFF00"/>
                </a:solidFill>
              </a:rPr>
              <a:t>・</a:t>
            </a:r>
            <a:r>
              <a:rPr kumimoji="1" lang="en-US" altLang="ja-JP" sz="2000" dirty="0" smtClean="0">
                <a:solidFill>
                  <a:srgbClr val="FFFF00"/>
                </a:solidFill>
              </a:rPr>
              <a:t>8</a:t>
            </a:r>
            <a:r>
              <a:rPr kumimoji="1" lang="ja-JP" altLang="en-US" sz="2000" dirty="0" smtClean="0">
                <a:solidFill>
                  <a:srgbClr val="FFFF00"/>
                </a:solidFill>
              </a:rPr>
              <a:t>平均気温よりの差</a:t>
            </a:r>
            <a:endParaRPr kumimoji="1" lang="ja-JP" altLang="en-US" sz="2000" dirty="0">
              <a:solidFill>
                <a:srgbClr val="FFFF00"/>
              </a:solidFill>
            </a:endParaRPr>
          </a:p>
        </p:txBody>
      </p:sp>
      <p:sp>
        <p:nvSpPr>
          <p:cNvPr id="9" name="テキスト ボックス 8"/>
          <p:cNvSpPr txBox="1"/>
          <p:nvPr/>
        </p:nvSpPr>
        <p:spPr>
          <a:xfrm>
            <a:off x="7921337" y="4580551"/>
            <a:ext cx="648072" cy="369332"/>
          </a:xfrm>
          <a:prstGeom prst="rect">
            <a:avLst/>
          </a:prstGeom>
          <a:noFill/>
        </p:spPr>
        <p:txBody>
          <a:bodyPr wrap="square" rtlCol="0">
            <a:spAutoFit/>
          </a:bodyPr>
          <a:lstStyle/>
          <a:p>
            <a:r>
              <a:rPr kumimoji="1" lang="en-US" altLang="ja-JP" dirty="0" smtClean="0">
                <a:solidFill>
                  <a:srgbClr val="FFFF00"/>
                </a:solidFill>
              </a:rPr>
              <a:t>(</a:t>
            </a:r>
            <a:r>
              <a:rPr kumimoji="1" lang="ja-JP" altLang="en-US" dirty="0" smtClean="0">
                <a:solidFill>
                  <a:srgbClr val="FFFF00"/>
                </a:solidFill>
              </a:rPr>
              <a:t>℃</a:t>
            </a:r>
            <a:r>
              <a:rPr kumimoji="1" lang="en-US" altLang="ja-JP" dirty="0" smtClean="0">
                <a:solidFill>
                  <a:srgbClr val="FFFF00"/>
                </a:solidFill>
              </a:rPr>
              <a:t>)</a:t>
            </a:r>
            <a:endParaRPr kumimoji="1" lang="ja-JP" altLang="en-US" dirty="0">
              <a:solidFill>
                <a:srgbClr val="FFFF00"/>
              </a:solidFill>
            </a:endParaRPr>
          </a:p>
        </p:txBody>
      </p:sp>
      <p:sp>
        <p:nvSpPr>
          <p:cNvPr id="50" name="テキスト ボックス 49"/>
          <p:cNvSpPr txBox="1"/>
          <p:nvPr/>
        </p:nvSpPr>
        <p:spPr>
          <a:xfrm>
            <a:off x="8748464" y="3923961"/>
            <a:ext cx="648072" cy="369332"/>
          </a:xfrm>
          <a:prstGeom prst="rect">
            <a:avLst/>
          </a:prstGeom>
          <a:noFill/>
        </p:spPr>
        <p:txBody>
          <a:bodyPr wrap="square" rtlCol="0">
            <a:spAutoFit/>
          </a:bodyPr>
          <a:lstStyle/>
          <a:p>
            <a:r>
              <a:rPr kumimoji="1" lang="en-US" altLang="ja-JP" dirty="0" smtClean="0">
                <a:solidFill>
                  <a:srgbClr val="FFFF00"/>
                </a:solidFill>
              </a:rPr>
              <a:t>(</a:t>
            </a:r>
            <a:r>
              <a:rPr kumimoji="1" lang="ja-JP" altLang="en-US" dirty="0" err="1" smtClean="0">
                <a:solidFill>
                  <a:srgbClr val="FFFF00"/>
                </a:solidFill>
              </a:rPr>
              <a:t>ｈ</a:t>
            </a:r>
            <a:r>
              <a:rPr kumimoji="1" lang="en-US" altLang="ja-JP" dirty="0" smtClean="0">
                <a:solidFill>
                  <a:srgbClr val="FFFF00"/>
                </a:solidFill>
              </a:rPr>
              <a:t>)</a:t>
            </a:r>
            <a:endParaRPr kumimoji="1" lang="ja-JP" altLang="en-US" dirty="0">
              <a:solidFill>
                <a:srgbClr val="FFFF00"/>
              </a:solidFill>
            </a:endParaRPr>
          </a:p>
        </p:txBody>
      </p:sp>
      <p:cxnSp>
        <p:nvCxnSpPr>
          <p:cNvPr id="13" name="直線矢印コネクタ 12"/>
          <p:cNvCxnSpPr/>
          <p:nvPr/>
        </p:nvCxnSpPr>
        <p:spPr>
          <a:xfrm flipH="1">
            <a:off x="1331640" y="2204864"/>
            <a:ext cx="108012" cy="216024"/>
          </a:xfrm>
          <a:prstGeom prst="straightConnector1">
            <a:avLst/>
          </a:prstGeom>
          <a:ln w="34925">
            <a:solidFill>
              <a:srgbClr val="0070C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971600" y="2411270"/>
            <a:ext cx="338526" cy="54006"/>
          </a:xfrm>
          <a:prstGeom prst="straightConnector1">
            <a:avLst/>
          </a:prstGeom>
          <a:ln w="34925">
            <a:solidFill>
              <a:srgbClr val="0070C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1140863" y="1916832"/>
            <a:ext cx="118769" cy="144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133037" y="2063388"/>
            <a:ext cx="7826" cy="1414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1095296" y="2215788"/>
            <a:ext cx="45567" cy="1330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827585" y="2348880"/>
            <a:ext cx="267711" cy="8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247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fade">
                                      <p:cBhvr>
                                        <p:cTn id="30" dur="750"/>
                                        <p:tgtEl>
                                          <p:spTgt spid="20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053"/>
                                        </p:tgtEl>
                                        <p:attrNameLst>
                                          <p:attrName>style.visibility</p:attrName>
                                        </p:attrNameLst>
                                      </p:cBhvr>
                                      <p:to>
                                        <p:strVal val="visible"/>
                                      </p:to>
                                    </p:set>
                                    <p:animEffect transition="in" filter="fade">
                                      <p:cBhvr>
                                        <p:cTn id="41" dur="500"/>
                                        <p:tgtEl>
                                          <p:spTgt spid="2053"/>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up)">
                                      <p:cBhvr>
                                        <p:cTn id="50" dur="800"/>
                                        <p:tgtEl>
                                          <p:spTgt spid="37"/>
                                        </p:tgtEl>
                                      </p:cBhvr>
                                    </p:animEffect>
                                  </p:childTnLst>
                                </p:cTn>
                              </p:par>
                            </p:childTnLst>
                          </p:cTn>
                        </p:par>
                        <p:par>
                          <p:cTn id="51" fill="hold">
                            <p:stCondLst>
                              <p:cond delay="800"/>
                            </p:stCondLst>
                            <p:childTnLst>
                              <p:par>
                                <p:cTn id="52" presetID="10" presetClass="entr" presetSubtype="0" fill="hold" grpId="0"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par>
                          <p:cTn id="55" fill="hold">
                            <p:stCondLst>
                              <p:cond delay="1300"/>
                            </p:stCondLst>
                            <p:childTnLst>
                              <p:par>
                                <p:cTn id="56" presetID="6" presetClass="emph" presetSubtype="0" fill="hold" grpId="1" nodeType="afterEffect">
                                  <p:stCondLst>
                                    <p:cond delay="0"/>
                                  </p:stCondLst>
                                  <p:childTnLst>
                                    <p:animScale>
                                      <p:cBhvr>
                                        <p:cTn id="57" dur="900" fill="hold"/>
                                        <p:tgtEl>
                                          <p:spTgt spid="57"/>
                                        </p:tgtEl>
                                      </p:cBhvr>
                                      <p:by x="150000" y="150000"/>
                                    </p:animScale>
                                  </p:childTnLst>
                                </p:cTn>
                              </p:par>
                            </p:childTnLst>
                          </p:cTn>
                        </p:par>
                        <p:par>
                          <p:cTn id="58" fill="hold">
                            <p:stCondLst>
                              <p:cond delay="2200"/>
                            </p:stCondLst>
                            <p:childTnLst>
                              <p:par>
                                <p:cTn id="59" presetID="22" presetClass="entr" presetSubtype="8"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7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up)">
                                      <p:cBhvr>
                                        <p:cTn id="66" dur="500"/>
                                        <p:tgtEl>
                                          <p:spTgt spid="13"/>
                                        </p:tgtEl>
                                      </p:cBhvr>
                                    </p:animEffec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up)">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5" grpId="0" animBg="1"/>
      <p:bldP spid="5" grpId="1" animBg="1"/>
      <p:bldP spid="37" grpId="0" animBg="1"/>
      <p:bldP spid="57" grpId="0" animBg="1"/>
      <p:bldP spid="5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10" name="テキスト ボックス 9"/>
          <p:cNvSpPr txBox="1"/>
          <p:nvPr/>
        </p:nvSpPr>
        <p:spPr>
          <a:xfrm>
            <a:off x="251520" y="116632"/>
            <a:ext cx="3024336" cy="523220"/>
          </a:xfrm>
          <a:prstGeom prst="rect">
            <a:avLst/>
          </a:prstGeom>
          <a:noFill/>
        </p:spPr>
        <p:txBody>
          <a:bodyPr wrap="square" rtlCol="0">
            <a:spAutoFit/>
          </a:bodyPr>
          <a:lstStyle/>
          <a:p>
            <a:r>
              <a:rPr lang="ja-JP" altLang="en-US" sz="2800" b="1" dirty="0">
                <a:solidFill>
                  <a:srgbClr val="FFFF00"/>
                </a:solidFill>
              </a:rPr>
              <a:t>他</a:t>
            </a:r>
            <a:r>
              <a:rPr lang="ja-JP" altLang="en-US" sz="2800" b="1" dirty="0" smtClean="0">
                <a:solidFill>
                  <a:srgbClr val="FFFF00"/>
                </a:solidFill>
              </a:rPr>
              <a:t>のにじみ出し日</a:t>
            </a:r>
            <a:endParaRPr lang="en-US" altLang="ja-JP" sz="2800" b="1" dirty="0">
              <a:solidFill>
                <a:srgbClr val="FFFF00"/>
              </a:solidFill>
            </a:endParaRPr>
          </a:p>
        </p:txBody>
      </p:sp>
      <p:grpSp>
        <p:nvGrpSpPr>
          <p:cNvPr id="11" name="グループ化 10"/>
          <p:cNvGrpSpPr/>
          <p:nvPr/>
        </p:nvGrpSpPr>
        <p:grpSpPr>
          <a:xfrm>
            <a:off x="1333226" y="689259"/>
            <a:ext cx="2013600" cy="400110"/>
            <a:chOff x="763594" y="1049451"/>
            <a:chExt cx="1857085" cy="400110"/>
          </a:xfrm>
        </p:grpSpPr>
        <p:sp>
          <p:nvSpPr>
            <p:cNvPr id="12" name="正方形/長方形 11"/>
            <p:cNvSpPr/>
            <p:nvPr/>
          </p:nvSpPr>
          <p:spPr>
            <a:xfrm>
              <a:off x="763594" y="1049451"/>
              <a:ext cx="1857085"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27584" y="1049451"/>
              <a:ext cx="1728192" cy="400110"/>
            </a:xfrm>
            <a:prstGeom prst="rect">
              <a:avLst/>
            </a:prstGeom>
            <a:noFill/>
          </p:spPr>
          <p:txBody>
            <a:bodyPr wrap="square" rtlCol="0">
              <a:spAutoFit/>
            </a:bodyPr>
            <a:lstStyle/>
            <a:p>
              <a:r>
                <a:rPr kumimoji="1" lang="en-US" altLang="ja-JP" sz="2000" b="1" dirty="0" smtClean="0"/>
                <a:t>8</a:t>
              </a:r>
              <a:r>
                <a:rPr kumimoji="1" lang="ja-JP" altLang="en-US" sz="2000" b="1" dirty="0" smtClean="0"/>
                <a:t>月</a:t>
              </a:r>
              <a:r>
                <a:rPr lang="en-US" altLang="ja-JP" sz="2000" b="1" dirty="0"/>
                <a:t>16</a:t>
              </a:r>
              <a:r>
                <a:rPr kumimoji="1" lang="ja-JP" altLang="en-US" sz="2000" b="1" dirty="0" smtClean="0"/>
                <a:t>日～</a:t>
              </a:r>
              <a:r>
                <a:rPr kumimoji="1" lang="en-US" altLang="ja-JP" sz="2000" b="1" dirty="0" smtClean="0"/>
                <a:t>17</a:t>
              </a:r>
              <a:r>
                <a:rPr kumimoji="1" lang="ja-JP" altLang="en-US" sz="2000" b="1" dirty="0" smtClean="0"/>
                <a:t>日</a:t>
              </a:r>
              <a:endParaRPr kumimoji="1" lang="ja-JP" altLang="en-US" sz="2000" b="1" dirty="0"/>
            </a:p>
          </p:txBody>
        </p:sp>
      </p:grpSp>
      <p:grpSp>
        <p:nvGrpSpPr>
          <p:cNvPr id="14" name="グループ化 13"/>
          <p:cNvGrpSpPr/>
          <p:nvPr/>
        </p:nvGrpSpPr>
        <p:grpSpPr>
          <a:xfrm>
            <a:off x="5773007" y="704890"/>
            <a:ext cx="2013600" cy="400110"/>
            <a:chOff x="763594" y="1049451"/>
            <a:chExt cx="1857085" cy="400110"/>
          </a:xfrm>
        </p:grpSpPr>
        <p:sp>
          <p:nvSpPr>
            <p:cNvPr id="15" name="正方形/長方形 14"/>
            <p:cNvSpPr/>
            <p:nvPr/>
          </p:nvSpPr>
          <p:spPr>
            <a:xfrm>
              <a:off x="763594" y="1049451"/>
              <a:ext cx="1857085"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27584" y="1049451"/>
              <a:ext cx="1728192" cy="400110"/>
            </a:xfrm>
            <a:prstGeom prst="rect">
              <a:avLst/>
            </a:prstGeom>
            <a:noFill/>
          </p:spPr>
          <p:txBody>
            <a:bodyPr wrap="square" rtlCol="0">
              <a:spAutoFit/>
            </a:bodyPr>
            <a:lstStyle/>
            <a:p>
              <a:r>
                <a:rPr lang="en-US" altLang="ja-JP" sz="2000" b="1" dirty="0" smtClean="0"/>
                <a:t>9</a:t>
              </a:r>
              <a:r>
                <a:rPr kumimoji="1" lang="ja-JP" altLang="en-US" sz="2000" b="1" dirty="0" smtClean="0"/>
                <a:t>月</a:t>
              </a:r>
              <a:r>
                <a:rPr lang="en-US" altLang="ja-JP" sz="2000" b="1" dirty="0"/>
                <a:t>12</a:t>
              </a:r>
              <a:r>
                <a:rPr kumimoji="1" lang="ja-JP" altLang="en-US" sz="2000" b="1" dirty="0" smtClean="0"/>
                <a:t>日～</a:t>
              </a:r>
              <a:r>
                <a:rPr lang="en-US" altLang="ja-JP" sz="2000" b="1" dirty="0"/>
                <a:t>13</a:t>
              </a:r>
              <a:r>
                <a:rPr kumimoji="1" lang="ja-JP" altLang="en-US" sz="2000" b="1" dirty="0" smtClean="0"/>
                <a:t>日</a:t>
              </a:r>
              <a:endParaRPr kumimoji="1" lang="ja-JP" altLang="en-US" sz="2000" b="1" dirty="0"/>
            </a:p>
          </p:txBody>
        </p:sp>
      </p:grpSp>
      <p:pic>
        <p:nvPicPr>
          <p:cNvPr id="81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16" y="1052736"/>
            <a:ext cx="4459284"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210" y="1052736"/>
            <a:ext cx="4459286" cy="2304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1455336" y="1363628"/>
            <a:ext cx="288000" cy="1728192"/>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919832" y="1360585"/>
            <a:ext cx="288000" cy="1728192"/>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476539" y="178187"/>
            <a:ext cx="2757861" cy="400110"/>
          </a:xfrm>
          <a:prstGeom prst="rect">
            <a:avLst/>
          </a:prstGeom>
          <a:noFill/>
        </p:spPr>
        <p:txBody>
          <a:bodyPr wrap="square" rtlCol="0">
            <a:spAutoFit/>
          </a:bodyPr>
          <a:lstStyle/>
          <a:p>
            <a:r>
              <a:rPr kumimoji="1" lang="en-US" altLang="ja-JP" sz="2000" dirty="0" smtClean="0">
                <a:solidFill>
                  <a:srgbClr val="FFFF00"/>
                </a:solidFill>
              </a:rPr>
              <a:t>A7</a:t>
            </a:r>
            <a:r>
              <a:rPr kumimoji="1" lang="ja-JP" altLang="en-US" sz="2000" dirty="0" smtClean="0">
                <a:solidFill>
                  <a:srgbClr val="FFFF00"/>
                </a:solidFill>
              </a:rPr>
              <a:t>・</a:t>
            </a:r>
            <a:r>
              <a:rPr kumimoji="1" lang="en-US" altLang="ja-JP" sz="2000" dirty="0" smtClean="0">
                <a:solidFill>
                  <a:srgbClr val="FFFF00"/>
                </a:solidFill>
              </a:rPr>
              <a:t>8</a:t>
            </a:r>
            <a:r>
              <a:rPr kumimoji="1" lang="ja-JP" altLang="en-US" sz="2000" dirty="0" smtClean="0">
                <a:solidFill>
                  <a:srgbClr val="FFFF00"/>
                </a:solidFill>
              </a:rPr>
              <a:t>平均気温よりの差</a:t>
            </a:r>
            <a:endParaRPr kumimoji="1" lang="ja-JP" altLang="en-US" sz="2000" dirty="0">
              <a:solidFill>
                <a:srgbClr val="FFFF00"/>
              </a:solidFill>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119" y="3501008"/>
            <a:ext cx="5154302" cy="3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1570" y="3505592"/>
            <a:ext cx="5142910" cy="32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直線矢印コネクタ 21"/>
          <p:cNvCxnSpPr/>
          <p:nvPr/>
        </p:nvCxnSpPr>
        <p:spPr>
          <a:xfrm flipH="1">
            <a:off x="1599336" y="4764176"/>
            <a:ext cx="112648" cy="338832"/>
          </a:xfrm>
          <a:prstGeom prst="straightConnector1">
            <a:avLst/>
          </a:prstGeom>
          <a:ln w="31750" cap="sq">
            <a:solidFill>
              <a:srgbClr val="002060"/>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6012160" y="4764176"/>
            <a:ext cx="226000" cy="277872"/>
          </a:xfrm>
          <a:prstGeom prst="straightConnector1">
            <a:avLst/>
          </a:prstGeom>
          <a:ln w="31750" cap="sq">
            <a:solidFill>
              <a:srgbClr val="002060"/>
            </a:solidFill>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219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5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6632"/>
            <a:ext cx="9144000" cy="1403648"/>
          </a:xfrm>
        </p:spPr>
        <p:txBody>
          <a:bodyPr>
            <a:noAutofit/>
          </a:bodyPr>
          <a:lstStyle/>
          <a:p>
            <a:r>
              <a:rPr kumimoji="1" lang="ja-JP" altLang="en-US" sz="5400" dirty="0" smtClean="0">
                <a:solidFill>
                  <a:srgbClr val="FFFF00"/>
                </a:solidFill>
              </a:rPr>
              <a:t>結論</a:t>
            </a:r>
            <a:endParaRPr kumimoji="1" lang="ja-JP" altLang="en-US" sz="5400" dirty="0">
              <a:solidFill>
                <a:srgbClr val="FFFF00"/>
              </a:solidFill>
            </a:endParaRPr>
          </a:p>
        </p:txBody>
      </p:sp>
      <p:sp>
        <p:nvSpPr>
          <p:cNvPr id="7" name="コンテンツ プレースホルダー 3"/>
          <p:cNvSpPr txBox="1">
            <a:spLocks/>
          </p:cNvSpPr>
          <p:nvPr/>
        </p:nvSpPr>
        <p:spPr>
          <a:xfrm>
            <a:off x="446856" y="2564904"/>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endParaRPr lang="en-US" altLang="ja-JP" b="1" dirty="0" smtClean="0">
              <a:solidFill>
                <a:srgbClr val="FFFF00"/>
              </a:solidFill>
            </a:endParaRPr>
          </a:p>
        </p:txBody>
      </p:sp>
      <p:sp>
        <p:nvSpPr>
          <p:cNvPr id="3" name="テキスト ボックス 2"/>
          <p:cNvSpPr txBox="1"/>
          <p:nvPr/>
        </p:nvSpPr>
        <p:spPr>
          <a:xfrm>
            <a:off x="209992" y="1350928"/>
            <a:ext cx="8741671" cy="1938992"/>
          </a:xfrm>
          <a:prstGeom prst="rect">
            <a:avLst/>
          </a:prstGeom>
          <a:noFill/>
          <a:ln w="25400">
            <a:noFill/>
          </a:ln>
        </p:spPr>
        <p:txBody>
          <a:bodyPr wrap="square" rtlCol="0">
            <a:spAutoFit/>
          </a:bodyPr>
          <a:lstStyle/>
          <a:p>
            <a:pPr algn="just"/>
            <a:r>
              <a:rPr lang="ja-JP" altLang="en-US" sz="4000" spc="-100" dirty="0" smtClean="0">
                <a:solidFill>
                  <a:schemeClr val="bg1"/>
                </a:solidFill>
              </a:rPr>
              <a:t>今回の実測で、小石川植物園内での冷気の生成とその影響範囲を確認することができた。</a:t>
            </a:r>
            <a:endParaRPr lang="en-US" altLang="ja-JP" sz="4000" spc="-100" dirty="0" smtClean="0">
              <a:solidFill>
                <a:schemeClr val="bg1"/>
              </a:solidFill>
            </a:endParaRPr>
          </a:p>
        </p:txBody>
      </p:sp>
      <p:sp>
        <p:nvSpPr>
          <p:cNvPr id="4" name="テキスト ボックス 3"/>
          <p:cNvSpPr txBox="1"/>
          <p:nvPr/>
        </p:nvSpPr>
        <p:spPr>
          <a:xfrm>
            <a:off x="117664" y="3466743"/>
            <a:ext cx="8856984" cy="2554545"/>
          </a:xfrm>
          <a:prstGeom prst="rect">
            <a:avLst/>
          </a:prstGeom>
          <a:noFill/>
          <a:ln w="25400">
            <a:noFill/>
          </a:ln>
        </p:spPr>
        <p:txBody>
          <a:bodyPr wrap="square" rtlCol="0">
            <a:spAutoFit/>
          </a:bodyPr>
          <a:lstStyle/>
          <a:p>
            <a:pPr algn="just"/>
            <a:r>
              <a:rPr lang="ja-JP" altLang="en-US" sz="4000" spc="-100" dirty="0">
                <a:solidFill>
                  <a:schemeClr val="bg1"/>
                </a:solidFill>
              </a:rPr>
              <a:t>植物園内の</a:t>
            </a:r>
            <a:r>
              <a:rPr lang="ja-JP" altLang="en-US" sz="4000" spc="-100" dirty="0">
                <a:solidFill>
                  <a:srgbClr val="00FFCC"/>
                </a:solidFill>
              </a:rPr>
              <a:t>斜面上の冷気</a:t>
            </a:r>
            <a:r>
              <a:rPr lang="ja-JP" altLang="en-US" sz="4000" spc="-100" dirty="0">
                <a:solidFill>
                  <a:schemeClr val="bg1"/>
                </a:solidFill>
              </a:rPr>
              <a:t>が</a:t>
            </a:r>
            <a:r>
              <a:rPr lang="ja-JP" altLang="en-US" sz="4000" spc="-100" dirty="0">
                <a:solidFill>
                  <a:srgbClr val="FFFF00"/>
                </a:solidFill>
              </a:rPr>
              <a:t>風の弱まった時</a:t>
            </a:r>
            <a:r>
              <a:rPr lang="ja-JP" altLang="en-US" sz="4000" spc="-100" dirty="0">
                <a:solidFill>
                  <a:schemeClr val="bg1"/>
                </a:solidFill>
              </a:rPr>
              <a:t>、</a:t>
            </a:r>
            <a:r>
              <a:rPr lang="ja-JP" altLang="en-US" sz="4000" spc="-100" dirty="0">
                <a:solidFill>
                  <a:srgbClr val="FFFF00"/>
                </a:solidFill>
              </a:rPr>
              <a:t>重力流的</a:t>
            </a:r>
            <a:r>
              <a:rPr lang="ja-JP" altLang="en-US" sz="4000" spc="-100" dirty="0">
                <a:solidFill>
                  <a:schemeClr val="bg1"/>
                </a:solidFill>
              </a:rPr>
              <a:t>に斜面を沿って下り、市街地へ</a:t>
            </a:r>
            <a:r>
              <a:rPr lang="ja-JP" altLang="en-US" sz="4000" spc="-100" dirty="0" smtClean="0">
                <a:solidFill>
                  <a:schemeClr val="bg1"/>
                </a:solidFill>
              </a:rPr>
              <a:t>と</a:t>
            </a:r>
            <a:r>
              <a:rPr lang="ja-JP" altLang="en-US" sz="4000" spc="-100" dirty="0" smtClean="0">
                <a:solidFill>
                  <a:srgbClr val="00FFCC"/>
                </a:solidFill>
              </a:rPr>
              <a:t>冷気</a:t>
            </a:r>
            <a:r>
              <a:rPr lang="ja-JP" altLang="en-US" sz="4000" spc="-100" dirty="0">
                <a:solidFill>
                  <a:srgbClr val="00FFCC"/>
                </a:solidFill>
              </a:rPr>
              <a:t>が流出する</a:t>
            </a:r>
            <a:r>
              <a:rPr lang="ja-JP" altLang="en-US" sz="4000" spc="-100" dirty="0">
                <a:solidFill>
                  <a:schemeClr val="bg1"/>
                </a:solidFill>
              </a:rPr>
              <a:t>こと</a:t>
            </a:r>
            <a:r>
              <a:rPr lang="ja-JP" altLang="en-US" sz="4000" spc="-100" dirty="0" smtClean="0">
                <a:solidFill>
                  <a:schemeClr val="bg1"/>
                </a:solidFill>
              </a:rPr>
              <a:t>で、にじみ出し</a:t>
            </a:r>
            <a:r>
              <a:rPr lang="ja-JP" altLang="en-US" sz="4000" spc="-100" dirty="0">
                <a:solidFill>
                  <a:schemeClr val="bg1"/>
                </a:solidFill>
              </a:rPr>
              <a:t>現象が発生</a:t>
            </a:r>
            <a:r>
              <a:rPr lang="ja-JP" altLang="en-US" sz="4000" spc="-100" dirty="0" smtClean="0">
                <a:solidFill>
                  <a:schemeClr val="bg1"/>
                </a:solidFill>
              </a:rPr>
              <a:t>する。</a:t>
            </a:r>
            <a:endParaRPr lang="en-US" altLang="ja-JP" sz="4000" spc="-100" dirty="0">
              <a:solidFill>
                <a:schemeClr val="bg1"/>
              </a:solidFill>
            </a:endParaRPr>
          </a:p>
        </p:txBody>
      </p:sp>
    </p:spTree>
    <p:custDataLst>
      <p:tags r:id="rId1"/>
    </p:custDataLst>
    <p:extLst>
      <p:ext uri="{BB962C8B-B14F-4D97-AF65-F5344CB8AC3E}">
        <p14:creationId xmlns:p14="http://schemas.microsoft.com/office/powerpoint/2010/main" val="2031166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3" name="タイトル 2"/>
          <p:cNvSpPr>
            <a:spLocks noGrp="1"/>
          </p:cNvSpPr>
          <p:nvPr>
            <p:ph type="title"/>
          </p:nvPr>
        </p:nvSpPr>
        <p:spPr>
          <a:xfrm>
            <a:off x="0" y="125760"/>
            <a:ext cx="9144000" cy="1143000"/>
          </a:xfrm>
        </p:spPr>
        <p:txBody>
          <a:bodyPr>
            <a:normAutofit/>
          </a:bodyPr>
          <a:lstStyle/>
          <a:p>
            <a:r>
              <a:rPr lang="ja-JP" altLang="en-US" sz="5400" dirty="0" smtClean="0">
                <a:solidFill>
                  <a:srgbClr val="FFFF00"/>
                </a:solidFill>
              </a:rPr>
              <a:t>研究背景</a:t>
            </a:r>
            <a:endParaRPr lang="ja-JP" altLang="en-US" sz="5400" dirty="0">
              <a:solidFill>
                <a:srgbClr val="FFFF00"/>
              </a:solidFill>
            </a:endParaRPr>
          </a:p>
        </p:txBody>
      </p:sp>
      <p:sp>
        <p:nvSpPr>
          <p:cNvPr id="6" name="コンテンツ プレースホルダー 4"/>
          <p:cNvSpPr txBox="1">
            <a:spLocks/>
          </p:cNvSpPr>
          <p:nvPr/>
        </p:nvSpPr>
        <p:spPr>
          <a:xfrm>
            <a:off x="35496" y="1367696"/>
            <a:ext cx="9073008" cy="1629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latinLnBrk="1">
              <a:buNone/>
            </a:pPr>
            <a:r>
              <a:rPr lang="ja-JP" altLang="en-US" b="1" spc="-100" dirty="0" smtClean="0">
                <a:solidFill>
                  <a:schemeClr val="bg1"/>
                </a:solidFill>
              </a:rPr>
              <a:t>ヒートアイランド現象の緩和策として、</a:t>
            </a:r>
            <a:r>
              <a:rPr lang="ja-JP" altLang="en-US" b="1" spc="-100" dirty="0">
                <a:solidFill>
                  <a:schemeClr val="bg1"/>
                </a:solidFill>
              </a:rPr>
              <a:t>夜間</a:t>
            </a:r>
            <a:r>
              <a:rPr lang="ja-JP" altLang="en-US" b="1" spc="-100" dirty="0" smtClean="0">
                <a:solidFill>
                  <a:schemeClr val="bg1"/>
                </a:solidFill>
              </a:rPr>
              <a:t>に緑地内で生成された冷気が流れ出す</a:t>
            </a:r>
            <a:r>
              <a:rPr lang="ja-JP" altLang="en-US" b="1" spc="-100" dirty="0" smtClean="0">
                <a:solidFill>
                  <a:srgbClr val="FFFF00"/>
                </a:solidFill>
              </a:rPr>
              <a:t>「にじみ出し現象」</a:t>
            </a:r>
            <a:r>
              <a:rPr lang="ja-JP" altLang="en-US" b="1" spc="-100" dirty="0" smtClean="0">
                <a:solidFill>
                  <a:schemeClr val="bg1"/>
                </a:solidFill>
              </a:rPr>
              <a:t>が注目されている。</a:t>
            </a:r>
            <a:endParaRPr lang="ja-JP" altLang="en-US" b="1" spc="-100" dirty="0">
              <a:solidFill>
                <a:schemeClr val="bg1"/>
              </a:solidFill>
            </a:endParaRPr>
          </a:p>
        </p:txBody>
      </p:sp>
      <p:sp>
        <p:nvSpPr>
          <p:cNvPr id="2" name="テキスト ボックス 1"/>
          <p:cNvSpPr txBox="1"/>
          <p:nvPr/>
        </p:nvSpPr>
        <p:spPr>
          <a:xfrm>
            <a:off x="35496" y="3250719"/>
            <a:ext cx="9001000" cy="2554545"/>
          </a:xfrm>
          <a:prstGeom prst="rect">
            <a:avLst/>
          </a:prstGeom>
          <a:noFill/>
        </p:spPr>
        <p:txBody>
          <a:bodyPr wrap="square" rtlCol="0">
            <a:spAutoFit/>
          </a:bodyPr>
          <a:lstStyle/>
          <a:p>
            <a:r>
              <a:rPr kumimoji="1" lang="ja-JP" altLang="en-US" sz="3200" dirty="0" smtClean="0">
                <a:solidFill>
                  <a:srgbClr val="FFFF00"/>
                </a:solidFill>
              </a:rPr>
              <a:t>にじみ出し現象</a:t>
            </a:r>
            <a:r>
              <a:rPr kumimoji="1" lang="ja-JP" altLang="en-US" sz="3200" dirty="0" smtClean="0">
                <a:solidFill>
                  <a:schemeClr val="bg1"/>
                </a:solidFill>
              </a:rPr>
              <a:t>とは</a:t>
            </a:r>
            <a:endParaRPr kumimoji="1" lang="en-US" altLang="ja-JP" sz="3200" dirty="0" smtClean="0">
              <a:solidFill>
                <a:schemeClr val="bg1"/>
              </a:solidFill>
            </a:endParaRPr>
          </a:p>
          <a:p>
            <a:r>
              <a:rPr lang="ja-JP" altLang="en-US" sz="3200" dirty="0" smtClean="0">
                <a:solidFill>
                  <a:srgbClr val="00FFCC"/>
                </a:solidFill>
              </a:rPr>
              <a:t>放射冷却</a:t>
            </a:r>
            <a:r>
              <a:rPr lang="ja-JP" altLang="en-US" sz="3200" dirty="0" smtClean="0">
                <a:solidFill>
                  <a:schemeClr val="bg1"/>
                </a:solidFill>
              </a:rPr>
              <a:t>が活発に</a:t>
            </a:r>
            <a:r>
              <a:rPr lang="ja-JP" altLang="en-US" sz="3200" dirty="0">
                <a:solidFill>
                  <a:schemeClr val="bg1"/>
                </a:solidFill>
              </a:rPr>
              <a:t>行われる緑地内で</a:t>
            </a:r>
            <a:r>
              <a:rPr lang="ja-JP" altLang="en-US" sz="3200" dirty="0" smtClean="0">
                <a:solidFill>
                  <a:schemeClr val="bg1"/>
                </a:solidFill>
              </a:rPr>
              <a:t>は</a:t>
            </a:r>
            <a:r>
              <a:rPr lang="ja-JP" altLang="en-US" sz="3200" dirty="0">
                <a:solidFill>
                  <a:schemeClr val="bg1"/>
                </a:solidFill>
              </a:rPr>
              <a:t>、</a:t>
            </a:r>
            <a:r>
              <a:rPr lang="ja-JP" altLang="en-US" sz="3200" dirty="0" smtClean="0">
                <a:solidFill>
                  <a:schemeClr val="bg1"/>
                </a:solidFill>
              </a:rPr>
              <a:t>冷気が下がりやすく市街地と</a:t>
            </a:r>
            <a:r>
              <a:rPr lang="ja-JP" altLang="en-US" sz="3200" dirty="0" smtClean="0">
                <a:solidFill>
                  <a:srgbClr val="FFFF00"/>
                </a:solidFill>
              </a:rPr>
              <a:t>気温差が生じる</a:t>
            </a:r>
            <a:r>
              <a:rPr lang="ja-JP" altLang="en-US" sz="3200" dirty="0" smtClean="0">
                <a:solidFill>
                  <a:schemeClr val="bg1"/>
                </a:solidFill>
              </a:rPr>
              <a:t>。　</a:t>
            </a:r>
            <a:endParaRPr lang="en-US" altLang="ja-JP" sz="3200" dirty="0" smtClean="0">
              <a:solidFill>
                <a:schemeClr val="bg1"/>
              </a:solidFill>
            </a:endParaRPr>
          </a:p>
          <a:p>
            <a:r>
              <a:rPr kumimoji="1" lang="ja-JP" altLang="en-US" sz="3200" dirty="0" smtClean="0">
                <a:solidFill>
                  <a:schemeClr val="bg1"/>
                </a:solidFill>
              </a:rPr>
              <a:t>気温差を埋めるため、</a:t>
            </a:r>
            <a:r>
              <a:rPr lang="ja-JP" altLang="en-US" sz="3200" dirty="0" smtClean="0">
                <a:solidFill>
                  <a:srgbClr val="FFFF00"/>
                </a:solidFill>
              </a:rPr>
              <a:t>晴天・静穏な夜間</a:t>
            </a:r>
            <a:r>
              <a:rPr lang="ja-JP" altLang="en-US" sz="3200" dirty="0" smtClean="0">
                <a:solidFill>
                  <a:schemeClr val="bg1"/>
                </a:solidFill>
              </a:rPr>
              <a:t>に緑地内で生成された冷気が市街地へと流出する。</a:t>
            </a:r>
            <a:endParaRPr kumimoji="1" lang="ja-JP" altLang="en-US" sz="3200" dirty="0">
              <a:solidFill>
                <a:schemeClr val="bg1"/>
              </a:solidFill>
            </a:endParaRPr>
          </a:p>
        </p:txBody>
      </p:sp>
    </p:spTree>
    <p:extLst>
      <p:ext uri="{BB962C8B-B14F-4D97-AF65-F5344CB8AC3E}">
        <p14:creationId xmlns:p14="http://schemas.microsoft.com/office/powerpoint/2010/main" val="1707355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7" name="コンテンツ プレースホルダー 4"/>
          <p:cNvSpPr txBox="1">
            <a:spLocks/>
          </p:cNvSpPr>
          <p:nvPr/>
        </p:nvSpPr>
        <p:spPr>
          <a:xfrm>
            <a:off x="2555776" y="2760503"/>
            <a:ext cx="3736477" cy="49567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endParaRPr lang="en-US" altLang="ja-JP" dirty="0" smtClean="0">
              <a:solidFill>
                <a:srgbClr val="FFFF0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24286"/>
            <a:ext cx="8515296" cy="579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rot="2715213">
            <a:off x="979827" y="2898456"/>
            <a:ext cx="1777871" cy="1656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コンテンツ プレースホルダー 4"/>
          <p:cNvSpPr txBox="1">
            <a:spLocks/>
          </p:cNvSpPr>
          <p:nvPr/>
        </p:nvSpPr>
        <p:spPr>
          <a:xfrm>
            <a:off x="662880" y="1424"/>
            <a:ext cx="8229600" cy="1123320"/>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dirty="0" smtClean="0">
                <a:solidFill>
                  <a:schemeClr val="bg1"/>
                </a:solidFill>
              </a:rPr>
              <a:t>前年度、</a:t>
            </a:r>
            <a:r>
              <a:rPr lang="ja-JP" altLang="en-US" dirty="0" smtClean="0">
                <a:solidFill>
                  <a:srgbClr val="FFFF00"/>
                </a:solidFill>
              </a:rPr>
              <a:t>東京都文京区小石川植物園周辺の</a:t>
            </a:r>
            <a:endParaRPr lang="en-US" altLang="ja-JP" dirty="0" smtClean="0">
              <a:solidFill>
                <a:srgbClr val="FFFF00"/>
              </a:solidFill>
            </a:endParaRPr>
          </a:p>
          <a:p>
            <a:pPr marL="0" indent="0">
              <a:buFont typeface="Arial" pitchFamily="34" charset="0"/>
              <a:buNone/>
            </a:pPr>
            <a:r>
              <a:rPr lang="ja-JP" altLang="en-US" dirty="0" smtClean="0">
                <a:solidFill>
                  <a:srgbClr val="FFFF00"/>
                </a:solidFill>
              </a:rPr>
              <a:t>千川通り</a:t>
            </a:r>
            <a:r>
              <a:rPr lang="ja-JP" altLang="en-US" dirty="0" smtClean="0">
                <a:solidFill>
                  <a:schemeClr val="bg1"/>
                </a:solidFill>
              </a:rPr>
              <a:t>で実測を行った</a:t>
            </a:r>
            <a:endParaRPr lang="en-US" altLang="ja-JP" dirty="0" smtClean="0">
              <a:solidFill>
                <a:schemeClr val="bg1"/>
              </a:solidFill>
            </a:endParaRPr>
          </a:p>
          <a:p>
            <a:pPr marL="0" indent="0">
              <a:buFont typeface="Arial" pitchFamily="34" charset="0"/>
              <a:buNone/>
            </a:pPr>
            <a:endParaRPr lang="en-US" altLang="ja-JP" dirty="0" smtClean="0">
              <a:solidFill>
                <a:srgbClr val="FFFF00"/>
              </a:solidFill>
            </a:endParaRPr>
          </a:p>
          <a:p>
            <a:pPr marL="0" indent="0">
              <a:buFont typeface="Arial" pitchFamily="34" charset="0"/>
              <a:buNone/>
            </a:pPr>
            <a:endParaRPr lang="en-US" altLang="ja-JP" dirty="0" smtClean="0">
              <a:solidFill>
                <a:srgbClr val="FFFF00"/>
              </a:solidFill>
            </a:endParaRPr>
          </a:p>
        </p:txBody>
      </p:sp>
      <p:sp>
        <p:nvSpPr>
          <p:cNvPr id="110" name="テキスト ボックス 109"/>
          <p:cNvSpPr txBox="1"/>
          <p:nvPr/>
        </p:nvSpPr>
        <p:spPr>
          <a:xfrm rot="2658904">
            <a:off x="1043608" y="3895152"/>
            <a:ext cx="1092070" cy="369332"/>
          </a:xfrm>
          <a:prstGeom prst="rect">
            <a:avLst/>
          </a:prstGeom>
          <a:noFill/>
        </p:spPr>
        <p:txBody>
          <a:bodyPr wrap="square" rtlCol="0">
            <a:spAutoFit/>
          </a:bodyPr>
          <a:lstStyle/>
          <a:p>
            <a:r>
              <a:rPr lang="ja-JP" altLang="en-US" dirty="0" smtClean="0"/>
              <a:t>千川</a:t>
            </a:r>
            <a:r>
              <a:rPr lang="ja-JP" altLang="en-US" dirty="0"/>
              <a:t>通り</a:t>
            </a:r>
            <a:endParaRPr kumimoji="1" lang="ja-JP" altLang="en-US" dirty="0"/>
          </a:p>
        </p:txBody>
      </p:sp>
      <p:sp>
        <p:nvSpPr>
          <p:cNvPr id="3" name="正方形/長方形 2"/>
          <p:cNvSpPr/>
          <p:nvPr/>
        </p:nvSpPr>
        <p:spPr>
          <a:xfrm>
            <a:off x="552634" y="6262818"/>
            <a:ext cx="1139045" cy="4208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グループ化 88"/>
          <p:cNvGrpSpPr/>
          <p:nvPr/>
        </p:nvGrpSpPr>
        <p:grpSpPr>
          <a:xfrm>
            <a:off x="552635" y="6187966"/>
            <a:ext cx="1204841" cy="436482"/>
            <a:chOff x="0" y="0"/>
            <a:chExt cx="1204841" cy="436482"/>
          </a:xfrm>
        </p:grpSpPr>
        <p:grpSp>
          <p:nvGrpSpPr>
            <p:cNvPr id="90" name="グループ化 89"/>
            <p:cNvGrpSpPr/>
            <p:nvPr/>
          </p:nvGrpSpPr>
          <p:grpSpPr>
            <a:xfrm>
              <a:off x="230708" y="292482"/>
              <a:ext cx="540000" cy="144000"/>
              <a:chOff x="230708" y="292482"/>
              <a:chExt cx="540000" cy="144000"/>
            </a:xfrm>
          </p:grpSpPr>
          <p:cxnSp>
            <p:nvCxnSpPr>
              <p:cNvPr id="93" name="直線コネクタ 92"/>
              <p:cNvCxnSpPr/>
              <p:nvPr/>
            </p:nvCxnSpPr>
            <p:spPr>
              <a:xfrm flipV="1">
                <a:off x="230708" y="428325"/>
                <a:ext cx="540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rot="5400000" flipV="1">
                <a:off x="689963" y="364482"/>
                <a:ext cx="144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rot="5400000" flipV="1">
                <a:off x="169037" y="364482"/>
                <a:ext cx="144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テキスト ボックス 6"/>
            <p:cNvSpPr txBox="1"/>
            <p:nvPr/>
          </p:nvSpPr>
          <p:spPr>
            <a:xfrm>
              <a:off x="448966" y="14404"/>
              <a:ext cx="755875" cy="2841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800" b="1" dirty="0"/>
                <a:t>200m</a:t>
              </a:r>
            </a:p>
            <a:p>
              <a:endParaRPr kumimoji="1" lang="ja-JP" altLang="en-US" sz="1100" dirty="0"/>
            </a:p>
          </p:txBody>
        </p:sp>
        <p:sp>
          <p:nvSpPr>
            <p:cNvPr id="92" name="テキスト ボックス 224"/>
            <p:cNvSpPr txBox="1"/>
            <p:nvPr/>
          </p:nvSpPr>
          <p:spPr>
            <a:xfrm>
              <a:off x="0" y="0"/>
              <a:ext cx="685921" cy="3171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000" b="1" dirty="0"/>
                <a:t>0m</a:t>
              </a:r>
            </a:p>
            <a:p>
              <a:endParaRPr kumimoji="1" lang="ja-JP" altLang="en-US" sz="1100" dirty="0"/>
            </a:p>
          </p:txBody>
        </p:sp>
      </p:grpSp>
      <p:grpSp>
        <p:nvGrpSpPr>
          <p:cNvPr id="6" name="グループ化 5"/>
          <p:cNvGrpSpPr/>
          <p:nvPr/>
        </p:nvGrpSpPr>
        <p:grpSpPr>
          <a:xfrm>
            <a:off x="766322" y="5488026"/>
            <a:ext cx="621364" cy="679680"/>
            <a:chOff x="2481474" y="5059681"/>
            <a:chExt cx="621364" cy="679680"/>
          </a:xfrm>
        </p:grpSpPr>
        <p:sp>
          <p:nvSpPr>
            <p:cNvPr id="4" name="円/楕円 3"/>
            <p:cNvSpPr>
              <a:spLocks noChangeAspect="1"/>
            </p:cNvSpPr>
            <p:nvPr/>
          </p:nvSpPr>
          <p:spPr>
            <a:xfrm>
              <a:off x="2481474" y="5082890"/>
              <a:ext cx="601740" cy="6017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760" y="5059681"/>
              <a:ext cx="611078" cy="67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2359899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7" name="コンテンツ プレースホルダー 4"/>
          <p:cNvSpPr txBox="1">
            <a:spLocks/>
          </p:cNvSpPr>
          <p:nvPr/>
        </p:nvSpPr>
        <p:spPr>
          <a:xfrm>
            <a:off x="2555776" y="2760503"/>
            <a:ext cx="3736477" cy="49567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endParaRPr lang="en-US" altLang="ja-JP" dirty="0" smtClean="0">
              <a:solidFill>
                <a:srgbClr val="FFFF00"/>
              </a:solidFill>
            </a:endParaRPr>
          </a:p>
        </p:txBody>
      </p:sp>
      <p:sp>
        <p:nvSpPr>
          <p:cNvPr id="10" name="コンテンツ プレースホルダー 4"/>
          <p:cNvSpPr txBox="1">
            <a:spLocks/>
          </p:cNvSpPr>
          <p:nvPr/>
        </p:nvSpPr>
        <p:spPr>
          <a:xfrm>
            <a:off x="107504" y="15032"/>
            <a:ext cx="8288431" cy="10448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pc="-100" dirty="0" smtClean="0">
                <a:solidFill>
                  <a:schemeClr val="bg1"/>
                </a:solidFill>
              </a:rPr>
              <a:t>前年度の実測では千川通り</a:t>
            </a:r>
            <a:r>
              <a:rPr lang="ja-JP" altLang="en-US" spc="-100" dirty="0" smtClean="0">
                <a:solidFill>
                  <a:schemeClr val="bg1"/>
                </a:solidFill>
              </a:rPr>
              <a:t>で</a:t>
            </a:r>
            <a:endParaRPr lang="en-US" altLang="ja-JP" spc="-100" dirty="0" smtClean="0">
              <a:solidFill>
                <a:schemeClr val="bg1"/>
              </a:solidFill>
            </a:endParaRPr>
          </a:p>
          <a:p>
            <a:pPr marL="0" indent="0">
              <a:buFont typeface="Arial" pitchFamily="34" charset="0"/>
              <a:buNone/>
            </a:pPr>
            <a:r>
              <a:rPr lang="ja-JP" altLang="en-US" spc="-100" dirty="0" smtClean="0">
                <a:solidFill>
                  <a:srgbClr val="00FFCC"/>
                </a:solidFill>
              </a:rPr>
              <a:t>夜間に気温</a:t>
            </a:r>
            <a:r>
              <a:rPr lang="ja-JP" altLang="en-US" spc="-100" dirty="0" smtClean="0">
                <a:solidFill>
                  <a:srgbClr val="00FFCC"/>
                </a:solidFill>
              </a:rPr>
              <a:t>が低下</a:t>
            </a:r>
            <a:r>
              <a:rPr lang="ja-JP" altLang="en-US" spc="-100" dirty="0" smtClean="0">
                <a:solidFill>
                  <a:schemeClr val="bg1"/>
                </a:solidFill>
              </a:rPr>
              <a:t>することを</a:t>
            </a:r>
            <a:r>
              <a:rPr lang="ja-JP" altLang="en-US" spc="-100" dirty="0" smtClean="0">
                <a:solidFill>
                  <a:schemeClr val="bg1"/>
                </a:solidFill>
              </a:rPr>
              <a:t>確認</a:t>
            </a:r>
            <a:endParaRPr lang="en-US" altLang="ja-JP" spc="-100" dirty="0" smtClean="0">
              <a:solidFill>
                <a:schemeClr val="bg1"/>
              </a:solidFill>
            </a:endParaRPr>
          </a:p>
        </p:txBody>
      </p:sp>
      <p:pic>
        <p:nvPicPr>
          <p:cNvPr id="1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3348"/>
          <a:stretch>
            <a:fillRect/>
          </a:stretch>
        </p:blipFill>
        <p:spPr bwMode="auto">
          <a:xfrm>
            <a:off x="4644008" y="1127050"/>
            <a:ext cx="439261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407" y="3231385"/>
            <a:ext cx="5508713" cy="336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76866" y="3463890"/>
            <a:ext cx="2952198" cy="2545308"/>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89115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896" y="488192"/>
            <a:ext cx="8822664" cy="52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86" y="883504"/>
            <a:ext cx="3477506" cy="35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フリーフォーム 15"/>
          <p:cNvSpPr/>
          <p:nvPr/>
        </p:nvSpPr>
        <p:spPr>
          <a:xfrm>
            <a:off x="1005840" y="486832"/>
            <a:ext cx="5394960" cy="5293360"/>
          </a:xfrm>
          <a:custGeom>
            <a:avLst/>
            <a:gdLst>
              <a:gd name="connsiteX0" fmla="*/ 0 w 5394960"/>
              <a:gd name="connsiteY0" fmla="*/ 0 h 5293360"/>
              <a:gd name="connsiteX1" fmla="*/ 243840 w 5394960"/>
              <a:gd name="connsiteY1" fmla="*/ 304800 h 5293360"/>
              <a:gd name="connsiteX2" fmla="*/ 589280 w 5394960"/>
              <a:gd name="connsiteY2" fmla="*/ 640080 h 5293360"/>
              <a:gd name="connsiteX3" fmla="*/ 1137920 w 5394960"/>
              <a:gd name="connsiteY3" fmla="*/ 1158240 h 5293360"/>
              <a:gd name="connsiteX4" fmla="*/ 1554480 w 5394960"/>
              <a:gd name="connsiteY4" fmla="*/ 1778000 h 5293360"/>
              <a:gd name="connsiteX5" fmla="*/ 2042160 w 5394960"/>
              <a:gd name="connsiteY5" fmla="*/ 2428240 h 5293360"/>
              <a:gd name="connsiteX6" fmla="*/ 2438400 w 5394960"/>
              <a:gd name="connsiteY6" fmla="*/ 2824480 h 5293360"/>
              <a:gd name="connsiteX7" fmla="*/ 2794000 w 5394960"/>
              <a:gd name="connsiteY7" fmla="*/ 3037840 h 5293360"/>
              <a:gd name="connsiteX8" fmla="*/ 3515360 w 5394960"/>
              <a:gd name="connsiteY8" fmla="*/ 3789680 h 5293360"/>
              <a:gd name="connsiteX9" fmla="*/ 3830320 w 5394960"/>
              <a:gd name="connsiteY9" fmla="*/ 3962400 h 5293360"/>
              <a:gd name="connsiteX10" fmla="*/ 4135120 w 5394960"/>
              <a:gd name="connsiteY10" fmla="*/ 4124960 h 5293360"/>
              <a:gd name="connsiteX11" fmla="*/ 4592320 w 5394960"/>
              <a:gd name="connsiteY11" fmla="*/ 4592320 h 5293360"/>
              <a:gd name="connsiteX12" fmla="*/ 5080000 w 5394960"/>
              <a:gd name="connsiteY12" fmla="*/ 5049520 h 5293360"/>
              <a:gd name="connsiteX13" fmla="*/ 5394960 w 5394960"/>
              <a:gd name="connsiteY13" fmla="*/ 5293360 h 529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94960" h="5293360">
                <a:moveTo>
                  <a:pt x="0" y="0"/>
                </a:moveTo>
                <a:cubicBezTo>
                  <a:pt x="72813" y="99060"/>
                  <a:pt x="145627" y="198120"/>
                  <a:pt x="243840" y="304800"/>
                </a:cubicBezTo>
                <a:cubicBezTo>
                  <a:pt x="342053" y="411480"/>
                  <a:pt x="440267" y="497840"/>
                  <a:pt x="589280" y="640080"/>
                </a:cubicBezTo>
                <a:cubicBezTo>
                  <a:pt x="738293" y="782320"/>
                  <a:pt x="977053" y="968587"/>
                  <a:pt x="1137920" y="1158240"/>
                </a:cubicBezTo>
                <a:cubicBezTo>
                  <a:pt x="1298787" y="1347893"/>
                  <a:pt x="1403773" y="1566333"/>
                  <a:pt x="1554480" y="1778000"/>
                </a:cubicBezTo>
                <a:cubicBezTo>
                  <a:pt x="1705187" y="1989667"/>
                  <a:pt x="1894840" y="2253827"/>
                  <a:pt x="2042160" y="2428240"/>
                </a:cubicBezTo>
                <a:cubicBezTo>
                  <a:pt x="2189480" y="2602653"/>
                  <a:pt x="2313094" y="2722880"/>
                  <a:pt x="2438400" y="2824480"/>
                </a:cubicBezTo>
                <a:cubicBezTo>
                  <a:pt x="2563706" y="2926080"/>
                  <a:pt x="2614507" y="2876973"/>
                  <a:pt x="2794000" y="3037840"/>
                </a:cubicBezTo>
                <a:cubicBezTo>
                  <a:pt x="2973493" y="3198707"/>
                  <a:pt x="3342640" y="3635587"/>
                  <a:pt x="3515360" y="3789680"/>
                </a:cubicBezTo>
                <a:cubicBezTo>
                  <a:pt x="3688080" y="3943773"/>
                  <a:pt x="3830320" y="3962400"/>
                  <a:pt x="3830320" y="3962400"/>
                </a:cubicBezTo>
                <a:cubicBezTo>
                  <a:pt x="3933613" y="4018280"/>
                  <a:pt x="4008120" y="4019973"/>
                  <a:pt x="4135120" y="4124960"/>
                </a:cubicBezTo>
                <a:cubicBezTo>
                  <a:pt x="4262120" y="4229947"/>
                  <a:pt x="4434840" y="4438227"/>
                  <a:pt x="4592320" y="4592320"/>
                </a:cubicBezTo>
                <a:cubicBezTo>
                  <a:pt x="4749800" y="4746413"/>
                  <a:pt x="4946227" y="4932680"/>
                  <a:pt x="5080000" y="5049520"/>
                </a:cubicBezTo>
                <a:cubicBezTo>
                  <a:pt x="5213773" y="5166360"/>
                  <a:pt x="5332307" y="5267960"/>
                  <a:pt x="5394960" y="5293360"/>
                </a:cubicBezTo>
              </a:path>
            </a:pathLst>
          </a:custGeom>
          <a:noFill/>
          <a:ln w="98425">
            <a:solidFill>
              <a:schemeClr val="accent3">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5709920" y="496992"/>
            <a:ext cx="2143760" cy="3060000"/>
          </a:xfrm>
          <a:custGeom>
            <a:avLst/>
            <a:gdLst>
              <a:gd name="connsiteX0" fmla="*/ 0 w 2143760"/>
              <a:gd name="connsiteY0" fmla="*/ 0 h 2946400"/>
              <a:gd name="connsiteX1" fmla="*/ 1422400 w 2143760"/>
              <a:gd name="connsiteY1" fmla="*/ 1696720 h 2946400"/>
              <a:gd name="connsiteX2" fmla="*/ 2032000 w 2143760"/>
              <a:gd name="connsiteY2" fmla="*/ 2499360 h 2946400"/>
              <a:gd name="connsiteX3" fmla="*/ 2143760 w 2143760"/>
              <a:gd name="connsiteY3" fmla="*/ 2946400 h 2946400"/>
            </a:gdLst>
            <a:ahLst/>
            <a:cxnLst>
              <a:cxn ang="0">
                <a:pos x="connsiteX0" y="connsiteY0"/>
              </a:cxn>
              <a:cxn ang="0">
                <a:pos x="connsiteX1" y="connsiteY1"/>
              </a:cxn>
              <a:cxn ang="0">
                <a:pos x="connsiteX2" y="connsiteY2"/>
              </a:cxn>
              <a:cxn ang="0">
                <a:pos x="connsiteX3" y="connsiteY3"/>
              </a:cxn>
            </a:cxnLst>
            <a:rect l="l" t="t" r="r" b="b"/>
            <a:pathLst>
              <a:path w="2143760" h="2946400">
                <a:moveTo>
                  <a:pt x="0" y="0"/>
                </a:moveTo>
                <a:cubicBezTo>
                  <a:pt x="541866" y="640080"/>
                  <a:pt x="1083733" y="1280160"/>
                  <a:pt x="1422400" y="1696720"/>
                </a:cubicBezTo>
                <a:cubicBezTo>
                  <a:pt x="1761067" y="2113280"/>
                  <a:pt x="1911773" y="2291080"/>
                  <a:pt x="2032000" y="2499360"/>
                </a:cubicBezTo>
                <a:cubicBezTo>
                  <a:pt x="2152227" y="2707640"/>
                  <a:pt x="2123440" y="2865120"/>
                  <a:pt x="2143760" y="2946400"/>
                </a:cubicBezTo>
              </a:path>
            </a:pathLst>
          </a:custGeom>
          <a:noFill/>
          <a:ln w="165100">
            <a:solidFill>
              <a:srgbClr val="92D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4510293" y="1348794"/>
            <a:ext cx="1429859" cy="830998"/>
            <a:chOff x="7714989" y="2060848"/>
            <a:chExt cx="1872294" cy="830998"/>
          </a:xfrm>
        </p:grpSpPr>
        <p:sp>
          <p:nvSpPr>
            <p:cNvPr id="26" name="正方形/長方形 25"/>
            <p:cNvSpPr/>
            <p:nvPr/>
          </p:nvSpPr>
          <p:spPr>
            <a:xfrm>
              <a:off x="7714989" y="2060849"/>
              <a:ext cx="1872294" cy="83099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714989" y="2060848"/>
              <a:ext cx="1872294" cy="830997"/>
            </a:xfrm>
            <a:prstGeom prst="rect">
              <a:avLst/>
            </a:prstGeom>
            <a:noFill/>
          </p:spPr>
          <p:txBody>
            <a:bodyPr wrap="square" rtlCol="0">
              <a:spAutoFit/>
            </a:bodyPr>
            <a:lstStyle/>
            <a:p>
              <a:r>
                <a:rPr kumimoji="1" lang="ja-JP" altLang="en-US" sz="2400" b="1" dirty="0" smtClean="0"/>
                <a:t>面積</a:t>
              </a:r>
              <a:endParaRPr kumimoji="1" lang="en-US" altLang="ja-JP" sz="2400" b="1" dirty="0" smtClean="0"/>
            </a:p>
            <a:p>
              <a:r>
                <a:rPr kumimoji="1" lang="ja-JP" altLang="en-US" sz="2400" b="1" dirty="0" smtClean="0"/>
                <a:t>約</a:t>
              </a:r>
              <a:r>
                <a:rPr kumimoji="1" lang="en-US" altLang="ja-JP" sz="2400" b="1" dirty="0" smtClean="0"/>
                <a:t>16.2ha</a:t>
              </a:r>
            </a:p>
          </p:txBody>
        </p:sp>
      </p:gr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5371" y="1648768"/>
            <a:ext cx="3066789"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下矢印 16"/>
          <p:cNvSpPr/>
          <p:nvPr/>
        </p:nvSpPr>
        <p:spPr>
          <a:xfrm rot="2596572">
            <a:off x="3047014" y="2986858"/>
            <a:ext cx="1838262" cy="61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rot="2594792">
            <a:off x="3481445" y="2975510"/>
            <a:ext cx="1162000" cy="461665"/>
          </a:xfrm>
          <a:prstGeom prst="rect">
            <a:avLst/>
          </a:prstGeom>
          <a:noFill/>
        </p:spPr>
        <p:txBody>
          <a:bodyPr wrap="square" rtlCol="0">
            <a:spAutoFit/>
          </a:bodyPr>
          <a:lstStyle/>
          <a:p>
            <a:r>
              <a:rPr kumimoji="1" lang="ja-JP" altLang="en-US" sz="2400" b="1" dirty="0" smtClean="0"/>
              <a:t>南西落</a:t>
            </a:r>
            <a:endParaRPr kumimoji="1" lang="ja-JP" altLang="en-US" sz="2400" b="1" dirty="0"/>
          </a:p>
        </p:txBody>
      </p:sp>
      <p:sp>
        <p:nvSpPr>
          <p:cNvPr id="20" name="コンテンツ プレースホルダー 4"/>
          <p:cNvSpPr txBox="1">
            <a:spLocks/>
          </p:cNvSpPr>
          <p:nvPr/>
        </p:nvSpPr>
        <p:spPr>
          <a:xfrm>
            <a:off x="878904" y="34464"/>
            <a:ext cx="8229600" cy="57606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dirty="0">
                <a:solidFill>
                  <a:srgbClr val="FFFF00"/>
                </a:solidFill>
              </a:rPr>
              <a:t>小石川植物園周辺</a:t>
            </a:r>
            <a:r>
              <a:rPr lang="ja-JP" altLang="en-US" dirty="0">
                <a:solidFill>
                  <a:schemeClr val="bg1"/>
                </a:solidFill>
              </a:rPr>
              <a:t>に加え</a:t>
            </a:r>
            <a:r>
              <a:rPr lang="ja-JP" altLang="en-US" dirty="0">
                <a:solidFill>
                  <a:srgbClr val="FFFF00"/>
                </a:solidFill>
              </a:rPr>
              <a:t>植物園内</a:t>
            </a:r>
            <a:r>
              <a:rPr lang="ja-JP" altLang="en-US" dirty="0">
                <a:solidFill>
                  <a:schemeClr val="bg1"/>
                </a:solidFill>
              </a:rPr>
              <a:t>も</a:t>
            </a:r>
            <a:r>
              <a:rPr lang="ja-JP" altLang="en-US" dirty="0" smtClean="0">
                <a:solidFill>
                  <a:schemeClr val="bg1"/>
                </a:solidFill>
              </a:rPr>
              <a:t>測定</a:t>
            </a:r>
            <a:endParaRPr lang="en-US" altLang="ja-JP" dirty="0">
              <a:solidFill>
                <a:schemeClr val="bg1"/>
              </a:solidFill>
            </a:endParaRPr>
          </a:p>
        </p:txBody>
      </p:sp>
      <p:sp>
        <p:nvSpPr>
          <p:cNvPr id="2" name="テキスト ボックス 1"/>
          <p:cNvSpPr txBox="1"/>
          <p:nvPr/>
        </p:nvSpPr>
        <p:spPr>
          <a:xfrm>
            <a:off x="35496" y="5839524"/>
            <a:ext cx="9433048" cy="954107"/>
          </a:xfrm>
          <a:prstGeom prst="rect">
            <a:avLst/>
          </a:prstGeom>
          <a:noFill/>
        </p:spPr>
        <p:txBody>
          <a:bodyPr wrap="square" rtlCol="0">
            <a:spAutoFit/>
          </a:bodyPr>
          <a:lstStyle/>
          <a:p>
            <a:pPr algn="just"/>
            <a:r>
              <a:rPr lang="ja-JP" altLang="en-US" sz="2800" spc="-100" dirty="0">
                <a:solidFill>
                  <a:schemeClr val="bg1"/>
                </a:solidFill>
              </a:rPr>
              <a:t>園内の</a:t>
            </a:r>
            <a:r>
              <a:rPr lang="ja-JP" altLang="en-US" sz="2800" spc="-100" dirty="0">
                <a:solidFill>
                  <a:srgbClr val="FFFF00"/>
                </a:solidFill>
              </a:rPr>
              <a:t>斜面緑地からの冷気と風速・風向</a:t>
            </a:r>
            <a:r>
              <a:rPr lang="ja-JP" altLang="en-US" sz="2800" spc="-100" dirty="0">
                <a:solidFill>
                  <a:schemeClr val="bg1"/>
                </a:solidFill>
              </a:rPr>
              <a:t>に</a:t>
            </a:r>
            <a:r>
              <a:rPr lang="ja-JP" altLang="en-US" sz="2800" spc="-100" dirty="0" smtClean="0">
                <a:solidFill>
                  <a:schemeClr val="bg1"/>
                </a:solidFill>
              </a:rPr>
              <a:t>よる</a:t>
            </a:r>
            <a:endParaRPr lang="en-US" altLang="ja-JP" sz="2800" spc="-100" dirty="0" smtClean="0">
              <a:solidFill>
                <a:schemeClr val="bg1"/>
              </a:solidFill>
            </a:endParaRPr>
          </a:p>
          <a:p>
            <a:pPr algn="just"/>
            <a:r>
              <a:rPr lang="ja-JP" altLang="en-US" sz="2800" spc="-100" dirty="0" smtClean="0">
                <a:solidFill>
                  <a:schemeClr val="bg1"/>
                </a:solidFill>
              </a:rPr>
              <a:t>植物園</a:t>
            </a:r>
            <a:r>
              <a:rPr lang="ja-JP" altLang="en-US" sz="2800" spc="-100" dirty="0" smtClean="0">
                <a:solidFill>
                  <a:schemeClr val="bg1"/>
                </a:solidFill>
              </a:rPr>
              <a:t>周辺への</a:t>
            </a:r>
            <a:r>
              <a:rPr lang="ja-JP" altLang="en-US" sz="2800" spc="-100" dirty="0" smtClean="0">
                <a:solidFill>
                  <a:srgbClr val="00FFCC"/>
                </a:solidFill>
              </a:rPr>
              <a:t>冷気</a:t>
            </a:r>
            <a:r>
              <a:rPr lang="ja-JP" altLang="en-US" sz="2800" spc="-100" dirty="0" smtClean="0">
                <a:solidFill>
                  <a:srgbClr val="00FFCC"/>
                </a:solidFill>
              </a:rPr>
              <a:t>のにじみ出し</a:t>
            </a:r>
            <a:r>
              <a:rPr lang="ja-JP" altLang="en-US" sz="2800" spc="-100" dirty="0" smtClean="0">
                <a:solidFill>
                  <a:schemeClr val="bg1"/>
                </a:solidFill>
              </a:rPr>
              <a:t>との</a:t>
            </a:r>
            <a:r>
              <a:rPr lang="ja-JP" altLang="en-US" sz="2800" spc="-100" dirty="0" smtClean="0">
                <a:solidFill>
                  <a:srgbClr val="FFFF00"/>
                </a:solidFill>
              </a:rPr>
              <a:t>関係性を明らかに</a:t>
            </a:r>
            <a:r>
              <a:rPr lang="ja-JP" altLang="en-US" sz="2800" spc="-100" dirty="0" smtClean="0">
                <a:solidFill>
                  <a:srgbClr val="FFFF00"/>
                </a:solidFill>
              </a:rPr>
              <a:t>する</a:t>
            </a:r>
            <a:endParaRPr lang="ja-JP" altLang="en-US" sz="2800" spc="-100" dirty="0" smtClean="0">
              <a:solidFill>
                <a:srgbClr val="FFFF00"/>
              </a:solidFill>
            </a:endParaRPr>
          </a:p>
        </p:txBody>
      </p:sp>
      <p:sp>
        <p:nvSpPr>
          <p:cNvPr id="3" name="テキスト ボックス 2"/>
          <p:cNvSpPr txBox="1"/>
          <p:nvPr/>
        </p:nvSpPr>
        <p:spPr>
          <a:xfrm>
            <a:off x="4927211" y="2564904"/>
            <a:ext cx="2947178" cy="830997"/>
          </a:xfrm>
          <a:prstGeom prst="rect">
            <a:avLst/>
          </a:prstGeom>
          <a:solidFill>
            <a:schemeClr val="bg1"/>
          </a:solidFill>
          <a:ln w="28575">
            <a:solidFill>
              <a:schemeClr val="tx2"/>
            </a:solidFill>
          </a:ln>
        </p:spPr>
        <p:txBody>
          <a:bodyPr wrap="square" rtlCol="0">
            <a:spAutoFit/>
          </a:bodyPr>
          <a:lstStyle/>
          <a:p>
            <a:r>
              <a:rPr lang="ja-JP" altLang="en-US" sz="2400" b="1" dirty="0"/>
              <a:t>南西落ち傾斜の斜面</a:t>
            </a:r>
            <a:endParaRPr lang="en-US" altLang="ja-JP" sz="2400" b="1" dirty="0"/>
          </a:p>
          <a:p>
            <a:r>
              <a:rPr lang="ja-JP" altLang="en-US" sz="2400" b="1" dirty="0"/>
              <a:t>比高約</a:t>
            </a:r>
            <a:r>
              <a:rPr lang="en-US" altLang="ja-JP" sz="2400" b="1" dirty="0"/>
              <a:t>15</a:t>
            </a:r>
            <a:r>
              <a:rPr lang="ja-JP" altLang="en-US" sz="2400" b="1" dirty="0" smtClean="0"/>
              <a:t>ｍ</a:t>
            </a:r>
            <a:endParaRPr lang="ja-JP" altLang="en-US" sz="2400" b="1" dirty="0"/>
          </a:p>
        </p:txBody>
      </p:sp>
    </p:spTree>
    <p:custDataLst>
      <p:tags r:id="rId1"/>
    </p:custDataLst>
    <p:extLst>
      <p:ext uri="{BB962C8B-B14F-4D97-AF65-F5344CB8AC3E}">
        <p14:creationId xmlns:p14="http://schemas.microsoft.com/office/powerpoint/2010/main" val="136552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7" grpId="0" animBg="1"/>
      <p:bldP spid="1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88654" y="116632"/>
            <a:ext cx="1836204" cy="584775"/>
          </a:xfrm>
          <a:prstGeom prst="rect">
            <a:avLst/>
          </a:prstGeom>
          <a:noFill/>
        </p:spPr>
        <p:txBody>
          <a:bodyPr wrap="square" rtlCol="0">
            <a:spAutoFit/>
          </a:bodyPr>
          <a:lstStyle/>
          <a:p>
            <a:r>
              <a:rPr kumimoji="1" lang="ja-JP" altLang="en-US" sz="3200" b="1" dirty="0" smtClean="0">
                <a:solidFill>
                  <a:srgbClr val="FFFF00"/>
                </a:solidFill>
              </a:rPr>
              <a:t>測定概要</a:t>
            </a:r>
            <a:endParaRPr kumimoji="1" lang="ja-JP" altLang="en-US" sz="3200" b="1" dirty="0">
              <a:solidFill>
                <a:srgbClr val="FFFF00"/>
              </a:solidFill>
            </a:endParaRPr>
          </a:p>
        </p:txBody>
      </p:sp>
      <p:grpSp>
        <p:nvGrpSpPr>
          <p:cNvPr id="5" name="グループ化 4"/>
          <p:cNvGrpSpPr/>
          <p:nvPr/>
        </p:nvGrpSpPr>
        <p:grpSpPr>
          <a:xfrm>
            <a:off x="1072783" y="5949280"/>
            <a:ext cx="3898867" cy="477054"/>
            <a:chOff x="1310644" y="5070375"/>
            <a:chExt cx="3898867" cy="477054"/>
          </a:xfrm>
        </p:grpSpPr>
        <p:sp>
          <p:nvSpPr>
            <p:cNvPr id="3" name="正方形/長方形 2"/>
            <p:cNvSpPr/>
            <p:nvPr/>
          </p:nvSpPr>
          <p:spPr>
            <a:xfrm>
              <a:off x="1310644" y="5085764"/>
              <a:ext cx="3890584" cy="446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345957" y="5190596"/>
              <a:ext cx="252000" cy="25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5" name="テキスト ボックス 14"/>
            <p:cNvSpPr txBox="1"/>
            <p:nvPr/>
          </p:nvSpPr>
          <p:spPr>
            <a:xfrm>
              <a:off x="1606317" y="5085764"/>
              <a:ext cx="1112805" cy="461665"/>
            </a:xfrm>
            <a:prstGeom prst="rect">
              <a:avLst/>
            </a:prstGeom>
            <a:noFill/>
          </p:spPr>
          <p:txBody>
            <a:bodyPr wrap="none" rtlCol="0">
              <a:spAutoFit/>
            </a:bodyPr>
            <a:lstStyle/>
            <a:p>
              <a:r>
                <a:rPr kumimoji="1" lang="ja-JP" altLang="en-US" sz="2400" b="1" dirty="0" smtClean="0"/>
                <a:t>温度計</a:t>
              </a:r>
              <a:endParaRPr kumimoji="1" lang="ja-JP" altLang="en-US" sz="2400" b="1" dirty="0"/>
            </a:p>
          </p:txBody>
        </p:sp>
        <p:sp>
          <p:nvSpPr>
            <p:cNvPr id="16" name="テキスト ボックス 15"/>
            <p:cNvSpPr txBox="1"/>
            <p:nvPr/>
          </p:nvSpPr>
          <p:spPr>
            <a:xfrm>
              <a:off x="3013076" y="5070375"/>
              <a:ext cx="2196435" cy="461665"/>
            </a:xfrm>
            <a:prstGeom prst="rect">
              <a:avLst/>
            </a:prstGeom>
            <a:noFill/>
          </p:spPr>
          <p:txBody>
            <a:bodyPr wrap="none" rtlCol="0">
              <a:spAutoFit/>
            </a:bodyPr>
            <a:lstStyle/>
            <a:p>
              <a:r>
                <a:rPr kumimoji="1" lang="ja-JP" altLang="en-US" sz="2400" b="1" dirty="0" smtClean="0"/>
                <a:t>温度計・風速計</a:t>
              </a:r>
              <a:endParaRPr kumimoji="1" lang="en-US" altLang="ja-JP" sz="2400" b="1" dirty="0" smtClean="0"/>
            </a:p>
          </p:txBody>
        </p:sp>
        <p:sp>
          <p:nvSpPr>
            <p:cNvPr id="17" name="円/楕円 16"/>
            <p:cNvSpPr/>
            <p:nvPr/>
          </p:nvSpPr>
          <p:spPr>
            <a:xfrm>
              <a:off x="2761076" y="5190596"/>
              <a:ext cx="252000" cy="25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gr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82647"/>
            <a:ext cx="9742366"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グループ化 17"/>
          <p:cNvGrpSpPr/>
          <p:nvPr/>
        </p:nvGrpSpPr>
        <p:grpSpPr>
          <a:xfrm>
            <a:off x="2117852" y="6279001"/>
            <a:ext cx="3898867" cy="477054"/>
            <a:chOff x="1310644" y="5070375"/>
            <a:chExt cx="3898867" cy="477054"/>
          </a:xfrm>
        </p:grpSpPr>
        <p:sp>
          <p:nvSpPr>
            <p:cNvPr id="19" name="正方形/長方形 18"/>
            <p:cNvSpPr/>
            <p:nvPr/>
          </p:nvSpPr>
          <p:spPr>
            <a:xfrm>
              <a:off x="1310644" y="5085764"/>
              <a:ext cx="3890584" cy="446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1345957" y="5190596"/>
              <a:ext cx="252000" cy="252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21" name="テキスト ボックス 20"/>
            <p:cNvSpPr txBox="1"/>
            <p:nvPr/>
          </p:nvSpPr>
          <p:spPr>
            <a:xfrm>
              <a:off x="1606317" y="5085764"/>
              <a:ext cx="1112805" cy="461665"/>
            </a:xfrm>
            <a:prstGeom prst="rect">
              <a:avLst/>
            </a:prstGeom>
            <a:noFill/>
          </p:spPr>
          <p:txBody>
            <a:bodyPr wrap="none" rtlCol="0">
              <a:spAutoFit/>
            </a:bodyPr>
            <a:lstStyle/>
            <a:p>
              <a:r>
                <a:rPr kumimoji="1" lang="ja-JP" altLang="en-US" sz="2400" b="1" dirty="0" smtClean="0"/>
                <a:t>温度計</a:t>
              </a:r>
              <a:endParaRPr kumimoji="1" lang="ja-JP" altLang="en-US" sz="2400" b="1" dirty="0"/>
            </a:p>
          </p:txBody>
        </p:sp>
        <p:sp>
          <p:nvSpPr>
            <p:cNvPr id="22" name="テキスト ボックス 21"/>
            <p:cNvSpPr txBox="1"/>
            <p:nvPr/>
          </p:nvSpPr>
          <p:spPr>
            <a:xfrm>
              <a:off x="3013076" y="5070375"/>
              <a:ext cx="2196435" cy="461665"/>
            </a:xfrm>
            <a:prstGeom prst="rect">
              <a:avLst/>
            </a:prstGeom>
            <a:noFill/>
          </p:spPr>
          <p:txBody>
            <a:bodyPr wrap="none" rtlCol="0">
              <a:spAutoFit/>
            </a:bodyPr>
            <a:lstStyle/>
            <a:p>
              <a:r>
                <a:rPr kumimoji="1" lang="ja-JP" altLang="en-US" sz="2400" b="1" dirty="0" smtClean="0"/>
                <a:t>温度計・風速計</a:t>
              </a:r>
              <a:endParaRPr kumimoji="1" lang="en-US" altLang="ja-JP" sz="2400" b="1" dirty="0" smtClean="0"/>
            </a:p>
          </p:txBody>
        </p:sp>
        <p:sp>
          <p:nvSpPr>
            <p:cNvPr id="23" name="円/楕円 22"/>
            <p:cNvSpPr/>
            <p:nvPr/>
          </p:nvSpPr>
          <p:spPr>
            <a:xfrm>
              <a:off x="2761076" y="5190596"/>
              <a:ext cx="252000" cy="25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grpSp>
      <p:sp>
        <p:nvSpPr>
          <p:cNvPr id="25" name="正方形/長方形 24"/>
          <p:cNvSpPr/>
          <p:nvPr/>
        </p:nvSpPr>
        <p:spPr>
          <a:xfrm>
            <a:off x="1999814" y="-27384"/>
            <a:ext cx="7144185" cy="1569660"/>
          </a:xfrm>
          <a:prstGeom prst="rect">
            <a:avLst/>
          </a:prstGeom>
        </p:spPr>
        <p:txBody>
          <a:bodyPr wrap="square">
            <a:spAutoFit/>
          </a:bodyPr>
          <a:lstStyle/>
          <a:p>
            <a:r>
              <a:rPr lang="ja-JP" altLang="en-US" sz="2400" b="1" dirty="0" smtClean="0">
                <a:solidFill>
                  <a:srgbClr val="FFFF00"/>
                </a:solidFill>
              </a:rPr>
              <a:t>測定機器</a:t>
            </a:r>
            <a:r>
              <a:rPr lang="ja-JP" altLang="en-US" sz="2400" b="1" dirty="0" smtClean="0">
                <a:solidFill>
                  <a:srgbClr val="FFFF00"/>
                </a:solidFill>
              </a:rPr>
              <a:t>設置地</a:t>
            </a:r>
            <a:r>
              <a:rPr lang="ja-JP" altLang="en-US" sz="2400" b="1" dirty="0" smtClean="0">
                <a:solidFill>
                  <a:srgbClr val="FFFF00"/>
                </a:solidFill>
              </a:rPr>
              <a:t>　</a:t>
            </a:r>
            <a:r>
              <a:rPr lang="ja-JP" altLang="en-US" sz="2400" b="1" dirty="0">
                <a:solidFill>
                  <a:srgbClr val="FFFF00"/>
                </a:solidFill>
              </a:rPr>
              <a:t> </a:t>
            </a:r>
            <a:r>
              <a:rPr lang="ja-JP" altLang="en-US" sz="2400" b="1" dirty="0" smtClean="0">
                <a:solidFill>
                  <a:srgbClr val="FFFF00"/>
                </a:solidFill>
              </a:rPr>
              <a:t> </a:t>
            </a:r>
            <a:r>
              <a:rPr lang="ja-JP" altLang="en-US" sz="2400" b="1" dirty="0" smtClean="0">
                <a:solidFill>
                  <a:srgbClr val="FFFF00"/>
                </a:solidFill>
              </a:rPr>
              <a:t>園内</a:t>
            </a:r>
            <a:r>
              <a:rPr lang="ja-JP" altLang="en-US" sz="2400" b="1" dirty="0" smtClean="0">
                <a:solidFill>
                  <a:srgbClr val="FFFF00"/>
                </a:solidFill>
              </a:rPr>
              <a:t>：　</a:t>
            </a:r>
            <a:r>
              <a:rPr lang="ja-JP" altLang="en-US" sz="2400" b="1" dirty="0" smtClean="0">
                <a:solidFill>
                  <a:srgbClr val="FF0000"/>
                </a:solidFill>
              </a:rPr>
              <a:t>温度計</a:t>
            </a:r>
            <a:r>
              <a:rPr lang="en-US" altLang="ja-JP" sz="2400" b="1" dirty="0" smtClean="0">
                <a:solidFill>
                  <a:srgbClr val="FF0000"/>
                </a:solidFill>
              </a:rPr>
              <a:t>15</a:t>
            </a:r>
            <a:r>
              <a:rPr lang="ja-JP" altLang="en-US" sz="2400" b="1" dirty="0" smtClean="0">
                <a:solidFill>
                  <a:srgbClr val="FF0000"/>
                </a:solidFill>
              </a:rPr>
              <a:t>点</a:t>
            </a:r>
            <a:r>
              <a:rPr lang="ja-JP" altLang="en-US" sz="2400" b="1" dirty="0" smtClean="0">
                <a:solidFill>
                  <a:srgbClr val="FFFF00"/>
                </a:solidFill>
              </a:rPr>
              <a:t>　</a:t>
            </a:r>
            <a:r>
              <a:rPr lang="ja-JP" altLang="en-US" sz="2400" b="1" dirty="0" smtClean="0">
                <a:solidFill>
                  <a:srgbClr val="00FFCC"/>
                </a:solidFill>
              </a:rPr>
              <a:t>風速計</a:t>
            </a:r>
            <a:r>
              <a:rPr lang="ja-JP" altLang="en-US" sz="2400" b="1" dirty="0">
                <a:solidFill>
                  <a:srgbClr val="00FFCC"/>
                </a:solidFill>
              </a:rPr>
              <a:t>　</a:t>
            </a:r>
            <a:r>
              <a:rPr lang="en-US" altLang="ja-JP" sz="2400" b="1" dirty="0">
                <a:solidFill>
                  <a:srgbClr val="00FFCC"/>
                </a:solidFill>
              </a:rPr>
              <a:t>2</a:t>
            </a:r>
            <a:r>
              <a:rPr lang="ja-JP" altLang="en-US" sz="2400" b="1" dirty="0">
                <a:solidFill>
                  <a:srgbClr val="00FFCC"/>
                </a:solidFill>
              </a:rPr>
              <a:t>点</a:t>
            </a:r>
            <a:endParaRPr lang="en-US" altLang="ja-JP" sz="2400" b="1" dirty="0" smtClean="0">
              <a:solidFill>
                <a:srgbClr val="00FFCC"/>
              </a:solidFill>
            </a:endParaRPr>
          </a:p>
          <a:p>
            <a:r>
              <a:rPr lang="ja-JP" altLang="en-US" sz="2400" b="1" dirty="0" smtClean="0">
                <a:solidFill>
                  <a:srgbClr val="FFFF00"/>
                </a:solidFill>
              </a:rPr>
              <a:t>　　　　　　　　　　　　市街地：</a:t>
            </a:r>
            <a:r>
              <a:rPr lang="ja-JP" altLang="en-US" sz="2400" b="1" dirty="0" smtClean="0">
                <a:solidFill>
                  <a:srgbClr val="FF0000"/>
                </a:solidFill>
              </a:rPr>
              <a:t>温度計　</a:t>
            </a:r>
            <a:r>
              <a:rPr lang="en-US" altLang="ja-JP" sz="2400" b="1" dirty="0" smtClean="0">
                <a:solidFill>
                  <a:srgbClr val="FF0000"/>
                </a:solidFill>
              </a:rPr>
              <a:t>8</a:t>
            </a:r>
            <a:r>
              <a:rPr lang="ja-JP" altLang="en-US" sz="2400" b="1" dirty="0" smtClean="0">
                <a:solidFill>
                  <a:srgbClr val="FF0000"/>
                </a:solidFill>
              </a:rPr>
              <a:t>点</a:t>
            </a:r>
            <a:endParaRPr lang="en-US" altLang="ja-JP" sz="2400" b="1" dirty="0" smtClean="0">
              <a:solidFill>
                <a:srgbClr val="FF0000"/>
              </a:solidFill>
            </a:endParaRPr>
          </a:p>
          <a:p>
            <a:r>
              <a:rPr lang="ja-JP" altLang="en-US" sz="2400" b="1" dirty="0">
                <a:solidFill>
                  <a:srgbClr val="FFFF00"/>
                </a:solidFill>
              </a:rPr>
              <a:t>測定期間：測定期間は</a:t>
            </a:r>
            <a:r>
              <a:rPr lang="en-US" altLang="ja-JP" sz="2400" b="1" dirty="0">
                <a:solidFill>
                  <a:srgbClr val="FFFF00"/>
                </a:solidFill>
              </a:rPr>
              <a:t>8</a:t>
            </a:r>
            <a:r>
              <a:rPr lang="ja-JP" altLang="en-US" sz="2400" b="1" dirty="0">
                <a:solidFill>
                  <a:srgbClr val="FFFF00"/>
                </a:solidFill>
              </a:rPr>
              <a:t>月</a:t>
            </a:r>
            <a:r>
              <a:rPr lang="en-US" altLang="ja-JP" sz="2400" b="1" dirty="0">
                <a:solidFill>
                  <a:srgbClr val="FFFF00"/>
                </a:solidFill>
              </a:rPr>
              <a:t>9</a:t>
            </a:r>
            <a:r>
              <a:rPr lang="ja-JP" altLang="en-US" sz="2400" b="1" dirty="0">
                <a:solidFill>
                  <a:srgbClr val="FFFF00"/>
                </a:solidFill>
              </a:rPr>
              <a:t>日～</a:t>
            </a:r>
            <a:r>
              <a:rPr lang="en-US" altLang="ja-JP" sz="2400" b="1" dirty="0">
                <a:solidFill>
                  <a:srgbClr val="FFFF00"/>
                </a:solidFill>
              </a:rPr>
              <a:t>9</a:t>
            </a:r>
            <a:r>
              <a:rPr lang="ja-JP" altLang="en-US" sz="2400" b="1" dirty="0">
                <a:solidFill>
                  <a:srgbClr val="FFFF00"/>
                </a:solidFill>
              </a:rPr>
              <a:t>月</a:t>
            </a:r>
            <a:r>
              <a:rPr lang="en-US" altLang="ja-JP" sz="2400" b="1" dirty="0">
                <a:solidFill>
                  <a:srgbClr val="FFFF00"/>
                </a:solidFill>
              </a:rPr>
              <a:t>30</a:t>
            </a:r>
            <a:r>
              <a:rPr lang="ja-JP" altLang="en-US" sz="2400" b="1" dirty="0">
                <a:solidFill>
                  <a:srgbClr val="FFFF00"/>
                </a:solidFill>
              </a:rPr>
              <a:t>日</a:t>
            </a:r>
            <a:r>
              <a:rPr lang="en-US" altLang="ja-JP" sz="2400" b="1" dirty="0">
                <a:solidFill>
                  <a:srgbClr val="FFFF00"/>
                </a:solidFill>
              </a:rPr>
              <a:t>(53</a:t>
            </a:r>
            <a:r>
              <a:rPr lang="ja-JP" altLang="en-US" sz="2400" b="1" dirty="0">
                <a:solidFill>
                  <a:srgbClr val="FFFF00"/>
                </a:solidFill>
              </a:rPr>
              <a:t>日間）</a:t>
            </a:r>
            <a:endParaRPr lang="en-US" altLang="ja-JP" sz="2400" b="1" dirty="0">
              <a:solidFill>
                <a:srgbClr val="FFFF00"/>
              </a:solidFill>
            </a:endParaRPr>
          </a:p>
          <a:p>
            <a:endParaRPr lang="en-US" altLang="ja-JP" sz="2400" b="1" dirty="0">
              <a:solidFill>
                <a:srgbClr val="FFFF00"/>
              </a:solidFill>
            </a:endParaRPr>
          </a:p>
        </p:txBody>
      </p:sp>
      <p:cxnSp>
        <p:nvCxnSpPr>
          <p:cNvPr id="27" name="直線矢印コネクタ 26"/>
          <p:cNvCxnSpPr/>
          <p:nvPr/>
        </p:nvCxnSpPr>
        <p:spPr>
          <a:xfrm>
            <a:off x="1998760" y="4077072"/>
            <a:ext cx="3365328" cy="792089"/>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41" idx="2"/>
          </p:cNvCxnSpPr>
          <p:nvPr/>
        </p:nvCxnSpPr>
        <p:spPr>
          <a:xfrm flipH="1">
            <a:off x="3654378" y="1549401"/>
            <a:ext cx="3198728" cy="41864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1924858" y="1758722"/>
            <a:ext cx="1769740" cy="156710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60" name="グループ化 59"/>
          <p:cNvGrpSpPr/>
          <p:nvPr/>
        </p:nvGrpSpPr>
        <p:grpSpPr>
          <a:xfrm>
            <a:off x="198635" y="234922"/>
            <a:ext cx="1748295" cy="2739451"/>
            <a:chOff x="232838" y="764704"/>
            <a:chExt cx="1748295" cy="2739451"/>
          </a:xfrm>
        </p:grpSpPr>
        <p:pic>
          <p:nvPicPr>
            <p:cNvPr id="61" name="Picture 5" descr="F:\卒業研究 新\画像\植物園内\4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02" y="764704"/>
              <a:ext cx="1733588" cy="2311452"/>
            </a:xfrm>
            <a:prstGeom prst="rect">
              <a:avLst/>
            </a:prstGeom>
            <a:noFill/>
            <a:extLst>
              <a:ext uri="{909E8E84-426E-40DD-AFC4-6F175D3DCCD1}">
                <a14:hiddenFill xmlns:a14="http://schemas.microsoft.com/office/drawing/2010/main">
                  <a:solidFill>
                    <a:srgbClr val="FFFFFF"/>
                  </a:solidFill>
                </a14:hiddenFill>
              </a:ext>
            </a:extLst>
          </p:spPr>
        </p:pic>
        <p:sp>
          <p:nvSpPr>
            <p:cNvPr id="62" name="正方形/長方形 61"/>
            <p:cNvSpPr/>
            <p:nvPr/>
          </p:nvSpPr>
          <p:spPr>
            <a:xfrm>
              <a:off x="253996" y="3061708"/>
              <a:ext cx="1727137" cy="44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232838" y="3076156"/>
              <a:ext cx="1727137" cy="400110"/>
            </a:xfrm>
            <a:prstGeom prst="rect">
              <a:avLst/>
            </a:prstGeom>
            <a:noFill/>
          </p:spPr>
          <p:txBody>
            <a:bodyPr wrap="square" rtlCol="0">
              <a:spAutoFit/>
            </a:bodyPr>
            <a:lstStyle/>
            <a:p>
              <a:r>
                <a:rPr kumimoji="1" lang="ja-JP" altLang="en-US" sz="2000" dirty="0" smtClean="0"/>
                <a:t>園内設置状況</a:t>
              </a:r>
              <a:endParaRPr kumimoji="1" lang="ja-JP" altLang="en-US" sz="2000" dirty="0"/>
            </a:p>
          </p:txBody>
        </p:sp>
      </p:grpSp>
      <p:grpSp>
        <p:nvGrpSpPr>
          <p:cNvPr id="64" name="グループ化 63"/>
          <p:cNvGrpSpPr/>
          <p:nvPr/>
        </p:nvGrpSpPr>
        <p:grpSpPr>
          <a:xfrm>
            <a:off x="271623" y="3099213"/>
            <a:ext cx="1728191" cy="2673289"/>
            <a:chOff x="7019218" y="3934462"/>
            <a:chExt cx="1728191" cy="2673289"/>
          </a:xfrm>
        </p:grpSpPr>
        <p:pic>
          <p:nvPicPr>
            <p:cNvPr id="65" name="Picture 2" descr="F:\卒業研究 新\画像\植物園内\1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6732416" y="4222319"/>
              <a:ext cx="2302849" cy="1727136"/>
            </a:xfrm>
            <a:prstGeom prst="rect">
              <a:avLst/>
            </a:prstGeom>
            <a:noFill/>
            <a:extLst>
              <a:ext uri="{909E8E84-426E-40DD-AFC4-6F175D3DCCD1}">
                <a14:hiddenFill xmlns:a14="http://schemas.microsoft.com/office/drawing/2010/main">
                  <a:solidFill>
                    <a:srgbClr val="FFFFFF"/>
                  </a:solidFill>
                </a14:hiddenFill>
              </a:ext>
            </a:extLst>
          </p:spPr>
        </p:pic>
        <p:sp>
          <p:nvSpPr>
            <p:cNvPr id="66" name="正方形/長方形 65"/>
            <p:cNvSpPr/>
            <p:nvPr/>
          </p:nvSpPr>
          <p:spPr>
            <a:xfrm>
              <a:off x="7020272" y="6165304"/>
              <a:ext cx="1727137" cy="44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7019218" y="6179752"/>
              <a:ext cx="1727137" cy="400110"/>
            </a:xfrm>
            <a:prstGeom prst="rect">
              <a:avLst/>
            </a:prstGeom>
            <a:noFill/>
          </p:spPr>
          <p:txBody>
            <a:bodyPr wrap="square" rtlCol="0">
              <a:spAutoFit/>
            </a:bodyPr>
            <a:lstStyle/>
            <a:p>
              <a:r>
                <a:rPr kumimoji="1" lang="ja-JP" altLang="en-US" sz="2000" dirty="0" smtClean="0"/>
                <a:t>園内設置状況</a:t>
              </a:r>
              <a:endParaRPr kumimoji="1" lang="ja-JP" altLang="en-US" sz="2000" dirty="0"/>
            </a:p>
          </p:txBody>
        </p:sp>
      </p:grpSp>
      <p:grpSp>
        <p:nvGrpSpPr>
          <p:cNvPr id="72" name="グループ化 71"/>
          <p:cNvGrpSpPr/>
          <p:nvPr/>
        </p:nvGrpSpPr>
        <p:grpSpPr>
          <a:xfrm>
            <a:off x="6833617" y="393675"/>
            <a:ext cx="1753078" cy="2756877"/>
            <a:chOff x="7211410" y="1099313"/>
            <a:chExt cx="1753078" cy="2756877"/>
          </a:xfrm>
        </p:grpSpPr>
        <p:pic>
          <p:nvPicPr>
            <p:cNvPr id="73" name="Picture 3" descr="F:\卒業研究 新\画像\植物園内\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941967" y="1388244"/>
              <a:ext cx="2311452" cy="1733589"/>
            </a:xfrm>
            <a:prstGeom prst="rect">
              <a:avLst/>
            </a:prstGeom>
            <a:noFill/>
            <a:extLst>
              <a:ext uri="{909E8E84-426E-40DD-AFC4-6F175D3DCCD1}">
                <a14:hiddenFill xmlns:a14="http://schemas.microsoft.com/office/drawing/2010/main">
                  <a:solidFill>
                    <a:srgbClr val="FFFFFF"/>
                  </a:solidFill>
                </a14:hiddenFill>
              </a:ext>
            </a:extLst>
          </p:spPr>
        </p:pic>
        <p:sp>
          <p:nvSpPr>
            <p:cNvPr id="74" name="正方形/長方形 73"/>
            <p:cNvSpPr/>
            <p:nvPr/>
          </p:nvSpPr>
          <p:spPr>
            <a:xfrm>
              <a:off x="7237351" y="3413743"/>
              <a:ext cx="1727137" cy="44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7211410" y="3428191"/>
              <a:ext cx="1727137" cy="400110"/>
            </a:xfrm>
            <a:prstGeom prst="rect">
              <a:avLst/>
            </a:prstGeom>
            <a:noFill/>
          </p:spPr>
          <p:txBody>
            <a:bodyPr wrap="square" rtlCol="0">
              <a:spAutoFit/>
            </a:bodyPr>
            <a:lstStyle/>
            <a:p>
              <a:r>
                <a:rPr kumimoji="1" lang="ja-JP" altLang="en-US" sz="2000" dirty="0" smtClean="0"/>
                <a:t>園内設置状況</a:t>
              </a:r>
              <a:endParaRPr kumimoji="1" lang="ja-JP" altLang="en-US" sz="2000" dirty="0"/>
            </a:p>
          </p:txBody>
        </p:sp>
      </p:grpSp>
      <p:grpSp>
        <p:nvGrpSpPr>
          <p:cNvPr id="84" name="グループ化 83"/>
          <p:cNvGrpSpPr/>
          <p:nvPr/>
        </p:nvGrpSpPr>
        <p:grpSpPr>
          <a:xfrm>
            <a:off x="2142509" y="4537823"/>
            <a:ext cx="2025613" cy="2026910"/>
            <a:chOff x="3666376" y="3483610"/>
            <a:chExt cx="2025613" cy="2026910"/>
          </a:xfrm>
        </p:grpSpPr>
        <p:sp>
          <p:nvSpPr>
            <p:cNvPr id="85" name="正方形/長方形 84"/>
            <p:cNvSpPr/>
            <p:nvPr/>
          </p:nvSpPr>
          <p:spPr>
            <a:xfrm>
              <a:off x="3721484" y="3484122"/>
              <a:ext cx="1897063" cy="2026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996" y="3483610"/>
              <a:ext cx="1897063"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テキスト ボックス 86"/>
            <p:cNvSpPr txBox="1"/>
            <p:nvPr/>
          </p:nvSpPr>
          <p:spPr>
            <a:xfrm>
              <a:off x="3666376" y="5141188"/>
              <a:ext cx="2025613" cy="369332"/>
            </a:xfrm>
            <a:prstGeom prst="rect">
              <a:avLst/>
            </a:prstGeom>
            <a:noFill/>
          </p:spPr>
          <p:txBody>
            <a:bodyPr wrap="square" rtlCol="0">
              <a:spAutoFit/>
            </a:bodyPr>
            <a:lstStyle/>
            <a:p>
              <a:r>
                <a:rPr kumimoji="1" lang="ja-JP" altLang="en-US" dirty="0" smtClean="0"/>
                <a:t>超音波風向風速計</a:t>
              </a:r>
              <a:endParaRPr kumimoji="1" lang="ja-JP" altLang="en-US" dirty="0"/>
            </a:p>
          </p:txBody>
        </p:sp>
      </p:grpSp>
      <p:grpSp>
        <p:nvGrpSpPr>
          <p:cNvPr id="88" name="グループ化 87"/>
          <p:cNvGrpSpPr/>
          <p:nvPr/>
        </p:nvGrpSpPr>
        <p:grpSpPr>
          <a:xfrm>
            <a:off x="5826649" y="3328735"/>
            <a:ext cx="3014789" cy="2020861"/>
            <a:chOff x="4788091" y="1217639"/>
            <a:chExt cx="3014789" cy="2020861"/>
          </a:xfrm>
        </p:grpSpPr>
        <p:sp>
          <p:nvSpPr>
            <p:cNvPr id="89" name="正方形/長方形 88"/>
            <p:cNvSpPr/>
            <p:nvPr/>
          </p:nvSpPr>
          <p:spPr>
            <a:xfrm>
              <a:off x="4788091" y="1217639"/>
              <a:ext cx="3014789" cy="20208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0" name="Picture 3" descr="IMG_06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9582" y="1264134"/>
              <a:ext cx="1249994" cy="161972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 descr="IMG_004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4648" y="1268760"/>
              <a:ext cx="1624331" cy="1185708"/>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5601751" y="2551580"/>
              <a:ext cx="2163964" cy="646331"/>
            </a:xfrm>
            <a:prstGeom prst="rect">
              <a:avLst/>
            </a:prstGeom>
            <a:solidFill>
              <a:schemeClr val="bg1"/>
            </a:solidFill>
          </p:spPr>
          <p:txBody>
            <a:bodyPr wrap="square" rtlCol="0">
              <a:spAutoFit/>
            </a:bodyPr>
            <a:lstStyle/>
            <a:p>
              <a:r>
                <a:rPr kumimoji="1" lang="ja-JP" altLang="en-US" dirty="0" smtClean="0"/>
                <a:t>温度ロガーの入った自然通風シェルター</a:t>
              </a:r>
              <a:endParaRPr kumimoji="1" lang="ja-JP" altLang="en-US" dirty="0"/>
            </a:p>
          </p:txBody>
        </p:sp>
      </p:grpSp>
      <p:sp>
        <p:nvSpPr>
          <p:cNvPr id="52" name="円/楕円 51"/>
          <p:cNvSpPr/>
          <p:nvPr/>
        </p:nvSpPr>
        <p:spPr>
          <a:xfrm>
            <a:off x="611560" y="3501008"/>
            <a:ext cx="288032" cy="749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a:off x="755576" y="4250638"/>
            <a:ext cx="1442041" cy="231409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52" idx="0"/>
          </p:cNvCxnSpPr>
          <p:nvPr/>
        </p:nvCxnSpPr>
        <p:spPr>
          <a:xfrm>
            <a:off x="755576" y="3501008"/>
            <a:ext cx="1442041" cy="1036815"/>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097" name="円/楕円 4096"/>
          <p:cNvSpPr>
            <a:spLocks noChangeAspect="1"/>
          </p:cNvSpPr>
          <p:nvPr/>
        </p:nvSpPr>
        <p:spPr>
          <a:xfrm>
            <a:off x="7596338" y="1021068"/>
            <a:ext cx="548640" cy="548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736695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10"/>
                                        <p:tgtEl>
                                          <p:spTgt spid="52"/>
                                        </p:tgtEl>
                                      </p:cBhvr>
                                    </p:animEffect>
                                  </p:childTnLst>
                                </p:cTn>
                              </p:par>
                            </p:childTnLst>
                          </p:cTn>
                        </p:par>
                        <p:par>
                          <p:cTn id="28" fill="hold">
                            <p:stCondLst>
                              <p:cond delay="10"/>
                            </p:stCondLst>
                            <p:childTnLst>
                              <p:par>
                                <p:cTn id="29" presetID="22" presetClass="entr" presetSubtype="1"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up)">
                                      <p:cBhvr>
                                        <p:cTn id="31" dur="290"/>
                                        <p:tgtEl>
                                          <p:spTgt spid="57"/>
                                        </p:tgtEl>
                                      </p:cBhvr>
                                    </p:animEffect>
                                  </p:childTnLst>
                                </p:cTn>
                              </p:par>
                              <p:par>
                                <p:cTn id="32" presetID="22" presetClass="entr" presetSubtype="1"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up)">
                                      <p:cBhvr>
                                        <p:cTn id="34" dur="290"/>
                                        <p:tgtEl>
                                          <p:spTgt spid="54"/>
                                        </p:tgtEl>
                                      </p:cBhvr>
                                    </p:animEffect>
                                  </p:childTnLst>
                                </p:cTn>
                              </p:par>
                            </p:childTnLst>
                          </p:cTn>
                        </p:par>
                        <p:par>
                          <p:cTn id="35" fill="hold">
                            <p:stCondLst>
                              <p:cond delay="300"/>
                            </p:stCondLst>
                            <p:childTnLst>
                              <p:par>
                                <p:cTn id="36" presetID="22" presetClass="entr" presetSubtype="1"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up)">
                                      <p:cBhvr>
                                        <p:cTn id="38" dur="500"/>
                                        <p:tgtEl>
                                          <p:spTgt spid="8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97"/>
                                        </p:tgtEl>
                                        <p:attrNameLst>
                                          <p:attrName>style.visibility</p:attrName>
                                        </p:attrNameLst>
                                      </p:cBhvr>
                                      <p:to>
                                        <p:strVal val="visible"/>
                                      </p:to>
                                    </p:set>
                                    <p:animEffect transition="in" filter="fade">
                                      <p:cBhvr>
                                        <p:cTn id="43" dur="500"/>
                                        <p:tgtEl>
                                          <p:spTgt spid="4097"/>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300"/>
                                        <p:tgtEl>
                                          <p:spTgt spid="8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6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6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72"/>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2"/>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5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54"/>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84"/>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409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88"/>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4"/>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7"/>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4097" grpId="0" animBg="1"/>
      <p:bldP spid="409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sp>
        <p:nvSpPr>
          <p:cNvPr id="10" name="テキスト ボックス 9"/>
          <p:cNvSpPr txBox="1"/>
          <p:nvPr/>
        </p:nvSpPr>
        <p:spPr>
          <a:xfrm>
            <a:off x="467544" y="437763"/>
            <a:ext cx="3816424" cy="830997"/>
          </a:xfrm>
          <a:prstGeom prst="rect">
            <a:avLst/>
          </a:prstGeom>
          <a:noFill/>
        </p:spPr>
        <p:txBody>
          <a:bodyPr wrap="square" rtlCol="0">
            <a:spAutoFit/>
          </a:bodyPr>
          <a:lstStyle/>
          <a:p>
            <a:r>
              <a:rPr lang="ja-JP" altLang="en-US" sz="2400" b="1" dirty="0">
                <a:solidFill>
                  <a:srgbClr val="FFFF00"/>
                </a:solidFill>
              </a:rPr>
              <a:t>気温</a:t>
            </a:r>
            <a:r>
              <a:rPr lang="ja-JP" altLang="en-US" sz="2400" b="1" dirty="0" smtClean="0">
                <a:solidFill>
                  <a:srgbClr val="FFFF00"/>
                </a:solidFill>
              </a:rPr>
              <a:t>変化　代表日</a:t>
            </a:r>
            <a:endParaRPr lang="en-US" altLang="ja-JP" sz="2400" b="1" dirty="0" smtClean="0">
              <a:solidFill>
                <a:srgbClr val="FFFF00"/>
              </a:solidFill>
            </a:endParaRPr>
          </a:p>
          <a:p>
            <a:r>
              <a:rPr lang="ja-JP" altLang="en-US" sz="2400" b="1" dirty="0" smtClean="0">
                <a:solidFill>
                  <a:srgbClr val="FFFF00"/>
                </a:solidFill>
              </a:rPr>
              <a:t>８月２９日１８時～３０日６時</a:t>
            </a:r>
            <a:endParaRPr lang="en-US" altLang="ja-JP" sz="2400" b="1" dirty="0" smtClean="0">
              <a:solidFill>
                <a:srgbClr val="FFFF0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90" y="2364406"/>
            <a:ext cx="8320220" cy="441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4963939" y="2543638"/>
            <a:ext cx="2592288" cy="3816424"/>
          </a:xfrm>
          <a:prstGeom prst="rect">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4963939" y="4149080"/>
            <a:ext cx="2592288" cy="57606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884368" y="6176879"/>
            <a:ext cx="64807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393" y="30480"/>
            <a:ext cx="4325079"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7884368" y="5229200"/>
            <a:ext cx="648072" cy="1904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3135451">
            <a:off x="7483241" y="815820"/>
            <a:ext cx="718846" cy="248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991444" y="1951207"/>
            <a:ext cx="389136" cy="315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235312" y="233175"/>
            <a:ext cx="389136" cy="315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547665" y="5419673"/>
            <a:ext cx="2952328" cy="7218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547664" y="5457418"/>
            <a:ext cx="2952328" cy="707886"/>
          </a:xfrm>
          <a:prstGeom prst="rect">
            <a:avLst/>
          </a:prstGeom>
          <a:noFill/>
        </p:spPr>
        <p:txBody>
          <a:bodyPr wrap="square" rtlCol="0">
            <a:spAutoFit/>
          </a:bodyPr>
          <a:lstStyle/>
          <a:p>
            <a:r>
              <a:rPr lang="ja-JP" altLang="en-US" sz="2000" b="1" dirty="0" smtClean="0"/>
              <a:t>気温が</a:t>
            </a:r>
            <a:r>
              <a:rPr lang="en-US" altLang="ja-JP" sz="2000" b="1" dirty="0" smtClean="0"/>
              <a:t>1</a:t>
            </a:r>
            <a:r>
              <a:rPr lang="ja-JP" altLang="en-US" sz="2000" b="1" dirty="0" smtClean="0"/>
              <a:t>時過ぎから急激に低下している</a:t>
            </a:r>
            <a:endParaRPr kumimoji="1" lang="ja-JP" altLang="en-US" sz="2000" b="1" dirty="0"/>
          </a:p>
        </p:txBody>
      </p:sp>
      <p:sp>
        <p:nvSpPr>
          <p:cNvPr id="3" name="テキスト ボックス 2"/>
          <p:cNvSpPr txBox="1"/>
          <p:nvPr/>
        </p:nvSpPr>
        <p:spPr>
          <a:xfrm>
            <a:off x="3923928" y="3613086"/>
            <a:ext cx="1944216" cy="400110"/>
          </a:xfrm>
          <a:prstGeom prst="rect">
            <a:avLst/>
          </a:prstGeom>
          <a:solidFill>
            <a:schemeClr val="bg1"/>
          </a:solidFill>
          <a:ln w="25400">
            <a:solidFill>
              <a:srgbClr val="0000FF"/>
            </a:solidFill>
          </a:ln>
        </p:spPr>
        <p:txBody>
          <a:bodyPr wrap="square" rtlCol="0">
            <a:spAutoFit/>
          </a:bodyPr>
          <a:lstStyle/>
          <a:p>
            <a:r>
              <a:rPr kumimoji="1" lang="ja-JP" altLang="en-US" sz="2000" dirty="0" smtClean="0"/>
              <a:t>気温が高いまま</a:t>
            </a:r>
            <a:endParaRPr kumimoji="1" lang="ja-JP" altLang="en-US" sz="2000" dirty="0"/>
          </a:p>
        </p:txBody>
      </p:sp>
    </p:spTree>
    <p:custDataLst>
      <p:tags r:id="rId1"/>
    </p:custDataLst>
    <p:extLst>
      <p:ext uri="{BB962C8B-B14F-4D97-AF65-F5344CB8AC3E}">
        <p14:creationId xmlns:p14="http://schemas.microsoft.com/office/powerpoint/2010/main" val="244065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4" grpId="0" animBg="1"/>
      <p:bldP spid="17" grpId="0" animBg="1"/>
      <p:bldP spid="18" grpId="0" animBg="1"/>
      <p:bldP spid="20" grpId="0" animBg="1"/>
      <p:bldP spid="21" grpId="0" animBg="1"/>
      <p:bldP spid="22" grpId="0" animBg="1"/>
      <p:bldP spid="23"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588" y="3861048"/>
            <a:ext cx="5434756" cy="280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368816"/>
            <a:ext cx="5434764" cy="28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角丸四角形 23"/>
          <p:cNvSpPr/>
          <p:nvPr/>
        </p:nvSpPr>
        <p:spPr>
          <a:xfrm>
            <a:off x="6732240" y="5994393"/>
            <a:ext cx="1764046" cy="3600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6660232" y="5037659"/>
            <a:ext cx="1827089" cy="91770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a:off x="6660232" y="1556793"/>
            <a:ext cx="1816963" cy="109343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834" y="2615933"/>
            <a:ext cx="5796778" cy="333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線矢印コネクタ 39"/>
          <p:cNvCxnSpPr/>
          <p:nvPr/>
        </p:nvCxnSpPr>
        <p:spPr>
          <a:xfrm flipV="1">
            <a:off x="827584" y="1916832"/>
            <a:ext cx="2880320" cy="187220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907704" y="4797152"/>
            <a:ext cx="1800200" cy="60918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下矢印 46"/>
          <p:cNvSpPr/>
          <p:nvPr/>
        </p:nvSpPr>
        <p:spPr>
          <a:xfrm>
            <a:off x="1729028" y="4918744"/>
            <a:ext cx="287755" cy="57606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下矢印 47"/>
          <p:cNvSpPr/>
          <p:nvPr/>
        </p:nvSpPr>
        <p:spPr>
          <a:xfrm rot="246572">
            <a:off x="583385" y="3926930"/>
            <a:ext cx="287755" cy="57606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3800182" y="3080212"/>
            <a:ext cx="2666510" cy="1202394"/>
            <a:chOff x="6223757" y="2781372"/>
            <a:chExt cx="2407991" cy="1020599"/>
          </a:xfrm>
        </p:grpSpPr>
        <p:sp>
          <p:nvSpPr>
            <p:cNvPr id="31" name="正方形/長方形 30"/>
            <p:cNvSpPr/>
            <p:nvPr/>
          </p:nvSpPr>
          <p:spPr>
            <a:xfrm>
              <a:off x="6223757" y="2781372"/>
              <a:ext cx="2204948" cy="646331"/>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6255484" y="2786308"/>
              <a:ext cx="2376264" cy="1015663"/>
            </a:xfrm>
            <a:prstGeom prst="rect">
              <a:avLst/>
            </a:prstGeom>
            <a:noFill/>
          </p:spPr>
          <p:txBody>
            <a:bodyPr wrap="square" rtlCol="0">
              <a:spAutoFit/>
            </a:bodyPr>
            <a:lstStyle/>
            <a:p>
              <a:r>
                <a:rPr kumimoji="1" lang="ja-JP" altLang="en-US" sz="2000" b="1" dirty="0" smtClean="0"/>
                <a:t>風速が穏やかになり</a:t>
              </a:r>
              <a:endParaRPr kumimoji="1" lang="en-US" altLang="ja-JP" sz="2000" b="1" dirty="0" smtClean="0"/>
            </a:p>
            <a:p>
              <a:r>
                <a:rPr lang="ja-JP" altLang="en-US" sz="2000" b="1" dirty="0" smtClean="0"/>
                <a:t>北風</a:t>
              </a:r>
              <a:r>
                <a:rPr lang="ja-JP" altLang="en-US" sz="2000" b="1" dirty="0"/>
                <a:t>になる</a:t>
              </a:r>
              <a:endParaRPr kumimoji="1" lang="ja-JP" altLang="en-US" sz="2000" b="1" dirty="0"/>
            </a:p>
          </p:txBody>
        </p:sp>
      </p:grpSp>
      <p:sp>
        <p:nvSpPr>
          <p:cNvPr id="53" name="テキスト ボックス 52"/>
          <p:cNvSpPr txBox="1"/>
          <p:nvPr/>
        </p:nvSpPr>
        <p:spPr>
          <a:xfrm>
            <a:off x="35496" y="116632"/>
            <a:ext cx="3816424" cy="830997"/>
          </a:xfrm>
          <a:prstGeom prst="rect">
            <a:avLst/>
          </a:prstGeom>
          <a:noFill/>
        </p:spPr>
        <p:txBody>
          <a:bodyPr wrap="square" rtlCol="0">
            <a:spAutoFit/>
          </a:bodyPr>
          <a:lstStyle/>
          <a:p>
            <a:r>
              <a:rPr lang="ja-JP" altLang="en-US" sz="2400" b="1" dirty="0">
                <a:solidFill>
                  <a:srgbClr val="FFFF00"/>
                </a:solidFill>
              </a:rPr>
              <a:t>気温・風速・風向の変化</a:t>
            </a:r>
            <a:endParaRPr lang="en-US" altLang="ja-JP" sz="2400" b="1" dirty="0">
              <a:solidFill>
                <a:srgbClr val="FFFF00"/>
              </a:solidFill>
            </a:endParaRPr>
          </a:p>
          <a:p>
            <a:r>
              <a:rPr lang="ja-JP" altLang="en-US" sz="2400" b="1" dirty="0" smtClean="0">
                <a:solidFill>
                  <a:srgbClr val="FFFF00"/>
                </a:solidFill>
              </a:rPr>
              <a:t>８月２９日１８時～３０日６時</a:t>
            </a:r>
            <a:endParaRPr lang="en-US" altLang="ja-JP" sz="2400" b="1" dirty="0" smtClean="0">
              <a:solidFill>
                <a:srgbClr val="FFFF00"/>
              </a:solidFill>
            </a:endParaRPr>
          </a:p>
        </p:txBody>
      </p:sp>
      <p:sp>
        <p:nvSpPr>
          <p:cNvPr id="54" name="角丸四角形 53"/>
          <p:cNvSpPr/>
          <p:nvPr/>
        </p:nvSpPr>
        <p:spPr>
          <a:xfrm>
            <a:off x="6723275" y="2492896"/>
            <a:ext cx="1764046" cy="3600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58" name="カギ線コネクタ 2057"/>
          <p:cNvCxnSpPr/>
          <p:nvPr/>
        </p:nvCxnSpPr>
        <p:spPr>
          <a:xfrm flipV="1">
            <a:off x="5021016" y="2780928"/>
            <a:ext cx="1639216" cy="305099"/>
          </a:xfrm>
          <a:prstGeom prst="bentConnector3">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66" name="カギ線コネクタ 2065"/>
          <p:cNvCxnSpPr>
            <a:endCxn id="24" idx="1"/>
          </p:cNvCxnSpPr>
          <p:nvPr/>
        </p:nvCxnSpPr>
        <p:spPr>
          <a:xfrm rot="16200000" flipH="1">
            <a:off x="4476776" y="3918949"/>
            <a:ext cx="2332742" cy="2178186"/>
          </a:xfrm>
          <a:prstGeom prst="bentConnector2">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72" name="グループ化 71"/>
          <p:cNvGrpSpPr/>
          <p:nvPr/>
        </p:nvGrpSpPr>
        <p:grpSpPr>
          <a:xfrm>
            <a:off x="6722404" y="3136912"/>
            <a:ext cx="1910067" cy="725161"/>
            <a:chOff x="3940904" y="3356122"/>
            <a:chExt cx="1652119" cy="741582"/>
          </a:xfrm>
        </p:grpSpPr>
        <p:sp>
          <p:nvSpPr>
            <p:cNvPr id="73" name="正方形/長方形 72"/>
            <p:cNvSpPr/>
            <p:nvPr/>
          </p:nvSpPr>
          <p:spPr>
            <a:xfrm>
              <a:off x="3940904" y="3356122"/>
              <a:ext cx="1652119" cy="71833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3993289" y="3373789"/>
              <a:ext cx="1537450" cy="723915"/>
            </a:xfrm>
            <a:prstGeom prst="rect">
              <a:avLst/>
            </a:prstGeom>
            <a:noFill/>
          </p:spPr>
          <p:txBody>
            <a:bodyPr wrap="square" rtlCol="0">
              <a:spAutoFit/>
            </a:bodyPr>
            <a:lstStyle/>
            <a:p>
              <a:r>
                <a:rPr lang="ja-JP" altLang="en-US" sz="2000" b="1" dirty="0" smtClean="0"/>
                <a:t>急激に気温が</a:t>
              </a:r>
              <a:endParaRPr lang="en-US" altLang="ja-JP" sz="2000" b="1" dirty="0" smtClean="0"/>
            </a:p>
            <a:p>
              <a:r>
                <a:rPr lang="ja-JP" altLang="en-US" sz="2000" b="1" dirty="0" smtClean="0"/>
                <a:t>下がる</a:t>
              </a:r>
              <a:endParaRPr kumimoji="1" lang="ja-JP" altLang="en-US" sz="2000" b="1" dirty="0"/>
            </a:p>
          </p:txBody>
        </p:sp>
      </p:grpSp>
      <p:cxnSp>
        <p:nvCxnSpPr>
          <p:cNvPr id="2070" name="直線矢印コネクタ 2069"/>
          <p:cNvCxnSpPr>
            <a:stCxn id="74" idx="2"/>
          </p:cNvCxnSpPr>
          <p:nvPr/>
        </p:nvCxnSpPr>
        <p:spPr>
          <a:xfrm flipH="1">
            <a:off x="7671715" y="3862073"/>
            <a:ext cx="1" cy="114596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76" name="カギ線コネクタ 2075"/>
          <p:cNvCxnSpPr>
            <a:endCxn id="73" idx="3"/>
          </p:cNvCxnSpPr>
          <p:nvPr/>
        </p:nvCxnSpPr>
        <p:spPr>
          <a:xfrm rot="5400000">
            <a:off x="8120844" y="2788500"/>
            <a:ext cx="1211256" cy="188001"/>
          </a:xfrm>
          <a:prstGeom prst="bentConnector2">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a:off x="8496286" y="2276872"/>
            <a:ext cx="324187"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4860032" y="1268760"/>
            <a:ext cx="1152128" cy="1008112"/>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555776" y="947629"/>
            <a:ext cx="2160240" cy="646331"/>
          </a:xfrm>
          <a:prstGeom prst="rect">
            <a:avLst/>
          </a:prstGeom>
          <a:solidFill>
            <a:schemeClr val="bg1"/>
          </a:solidFill>
          <a:ln w="25400">
            <a:solidFill>
              <a:srgbClr val="000099"/>
            </a:solidFill>
          </a:ln>
        </p:spPr>
        <p:txBody>
          <a:bodyPr wrap="square" rtlCol="0">
            <a:spAutoFit/>
          </a:bodyPr>
          <a:lstStyle/>
          <a:p>
            <a:r>
              <a:rPr kumimoji="1" lang="en-US" altLang="ja-JP" dirty="0" smtClean="0"/>
              <a:t>B4</a:t>
            </a:r>
            <a:r>
              <a:rPr kumimoji="1" lang="ja-JP" altLang="en-US" dirty="0" smtClean="0"/>
              <a:t>地点では先行して気温が下がる</a:t>
            </a:r>
            <a:endParaRPr kumimoji="1" lang="ja-JP" altLang="en-US" dirty="0"/>
          </a:p>
        </p:txBody>
      </p:sp>
      <p:cxnSp>
        <p:nvCxnSpPr>
          <p:cNvPr id="5" name="直線コネクタ 4"/>
          <p:cNvCxnSpPr>
            <a:stCxn id="3" idx="2"/>
            <a:endCxn id="2" idx="1"/>
          </p:cNvCxnSpPr>
          <p:nvPr/>
        </p:nvCxnSpPr>
        <p:spPr>
          <a:xfrm>
            <a:off x="3635896" y="1593960"/>
            <a:ext cx="1224136" cy="178856"/>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5004048" y="4407495"/>
            <a:ext cx="2537044" cy="461665"/>
          </a:xfrm>
          <a:prstGeom prst="rect">
            <a:avLst/>
          </a:prstGeom>
          <a:solidFill>
            <a:schemeClr val="bg1"/>
          </a:solidFill>
          <a:ln w="25400">
            <a:solidFill>
              <a:srgbClr val="000099"/>
            </a:solidFill>
          </a:ln>
        </p:spPr>
        <p:txBody>
          <a:bodyPr wrap="square" rtlCol="0">
            <a:spAutoFit/>
          </a:bodyPr>
          <a:lstStyle/>
          <a:p>
            <a:r>
              <a:rPr lang="ja-JP" altLang="en-US" sz="2400" dirty="0" smtClean="0"/>
              <a:t>にじみ出しが発生</a:t>
            </a:r>
            <a:endParaRPr kumimoji="1" lang="ja-JP" altLang="en-US" sz="2400" dirty="0"/>
          </a:p>
        </p:txBody>
      </p:sp>
    </p:spTree>
    <p:custDataLst>
      <p:tags r:id="rId1"/>
    </p:custDataLst>
    <p:extLst>
      <p:ext uri="{BB962C8B-B14F-4D97-AF65-F5344CB8AC3E}">
        <p14:creationId xmlns:p14="http://schemas.microsoft.com/office/powerpoint/2010/main" val="161773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fade">
                                      <p:cBhvr>
                                        <p:cTn id="18" dur="500"/>
                                        <p:tgtEl>
                                          <p:spTgt spid="20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2066"/>
                                        </p:tgtEl>
                                        <p:attrNameLst>
                                          <p:attrName>style.visibility</p:attrName>
                                        </p:attrNameLst>
                                      </p:cBhvr>
                                      <p:to>
                                        <p:strVal val="visible"/>
                                      </p:to>
                                    </p:set>
                                    <p:animEffect transition="in" filter="fade">
                                      <p:cBhvr>
                                        <p:cTn id="27" dur="500"/>
                                        <p:tgtEl>
                                          <p:spTgt spid="2066"/>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nodeType="withEffect">
                                  <p:stCondLst>
                                    <p:cond delay="0"/>
                                  </p:stCondLst>
                                  <p:childTnLst>
                                    <p:set>
                                      <p:cBhvr>
                                        <p:cTn id="45" dur="1" fill="hold">
                                          <p:stCondLst>
                                            <p:cond delay="0"/>
                                          </p:stCondLst>
                                        </p:cTn>
                                        <p:tgtEl>
                                          <p:spTgt spid="2076"/>
                                        </p:tgtEl>
                                        <p:attrNameLst>
                                          <p:attrName>style.visibility</p:attrName>
                                        </p:attrNameLst>
                                      </p:cBhvr>
                                      <p:to>
                                        <p:strVal val="visible"/>
                                      </p:to>
                                    </p:set>
                                    <p:animEffect transition="in" filter="fade">
                                      <p:cBhvr>
                                        <p:cTn id="46" dur="500"/>
                                        <p:tgtEl>
                                          <p:spTgt spid="2076"/>
                                        </p:tgtEl>
                                      </p:cBhvr>
                                    </p:animEffect>
                                  </p:childTnLst>
                                </p:cTn>
                              </p:par>
                              <p:par>
                                <p:cTn id="47" presetID="10" presetClass="entr" presetSubtype="0" fill="hold" nodeType="withEffect">
                                  <p:stCondLst>
                                    <p:cond delay="0"/>
                                  </p:stCondLst>
                                  <p:childTnLst>
                                    <p:set>
                                      <p:cBhvr>
                                        <p:cTn id="48" dur="1" fill="hold">
                                          <p:stCondLst>
                                            <p:cond delay="0"/>
                                          </p:stCondLst>
                                        </p:cTn>
                                        <p:tgtEl>
                                          <p:spTgt spid="2070"/>
                                        </p:tgtEl>
                                        <p:attrNameLst>
                                          <p:attrName>style.visibility</p:attrName>
                                        </p:attrNameLst>
                                      </p:cBhvr>
                                      <p:to>
                                        <p:strVal val="visible"/>
                                      </p:to>
                                    </p:set>
                                    <p:animEffect transition="in" filter="fade">
                                      <p:cBhvr>
                                        <p:cTn id="49" dur="500"/>
                                        <p:tgtEl>
                                          <p:spTgt spid="207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P spid="34" grpId="0" animBg="1"/>
      <p:bldP spid="47" grpId="0" animBg="1"/>
      <p:bldP spid="48" grpId="0" animBg="1"/>
      <p:bldP spid="54" grpId="0" animBg="1"/>
      <p:bldP spid="2" grpId="0" animBg="1"/>
      <p:bldP spid="3"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1771"/>
        </a:solidFill>
        <a:effectLst/>
      </p:bgPr>
    </p:bg>
    <p:spTree>
      <p:nvGrpSpPr>
        <p:cNvPr id="1" name=""/>
        <p:cNvGrpSpPr/>
        <p:nvPr/>
      </p:nvGrpSpPr>
      <p:grpSpPr>
        <a:xfrm>
          <a:off x="0" y="0"/>
          <a:ext cx="0" cy="0"/>
          <a:chOff x="0" y="0"/>
          <a:chExt cx="0" cy="0"/>
        </a:xfrm>
      </p:grpSpPr>
      <p:pic>
        <p:nvPicPr>
          <p:cNvPr id="3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5" y="430808"/>
            <a:ext cx="5225735"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79512" y="15007"/>
            <a:ext cx="3816424" cy="461665"/>
          </a:xfrm>
          <a:prstGeom prst="rect">
            <a:avLst/>
          </a:prstGeom>
          <a:noFill/>
        </p:spPr>
        <p:txBody>
          <a:bodyPr wrap="square" rtlCol="0">
            <a:spAutoFit/>
          </a:bodyPr>
          <a:lstStyle/>
          <a:p>
            <a:r>
              <a:rPr lang="ja-JP" altLang="en-US" sz="2400" b="1" dirty="0" smtClean="0">
                <a:solidFill>
                  <a:srgbClr val="FFFF00"/>
                </a:solidFill>
              </a:rPr>
              <a:t>各地点の気温変化と風向</a:t>
            </a:r>
            <a:endParaRPr lang="en-US" altLang="ja-JP" sz="2400" b="1" dirty="0">
              <a:solidFill>
                <a:srgbClr val="FFFF00"/>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768" y="3429360"/>
            <a:ext cx="5198803"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6576" y="3429360"/>
            <a:ext cx="5200696"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rot="18874364">
            <a:off x="1702622" y="3233503"/>
            <a:ext cx="252000" cy="36785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044688" y="3789040"/>
            <a:ext cx="360040" cy="2793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452320" y="6156634"/>
            <a:ext cx="360040" cy="2793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18784285">
            <a:off x="6169644" y="3767756"/>
            <a:ext cx="557345" cy="24482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2832760" y="3933056"/>
            <a:ext cx="1728192" cy="720080"/>
            <a:chOff x="2555776" y="2492896"/>
            <a:chExt cx="1872208" cy="720080"/>
          </a:xfrm>
        </p:grpSpPr>
        <p:sp>
          <p:nvSpPr>
            <p:cNvPr id="17" name="正方形/長方形 16"/>
            <p:cNvSpPr/>
            <p:nvPr/>
          </p:nvSpPr>
          <p:spPr>
            <a:xfrm>
              <a:off x="2555776" y="2497231"/>
              <a:ext cx="1872208" cy="715745"/>
            </a:xfrm>
            <a:prstGeom prst="rect">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627784" y="2492896"/>
              <a:ext cx="1800200" cy="707886"/>
            </a:xfrm>
            <a:prstGeom prst="rect">
              <a:avLst/>
            </a:prstGeom>
            <a:noFill/>
          </p:spPr>
          <p:txBody>
            <a:bodyPr wrap="square" rtlCol="0">
              <a:spAutoFit/>
            </a:bodyPr>
            <a:lstStyle/>
            <a:p>
              <a:r>
                <a:rPr kumimoji="1" lang="ja-JP" altLang="en-US" sz="2000" dirty="0" smtClean="0"/>
                <a:t>斜面上が最も冷えている</a:t>
              </a:r>
              <a:endParaRPr kumimoji="1" lang="ja-JP" altLang="en-US" sz="2000" dirty="0"/>
            </a:p>
          </p:txBody>
        </p:sp>
      </p:grpSp>
      <p:sp>
        <p:nvSpPr>
          <p:cNvPr id="30" name="テキスト ボックス 29"/>
          <p:cNvSpPr txBox="1"/>
          <p:nvPr/>
        </p:nvSpPr>
        <p:spPr>
          <a:xfrm>
            <a:off x="4324608" y="6202061"/>
            <a:ext cx="2400659" cy="400110"/>
          </a:xfrm>
          <a:prstGeom prst="rect">
            <a:avLst/>
          </a:prstGeom>
          <a:solidFill>
            <a:schemeClr val="bg1"/>
          </a:solidFill>
          <a:ln w="25400">
            <a:solidFill>
              <a:srgbClr val="FF0000"/>
            </a:solidFill>
          </a:ln>
        </p:spPr>
        <p:txBody>
          <a:bodyPr wrap="square" rtlCol="0">
            <a:spAutoFit/>
          </a:bodyPr>
          <a:lstStyle/>
          <a:p>
            <a:r>
              <a:rPr lang="ja-JP" altLang="en-US" sz="2000" dirty="0" smtClean="0"/>
              <a:t>あまり冷えて</a:t>
            </a:r>
            <a:r>
              <a:rPr lang="ja-JP" altLang="en-US" sz="2000" dirty="0"/>
              <a:t>いない</a:t>
            </a:r>
            <a:endParaRPr kumimoji="1" lang="ja-JP" altLang="en-US" sz="2000" dirty="0"/>
          </a:p>
        </p:txBody>
      </p:sp>
      <p:cxnSp>
        <p:nvCxnSpPr>
          <p:cNvPr id="22" name="直線矢印コネクタ 21"/>
          <p:cNvCxnSpPr>
            <a:stCxn id="30" idx="0"/>
            <a:endCxn id="7" idx="2"/>
          </p:cNvCxnSpPr>
          <p:nvPr/>
        </p:nvCxnSpPr>
        <p:spPr>
          <a:xfrm flipH="1" flipV="1">
            <a:off x="5224708" y="4068402"/>
            <a:ext cx="300230" cy="2133659"/>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a:endCxn id="16" idx="1"/>
          </p:cNvCxnSpPr>
          <p:nvPr/>
        </p:nvCxnSpPr>
        <p:spPr>
          <a:xfrm flipV="1">
            <a:off x="6717790" y="6296315"/>
            <a:ext cx="734530" cy="75024"/>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endCxn id="5" idx="1"/>
          </p:cNvCxnSpPr>
          <p:nvPr/>
        </p:nvCxnSpPr>
        <p:spPr>
          <a:xfrm flipV="1">
            <a:off x="1274244" y="5162518"/>
            <a:ext cx="465950" cy="635195"/>
          </a:xfrm>
          <a:prstGeom prst="straightConnector1">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5496" y="5797713"/>
            <a:ext cx="2355575" cy="1015663"/>
          </a:xfrm>
          <a:prstGeom prst="rect">
            <a:avLst/>
          </a:prstGeom>
          <a:solidFill>
            <a:schemeClr val="bg1"/>
          </a:solidFill>
          <a:ln w="25400">
            <a:solidFill>
              <a:srgbClr val="FF0000"/>
            </a:solidFill>
          </a:ln>
        </p:spPr>
        <p:txBody>
          <a:bodyPr wrap="square" rtlCol="0">
            <a:spAutoFit/>
          </a:bodyPr>
          <a:lstStyle/>
          <a:p>
            <a:r>
              <a:rPr lang="ja-JP" altLang="en-US" sz="2000" dirty="0" smtClean="0"/>
              <a:t>あまり冷えていない風向は園内側にむいている</a:t>
            </a:r>
            <a:endParaRPr lang="ja-JP" altLang="en-US" sz="2000" dirty="0"/>
          </a:p>
        </p:txBody>
      </p:sp>
      <p:sp>
        <p:nvSpPr>
          <p:cNvPr id="31" name="フリーフォーム 30"/>
          <p:cNvSpPr/>
          <p:nvPr/>
        </p:nvSpPr>
        <p:spPr>
          <a:xfrm>
            <a:off x="1459632" y="3640936"/>
            <a:ext cx="1661160" cy="1732280"/>
          </a:xfrm>
          <a:custGeom>
            <a:avLst/>
            <a:gdLst>
              <a:gd name="connsiteX0" fmla="*/ 0 w 1661160"/>
              <a:gd name="connsiteY0" fmla="*/ 137160 h 1732280"/>
              <a:gd name="connsiteX1" fmla="*/ 0 w 1661160"/>
              <a:gd name="connsiteY1" fmla="*/ 137160 h 1732280"/>
              <a:gd name="connsiteX2" fmla="*/ 40640 w 1661160"/>
              <a:gd name="connsiteY2" fmla="*/ 116840 h 1732280"/>
              <a:gd name="connsiteX3" fmla="*/ 55880 w 1661160"/>
              <a:gd name="connsiteY3" fmla="*/ 111760 h 1732280"/>
              <a:gd name="connsiteX4" fmla="*/ 91440 w 1661160"/>
              <a:gd name="connsiteY4" fmla="*/ 96520 h 1732280"/>
              <a:gd name="connsiteX5" fmla="*/ 106680 w 1661160"/>
              <a:gd name="connsiteY5" fmla="*/ 86360 h 1732280"/>
              <a:gd name="connsiteX6" fmla="*/ 121920 w 1661160"/>
              <a:gd name="connsiteY6" fmla="*/ 81280 h 1732280"/>
              <a:gd name="connsiteX7" fmla="*/ 152400 w 1661160"/>
              <a:gd name="connsiteY7" fmla="*/ 60960 h 1732280"/>
              <a:gd name="connsiteX8" fmla="*/ 167640 w 1661160"/>
              <a:gd name="connsiteY8" fmla="*/ 50800 h 1732280"/>
              <a:gd name="connsiteX9" fmla="*/ 187960 w 1661160"/>
              <a:gd name="connsiteY9" fmla="*/ 45720 h 1732280"/>
              <a:gd name="connsiteX10" fmla="*/ 218440 w 1661160"/>
              <a:gd name="connsiteY10" fmla="*/ 30480 h 1732280"/>
              <a:gd name="connsiteX11" fmla="*/ 233680 w 1661160"/>
              <a:gd name="connsiteY11" fmla="*/ 20320 h 1732280"/>
              <a:gd name="connsiteX12" fmla="*/ 248920 w 1661160"/>
              <a:gd name="connsiteY12" fmla="*/ 15240 h 1732280"/>
              <a:gd name="connsiteX13" fmla="*/ 284480 w 1661160"/>
              <a:gd name="connsiteY13" fmla="*/ 0 h 1732280"/>
              <a:gd name="connsiteX14" fmla="*/ 330200 w 1661160"/>
              <a:gd name="connsiteY14" fmla="*/ 5080 h 1732280"/>
              <a:gd name="connsiteX15" fmla="*/ 355600 w 1661160"/>
              <a:gd name="connsiteY15" fmla="*/ 50800 h 1732280"/>
              <a:gd name="connsiteX16" fmla="*/ 365760 w 1661160"/>
              <a:gd name="connsiteY16" fmla="*/ 66040 h 1732280"/>
              <a:gd name="connsiteX17" fmla="*/ 370840 w 1661160"/>
              <a:gd name="connsiteY17" fmla="*/ 81280 h 1732280"/>
              <a:gd name="connsiteX18" fmla="*/ 386080 w 1661160"/>
              <a:gd name="connsiteY18" fmla="*/ 91440 h 1732280"/>
              <a:gd name="connsiteX19" fmla="*/ 391160 w 1661160"/>
              <a:gd name="connsiteY19" fmla="*/ 106680 h 1732280"/>
              <a:gd name="connsiteX20" fmla="*/ 416560 w 1661160"/>
              <a:gd name="connsiteY20" fmla="*/ 137160 h 1732280"/>
              <a:gd name="connsiteX21" fmla="*/ 421640 w 1661160"/>
              <a:gd name="connsiteY21" fmla="*/ 152400 h 1732280"/>
              <a:gd name="connsiteX22" fmla="*/ 441960 w 1661160"/>
              <a:gd name="connsiteY22" fmla="*/ 182880 h 1732280"/>
              <a:gd name="connsiteX23" fmla="*/ 447040 w 1661160"/>
              <a:gd name="connsiteY23" fmla="*/ 198120 h 1732280"/>
              <a:gd name="connsiteX24" fmla="*/ 467360 w 1661160"/>
              <a:gd name="connsiteY24" fmla="*/ 228600 h 1732280"/>
              <a:gd name="connsiteX25" fmla="*/ 477520 w 1661160"/>
              <a:gd name="connsiteY25" fmla="*/ 243840 h 1732280"/>
              <a:gd name="connsiteX26" fmla="*/ 482600 w 1661160"/>
              <a:gd name="connsiteY26" fmla="*/ 264160 h 1732280"/>
              <a:gd name="connsiteX27" fmla="*/ 502920 w 1661160"/>
              <a:gd name="connsiteY27" fmla="*/ 294640 h 1732280"/>
              <a:gd name="connsiteX28" fmla="*/ 513080 w 1661160"/>
              <a:gd name="connsiteY28" fmla="*/ 309880 h 1732280"/>
              <a:gd name="connsiteX29" fmla="*/ 538480 w 1661160"/>
              <a:gd name="connsiteY29" fmla="*/ 355600 h 1732280"/>
              <a:gd name="connsiteX30" fmla="*/ 548640 w 1661160"/>
              <a:gd name="connsiteY30" fmla="*/ 375920 h 1732280"/>
              <a:gd name="connsiteX31" fmla="*/ 558800 w 1661160"/>
              <a:gd name="connsiteY31" fmla="*/ 391160 h 1732280"/>
              <a:gd name="connsiteX32" fmla="*/ 563880 w 1661160"/>
              <a:gd name="connsiteY32" fmla="*/ 406400 h 1732280"/>
              <a:gd name="connsiteX33" fmla="*/ 584200 w 1661160"/>
              <a:gd name="connsiteY33" fmla="*/ 436880 h 1732280"/>
              <a:gd name="connsiteX34" fmla="*/ 609600 w 1661160"/>
              <a:gd name="connsiteY34" fmla="*/ 472440 h 1732280"/>
              <a:gd name="connsiteX35" fmla="*/ 619760 w 1661160"/>
              <a:gd name="connsiteY35" fmla="*/ 492760 h 1732280"/>
              <a:gd name="connsiteX36" fmla="*/ 635000 w 1661160"/>
              <a:gd name="connsiteY36" fmla="*/ 508000 h 1732280"/>
              <a:gd name="connsiteX37" fmla="*/ 645160 w 1661160"/>
              <a:gd name="connsiteY37" fmla="*/ 523240 h 1732280"/>
              <a:gd name="connsiteX38" fmla="*/ 660400 w 1661160"/>
              <a:gd name="connsiteY38" fmla="*/ 538480 h 1732280"/>
              <a:gd name="connsiteX39" fmla="*/ 670560 w 1661160"/>
              <a:gd name="connsiteY39" fmla="*/ 558800 h 1732280"/>
              <a:gd name="connsiteX40" fmla="*/ 706120 w 1661160"/>
              <a:gd name="connsiteY40" fmla="*/ 594360 h 1732280"/>
              <a:gd name="connsiteX41" fmla="*/ 741680 w 1661160"/>
              <a:gd name="connsiteY41" fmla="*/ 629920 h 1732280"/>
              <a:gd name="connsiteX42" fmla="*/ 762000 w 1661160"/>
              <a:gd name="connsiteY42" fmla="*/ 645160 h 1732280"/>
              <a:gd name="connsiteX43" fmla="*/ 777240 w 1661160"/>
              <a:gd name="connsiteY43" fmla="*/ 660400 h 1732280"/>
              <a:gd name="connsiteX44" fmla="*/ 792480 w 1661160"/>
              <a:gd name="connsiteY44" fmla="*/ 670560 h 1732280"/>
              <a:gd name="connsiteX45" fmla="*/ 828040 w 1661160"/>
              <a:gd name="connsiteY45" fmla="*/ 706120 h 1732280"/>
              <a:gd name="connsiteX46" fmla="*/ 858520 w 1661160"/>
              <a:gd name="connsiteY46" fmla="*/ 731520 h 1732280"/>
              <a:gd name="connsiteX47" fmla="*/ 894080 w 1661160"/>
              <a:gd name="connsiteY47" fmla="*/ 756920 h 1732280"/>
              <a:gd name="connsiteX48" fmla="*/ 919480 w 1661160"/>
              <a:gd name="connsiteY48" fmla="*/ 787400 h 1732280"/>
              <a:gd name="connsiteX49" fmla="*/ 934720 w 1661160"/>
              <a:gd name="connsiteY49" fmla="*/ 792480 h 1732280"/>
              <a:gd name="connsiteX50" fmla="*/ 980440 w 1661160"/>
              <a:gd name="connsiteY50" fmla="*/ 833120 h 1732280"/>
              <a:gd name="connsiteX51" fmla="*/ 995680 w 1661160"/>
              <a:gd name="connsiteY51" fmla="*/ 838200 h 1732280"/>
              <a:gd name="connsiteX52" fmla="*/ 1036320 w 1661160"/>
              <a:gd name="connsiteY52" fmla="*/ 873760 h 1732280"/>
              <a:gd name="connsiteX53" fmla="*/ 1066800 w 1661160"/>
              <a:gd name="connsiteY53" fmla="*/ 894080 h 1732280"/>
              <a:gd name="connsiteX54" fmla="*/ 1082040 w 1661160"/>
              <a:gd name="connsiteY54" fmla="*/ 909320 h 1732280"/>
              <a:gd name="connsiteX55" fmla="*/ 1112520 w 1661160"/>
              <a:gd name="connsiteY55" fmla="*/ 929640 h 1732280"/>
              <a:gd name="connsiteX56" fmla="*/ 1127760 w 1661160"/>
              <a:gd name="connsiteY56" fmla="*/ 944880 h 1732280"/>
              <a:gd name="connsiteX57" fmla="*/ 1148080 w 1661160"/>
              <a:gd name="connsiteY57" fmla="*/ 955040 h 1732280"/>
              <a:gd name="connsiteX58" fmla="*/ 1163320 w 1661160"/>
              <a:gd name="connsiteY58" fmla="*/ 970280 h 1732280"/>
              <a:gd name="connsiteX59" fmla="*/ 1178560 w 1661160"/>
              <a:gd name="connsiteY59" fmla="*/ 980440 h 1732280"/>
              <a:gd name="connsiteX60" fmla="*/ 1198880 w 1661160"/>
              <a:gd name="connsiteY60" fmla="*/ 990600 h 1732280"/>
              <a:gd name="connsiteX61" fmla="*/ 1229360 w 1661160"/>
              <a:gd name="connsiteY61" fmla="*/ 1021080 h 1732280"/>
              <a:gd name="connsiteX62" fmla="*/ 1244600 w 1661160"/>
              <a:gd name="connsiteY62" fmla="*/ 1031240 h 1732280"/>
              <a:gd name="connsiteX63" fmla="*/ 1290320 w 1661160"/>
              <a:gd name="connsiteY63" fmla="*/ 1071880 h 1732280"/>
              <a:gd name="connsiteX64" fmla="*/ 1310640 w 1661160"/>
              <a:gd name="connsiteY64" fmla="*/ 1102360 h 1732280"/>
              <a:gd name="connsiteX65" fmla="*/ 1341120 w 1661160"/>
              <a:gd name="connsiteY65" fmla="*/ 1132840 h 1732280"/>
              <a:gd name="connsiteX66" fmla="*/ 1356360 w 1661160"/>
              <a:gd name="connsiteY66" fmla="*/ 1148080 h 1732280"/>
              <a:gd name="connsiteX67" fmla="*/ 1371600 w 1661160"/>
              <a:gd name="connsiteY67" fmla="*/ 1158240 h 1732280"/>
              <a:gd name="connsiteX68" fmla="*/ 1412240 w 1661160"/>
              <a:gd name="connsiteY68" fmla="*/ 1203960 h 1732280"/>
              <a:gd name="connsiteX69" fmla="*/ 1427480 w 1661160"/>
              <a:gd name="connsiteY69" fmla="*/ 1219200 h 1732280"/>
              <a:gd name="connsiteX70" fmla="*/ 1432560 w 1661160"/>
              <a:gd name="connsiteY70" fmla="*/ 1234440 h 1732280"/>
              <a:gd name="connsiteX71" fmla="*/ 1457960 w 1661160"/>
              <a:gd name="connsiteY71" fmla="*/ 1264920 h 1732280"/>
              <a:gd name="connsiteX72" fmla="*/ 1473200 w 1661160"/>
              <a:gd name="connsiteY72" fmla="*/ 1295400 h 1732280"/>
              <a:gd name="connsiteX73" fmla="*/ 1483360 w 1661160"/>
              <a:gd name="connsiteY73" fmla="*/ 1315720 h 1732280"/>
              <a:gd name="connsiteX74" fmla="*/ 1503680 w 1661160"/>
              <a:gd name="connsiteY74" fmla="*/ 1346200 h 1732280"/>
              <a:gd name="connsiteX75" fmla="*/ 1524000 w 1661160"/>
              <a:gd name="connsiteY75" fmla="*/ 1376680 h 1732280"/>
              <a:gd name="connsiteX76" fmla="*/ 1534160 w 1661160"/>
              <a:gd name="connsiteY76" fmla="*/ 1391920 h 1732280"/>
              <a:gd name="connsiteX77" fmla="*/ 1539240 w 1661160"/>
              <a:gd name="connsiteY77" fmla="*/ 1407160 h 1732280"/>
              <a:gd name="connsiteX78" fmla="*/ 1554480 w 1661160"/>
              <a:gd name="connsiteY78" fmla="*/ 1417320 h 1732280"/>
              <a:gd name="connsiteX79" fmla="*/ 1574800 w 1661160"/>
              <a:gd name="connsiteY79" fmla="*/ 1442720 h 1732280"/>
              <a:gd name="connsiteX80" fmla="*/ 1584960 w 1661160"/>
              <a:gd name="connsiteY80" fmla="*/ 1457960 h 1732280"/>
              <a:gd name="connsiteX81" fmla="*/ 1600200 w 1661160"/>
              <a:gd name="connsiteY81" fmla="*/ 1478280 h 1732280"/>
              <a:gd name="connsiteX82" fmla="*/ 1610360 w 1661160"/>
              <a:gd name="connsiteY82" fmla="*/ 1493520 h 1732280"/>
              <a:gd name="connsiteX83" fmla="*/ 1625600 w 1661160"/>
              <a:gd name="connsiteY83" fmla="*/ 1503680 h 1732280"/>
              <a:gd name="connsiteX84" fmla="*/ 1635760 w 1661160"/>
              <a:gd name="connsiteY84" fmla="*/ 1534160 h 1732280"/>
              <a:gd name="connsiteX85" fmla="*/ 1661160 w 1661160"/>
              <a:gd name="connsiteY85" fmla="*/ 1579880 h 1732280"/>
              <a:gd name="connsiteX86" fmla="*/ 1620520 w 1661160"/>
              <a:gd name="connsiteY86" fmla="*/ 1615440 h 1732280"/>
              <a:gd name="connsiteX87" fmla="*/ 1605280 w 1661160"/>
              <a:gd name="connsiteY87" fmla="*/ 1625600 h 1732280"/>
              <a:gd name="connsiteX88" fmla="*/ 1590040 w 1661160"/>
              <a:gd name="connsiteY88" fmla="*/ 1630680 h 1732280"/>
              <a:gd name="connsiteX89" fmla="*/ 1559560 w 1661160"/>
              <a:gd name="connsiteY89" fmla="*/ 1651000 h 1732280"/>
              <a:gd name="connsiteX90" fmla="*/ 1544320 w 1661160"/>
              <a:gd name="connsiteY90" fmla="*/ 1661160 h 1732280"/>
              <a:gd name="connsiteX91" fmla="*/ 1513840 w 1661160"/>
              <a:gd name="connsiteY91" fmla="*/ 1676400 h 1732280"/>
              <a:gd name="connsiteX92" fmla="*/ 1498600 w 1661160"/>
              <a:gd name="connsiteY92" fmla="*/ 1681480 h 1732280"/>
              <a:gd name="connsiteX93" fmla="*/ 1468120 w 1661160"/>
              <a:gd name="connsiteY93" fmla="*/ 1706880 h 1732280"/>
              <a:gd name="connsiteX94" fmla="*/ 1437640 w 1661160"/>
              <a:gd name="connsiteY94" fmla="*/ 1717040 h 1732280"/>
              <a:gd name="connsiteX95" fmla="*/ 1407160 w 1661160"/>
              <a:gd name="connsiteY95" fmla="*/ 1732280 h 1732280"/>
              <a:gd name="connsiteX96" fmla="*/ 1391920 w 1661160"/>
              <a:gd name="connsiteY96" fmla="*/ 1727200 h 1732280"/>
              <a:gd name="connsiteX97" fmla="*/ 1381760 w 1661160"/>
              <a:gd name="connsiteY97" fmla="*/ 1711960 h 1732280"/>
              <a:gd name="connsiteX98" fmla="*/ 1366520 w 1661160"/>
              <a:gd name="connsiteY98" fmla="*/ 1696720 h 1732280"/>
              <a:gd name="connsiteX99" fmla="*/ 1346200 w 1661160"/>
              <a:gd name="connsiteY99" fmla="*/ 1666240 h 1732280"/>
              <a:gd name="connsiteX100" fmla="*/ 1341120 w 1661160"/>
              <a:gd name="connsiteY100" fmla="*/ 1645920 h 1732280"/>
              <a:gd name="connsiteX101" fmla="*/ 1315720 w 1661160"/>
              <a:gd name="connsiteY101" fmla="*/ 1615440 h 1732280"/>
              <a:gd name="connsiteX102" fmla="*/ 1295400 w 1661160"/>
              <a:gd name="connsiteY102" fmla="*/ 1584960 h 1732280"/>
              <a:gd name="connsiteX103" fmla="*/ 1285240 w 1661160"/>
              <a:gd name="connsiteY103" fmla="*/ 1564640 h 1732280"/>
              <a:gd name="connsiteX104" fmla="*/ 1270000 w 1661160"/>
              <a:gd name="connsiteY104" fmla="*/ 1549400 h 1732280"/>
              <a:gd name="connsiteX105" fmla="*/ 1254760 w 1661160"/>
              <a:gd name="connsiteY105" fmla="*/ 1513840 h 1732280"/>
              <a:gd name="connsiteX106" fmla="*/ 1224280 w 1661160"/>
              <a:gd name="connsiteY106" fmla="*/ 1468120 h 1732280"/>
              <a:gd name="connsiteX107" fmla="*/ 1214120 w 1661160"/>
              <a:gd name="connsiteY107" fmla="*/ 1452880 h 1732280"/>
              <a:gd name="connsiteX108" fmla="*/ 1198880 w 1661160"/>
              <a:gd name="connsiteY108" fmla="*/ 1437640 h 1732280"/>
              <a:gd name="connsiteX109" fmla="*/ 1188720 w 1661160"/>
              <a:gd name="connsiteY109" fmla="*/ 1422400 h 1732280"/>
              <a:gd name="connsiteX110" fmla="*/ 1183640 w 1661160"/>
              <a:gd name="connsiteY110" fmla="*/ 1407160 h 1732280"/>
              <a:gd name="connsiteX111" fmla="*/ 1163320 w 1661160"/>
              <a:gd name="connsiteY111" fmla="*/ 1391920 h 1732280"/>
              <a:gd name="connsiteX112" fmla="*/ 1143000 w 1661160"/>
              <a:gd name="connsiteY112" fmla="*/ 1361440 h 1732280"/>
              <a:gd name="connsiteX113" fmla="*/ 1132840 w 1661160"/>
              <a:gd name="connsiteY113" fmla="*/ 1346200 h 1732280"/>
              <a:gd name="connsiteX114" fmla="*/ 1087120 w 1661160"/>
              <a:gd name="connsiteY114" fmla="*/ 1320800 h 1732280"/>
              <a:gd name="connsiteX115" fmla="*/ 990600 w 1661160"/>
              <a:gd name="connsiteY115" fmla="*/ 1325880 h 1732280"/>
              <a:gd name="connsiteX116" fmla="*/ 944880 w 1661160"/>
              <a:gd name="connsiteY116" fmla="*/ 1330960 h 1732280"/>
              <a:gd name="connsiteX117" fmla="*/ 797560 w 1661160"/>
              <a:gd name="connsiteY117" fmla="*/ 1325880 h 1732280"/>
              <a:gd name="connsiteX118" fmla="*/ 756920 w 1661160"/>
              <a:gd name="connsiteY118" fmla="*/ 1264920 h 1732280"/>
              <a:gd name="connsiteX119" fmla="*/ 751840 w 1661160"/>
              <a:gd name="connsiteY119" fmla="*/ 1249680 h 1732280"/>
              <a:gd name="connsiteX120" fmla="*/ 746760 w 1661160"/>
              <a:gd name="connsiteY120" fmla="*/ 1234440 h 1732280"/>
              <a:gd name="connsiteX121" fmla="*/ 741680 w 1661160"/>
              <a:gd name="connsiteY121" fmla="*/ 1102360 h 1732280"/>
              <a:gd name="connsiteX122" fmla="*/ 726440 w 1661160"/>
              <a:gd name="connsiteY122" fmla="*/ 1031240 h 1732280"/>
              <a:gd name="connsiteX123" fmla="*/ 721360 w 1661160"/>
              <a:gd name="connsiteY123" fmla="*/ 1016000 h 1732280"/>
              <a:gd name="connsiteX124" fmla="*/ 690880 w 1661160"/>
              <a:gd name="connsiteY124" fmla="*/ 990600 h 1732280"/>
              <a:gd name="connsiteX125" fmla="*/ 680720 w 1661160"/>
              <a:gd name="connsiteY125" fmla="*/ 975360 h 1732280"/>
              <a:gd name="connsiteX126" fmla="*/ 665480 w 1661160"/>
              <a:gd name="connsiteY126" fmla="*/ 970280 h 1732280"/>
              <a:gd name="connsiteX127" fmla="*/ 645160 w 1661160"/>
              <a:gd name="connsiteY127" fmla="*/ 960120 h 1732280"/>
              <a:gd name="connsiteX128" fmla="*/ 614680 w 1661160"/>
              <a:gd name="connsiteY128" fmla="*/ 949960 h 1732280"/>
              <a:gd name="connsiteX129" fmla="*/ 568960 w 1661160"/>
              <a:gd name="connsiteY129" fmla="*/ 924560 h 1732280"/>
              <a:gd name="connsiteX130" fmla="*/ 558800 w 1661160"/>
              <a:gd name="connsiteY130" fmla="*/ 909320 h 1732280"/>
              <a:gd name="connsiteX131" fmla="*/ 543560 w 1661160"/>
              <a:gd name="connsiteY131" fmla="*/ 894080 h 1732280"/>
              <a:gd name="connsiteX132" fmla="*/ 538480 w 1661160"/>
              <a:gd name="connsiteY132" fmla="*/ 878840 h 1732280"/>
              <a:gd name="connsiteX133" fmla="*/ 528320 w 1661160"/>
              <a:gd name="connsiteY133" fmla="*/ 863600 h 1732280"/>
              <a:gd name="connsiteX134" fmla="*/ 508000 w 1661160"/>
              <a:gd name="connsiteY134" fmla="*/ 817880 h 1732280"/>
              <a:gd name="connsiteX135" fmla="*/ 502920 w 1661160"/>
              <a:gd name="connsiteY135" fmla="*/ 792480 h 1732280"/>
              <a:gd name="connsiteX136" fmla="*/ 497840 w 1661160"/>
              <a:gd name="connsiteY136" fmla="*/ 777240 h 1732280"/>
              <a:gd name="connsiteX137" fmla="*/ 482600 w 1661160"/>
              <a:gd name="connsiteY137" fmla="*/ 726440 h 1732280"/>
              <a:gd name="connsiteX138" fmla="*/ 477520 w 1661160"/>
              <a:gd name="connsiteY138" fmla="*/ 711200 h 1732280"/>
              <a:gd name="connsiteX139" fmla="*/ 472440 w 1661160"/>
              <a:gd name="connsiteY139" fmla="*/ 690880 h 1732280"/>
              <a:gd name="connsiteX140" fmla="*/ 452120 w 1661160"/>
              <a:gd name="connsiteY140" fmla="*/ 660400 h 1732280"/>
              <a:gd name="connsiteX141" fmla="*/ 441960 w 1661160"/>
              <a:gd name="connsiteY141" fmla="*/ 640080 h 1732280"/>
              <a:gd name="connsiteX142" fmla="*/ 431800 w 1661160"/>
              <a:gd name="connsiteY142" fmla="*/ 624840 h 1732280"/>
              <a:gd name="connsiteX143" fmla="*/ 406400 w 1661160"/>
              <a:gd name="connsiteY143" fmla="*/ 584200 h 1732280"/>
              <a:gd name="connsiteX144" fmla="*/ 386080 w 1661160"/>
              <a:gd name="connsiteY144" fmla="*/ 553720 h 1732280"/>
              <a:gd name="connsiteX145" fmla="*/ 375920 w 1661160"/>
              <a:gd name="connsiteY145" fmla="*/ 538480 h 1732280"/>
              <a:gd name="connsiteX146" fmla="*/ 360680 w 1661160"/>
              <a:gd name="connsiteY146" fmla="*/ 528320 h 1732280"/>
              <a:gd name="connsiteX147" fmla="*/ 314960 w 1661160"/>
              <a:gd name="connsiteY147" fmla="*/ 487680 h 1732280"/>
              <a:gd name="connsiteX148" fmla="*/ 284480 w 1661160"/>
              <a:gd name="connsiteY148" fmla="*/ 467360 h 1732280"/>
              <a:gd name="connsiteX149" fmla="*/ 269240 w 1661160"/>
              <a:gd name="connsiteY149" fmla="*/ 457200 h 1732280"/>
              <a:gd name="connsiteX150" fmla="*/ 228600 w 1661160"/>
              <a:gd name="connsiteY150" fmla="*/ 406400 h 1732280"/>
              <a:gd name="connsiteX151" fmla="*/ 213360 w 1661160"/>
              <a:gd name="connsiteY151" fmla="*/ 391160 h 1732280"/>
              <a:gd name="connsiteX152" fmla="*/ 198120 w 1661160"/>
              <a:gd name="connsiteY152" fmla="*/ 375920 h 1732280"/>
              <a:gd name="connsiteX153" fmla="*/ 167640 w 1661160"/>
              <a:gd name="connsiteY153" fmla="*/ 355600 h 1732280"/>
              <a:gd name="connsiteX154" fmla="*/ 157480 w 1661160"/>
              <a:gd name="connsiteY154" fmla="*/ 340360 h 1732280"/>
              <a:gd name="connsiteX155" fmla="*/ 111760 w 1661160"/>
              <a:gd name="connsiteY155" fmla="*/ 299720 h 1732280"/>
              <a:gd name="connsiteX156" fmla="*/ 71120 w 1661160"/>
              <a:gd name="connsiteY156" fmla="*/ 254000 h 1732280"/>
              <a:gd name="connsiteX157" fmla="*/ 55880 w 1661160"/>
              <a:gd name="connsiteY157" fmla="*/ 238760 h 1732280"/>
              <a:gd name="connsiteX158" fmla="*/ 40640 w 1661160"/>
              <a:gd name="connsiteY158" fmla="*/ 223520 h 1732280"/>
              <a:gd name="connsiteX159" fmla="*/ 25400 w 1661160"/>
              <a:gd name="connsiteY159" fmla="*/ 193040 h 1732280"/>
              <a:gd name="connsiteX160" fmla="*/ 10160 w 1661160"/>
              <a:gd name="connsiteY160" fmla="*/ 132080 h 1732280"/>
              <a:gd name="connsiteX161" fmla="*/ 0 w 1661160"/>
              <a:gd name="connsiteY161" fmla="*/ 137160 h 17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661160" h="1732280">
                <a:moveTo>
                  <a:pt x="0" y="137160"/>
                </a:moveTo>
                <a:lnTo>
                  <a:pt x="0" y="137160"/>
                </a:lnTo>
                <a:cubicBezTo>
                  <a:pt x="13547" y="130387"/>
                  <a:pt x="26852" y="123107"/>
                  <a:pt x="40640" y="116840"/>
                </a:cubicBezTo>
                <a:cubicBezTo>
                  <a:pt x="45515" y="114624"/>
                  <a:pt x="51091" y="114155"/>
                  <a:pt x="55880" y="111760"/>
                </a:cubicBezTo>
                <a:cubicBezTo>
                  <a:pt x="90962" y="94219"/>
                  <a:pt x="49150" y="107093"/>
                  <a:pt x="91440" y="96520"/>
                </a:cubicBezTo>
                <a:cubicBezTo>
                  <a:pt x="96520" y="93133"/>
                  <a:pt x="101219" y="89090"/>
                  <a:pt x="106680" y="86360"/>
                </a:cubicBezTo>
                <a:cubicBezTo>
                  <a:pt x="111469" y="83965"/>
                  <a:pt x="117239" y="83881"/>
                  <a:pt x="121920" y="81280"/>
                </a:cubicBezTo>
                <a:cubicBezTo>
                  <a:pt x="132594" y="75350"/>
                  <a:pt x="142240" y="67733"/>
                  <a:pt x="152400" y="60960"/>
                </a:cubicBezTo>
                <a:cubicBezTo>
                  <a:pt x="157480" y="57573"/>
                  <a:pt x="161717" y="52281"/>
                  <a:pt x="167640" y="50800"/>
                </a:cubicBezTo>
                <a:lnTo>
                  <a:pt x="187960" y="45720"/>
                </a:lnTo>
                <a:cubicBezTo>
                  <a:pt x="231636" y="16603"/>
                  <a:pt x="176376" y="51512"/>
                  <a:pt x="218440" y="30480"/>
                </a:cubicBezTo>
                <a:cubicBezTo>
                  <a:pt x="223901" y="27750"/>
                  <a:pt x="228219" y="23050"/>
                  <a:pt x="233680" y="20320"/>
                </a:cubicBezTo>
                <a:cubicBezTo>
                  <a:pt x="238469" y="17925"/>
                  <a:pt x="244131" y="17635"/>
                  <a:pt x="248920" y="15240"/>
                </a:cubicBezTo>
                <a:cubicBezTo>
                  <a:pt x="284002" y="-2301"/>
                  <a:pt x="242190" y="10573"/>
                  <a:pt x="284480" y="0"/>
                </a:cubicBezTo>
                <a:cubicBezTo>
                  <a:pt x="299720" y="1693"/>
                  <a:pt x="316699" y="-2190"/>
                  <a:pt x="330200" y="5080"/>
                </a:cubicBezTo>
                <a:cubicBezTo>
                  <a:pt x="352118" y="16882"/>
                  <a:pt x="347260" y="34120"/>
                  <a:pt x="355600" y="50800"/>
                </a:cubicBezTo>
                <a:cubicBezTo>
                  <a:pt x="358330" y="56261"/>
                  <a:pt x="363030" y="60579"/>
                  <a:pt x="365760" y="66040"/>
                </a:cubicBezTo>
                <a:cubicBezTo>
                  <a:pt x="368155" y="70829"/>
                  <a:pt x="367495" y="77099"/>
                  <a:pt x="370840" y="81280"/>
                </a:cubicBezTo>
                <a:cubicBezTo>
                  <a:pt x="374654" y="86048"/>
                  <a:pt x="381000" y="88053"/>
                  <a:pt x="386080" y="91440"/>
                </a:cubicBezTo>
                <a:cubicBezTo>
                  <a:pt x="387773" y="96520"/>
                  <a:pt x="388765" y="101891"/>
                  <a:pt x="391160" y="106680"/>
                </a:cubicBezTo>
                <a:cubicBezTo>
                  <a:pt x="398233" y="120825"/>
                  <a:pt x="405325" y="125925"/>
                  <a:pt x="416560" y="137160"/>
                </a:cubicBezTo>
                <a:cubicBezTo>
                  <a:pt x="418253" y="142240"/>
                  <a:pt x="419039" y="147719"/>
                  <a:pt x="421640" y="152400"/>
                </a:cubicBezTo>
                <a:cubicBezTo>
                  <a:pt x="427570" y="163074"/>
                  <a:pt x="438099" y="171296"/>
                  <a:pt x="441960" y="182880"/>
                </a:cubicBezTo>
                <a:cubicBezTo>
                  <a:pt x="443653" y="187960"/>
                  <a:pt x="444439" y="193439"/>
                  <a:pt x="447040" y="198120"/>
                </a:cubicBezTo>
                <a:cubicBezTo>
                  <a:pt x="452970" y="208794"/>
                  <a:pt x="460587" y="218440"/>
                  <a:pt x="467360" y="228600"/>
                </a:cubicBezTo>
                <a:lnTo>
                  <a:pt x="477520" y="243840"/>
                </a:lnTo>
                <a:cubicBezTo>
                  <a:pt x="479213" y="250613"/>
                  <a:pt x="479478" y="257915"/>
                  <a:pt x="482600" y="264160"/>
                </a:cubicBezTo>
                <a:cubicBezTo>
                  <a:pt x="488061" y="275082"/>
                  <a:pt x="496147" y="284480"/>
                  <a:pt x="502920" y="294640"/>
                </a:cubicBezTo>
                <a:cubicBezTo>
                  <a:pt x="506307" y="299720"/>
                  <a:pt x="511149" y="304088"/>
                  <a:pt x="513080" y="309880"/>
                </a:cubicBezTo>
                <a:cubicBezTo>
                  <a:pt x="527128" y="352024"/>
                  <a:pt x="503545" y="285729"/>
                  <a:pt x="538480" y="355600"/>
                </a:cubicBezTo>
                <a:cubicBezTo>
                  <a:pt x="541867" y="362373"/>
                  <a:pt x="544883" y="369345"/>
                  <a:pt x="548640" y="375920"/>
                </a:cubicBezTo>
                <a:cubicBezTo>
                  <a:pt x="551669" y="381221"/>
                  <a:pt x="556070" y="385699"/>
                  <a:pt x="558800" y="391160"/>
                </a:cubicBezTo>
                <a:cubicBezTo>
                  <a:pt x="561195" y="395949"/>
                  <a:pt x="561279" y="401719"/>
                  <a:pt x="563880" y="406400"/>
                </a:cubicBezTo>
                <a:cubicBezTo>
                  <a:pt x="569810" y="417074"/>
                  <a:pt x="576874" y="427111"/>
                  <a:pt x="584200" y="436880"/>
                </a:cubicBezTo>
                <a:cubicBezTo>
                  <a:pt x="590742" y="445603"/>
                  <a:pt x="603657" y="462040"/>
                  <a:pt x="609600" y="472440"/>
                </a:cubicBezTo>
                <a:cubicBezTo>
                  <a:pt x="613357" y="479015"/>
                  <a:pt x="615358" y="486598"/>
                  <a:pt x="619760" y="492760"/>
                </a:cubicBezTo>
                <a:cubicBezTo>
                  <a:pt x="623936" y="498606"/>
                  <a:pt x="630401" y="502481"/>
                  <a:pt x="635000" y="508000"/>
                </a:cubicBezTo>
                <a:cubicBezTo>
                  <a:pt x="638909" y="512690"/>
                  <a:pt x="641251" y="518550"/>
                  <a:pt x="645160" y="523240"/>
                </a:cubicBezTo>
                <a:cubicBezTo>
                  <a:pt x="649759" y="528759"/>
                  <a:pt x="656224" y="532634"/>
                  <a:pt x="660400" y="538480"/>
                </a:cubicBezTo>
                <a:cubicBezTo>
                  <a:pt x="664802" y="544642"/>
                  <a:pt x="665765" y="552939"/>
                  <a:pt x="670560" y="558800"/>
                </a:cubicBezTo>
                <a:cubicBezTo>
                  <a:pt x="681175" y="571774"/>
                  <a:pt x="696821" y="580412"/>
                  <a:pt x="706120" y="594360"/>
                </a:cubicBezTo>
                <a:cubicBezTo>
                  <a:pt x="729410" y="629295"/>
                  <a:pt x="714856" y="620979"/>
                  <a:pt x="741680" y="629920"/>
                </a:cubicBezTo>
                <a:cubicBezTo>
                  <a:pt x="748453" y="635000"/>
                  <a:pt x="755572" y="639650"/>
                  <a:pt x="762000" y="645160"/>
                </a:cubicBezTo>
                <a:cubicBezTo>
                  <a:pt x="767455" y="649835"/>
                  <a:pt x="771721" y="655801"/>
                  <a:pt x="777240" y="660400"/>
                </a:cubicBezTo>
                <a:cubicBezTo>
                  <a:pt x="781930" y="664309"/>
                  <a:pt x="787942" y="666476"/>
                  <a:pt x="792480" y="670560"/>
                </a:cubicBezTo>
                <a:cubicBezTo>
                  <a:pt x="804940" y="681774"/>
                  <a:pt x="814092" y="696821"/>
                  <a:pt x="828040" y="706120"/>
                </a:cubicBezTo>
                <a:cubicBezTo>
                  <a:pt x="865878" y="731345"/>
                  <a:pt x="819406" y="698925"/>
                  <a:pt x="858520" y="731520"/>
                </a:cubicBezTo>
                <a:cubicBezTo>
                  <a:pt x="875827" y="745942"/>
                  <a:pt x="875779" y="738619"/>
                  <a:pt x="894080" y="756920"/>
                </a:cubicBezTo>
                <a:cubicBezTo>
                  <a:pt x="912822" y="775662"/>
                  <a:pt x="894513" y="770756"/>
                  <a:pt x="919480" y="787400"/>
                </a:cubicBezTo>
                <a:cubicBezTo>
                  <a:pt x="923935" y="790370"/>
                  <a:pt x="929640" y="790787"/>
                  <a:pt x="934720" y="792480"/>
                </a:cubicBezTo>
                <a:cubicBezTo>
                  <a:pt x="948183" y="805943"/>
                  <a:pt x="962310" y="824055"/>
                  <a:pt x="980440" y="833120"/>
                </a:cubicBezTo>
                <a:cubicBezTo>
                  <a:pt x="985229" y="835515"/>
                  <a:pt x="990600" y="836507"/>
                  <a:pt x="995680" y="838200"/>
                </a:cubicBezTo>
                <a:cubicBezTo>
                  <a:pt x="1024467" y="881380"/>
                  <a:pt x="977053" y="814493"/>
                  <a:pt x="1036320" y="873760"/>
                </a:cubicBezTo>
                <a:cubicBezTo>
                  <a:pt x="1055346" y="892786"/>
                  <a:pt x="1044744" y="886728"/>
                  <a:pt x="1066800" y="894080"/>
                </a:cubicBezTo>
                <a:cubicBezTo>
                  <a:pt x="1071880" y="899160"/>
                  <a:pt x="1076369" y="904909"/>
                  <a:pt x="1082040" y="909320"/>
                </a:cubicBezTo>
                <a:cubicBezTo>
                  <a:pt x="1091679" y="916817"/>
                  <a:pt x="1103886" y="921006"/>
                  <a:pt x="1112520" y="929640"/>
                </a:cubicBezTo>
                <a:cubicBezTo>
                  <a:pt x="1117600" y="934720"/>
                  <a:pt x="1121914" y="940704"/>
                  <a:pt x="1127760" y="944880"/>
                </a:cubicBezTo>
                <a:cubicBezTo>
                  <a:pt x="1133922" y="949282"/>
                  <a:pt x="1141918" y="950638"/>
                  <a:pt x="1148080" y="955040"/>
                </a:cubicBezTo>
                <a:cubicBezTo>
                  <a:pt x="1153926" y="959216"/>
                  <a:pt x="1157801" y="965681"/>
                  <a:pt x="1163320" y="970280"/>
                </a:cubicBezTo>
                <a:cubicBezTo>
                  <a:pt x="1168010" y="974189"/>
                  <a:pt x="1173259" y="977411"/>
                  <a:pt x="1178560" y="980440"/>
                </a:cubicBezTo>
                <a:cubicBezTo>
                  <a:pt x="1185135" y="984197"/>
                  <a:pt x="1192967" y="985869"/>
                  <a:pt x="1198880" y="990600"/>
                </a:cubicBezTo>
                <a:cubicBezTo>
                  <a:pt x="1210100" y="999576"/>
                  <a:pt x="1217405" y="1013110"/>
                  <a:pt x="1229360" y="1021080"/>
                </a:cubicBezTo>
                <a:cubicBezTo>
                  <a:pt x="1234440" y="1024467"/>
                  <a:pt x="1240037" y="1027184"/>
                  <a:pt x="1244600" y="1031240"/>
                </a:cubicBezTo>
                <a:cubicBezTo>
                  <a:pt x="1296796" y="1077636"/>
                  <a:pt x="1255732" y="1048821"/>
                  <a:pt x="1290320" y="1071880"/>
                </a:cubicBezTo>
                <a:cubicBezTo>
                  <a:pt x="1297093" y="1082040"/>
                  <a:pt x="1302006" y="1093726"/>
                  <a:pt x="1310640" y="1102360"/>
                </a:cubicBezTo>
                <a:lnTo>
                  <a:pt x="1341120" y="1132840"/>
                </a:lnTo>
                <a:cubicBezTo>
                  <a:pt x="1346200" y="1137920"/>
                  <a:pt x="1350382" y="1144095"/>
                  <a:pt x="1356360" y="1148080"/>
                </a:cubicBezTo>
                <a:lnTo>
                  <a:pt x="1371600" y="1158240"/>
                </a:lnTo>
                <a:cubicBezTo>
                  <a:pt x="1389730" y="1185435"/>
                  <a:pt x="1377443" y="1169163"/>
                  <a:pt x="1412240" y="1203960"/>
                </a:cubicBezTo>
                <a:lnTo>
                  <a:pt x="1427480" y="1219200"/>
                </a:lnTo>
                <a:cubicBezTo>
                  <a:pt x="1429173" y="1224280"/>
                  <a:pt x="1430165" y="1229651"/>
                  <a:pt x="1432560" y="1234440"/>
                </a:cubicBezTo>
                <a:cubicBezTo>
                  <a:pt x="1439633" y="1248585"/>
                  <a:pt x="1446725" y="1253685"/>
                  <a:pt x="1457960" y="1264920"/>
                </a:cubicBezTo>
                <a:cubicBezTo>
                  <a:pt x="1467274" y="1292862"/>
                  <a:pt x="1457444" y="1267826"/>
                  <a:pt x="1473200" y="1295400"/>
                </a:cubicBezTo>
                <a:cubicBezTo>
                  <a:pt x="1476957" y="1301975"/>
                  <a:pt x="1479464" y="1309226"/>
                  <a:pt x="1483360" y="1315720"/>
                </a:cubicBezTo>
                <a:cubicBezTo>
                  <a:pt x="1489642" y="1326191"/>
                  <a:pt x="1496907" y="1336040"/>
                  <a:pt x="1503680" y="1346200"/>
                </a:cubicBezTo>
                <a:lnTo>
                  <a:pt x="1524000" y="1376680"/>
                </a:lnTo>
                <a:cubicBezTo>
                  <a:pt x="1527387" y="1381760"/>
                  <a:pt x="1532229" y="1386128"/>
                  <a:pt x="1534160" y="1391920"/>
                </a:cubicBezTo>
                <a:cubicBezTo>
                  <a:pt x="1535853" y="1397000"/>
                  <a:pt x="1535895" y="1402979"/>
                  <a:pt x="1539240" y="1407160"/>
                </a:cubicBezTo>
                <a:cubicBezTo>
                  <a:pt x="1543054" y="1411928"/>
                  <a:pt x="1549400" y="1413933"/>
                  <a:pt x="1554480" y="1417320"/>
                </a:cubicBezTo>
                <a:cubicBezTo>
                  <a:pt x="1564370" y="1446989"/>
                  <a:pt x="1551822" y="1419742"/>
                  <a:pt x="1574800" y="1442720"/>
                </a:cubicBezTo>
                <a:cubicBezTo>
                  <a:pt x="1579117" y="1447037"/>
                  <a:pt x="1581411" y="1452992"/>
                  <a:pt x="1584960" y="1457960"/>
                </a:cubicBezTo>
                <a:cubicBezTo>
                  <a:pt x="1589881" y="1464850"/>
                  <a:pt x="1595279" y="1471390"/>
                  <a:pt x="1600200" y="1478280"/>
                </a:cubicBezTo>
                <a:cubicBezTo>
                  <a:pt x="1603749" y="1483248"/>
                  <a:pt x="1606043" y="1489203"/>
                  <a:pt x="1610360" y="1493520"/>
                </a:cubicBezTo>
                <a:cubicBezTo>
                  <a:pt x="1614677" y="1497837"/>
                  <a:pt x="1620520" y="1500293"/>
                  <a:pt x="1625600" y="1503680"/>
                </a:cubicBezTo>
                <a:cubicBezTo>
                  <a:pt x="1628987" y="1513840"/>
                  <a:pt x="1629819" y="1525249"/>
                  <a:pt x="1635760" y="1534160"/>
                </a:cubicBezTo>
                <a:cubicBezTo>
                  <a:pt x="1659050" y="1569095"/>
                  <a:pt x="1652219" y="1553056"/>
                  <a:pt x="1661160" y="1579880"/>
                </a:cubicBezTo>
                <a:cubicBezTo>
                  <a:pt x="1644227" y="1605280"/>
                  <a:pt x="1656080" y="1591733"/>
                  <a:pt x="1620520" y="1615440"/>
                </a:cubicBezTo>
                <a:cubicBezTo>
                  <a:pt x="1615440" y="1618827"/>
                  <a:pt x="1611072" y="1623669"/>
                  <a:pt x="1605280" y="1625600"/>
                </a:cubicBezTo>
                <a:cubicBezTo>
                  <a:pt x="1600200" y="1627293"/>
                  <a:pt x="1594721" y="1628079"/>
                  <a:pt x="1590040" y="1630680"/>
                </a:cubicBezTo>
                <a:cubicBezTo>
                  <a:pt x="1579366" y="1636610"/>
                  <a:pt x="1569720" y="1644227"/>
                  <a:pt x="1559560" y="1651000"/>
                </a:cubicBezTo>
                <a:cubicBezTo>
                  <a:pt x="1554480" y="1654387"/>
                  <a:pt x="1550112" y="1659229"/>
                  <a:pt x="1544320" y="1661160"/>
                </a:cubicBezTo>
                <a:cubicBezTo>
                  <a:pt x="1506014" y="1673929"/>
                  <a:pt x="1553231" y="1656705"/>
                  <a:pt x="1513840" y="1676400"/>
                </a:cubicBezTo>
                <a:cubicBezTo>
                  <a:pt x="1509051" y="1678795"/>
                  <a:pt x="1503680" y="1679787"/>
                  <a:pt x="1498600" y="1681480"/>
                </a:cubicBezTo>
                <a:cubicBezTo>
                  <a:pt x="1489030" y="1691050"/>
                  <a:pt x="1480851" y="1701222"/>
                  <a:pt x="1468120" y="1706880"/>
                </a:cubicBezTo>
                <a:cubicBezTo>
                  <a:pt x="1458333" y="1711230"/>
                  <a:pt x="1446551" y="1711099"/>
                  <a:pt x="1437640" y="1717040"/>
                </a:cubicBezTo>
                <a:cubicBezTo>
                  <a:pt x="1417945" y="1730170"/>
                  <a:pt x="1428192" y="1725269"/>
                  <a:pt x="1407160" y="1732280"/>
                </a:cubicBezTo>
                <a:cubicBezTo>
                  <a:pt x="1402080" y="1730587"/>
                  <a:pt x="1396101" y="1730545"/>
                  <a:pt x="1391920" y="1727200"/>
                </a:cubicBezTo>
                <a:cubicBezTo>
                  <a:pt x="1387152" y="1723386"/>
                  <a:pt x="1385669" y="1716650"/>
                  <a:pt x="1381760" y="1711960"/>
                </a:cubicBezTo>
                <a:cubicBezTo>
                  <a:pt x="1377161" y="1706441"/>
                  <a:pt x="1370931" y="1702391"/>
                  <a:pt x="1366520" y="1696720"/>
                </a:cubicBezTo>
                <a:cubicBezTo>
                  <a:pt x="1359023" y="1687081"/>
                  <a:pt x="1346200" y="1666240"/>
                  <a:pt x="1346200" y="1666240"/>
                </a:cubicBezTo>
                <a:cubicBezTo>
                  <a:pt x="1344507" y="1659467"/>
                  <a:pt x="1343870" y="1652337"/>
                  <a:pt x="1341120" y="1645920"/>
                </a:cubicBezTo>
                <a:cubicBezTo>
                  <a:pt x="1335816" y="1633543"/>
                  <a:pt x="1324874" y="1624594"/>
                  <a:pt x="1315720" y="1615440"/>
                </a:cubicBezTo>
                <a:cubicBezTo>
                  <a:pt x="1304823" y="1582748"/>
                  <a:pt x="1319183" y="1618256"/>
                  <a:pt x="1295400" y="1584960"/>
                </a:cubicBezTo>
                <a:cubicBezTo>
                  <a:pt x="1290998" y="1578798"/>
                  <a:pt x="1289642" y="1570802"/>
                  <a:pt x="1285240" y="1564640"/>
                </a:cubicBezTo>
                <a:cubicBezTo>
                  <a:pt x="1281064" y="1558794"/>
                  <a:pt x="1274176" y="1555246"/>
                  <a:pt x="1270000" y="1549400"/>
                </a:cubicBezTo>
                <a:cubicBezTo>
                  <a:pt x="1244565" y="1513791"/>
                  <a:pt x="1271343" y="1543689"/>
                  <a:pt x="1254760" y="1513840"/>
                </a:cubicBezTo>
                <a:lnTo>
                  <a:pt x="1224280" y="1468120"/>
                </a:lnTo>
                <a:cubicBezTo>
                  <a:pt x="1220893" y="1463040"/>
                  <a:pt x="1218437" y="1457197"/>
                  <a:pt x="1214120" y="1452880"/>
                </a:cubicBezTo>
                <a:cubicBezTo>
                  <a:pt x="1209040" y="1447800"/>
                  <a:pt x="1203479" y="1443159"/>
                  <a:pt x="1198880" y="1437640"/>
                </a:cubicBezTo>
                <a:cubicBezTo>
                  <a:pt x="1194971" y="1432950"/>
                  <a:pt x="1191450" y="1427861"/>
                  <a:pt x="1188720" y="1422400"/>
                </a:cubicBezTo>
                <a:cubicBezTo>
                  <a:pt x="1186325" y="1417611"/>
                  <a:pt x="1187068" y="1411274"/>
                  <a:pt x="1183640" y="1407160"/>
                </a:cubicBezTo>
                <a:cubicBezTo>
                  <a:pt x="1178220" y="1400656"/>
                  <a:pt x="1168945" y="1398248"/>
                  <a:pt x="1163320" y="1391920"/>
                </a:cubicBezTo>
                <a:cubicBezTo>
                  <a:pt x="1155208" y="1382794"/>
                  <a:pt x="1149773" y="1371600"/>
                  <a:pt x="1143000" y="1361440"/>
                </a:cubicBezTo>
                <a:cubicBezTo>
                  <a:pt x="1139613" y="1356360"/>
                  <a:pt x="1137920" y="1349587"/>
                  <a:pt x="1132840" y="1346200"/>
                </a:cubicBezTo>
                <a:cubicBezTo>
                  <a:pt x="1097905" y="1322910"/>
                  <a:pt x="1113944" y="1329741"/>
                  <a:pt x="1087120" y="1320800"/>
                </a:cubicBezTo>
                <a:lnTo>
                  <a:pt x="990600" y="1325880"/>
                </a:lnTo>
                <a:cubicBezTo>
                  <a:pt x="975305" y="1326972"/>
                  <a:pt x="960214" y="1330960"/>
                  <a:pt x="944880" y="1330960"/>
                </a:cubicBezTo>
                <a:cubicBezTo>
                  <a:pt x="895744" y="1330960"/>
                  <a:pt x="846667" y="1327573"/>
                  <a:pt x="797560" y="1325880"/>
                </a:cubicBezTo>
                <a:cubicBezTo>
                  <a:pt x="759507" y="1287827"/>
                  <a:pt x="771624" y="1309031"/>
                  <a:pt x="756920" y="1264920"/>
                </a:cubicBezTo>
                <a:lnTo>
                  <a:pt x="751840" y="1249680"/>
                </a:lnTo>
                <a:lnTo>
                  <a:pt x="746760" y="1234440"/>
                </a:lnTo>
                <a:cubicBezTo>
                  <a:pt x="745067" y="1190413"/>
                  <a:pt x="744267" y="1146343"/>
                  <a:pt x="741680" y="1102360"/>
                </a:cubicBezTo>
                <a:cubicBezTo>
                  <a:pt x="739391" y="1063452"/>
                  <a:pt x="737685" y="1064976"/>
                  <a:pt x="726440" y="1031240"/>
                </a:cubicBezTo>
                <a:cubicBezTo>
                  <a:pt x="724747" y="1026160"/>
                  <a:pt x="725815" y="1018970"/>
                  <a:pt x="721360" y="1016000"/>
                </a:cubicBezTo>
                <a:cubicBezTo>
                  <a:pt x="706375" y="1006010"/>
                  <a:pt x="703103" y="1005268"/>
                  <a:pt x="690880" y="990600"/>
                </a:cubicBezTo>
                <a:cubicBezTo>
                  <a:pt x="686971" y="985910"/>
                  <a:pt x="685488" y="979174"/>
                  <a:pt x="680720" y="975360"/>
                </a:cubicBezTo>
                <a:cubicBezTo>
                  <a:pt x="676539" y="972015"/>
                  <a:pt x="670402" y="972389"/>
                  <a:pt x="665480" y="970280"/>
                </a:cubicBezTo>
                <a:cubicBezTo>
                  <a:pt x="658519" y="967297"/>
                  <a:pt x="652191" y="962932"/>
                  <a:pt x="645160" y="960120"/>
                </a:cubicBezTo>
                <a:cubicBezTo>
                  <a:pt x="635216" y="956143"/>
                  <a:pt x="623591" y="955901"/>
                  <a:pt x="614680" y="949960"/>
                </a:cubicBezTo>
                <a:cubicBezTo>
                  <a:pt x="579745" y="926670"/>
                  <a:pt x="595784" y="933501"/>
                  <a:pt x="568960" y="924560"/>
                </a:cubicBezTo>
                <a:cubicBezTo>
                  <a:pt x="565573" y="919480"/>
                  <a:pt x="562709" y="914010"/>
                  <a:pt x="558800" y="909320"/>
                </a:cubicBezTo>
                <a:cubicBezTo>
                  <a:pt x="554201" y="903801"/>
                  <a:pt x="547545" y="900058"/>
                  <a:pt x="543560" y="894080"/>
                </a:cubicBezTo>
                <a:cubicBezTo>
                  <a:pt x="540590" y="889625"/>
                  <a:pt x="540875" y="883629"/>
                  <a:pt x="538480" y="878840"/>
                </a:cubicBezTo>
                <a:cubicBezTo>
                  <a:pt x="535750" y="873379"/>
                  <a:pt x="530800" y="869179"/>
                  <a:pt x="528320" y="863600"/>
                </a:cubicBezTo>
                <a:cubicBezTo>
                  <a:pt x="504139" y="809192"/>
                  <a:pt x="530993" y="852370"/>
                  <a:pt x="508000" y="817880"/>
                </a:cubicBezTo>
                <a:cubicBezTo>
                  <a:pt x="506307" y="809413"/>
                  <a:pt x="505014" y="800857"/>
                  <a:pt x="502920" y="792480"/>
                </a:cubicBezTo>
                <a:cubicBezTo>
                  <a:pt x="501621" y="787285"/>
                  <a:pt x="499311" y="782389"/>
                  <a:pt x="497840" y="777240"/>
                </a:cubicBezTo>
                <a:cubicBezTo>
                  <a:pt x="482485" y="723498"/>
                  <a:pt x="506745" y="798874"/>
                  <a:pt x="482600" y="726440"/>
                </a:cubicBezTo>
                <a:cubicBezTo>
                  <a:pt x="480907" y="721360"/>
                  <a:pt x="478819" y="716395"/>
                  <a:pt x="477520" y="711200"/>
                </a:cubicBezTo>
                <a:cubicBezTo>
                  <a:pt x="475827" y="704427"/>
                  <a:pt x="475562" y="697125"/>
                  <a:pt x="472440" y="690880"/>
                </a:cubicBezTo>
                <a:cubicBezTo>
                  <a:pt x="466979" y="679958"/>
                  <a:pt x="457581" y="671322"/>
                  <a:pt x="452120" y="660400"/>
                </a:cubicBezTo>
                <a:cubicBezTo>
                  <a:pt x="448733" y="653627"/>
                  <a:pt x="445717" y="646655"/>
                  <a:pt x="441960" y="640080"/>
                </a:cubicBezTo>
                <a:cubicBezTo>
                  <a:pt x="438931" y="634779"/>
                  <a:pt x="434280" y="630419"/>
                  <a:pt x="431800" y="624840"/>
                </a:cubicBezTo>
                <a:cubicBezTo>
                  <a:pt x="413982" y="584750"/>
                  <a:pt x="433816" y="602477"/>
                  <a:pt x="406400" y="584200"/>
                </a:cubicBezTo>
                <a:cubicBezTo>
                  <a:pt x="397472" y="557417"/>
                  <a:pt x="407220" y="579089"/>
                  <a:pt x="386080" y="553720"/>
                </a:cubicBezTo>
                <a:cubicBezTo>
                  <a:pt x="382171" y="549030"/>
                  <a:pt x="380237" y="542797"/>
                  <a:pt x="375920" y="538480"/>
                </a:cubicBezTo>
                <a:cubicBezTo>
                  <a:pt x="371603" y="534163"/>
                  <a:pt x="364997" y="532637"/>
                  <a:pt x="360680" y="528320"/>
                </a:cubicBezTo>
                <a:cubicBezTo>
                  <a:pt x="315547" y="483187"/>
                  <a:pt x="385031" y="534394"/>
                  <a:pt x="314960" y="487680"/>
                </a:cubicBezTo>
                <a:lnTo>
                  <a:pt x="284480" y="467360"/>
                </a:lnTo>
                <a:lnTo>
                  <a:pt x="269240" y="457200"/>
                </a:lnTo>
                <a:cubicBezTo>
                  <a:pt x="252654" y="424029"/>
                  <a:pt x="264435" y="442235"/>
                  <a:pt x="228600" y="406400"/>
                </a:cubicBezTo>
                <a:lnTo>
                  <a:pt x="213360" y="391160"/>
                </a:lnTo>
                <a:cubicBezTo>
                  <a:pt x="208280" y="386080"/>
                  <a:pt x="204098" y="379905"/>
                  <a:pt x="198120" y="375920"/>
                </a:cubicBezTo>
                <a:lnTo>
                  <a:pt x="167640" y="355600"/>
                </a:lnTo>
                <a:cubicBezTo>
                  <a:pt x="164253" y="350520"/>
                  <a:pt x="161797" y="344677"/>
                  <a:pt x="157480" y="340360"/>
                </a:cubicBezTo>
                <a:cubicBezTo>
                  <a:pt x="126941" y="309821"/>
                  <a:pt x="154427" y="363721"/>
                  <a:pt x="111760" y="299720"/>
                </a:cubicBezTo>
                <a:cubicBezTo>
                  <a:pt x="93630" y="272525"/>
                  <a:pt x="105917" y="288797"/>
                  <a:pt x="71120" y="254000"/>
                </a:cubicBezTo>
                <a:lnTo>
                  <a:pt x="55880" y="238760"/>
                </a:lnTo>
                <a:lnTo>
                  <a:pt x="40640" y="223520"/>
                </a:lnTo>
                <a:cubicBezTo>
                  <a:pt x="22113" y="167940"/>
                  <a:pt x="51661" y="252126"/>
                  <a:pt x="25400" y="193040"/>
                </a:cubicBezTo>
                <a:cubicBezTo>
                  <a:pt x="16635" y="173318"/>
                  <a:pt x="12527" y="153379"/>
                  <a:pt x="10160" y="132080"/>
                </a:cubicBezTo>
                <a:cubicBezTo>
                  <a:pt x="9599" y="127031"/>
                  <a:pt x="1693" y="136313"/>
                  <a:pt x="0" y="137160"/>
                </a:cubicBezTo>
                <a:close/>
              </a:path>
            </a:pathLst>
          </a:custGeom>
          <a:noFill/>
          <a:ln>
            <a:solidFill>
              <a:srgbClr val="0D8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4612640" y="3068960"/>
            <a:ext cx="2128962" cy="400110"/>
          </a:xfrm>
          <a:prstGeom prst="rect">
            <a:avLst/>
          </a:prstGeom>
          <a:solidFill>
            <a:schemeClr val="bg1"/>
          </a:solidFill>
          <a:ln>
            <a:solidFill>
              <a:schemeClr val="tx1"/>
            </a:solidFill>
          </a:ln>
        </p:spPr>
        <p:txBody>
          <a:bodyPr wrap="square" rtlCol="0">
            <a:spAutoFit/>
          </a:bodyPr>
          <a:lstStyle/>
          <a:p>
            <a:r>
              <a:rPr lang="ja-JP" altLang="en-US" sz="2000" dirty="0"/>
              <a:t>にじみ出し</a:t>
            </a:r>
            <a:r>
              <a:rPr lang="ja-JP" altLang="en-US" sz="2000" dirty="0" smtClean="0"/>
              <a:t>発生後</a:t>
            </a:r>
            <a:endParaRPr lang="ja-JP" altLang="en-US" sz="2000" dirty="0"/>
          </a:p>
        </p:txBody>
      </p:sp>
      <p:sp>
        <p:nvSpPr>
          <p:cNvPr id="33" name="テキスト ボックス 32"/>
          <p:cNvSpPr txBox="1"/>
          <p:nvPr/>
        </p:nvSpPr>
        <p:spPr>
          <a:xfrm>
            <a:off x="4953248" y="2403520"/>
            <a:ext cx="4152282" cy="707886"/>
          </a:xfrm>
          <a:prstGeom prst="rect">
            <a:avLst/>
          </a:prstGeom>
          <a:solidFill>
            <a:schemeClr val="bg1"/>
          </a:solidFill>
          <a:ln w="25400">
            <a:solidFill>
              <a:schemeClr val="accent1">
                <a:shade val="95000"/>
                <a:satMod val="105000"/>
              </a:schemeClr>
            </a:solidFill>
          </a:ln>
        </p:spPr>
        <p:txBody>
          <a:bodyPr wrap="square" rtlCol="0">
            <a:spAutoFit/>
          </a:bodyPr>
          <a:lstStyle/>
          <a:p>
            <a:r>
              <a:rPr lang="ja-JP" altLang="en-US" sz="2000" dirty="0"/>
              <a:t>風向は斜面を下る</a:t>
            </a:r>
            <a:r>
              <a:rPr lang="ja-JP" altLang="en-US" sz="2000" dirty="0" smtClean="0"/>
              <a:t>向き園内</a:t>
            </a:r>
            <a:r>
              <a:rPr lang="ja-JP" altLang="en-US" sz="2000" dirty="0"/>
              <a:t>斜面下</a:t>
            </a:r>
            <a:r>
              <a:rPr lang="ja-JP" altLang="en-US" sz="2000" dirty="0" smtClean="0"/>
              <a:t>が</a:t>
            </a:r>
            <a:endParaRPr lang="en-US" altLang="ja-JP" sz="2000" dirty="0" smtClean="0"/>
          </a:p>
          <a:p>
            <a:r>
              <a:rPr lang="ja-JP" altLang="en-US" sz="2000" dirty="0" smtClean="0"/>
              <a:t>最も冷え市街地も冷えている</a:t>
            </a:r>
            <a:endParaRPr lang="ja-JP" altLang="en-US" sz="2000" dirty="0"/>
          </a:p>
        </p:txBody>
      </p:sp>
      <p:sp>
        <p:nvSpPr>
          <p:cNvPr id="45" name="テキスト ボックス 44"/>
          <p:cNvSpPr txBox="1"/>
          <p:nvPr/>
        </p:nvSpPr>
        <p:spPr>
          <a:xfrm>
            <a:off x="60309" y="3073715"/>
            <a:ext cx="2095344" cy="400110"/>
          </a:xfrm>
          <a:prstGeom prst="rect">
            <a:avLst/>
          </a:prstGeom>
          <a:solidFill>
            <a:schemeClr val="bg1"/>
          </a:solidFill>
          <a:ln>
            <a:solidFill>
              <a:schemeClr val="tx1"/>
            </a:solidFill>
          </a:ln>
        </p:spPr>
        <p:txBody>
          <a:bodyPr wrap="square" rtlCol="0">
            <a:spAutoFit/>
          </a:bodyPr>
          <a:lstStyle/>
          <a:p>
            <a:r>
              <a:rPr lang="ja-JP" altLang="en-US" sz="2000" dirty="0"/>
              <a:t>にじみ出し発生前</a:t>
            </a:r>
          </a:p>
        </p:txBody>
      </p:sp>
      <p:sp>
        <p:nvSpPr>
          <p:cNvPr id="37" name="正方形/長方形 36"/>
          <p:cNvSpPr/>
          <p:nvPr/>
        </p:nvSpPr>
        <p:spPr>
          <a:xfrm>
            <a:off x="2637944" y="800928"/>
            <a:ext cx="324000" cy="1980000"/>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627111" y="800928"/>
            <a:ext cx="324000" cy="1980000"/>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コネクタ 53"/>
          <p:cNvCxnSpPr>
            <a:stCxn id="17" idx="1"/>
            <a:endCxn id="31" idx="47"/>
          </p:cNvCxnSpPr>
          <p:nvPr/>
        </p:nvCxnSpPr>
        <p:spPr>
          <a:xfrm flipH="1">
            <a:off x="2353712" y="4295264"/>
            <a:ext cx="479048" cy="10259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33" idx="2"/>
          </p:cNvCxnSpPr>
          <p:nvPr/>
        </p:nvCxnSpPr>
        <p:spPr>
          <a:xfrm flipH="1">
            <a:off x="6825459" y="3111406"/>
            <a:ext cx="203930" cy="196135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846587" y="1876762"/>
            <a:ext cx="2757861" cy="400110"/>
          </a:xfrm>
          <a:prstGeom prst="rect">
            <a:avLst/>
          </a:prstGeom>
          <a:noFill/>
        </p:spPr>
        <p:txBody>
          <a:bodyPr wrap="square" rtlCol="0">
            <a:spAutoFit/>
          </a:bodyPr>
          <a:lstStyle/>
          <a:p>
            <a:r>
              <a:rPr kumimoji="1" lang="en-US" altLang="ja-JP" sz="2000" dirty="0" smtClean="0">
                <a:solidFill>
                  <a:srgbClr val="FFFF00"/>
                </a:solidFill>
              </a:rPr>
              <a:t>A7</a:t>
            </a:r>
            <a:r>
              <a:rPr kumimoji="1" lang="ja-JP" altLang="en-US" sz="2000" dirty="0" smtClean="0">
                <a:solidFill>
                  <a:srgbClr val="FFFF00"/>
                </a:solidFill>
              </a:rPr>
              <a:t>・</a:t>
            </a:r>
            <a:r>
              <a:rPr kumimoji="1" lang="en-US" altLang="ja-JP" sz="2000" dirty="0" smtClean="0">
                <a:solidFill>
                  <a:srgbClr val="FFFF00"/>
                </a:solidFill>
              </a:rPr>
              <a:t>8</a:t>
            </a:r>
            <a:r>
              <a:rPr kumimoji="1" lang="ja-JP" altLang="en-US" sz="2000" dirty="0" smtClean="0">
                <a:solidFill>
                  <a:srgbClr val="FFFF00"/>
                </a:solidFill>
              </a:rPr>
              <a:t>平均気温よりの差</a:t>
            </a:r>
            <a:endParaRPr kumimoji="1" lang="ja-JP" altLang="en-US" sz="2000" dirty="0">
              <a:solidFill>
                <a:srgbClr val="FFFF00"/>
              </a:solidFill>
            </a:endParaRPr>
          </a:p>
        </p:txBody>
      </p:sp>
    </p:spTree>
    <p:custDataLst>
      <p:tags r:id="rId1"/>
    </p:custDataLst>
    <p:extLst>
      <p:ext uri="{BB962C8B-B14F-4D97-AF65-F5344CB8AC3E}">
        <p14:creationId xmlns:p14="http://schemas.microsoft.com/office/powerpoint/2010/main" val="135006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6" grpId="0" animBg="1"/>
      <p:bldP spid="8" grpId="0" animBg="1"/>
      <p:bldP spid="30" grpId="0" animBg="1"/>
      <p:bldP spid="2" grpId="0" animBg="1"/>
      <p:bldP spid="31" grpId="0" animBg="1"/>
      <p:bldP spid="47" grpId="0" animBg="1"/>
      <p:bldP spid="33" grpId="0" animBg="1"/>
      <p:bldP spid="45" grpId="0" animBg="1"/>
      <p:bldP spid="37" grpId="0" animBg="1"/>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0.7|6.1"/>
</p:tagLst>
</file>

<file path=ppt/tags/tag10.xml><?xml version="1.0" encoding="utf-8"?>
<p:tagLst xmlns:a="http://schemas.openxmlformats.org/drawingml/2006/main" xmlns:r="http://schemas.openxmlformats.org/officeDocument/2006/relationships" xmlns:p="http://schemas.openxmlformats.org/presentationml/2006/main">
  <p:tag name="TIMING" val="|1.6|3.3"/>
</p:tagLst>
</file>

<file path=ppt/tags/tag2.xml><?xml version="1.0" encoding="utf-8"?>
<p:tagLst xmlns:a="http://schemas.openxmlformats.org/drawingml/2006/main" xmlns:r="http://schemas.openxmlformats.org/officeDocument/2006/relationships" xmlns:p="http://schemas.openxmlformats.org/presentationml/2006/main">
  <p:tag name="TIMING" val="|15|0.7|6.1"/>
</p:tagLst>
</file>

<file path=ppt/tags/tag3.xml><?xml version="1.0" encoding="utf-8"?>
<p:tagLst xmlns:a="http://schemas.openxmlformats.org/drawingml/2006/main" xmlns:r="http://schemas.openxmlformats.org/officeDocument/2006/relationships" xmlns:p="http://schemas.openxmlformats.org/presentationml/2006/main">
  <p:tag name="TIMING" val="|3.9|1.4|1.2|5.6|0.8"/>
</p:tagLst>
</file>

<file path=ppt/tags/tag4.xml><?xml version="1.0" encoding="utf-8"?>
<p:tagLst xmlns:a="http://schemas.openxmlformats.org/drawingml/2006/main" xmlns:r="http://schemas.openxmlformats.org/officeDocument/2006/relationships" xmlns:p="http://schemas.openxmlformats.org/presentationml/2006/main">
  <p:tag name="TIMING" val="|6.4|19.3|0.8"/>
</p:tagLst>
</file>

<file path=ppt/tags/tag5.xml><?xml version="1.0" encoding="utf-8"?>
<p:tagLst xmlns:a="http://schemas.openxmlformats.org/drawingml/2006/main" xmlns:r="http://schemas.openxmlformats.org/officeDocument/2006/relationships" xmlns:p="http://schemas.openxmlformats.org/presentationml/2006/main">
  <p:tag name="TIMING" val="|14.9|2.6"/>
</p:tagLst>
</file>

<file path=ppt/tags/tag6.xml><?xml version="1.0" encoding="utf-8"?>
<p:tagLst xmlns:a="http://schemas.openxmlformats.org/drawingml/2006/main" xmlns:r="http://schemas.openxmlformats.org/officeDocument/2006/relationships" xmlns:p="http://schemas.openxmlformats.org/presentationml/2006/main">
  <p:tag name="TIMING" val="|5.1|1|3.1|2"/>
</p:tagLst>
</file>

<file path=ppt/tags/tag7.xml><?xml version="1.0" encoding="utf-8"?>
<p:tagLst xmlns:a="http://schemas.openxmlformats.org/drawingml/2006/main" xmlns:r="http://schemas.openxmlformats.org/officeDocument/2006/relationships" xmlns:p="http://schemas.openxmlformats.org/presentationml/2006/main">
  <p:tag name="TIMING" val="|6.8|7.6|2.1|9.4"/>
</p:tagLst>
</file>

<file path=ppt/tags/tag8.xml><?xml version="1.0" encoding="utf-8"?>
<p:tagLst xmlns:a="http://schemas.openxmlformats.org/drawingml/2006/main" xmlns:r="http://schemas.openxmlformats.org/officeDocument/2006/relationships" xmlns:p="http://schemas.openxmlformats.org/presentationml/2006/main">
  <p:tag name="TIMING" val="|4.3"/>
</p:tagLst>
</file>

<file path=ppt/tags/tag9.xml><?xml version="1.0" encoding="utf-8"?>
<p:tagLst xmlns:a="http://schemas.openxmlformats.org/drawingml/2006/main" xmlns:r="http://schemas.openxmlformats.org/officeDocument/2006/relationships" xmlns:p="http://schemas.openxmlformats.org/presentationml/2006/main">
  <p:tag name="TIMING" val="|2.9|2.7|5.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4447</TotalTime>
  <Words>468</Words>
  <Application>Microsoft Office PowerPoint</Application>
  <PresentationFormat>画面に合わせる (4:3)</PresentationFormat>
  <Paragraphs>91</Paragraphs>
  <Slides>13</Slides>
  <Notes>2</Notes>
  <HiddenSlides>0</HiddenSlides>
  <MMClips>0</MMClips>
  <ScaleCrop>false</ScaleCrop>
  <HeadingPairs>
    <vt:vector size="4" baseType="variant">
      <vt:variant>
        <vt:lpstr>テーマ</vt:lpstr>
      </vt:variant>
      <vt:variant>
        <vt:i4>1</vt:i4>
      </vt:variant>
      <vt:variant>
        <vt:lpstr>スライド タイトル</vt:lpstr>
      </vt:variant>
      <vt:variant>
        <vt:i4>13</vt:i4>
      </vt:variant>
    </vt:vector>
  </HeadingPairs>
  <TitlesOfParts>
    <vt:vector size="14" baseType="lpstr">
      <vt:lpstr>Office ​​テーマ</vt:lpstr>
      <vt:lpstr>PowerPoint プレゼンテーション</vt:lpstr>
      <vt:lpstr>研究背景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結論</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都市内斜面緑地における 冷気流の実測</dc:title>
  <dc:creator>成田 健一</dc:creator>
  <cp:lastModifiedBy>成田 健一</cp:lastModifiedBy>
  <cp:revision>255</cp:revision>
  <dcterms:created xsi:type="dcterms:W3CDTF">2012-12-23T04:07:57Z</dcterms:created>
  <dcterms:modified xsi:type="dcterms:W3CDTF">2013-02-09T00:38:02Z</dcterms:modified>
</cp:coreProperties>
</file>