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70" r:id="rId4"/>
    <p:sldId id="257" r:id="rId5"/>
    <p:sldId id="292" r:id="rId6"/>
    <p:sldId id="287" r:id="rId7"/>
    <p:sldId id="264" r:id="rId8"/>
    <p:sldId id="289" r:id="rId9"/>
    <p:sldId id="290" r:id="rId10"/>
    <p:sldId id="283" r:id="rId11"/>
    <p:sldId id="284" r:id="rId12"/>
    <p:sldId id="285" r:id="rId13"/>
    <p:sldId id="286" r:id="rId14"/>
    <p:sldId id="272" r:id="rId15"/>
    <p:sldId id="276" r:id="rId16"/>
    <p:sldId id="277" r:id="rId17"/>
    <p:sldId id="278" r:id="rId18"/>
    <p:sldId id="279" r:id="rId19"/>
    <p:sldId id="293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FF"/>
    <a:srgbClr val="CC00CC"/>
    <a:srgbClr val="0066FF"/>
    <a:srgbClr val="0000FF"/>
    <a:srgbClr val="00FF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4" autoAdjust="0"/>
    <p:restoredTop sz="94622" autoAdjust="0"/>
  </p:normalViewPr>
  <p:slideViewPr>
    <p:cSldViewPr>
      <p:cViewPr varScale="1">
        <p:scale>
          <a:sx n="82" d="100"/>
          <a:sy n="82" d="100"/>
        </p:scale>
        <p:origin x="-9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A4AE1-B542-4105-BE9C-5A1E641E6747}" type="datetimeFigureOut">
              <a:rPr kumimoji="1" lang="ja-JP" altLang="en-US" smtClean="0"/>
              <a:t>2013/2/9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A22D-0577-4F1E-8FCD-D92EB8DB70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5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2C4330-6D22-418A-81CD-283D098B5A9F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ja-JP" altLang="en-US" dirty="0" smtClean="0"/>
              <a:t>首都圏</a:t>
            </a:r>
            <a:r>
              <a:rPr lang="en-US" altLang="ja-JP" dirty="0" smtClean="0"/>
              <a:t>201</a:t>
            </a:r>
            <a:r>
              <a:rPr lang="ja-JP" altLang="en-US" dirty="0" smtClean="0"/>
              <a:t>箇所の小学校の百葉箱中に温度計を設置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8D8F-F531-4AE4-A8AF-0DE679B16671}" type="datetimeFigureOut">
              <a:rPr kumimoji="1" lang="ja-JP" altLang="en-US" smtClean="0"/>
              <a:t>2013/2/9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286B-C9BD-420A-ACE5-B3728BDC0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06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8D8F-F531-4AE4-A8AF-0DE679B16671}" type="datetimeFigureOut">
              <a:rPr kumimoji="1" lang="ja-JP" altLang="en-US" smtClean="0"/>
              <a:t>2013/2/9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286B-C9BD-420A-ACE5-B3728BDC0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16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8D8F-F531-4AE4-A8AF-0DE679B16671}" type="datetimeFigureOut">
              <a:rPr kumimoji="1" lang="ja-JP" altLang="en-US" smtClean="0"/>
              <a:t>2013/2/9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286B-C9BD-420A-ACE5-B3728BDC0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46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8D8F-F531-4AE4-A8AF-0DE679B16671}" type="datetimeFigureOut">
              <a:rPr kumimoji="1" lang="ja-JP" altLang="en-US" smtClean="0"/>
              <a:t>2013/2/9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286B-C9BD-420A-ACE5-B3728BDC0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32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8D8F-F531-4AE4-A8AF-0DE679B16671}" type="datetimeFigureOut">
              <a:rPr kumimoji="1" lang="ja-JP" altLang="en-US" smtClean="0"/>
              <a:t>2013/2/9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286B-C9BD-420A-ACE5-B3728BDC0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00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8D8F-F531-4AE4-A8AF-0DE679B16671}" type="datetimeFigureOut">
              <a:rPr kumimoji="1" lang="ja-JP" altLang="en-US" smtClean="0"/>
              <a:t>2013/2/9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286B-C9BD-420A-ACE5-B3728BDC0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51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8D8F-F531-4AE4-A8AF-0DE679B16671}" type="datetimeFigureOut">
              <a:rPr kumimoji="1" lang="ja-JP" altLang="en-US" smtClean="0"/>
              <a:t>2013/2/9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286B-C9BD-420A-ACE5-B3728BDC0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96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8D8F-F531-4AE4-A8AF-0DE679B16671}" type="datetimeFigureOut">
              <a:rPr kumimoji="1" lang="ja-JP" altLang="en-US" smtClean="0"/>
              <a:t>2013/2/9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286B-C9BD-420A-ACE5-B3728BDC0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5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8D8F-F531-4AE4-A8AF-0DE679B16671}" type="datetimeFigureOut">
              <a:rPr kumimoji="1" lang="ja-JP" altLang="en-US" smtClean="0"/>
              <a:t>2013/2/9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286B-C9BD-420A-ACE5-B3728BDC0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20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8D8F-F531-4AE4-A8AF-0DE679B16671}" type="datetimeFigureOut">
              <a:rPr kumimoji="1" lang="ja-JP" altLang="en-US" smtClean="0"/>
              <a:t>2013/2/9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286B-C9BD-420A-ACE5-B3728BDC0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0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8D8F-F531-4AE4-A8AF-0DE679B16671}" type="datetimeFigureOut">
              <a:rPr kumimoji="1" lang="ja-JP" altLang="en-US" smtClean="0"/>
              <a:t>2013/2/9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286B-C9BD-420A-ACE5-B3728BDC0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81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E8D8F-F531-4AE4-A8AF-0DE679B16671}" type="datetimeFigureOut">
              <a:rPr kumimoji="1" lang="ja-JP" altLang="en-US" smtClean="0"/>
              <a:t>2013/2/9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4286B-C9BD-420A-ACE5-B3728BDC0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68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18.emf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18.emf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482497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solidFill>
                  <a:srgbClr val="FFFF00"/>
                </a:solidFill>
              </a:rPr>
              <a:t>関東平野</a:t>
            </a:r>
            <a:r>
              <a:rPr lang="ja-JP" altLang="ja-JP" sz="4800" dirty="0">
                <a:solidFill>
                  <a:srgbClr val="FFFF00"/>
                </a:solidFill>
              </a:rPr>
              <a:t>スケールで</a:t>
            </a:r>
            <a:r>
              <a:rPr lang="ja-JP" altLang="ja-JP" sz="4800" dirty="0" smtClean="0">
                <a:solidFill>
                  <a:srgbClr val="FFFF00"/>
                </a:solidFill>
              </a:rPr>
              <a:t>みた</a:t>
            </a:r>
            <a:endParaRPr lang="en-US" altLang="ja-JP" sz="4800" dirty="0" smtClean="0">
              <a:solidFill>
                <a:srgbClr val="FFFF00"/>
              </a:solidFill>
            </a:endParaRPr>
          </a:p>
          <a:p>
            <a:pPr algn="ctr"/>
            <a:r>
              <a:rPr lang="ja-JP" altLang="ja-JP" sz="4800" dirty="0" smtClean="0">
                <a:solidFill>
                  <a:srgbClr val="FFFF00"/>
                </a:solidFill>
              </a:rPr>
              <a:t>夏季</a:t>
            </a:r>
            <a:r>
              <a:rPr lang="ja-JP" altLang="ja-JP" sz="4800" dirty="0">
                <a:solidFill>
                  <a:srgbClr val="FFFF00"/>
                </a:solidFill>
              </a:rPr>
              <a:t>夜間の冷気生成域の分布</a:t>
            </a:r>
          </a:p>
          <a:p>
            <a:pPr algn="ctr"/>
            <a:endParaRPr kumimoji="1" lang="ja-JP" altLang="en-US" sz="4800" dirty="0">
              <a:solidFill>
                <a:srgbClr val="FFFF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07904" y="6033482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FFFF00"/>
                </a:solidFill>
              </a:rPr>
              <a:t>1073447</a:t>
            </a:r>
            <a:r>
              <a:rPr lang="ja-JP" altLang="en-US" sz="4000" dirty="0" smtClean="0">
                <a:solidFill>
                  <a:srgbClr val="FFFF00"/>
                </a:solidFill>
              </a:rPr>
              <a:t>　　山内　恵太</a:t>
            </a:r>
            <a:endParaRPr lang="en-US" altLang="ja-JP" sz="4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09" y="451004"/>
            <a:ext cx="5246687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619672" y="603348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時</a:t>
            </a:r>
            <a:r>
              <a:rPr lang="en-US" altLang="ja-JP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分－</a:t>
            </a:r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時</a:t>
            </a:r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分</a:t>
            </a:r>
            <a:endParaRPr kumimoji="1" lang="ja-JP" alt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9671" y="413681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気温分布</a:t>
            </a:r>
            <a:endParaRPr lang="en-US" altLang="ja-JP" sz="3600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2007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年</a:t>
            </a:r>
            <a:endParaRPr lang="en-US" altLang="ja-JP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en-US" altLang="ja-JP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kumimoji="1"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月</a:t>
            </a:r>
            <a:r>
              <a:rPr kumimoji="1"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kumimoji="1"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日</a:t>
            </a:r>
            <a:endParaRPr kumimoji="1" lang="en-US" altLang="ja-JP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ja-JP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（</a:t>
            </a:r>
            <a:r>
              <a:rPr lang="en-US" altLang="ja-JP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ja-JP" altLang="en-US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分</a:t>
            </a:r>
            <a:r>
              <a:rPr lang="ja-JP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平均）</a:t>
            </a:r>
            <a:endParaRPr kumimoji="1" lang="ja-JP" alt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グループ化 62"/>
          <p:cNvGrpSpPr/>
          <p:nvPr/>
        </p:nvGrpSpPr>
        <p:grpSpPr>
          <a:xfrm>
            <a:off x="467544" y="3933056"/>
            <a:ext cx="1656184" cy="576064"/>
            <a:chOff x="4427984" y="6237312"/>
            <a:chExt cx="1656184" cy="576064"/>
          </a:xfrm>
        </p:grpSpPr>
        <p:sp>
          <p:nvSpPr>
            <p:cNvPr id="64" name="正方形/長方形 63"/>
            <p:cNvSpPr/>
            <p:nvPr/>
          </p:nvSpPr>
          <p:spPr>
            <a:xfrm>
              <a:off x="4427984" y="6237312"/>
              <a:ext cx="1440160" cy="576064"/>
            </a:xfrm>
            <a:prstGeom prst="rect">
              <a:avLst/>
            </a:prstGeom>
            <a:solidFill>
              <a:srgbClr val="000066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FF00"/>
                </a:solidFill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4541520" y="6345324"/>
              <a:ext cx="385192" cy="38519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4716016" y="6259676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rgbClr val="FFFF00"/>
                  </a:solidFill>
                </a:rPr>
                <a:t>皇居</a:t>
              </a:r>
              <a:endParaRPr kumimoji="1" lang="ja-JP" altLang="en-US" sz="28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18" y="531096"/>
            <a:ext cx="786558" cy="575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2276536" y="511840"/>
            <a:ext cx="4127531" cy="5521081"/>
            <a:chOff x="2276536" y="511840"/>
            <a:chExt cx="4127531" cy="5521081"/>
          </a:xfrm>
        </p:grpSpPr>
        <p:sp>
          <p:nvSpPr>
            <p:cNvPr id="62" name="円/楕円 61"/>
            <p:cNvSpPr>
              <a:spLocks noChangeAspect="1"/>
            </p:cNvSpPr>
            <p:nvPr/>
          </p:nvSpPr>
          <p:spPr>
            <a:xfrm>
              <a:off x="4539236" y="3978539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2276536" y="796810"/>
              <a:ext cx="4048450" cy="5093560"/>
              <a:chOff x="306575" y="976816"/>
              <a:chExt cx="4048450" cy="5280130"/>
            </a:xfrm>
          </p:grpSpPr>
          <p:sp>
            <p:nvSpPr>
              <p:cNvPr id="31" name="テキスト ボックス 86"/>
              <p:cNvSpPr txBox="1"/>
              <p:nvPr/>
            </p:nvSpPr>
            <p:spPr>
              <a:xfrm>
                <a:off x="1730250" y="226246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久喜</a:t>
                </a:r>
              </a:p>
            </p:txBody>
          </p:sp>
          <p:sp>
            <p:nvSpPr>
              <p:cNvPr id="32" name="テキスト ボックス 87"/>
              <p:cNvSpPr txBox="1"/>
              <p:nvPr/>
            </p:nvSpPr>
            <p:spPr>
              <a:xfrm>
                <a:off x="616775" y="200573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熊谷</a:t>
                </a:r>
              </a:p>
            </p:txBody>
          </p:sp>
          <p:sp>
            <p:nvSpPr>
              <p:cNvPr id="33" name="テキスト ボックス 88"/>
              <p:cNvSpPr txBox="1"/>
              <p:nvPr/>
            </p:nvSpPr>
            <p:spPr>
              <a:xfrm>
                <a:off x="1282700" y="976816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館林</a:t>
                </a:r>
              </a:p>
            </p:txBody>
          </p:sp>
          <p:sp>
            <p:nvSpPr>
              <p:cNvPr id="34" name="テキスト ボックス 89"/>
              <p:cNvSpPr txBox="1"/>
              <p:nvPr/>
            </p:nvSpPr>
            <p:spPr>
              <a:xfrm>
                <a:off x="2264475" y="2920308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越谷</a:t>
                </a:r>
              </a:p>
            </p:txBody>
          </p:sp>
          <p:sp>
            <p:nvSpPr>
              <p:cNvPr id="35" name="テキスト ボックス 90"/>
              <p:cNvSpPr txBox="1"/>
              <p:nvPr/>
            </p:nvSpPr>
            <p:spPr>
              <a:xfrm>
                <a:off x="1515175" y="2946878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大宮</a:t>
                </a:r>
              </a:p>
            </p:txBody>
          </p:sp>
          <p:sp>
            <p:nvSpPr>
              <p:cNvPr id="36" name="テキスト ボックス 91"/>
              <p:cNvSpPr txBox="1"/>
              <p:nvPr/>
            </p:nvSpPr>
            <p:spPr>
              <a:xfrm>
                <a:off x="2104900" y="1548345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古河</a:t>
                </a:r>
              </a:p>
            </p:txBody>
          </p:sp>
          <p:sp>
            <p:nvSpPr>
              <p:cNvPr id="37" name="テキスト ボックス 92"/>
              <p:cNvSpPr txBox="1"/>
              <p:nvPr/>
            </p:nvSpPr>
            <p:spPr>
              <a:xfrm>
                <a:off x="3698750" y="353970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我孫子</a:t>
                </a:r>
              </a:p>
            </p:txBody>
          </p:sp>
          <p:sp>
            <p:nvSpPr>
              <p:cNvPr id="38" name="テキスト ボックス 93"/>
              <p:cNvSpPr txBox="1"/>
              <p:nvPr/>
            </p:nvSpPr>
            <p:spPr>
              <a:xfrm>
                <a:off x="3745425" y="504320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千葉</a:t>
                </a:r>
              </a:p>
            </p:txBody>
          </p:sp>
          <p:sp>
            <p:nvSpPr>
              <p:cNvPr id="39" name="テキスト ボックス 94"/>
              <p:cNvSpPr txBox="1"/>
              <p:nvPr/>
            </p:nvSpPr>
            <p:spPr>
              <a:xfrm>
                <a:off x="3255575" y="413972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船橋</a:t>
                </a:r>
              </a:p>
            </p:txBody>
          </p:sp>
          <p:sp>
            <p:nvSpPr>
              <p:cNvPr id="40" name="テキスト ボックス 95"/>
              <p:cNvSpPr txBox="1"/>
              <p:nvPr/>
            </p:nvSpPr>
            <p:spPr>
              <a:xfrm>
                <a:off x="3042300" y="470537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新木場</a:t>
                </a:r>
              </a:p>
            </p:txBody>
          </p:sp>
          <p:sp>
            <p:nvSpPr>
              <p:cNvPr id="41" name="テキスト ボックス 96"/>
              <p:cNvSpPr txBox="1"/>
              <p:nvPr/>
            </p:nvSpPr>
            <p:spPr>
              <a:xfrm>
                <a:off x="2299275" y="4032838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大手町</a:t>
                </a:r>
              </a:p>
            </p:txBody>
          </p:sp>
          <p:sp>
            <p:nvSpPr>
              <p:cNvPr id="42" name="テキスト ボックス 97"/>
              <p:cNvSpPr txBox="1"/>
              <p:nvPr/>
            </p:nvSpPr>
            <p:spPr>
              <a:xfrm>
                <a:off x="2079876" y="5152185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羽田</a:t>
                </a:r>
              </a:p>
            </p:txBody>
          </p:sp>
          <p:sp>
            <p:nvSpPr>
              <p:cNvPr id="43" name="テキスト ボックス 98"/>
              <p:cNvSpPr txBox="1"/>
              <p:nvPr/>
            </p:nvSpPr>
            <p:spPr>
              <a:xfrm>
                <a:off x="1870775" y="380384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練馬</a:t>
                </a:r>
              </a:p>
            </p:txBody>
          </p:sp>
          <p:sp>
            <p:nvSpPr>
              <p:cNvPr id="44" name="テキスト ボックス 99"/>
              <p:cNvSpPr txBox="1"/>
              <p:nvPr/>
            </p:nvSpPr>
            <p:spPr>
              <a:xfrm>
                <a:off x="1060450" y="413287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府中</a:t>
                </a:r>
              </a:p>
            </p:txBody>
          </p:sp>
          <p:sp>
            <p:nvSpPr>
              <p:cNvPr id="45" name="テキスト ボックス 100"/>
              <p:cNvSpPr txBox="1"/>
              <p:nvPr/>
            </p:nvSpPr>
            <p:spPr>
              <a:xfrm>
                <a:off x="306575" y="3934672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青梅</a:t>
                </a:r>
              </a:p>
            </p:txBody>
          </p:sp>
          <p:sp>
            <p:nvSpPr>
              <p:cNvPr id="46" name="テキスト ボックス 101"/>
              <p:cNvSpPr txBox="1"/>
              <p:nvPr/>
            </p:nvSpPr>
            <p:spPr>
              <a:xfrm>
                <a:off x="764475" y="3580242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所沢</a:t>
                </a:r>
              </a:p>
            </p:txBody>
          </p:sp>
          <p:sp>
            <p:nvSpPr>
              <p:cNvPr id="47" name="テキスト ボックス 102"/>
              <p:cNvSpPr txBox="1"/>
              <p:nvPr/>
            </p:nvSpPr>
            <p:spPr>
              <a:xfrm>
                <a:off x="1806450" y="592752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横浜</a:t>
                </a:r>
              </a:p>
            </p:txBody>
          </p:sp>
          <p:sp>
            <p:nvSpPr>
              <p:cNvPr id="48" name="テキスト ボックス 103"/>
              <p:cNvSpPr txBox="1"/>
              <p:nvPr/>
            </p:nvSpPr>
            <p:spPr>
              <a:xfrm>
                <a:off x="631950" y="601564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海老名</a:t>
                </a:r>
              </a:p>
            </p:txBody>
          </p:sp>
          <p:sp>
            <p:nvSpPr>
              <p:cNvPr id="49" name="テキスト ボックス 104"/>
              <p:cNvSpPr txBox="1"/>
              <p:nvPr/>
            </p:nvSpPr>
            <p:spPr>
              <a:xfrm>
                <a:off x="3084200" y="174332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下妻</a:t>
                </a:r>
              </a:p>
            </p:txBody>
          </p:sp>
          <p:sp>
            <p:nvSpPr>
              <p:cNvPr id="50" name="テキスト ボックス 105"/>
              <p:cNvSpPr txBox="1"/>
              <p:nvPr/>
            </p:nvSpPr>
            <p:spPr>
              <a:xfrm>
                <a:off x="3733800" y="2473686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つくば</a:t>
                </a:r>
              </a:p>
            </p:txBody>
          </p:sp>
        </p:grpSp>
        <p:grpSp>
          <p:nvGrpSpPr>
            <p:cNvPr id="52" name="グループ化 51"/>
            <p:cNvGrpSpPr/>
            <p:nvPr/>
          </p:nvGrpSpPr>
          <p:grpSpPr>
            <a:xfrm>
              <a:off x="5395827" y="511840"/>
              <a:ext cx="773113" cy="958904"/>
              <a:chOff x="6032500" y="5667321"/>
              <a:chExt cx="773113" cy="958904"/>
            </a:xfrm>
          </p:grpSpPr>
          <p:grpSp>
            <p:nvGrpSpPr>
              <p:cNvPr id="53" name="Group 14"/>
              <p:cNvGrpSpPr>
                <a:grpSpLocks/>
              </p:cNvGrpSpPr>
              <p:nvPr/>
            </p:nvGrpSpPr>
            <p:grpSpPr bwMode="auto">
              <a:xfrm>
                <a:off x="6032500" y="5907088"/>
                <a:ext cx="773113" cy="719137"/>
                <a:chOff x="8164" y="14913"/>
                <a:chExt cx="869" cy="863"/>
              </a:xfrm>
            </p:grpSpPr>
            <p:sp>
              <p:nvSpPr>
                <p:cNvPr id="55" name="Oval 15"/>
                <p:cNvSpPr>
                  <a:spLocks noChangeArrowheads="1"/>
                </p:cNvSpPr>
                <p:nvPr/>
              </p:nvSpPr>
              <p:spPr bwMode="auto">
                <a:xfrm>
                  <a:off x="8295" y="15024"/>
                  <a:ext cx="624" cy="62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AutoShape 16"/>
                <p:cNvSpPr>
                  <a:spLocks noChangeArrowheads="1"/>
                </p:cNvSpPr>
                <p:nvPr/>
              </p:nvSpPr>
              <p:spPr bwMode="auto">
                <a:xfrm>
                  <a:off x="8183" y="14913"/>
                  <a:ext cx="850" cy="850"/>
                </a:xfrm>
                <a:prstGeom prst="star4">
                  <a:avLst>
                    <a:gd name="adj" fmla="val 125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Line 17"/>
                <p:cNvSpPr>
                  <a:spLocks noChangeShapeType="1"/>
                </p:cNvSpPr>
                <p:nvPr/>
              </p:nvSpPr>
              <p:spPr bwMode="auto">
                <a:xfrm>
                  <a:off x="8164" y="15341"/>
                  <a:ext cx="8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/>
                </a:p>
              </p:txBody>
            </p:sp>
            <p:sp>
              <p:nvSpPr>
                <p:cNvPr id="58" name="Line 18"/>
                <p:cNvSpPr>
                  <a:spLocks noChangeShapeType="1"/>
                </p:cNvSpPr>
                <p:nvPr/>
              </p:nvSpPr>
              <p:spPr bwMode="auto">
                <a:xfrm rot="5400000">
                  <a:off x="8185" y="15351"/>
                  <a:ext cx="8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 dirty="0"/>
                </a:p>
              </p:txBody>
            </p:sp>
          </p:grpSp>
          <p:sp>
            <p:nvSpPr>
              <p:cNvPr id="54" name="Text Box 19"/>
              <p:cNvSpPr txBox="1">
                <a:spLocks noChangeArrowheads="1"/>
              </p:cNvSpPr>
              <p:nvPr/>
            </p:nvSpPr>
            <p:spPr bwMode="auto">
              <a:xfrm>
                <a:off x="6176516" y="5667321"/>
                <a:ext cx="490538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ja-JP" altLang="en-US" b="1" dirty="0">
                    <a:solidFill>
                      <a:srgbClr val="000000"/>
                    </a:solidFill>
                    <a:latin typeface="Century" pitchFamily="18" charset="0"/>
                    <a:ea typeface="ＭＳ 明朝" pitchFamily="17" charset="-128"/>
                  </a:rPr>
                  <a:t>Ｎ</a:t>
                </a:r>
                <a:endParaRPr lang="ja-JP" altLang="en-US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59" name="グループ化 58"/>
            <p:cNvGrpSpPr/>
            <p:nvPr/>
          </p:nvGrpSpPr>
          <p:grpSpPr>
            <a:xfrm>
              <a:off x="5433663" y="5446037"/>
              <a:ext cx="970404" cy="586884"/>
              <a:chOff x="5443324" y="5235148"/>
              <a:chExt cx="970404" cy="586884"/>
            </a:xfrm>
          </p:grpSpPr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61" t="2312" r="43001" b="92476"/>
              <a:stretch/>
            </p:blipFill>
            <p:spPr bwMode="auto">
              <a:xfrm rot="10800000">
                <a:off x="5443324" y="5517232"/>
                <a:ext cx="78486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" name="テキスト ボックス 60"/>
              <p:cNvSpPr txBox="1"/>
              <p:nvPr/>
            </p:nvSpPr>
            <p:spPr>
              <a:xfrm>
                <a:off x="5477624" y="5235148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latin typeface="Arial" pitchFamily="34" charset="0"/>
                    <a:cs typeface="Arial" pitchFamily="34" charset="0"/>
                  </a:rPr>
                  <a:t>5m/s</a:t>
                </a:r>
                <a:endParaRPr kumimoji="1" lang="ja-JP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35" y="461428"/>
            <a:ext cx="439420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2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09" y="450315"/>
            <a:ext cx="5246687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619672" y="603348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時</a:t>
            </a:r>
            <a:r>
              <a:rPr lang="en-US" altLang="ja-JP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分－</a:t>
            </a:r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時</a:t>
            </a:r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分</a:t>
            </a:r>
            <a:endParaRPr kumimoji="1" lang="ja-JP" alt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9671" y="413681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気温分布</a:t>
            </a:r>
            <a:endParaRPr lang="en-US" altLang="ja-JP" sz="3600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2007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年</a:t>
            </a:r>
            <a:endParaRPr lang="en-US" altLang="ja-JP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en-US" altLang="ja-JP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kumimoji="1"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月</a:t>
            </a:r>
            <a:r>
              <a:rPr kumimoji="1"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kumimoji="1"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日</a:t>
            </a:r>
            <a:endParaRPr kumimoji="1" lang="en-US" altLang="ja-JP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ja-JP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（</a:t>
            </a:r>
            <a:r>
              <a:rPr lang="en-US" altLang="ja-JP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ja-JP" altLang="en-US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分</a:t>
            </a:r>
            <a:r>
              <a:rPr lang="ja-JP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平均）</a:t>
            </a:r>
            <a:endParaRPr kumimoji="1" lang="ja-JP" alt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グループ化 62"/>
          <p:cNvGrpSpPr/>
          <p:nvPr/>
        </p:nvGrpSpPr>
        <p:grpSpPr>
          <a:xfrm>
            <a:off x="467544" y="3933056"/>
            <a:ext cx="1656184" cy="576064"/>
            <a:chOff x="4427984" y="6237312"/>
            <a:chExt cx="1656184" cy="576064"/>
          </a:xfrm>
        </p:grpSpPr>
        <p:sp>
          <p:nvSpPr>
            <p:cNvPr id="64" name="正方形/長方形 63"/>
            <p:cNvSpPr/>
            <p:nvPr/>
          </p:nvSpPr>
          <p:spPr>
            <a:xfrm>
              <a:off x="4427984" y="6237312"/>
              <a:ext cx="1440160" cy="576064"/>
            </a:xfrm>
            <a:prstGeom prst="rect">
              <a:avLst/>
            </a:prstGeom>
            <a:solidFill>
              <a:srgbClr val="000066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FF00"/>
                </a:solidFill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4541520" y="6345324"/>
              <a:ext cx="385192" cy="38519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4716016" y="6259676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rgbClr val="FFFF00"/>
                  </a:solidFill>
                </a:rPr>
                <a:t>皇居</a:t>
              </a:r>
              <a:endParaRPr kumimoji="1" lang="ja-JP" altLang="en-US" sz="28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18" y="531096"/>
            <a:ext cx="786558" cy="575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" name="グループ化 50"/>
          <p:cNvGrpSpPr/>
          <p:nvPr/>
        </p:nvGrpSpPr>
        <p:grpSpPr>
          <a:xfrm>
            <a:off x="2276536" y="511840"/>
            <a:ext cx="4127531" cy="5521081"/>
            <a:chOff x="2276536" y="511840"/>
            <a:chExt cx="4127531" cy="5521081"/>
          </a:xfrm>
        </p:grpSpPr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4539236" y="3978539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grpSp>
          <p:nvGrpSpPr>
            <p:cNvPr id="68" name="グループ化 67"/>
            <p:cNvGrpSpPr/>
            <p:nvPr/>
          </p:nvGrpSpPr>
          <p:grpSpPr>
            <a:xfrm>
              <a:off x="2276536" y="796810"/>
              <a:ext cx="4048450" cy="5093560"/>
              <a:chOff x="306575" y="976816"/>
              <a:chExt cx="4048450" cy="5280130"/>
            </a:xfrm>
          </p:grpSpPr>
          <p:sp>
            <p:nvSpPr>
              <p:cNvPr id="79" name="テキスト ボックス 86"/>
              <p:cNvSpPr txBox="1"/>
              <p:nvPr/>
            </p:nvSpPr>
            <p:spPr>
              <a:xfrm>
                <a:off x="1730250" y="226246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久喜</a:t>
                </a:r>
              </a:p>
            </p:txBody>
          </p:sp>
          <p:sp>
            <p:nvSpPr>
              <p:cNvPr id="80" name="テキスト ボックス 87"/>
              <p:cNvSpPr txBox="1"/>
              <p:nvPr/>
            </p:nvSpPr>
            <p:spPr>
              <a:xfrm>
                <a:off x="616775" y="200573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熊谷</a:t>
                </a:r>
              </a:p>
            </p:txBody>
          </p:sp>
          <p:sp>
            <p:nvSpPr>
              <p:cNvPr id="81" name="テキスト ボックス 88"/>
              <p:cNvSpPr txBox="1"/>
              <p:nvPr/>
            </p:nvSpPr>
            <p:spPr>
              <a:xfrm>
                <a:off x="1282700" y="976816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館林</a:t>
                </a:r>
              </a:p>
            </p:txBody>
          </p:sp>
          <p:sp>
            <p:nvSpPr>
              <p:cNvPr id="82" name="テキスト ボックス 89"/>
              <p:cNvSpPr txBox="1"/>
              <p:nvPr/>
            </p:nvSpPr>
            <p:spPr>
              <a:xfrm>
                <a:off x="2264475" y="2920308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越谷</a:t>
                </a:r>
              </a:p>
            </p:txBody>
          </p:sp>
          <p:sp>
            <p:nvSpPr>
              <p:cNvPr id="83" name="テキスト ボックス 90"/>
              <p:cNvSpPr txBox="1"/>
              <p:nvPr/>
            </p:nvSpPr>
            <p:spPr>
              <a:xfrm>
                <a:off x="1515175" y="2946878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大宮</a:t>
                </a:r>
              </a:p>
            </p:txBody>
          </p:sp>
          <p:sp>
            <p:nvSpPr>
              <p:cNvPr id="84" name="テキスト ボックス 91"/>
              <p:cNvSpPr txBox="1"/>
              <p:nvPr/>
            </p:nvSpPr>
            <p:spPr>
              <a:xfrm>
                <a:off x="2104900" y="1548345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古河</a:t>
                </a:r>
              </a:p>
            </p:txBody>
          </p:sp>
          <p:sp>
            <p:nvSpPr>
              <p:cNvPr id="85" name="テキスト ボックス 92"/>
              <p:cNvSpPr txBox="1"/>
              <p:nvPr/>
            </p:nvSpPr>
            <p:spPr>
              <a:xfrm>
                <a:off x="3698750" y="353970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我孫子</a:t>
                </a:r>
              </a:p>
            </p:txBody>
          </p:sp>
          <p:sp>
            <p:nvSpPr>
              <p:cNvPr id="86" name="テキスト ボックス 93"/>
              <p:cNvSpPr txBox="1"/>
              <p:nvPr/>
            </p:nvSpPr>
            <p:spPr>
              <a:xfrm>
                <a:off x="3745425" y="504320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千葉</a:t>
                </a:r>
              </a:p>
            </p:txBody>
          </p:sp>
          <p:sp>
            <p:nvSpPr>
              <p:cNvPr id="87" name="テキスト ボックス 94"/>
              <p:cNvSpPr txBox="1"/>
              <p:nvPr/>
            </p:nvSpPr>
            <p:spPr>
              <a:xfrm>
                <a:off x="3255575" y="413972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船橋</a:t>
                </a:r>
              </a:p>
            </p:txBody>
          </p:sp>
          <p:sp>
            <p:nvSpPr>
              <p:cNvPr id="88" name="テキスト ボックス 95"/>
              <p:cNvSpPr txBox="1"/>
              <p:nvPr/>
            </p:nvSpPr>
            <p:spPr>
              <a:xfrm>
                <a:off x="3042300" y="470537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新木場</a:t>
                </a:r>
              </a:p>
            </p:txBody>
          </p:sp>
          <p:sp>
            <p:nvSpPr>
              <p:cNvPr id="89" name="テキスト ボックス 96"/>
              <p:cNvSpPr txBox="1"/>
              <p:nvPr/>
            </p:nvSpPr>
            <p:spPr>
              <a:xfrm>
                <a:off x="2299275" y="4032838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大手町</a:t>
                </a:r>
              </a:p>
            </p:txBody>
          </p:sp>
          <p:sp>
            <p:nvSpPr>
              <p:cNvPr id="90" name="テキスト ボックス 97"/>
              <p:cNvSpPr txBox="1"/>
              <p:nvPr/>
            </p:nvSpPr>
            <p:spPr>
              <a:xfrm>
                <a:off x="2079876" y="5152185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羽田</a:t>
                </a:r>
              </a:p>
            </p:txBody>
          </p:sp>
          <p:sp>
            <p:nvSpPr>
              <p:cNvPr id="91" name="テキスト ボックス 98"/>
              <p:cNvSpPr txBox="1"/>
              <p:nvPr/>
            </p:nvSpPr>
            <p:spPr>
              <a:xfrm>
                <a:off x="1870775" y="380384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練馬</a:t>
                </a:r>
              </a:p>
            </p:txBody>
          </p:sp>
          <p:sp>
            <p:nvSpPr>
              <p:cNvPr id="92" name="テキスト ボックス 99"/>
              <p:cNvSpPr txBox="1"/>
              <p:nvPr/>
            </p:nvSpPr>
            <p:spPr>
              <a:xfrm>
                <a:off x="1060450" y="413287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府中</a:t>
                </a:r>
              </a:p>
            </p:txBody>
          </p:sp>
          <p:sp>
            <p:nvSpPr>
              <p:cNvPr id="93" name="テキスト ボックス 100"/>
              <p:cNvSpPr txBox="1"/>
              <p:nvPr/>
            </p:nvSpPr>
            <p:spPr>
              <a:xfrm>
                <a:off x="306575" y="3934672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青梅</a:t>
                </a:r>
              </a:p>
            </p:txBody>
          </p:sp>
          <p:sp>
            <p:nvSpPr>
              <p:cNvPr id="94" name="テキスト ボックス 101"/>
              <p:cNvSpPr txBox="1"/>
              <p:nvPr/>
            </p:nvSpPr>
            <p:spPr>
              <a:xfrm>
                <a:off x="764475" y="3580242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所沢</a:t>
                </a:r>
              </a:p>
            </p:txBody>
          </p:sp>
          <p:sp>
            <p:nvSpPr>
              <p:cNvPr id="95" name="テキスト ボックス 102"/>
              <p:cNvSpPr txBox="1"/>
              <p:nvPr/>
            </p:nvSpPr>
            <p:spPr>
              <a:xfrm>
                <a:off x="1806450" y="592752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横浜</a:t>
                </a:r>
              </a:p>
            </p:txBody>
          </p:sp>
          <p:sp>
            <p:nvSpPr>
              <p:cNvPr id="96" name="テキスト ボックス 103"/>
              <p:cNvSpPr txBox="1"/>
              <p:nvPr/>
            </p:nvSpPr>
            <p:spPr>
              <a:xfrm>
                <a:off x="631950" y="601564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海老名</a:t>
                </a:r>
              </a:p>
            </p:txBody>
          </p:sp>
          <p:sp>
            <p:nvSpPr>
              <p:cNvPr id="97" name="テキスト ボックス 104"/>
              <p:cNvSpPr txBox="1"/>
              <p:nvPr/>
            </p:nvSpPr>
            <p:spPr>
              <a:xfrm>
                <a:off x="3084200" y="174332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下妻</a:t>
                </a:r>
              </a:p>
            </p:txBody>
          </p:sp>
          <p:sp>
            <p:nvSpPr>
              <p:cNvPr id="98" name="テキスト ボックス 105"/>
              <p:cNvSpPr txBox="1"/>
              <p:nvPr/>
            </p:nvSpPr>
            <p:spPr>
              <a:xfrm>
                <a:off x="3733800" y="2473686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つくば</a:t>
                </a:r>
              </a:p>
            </p:txBody>
          </p:sp>
        </p:grpSp>
        <p:grpSp>
          <p:nvGrpSpPr>
            <p:cNvPr id="69" name="グループ化 68"/>
            <p:cNvGrpSpPr/>
            <p:nvPr/>
          </p:nvGrpSpPr>
          <p:grpSpPr>
            <a:xfrm>
              <a:off x="5395827" y="511840"/>
              <a:ext cx="773113" cy="958904"/>
              <a:chOff x="6032500" y="5667321"/>
              <a:chExt cx="773113" cy="958904"/>
            </a:xfrm>
          </p:grpSpPr>
          <p:grpSp>
            <p:nvGrpSpPr>
              <p:cNvPr id="73" name="Group 14"/>
              <p:cNvGrpSpPr>
                <a:grpSpLocks/>
              </p:cNvGrpSpPr>
              <p:nvPr/>
            </p:nvGrpSpPr>
            <p:grpSpPr bwMode="auto">
              <a:xfrm>
                <a:off x="6032500" y="5907088"/>
                <a:ext cx="773113" cy="719137"/>
                <a:chOff x="8164" y="14913"/>
                <a:chExt cx="869" cy="863"/>
              </a:xfrm>
            </p:grpSpPr>
            <p:sp>
              <p:nvSpPr>
                <p:cNvPr id="75" name="Oval 15"/>
                <p:cNvSpPr>
                  <a:spLocks noChangeArrowheads="1"/>
                </p:cNvSpPr>
                <p:nvPr/>
              </p:nvSpPr>
              <p:spPr bwMode="auto">
                <a:xfrm>
                  <a:off x="8295" y="15024"/>
                  <a:ext cx="624" cy="62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AutoShape 16"/>
                <p:cNvSpPr>
                  <a:spLocks noChangeArrowheads="1"/>
                </p:cNvSpPr>
                <p:nvPr/>
              </p:nvSpPr>
              <p:spPr bwMode="auto">
                <a:xfrm>
                  <a:off x="8183" y="14913"/>
                  <a:ext cx="850" cy="850"/>
                </a:xfrm>
                <a:prstGeom prst="star4">
                  <a:avLst>
                    <a:gd name="adj" fmla="val 125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Line 17"/>
                <p:cNvSpPr>
                  <a:spLocks noChangeShapeType="1"/>
                </p:cNvSpPr>
                <p:nvPr/>
              </p:nvSpPr>
              <p:spPr bwMode="auto">
                <a:xfrm>
                  <a:off x="8164" y="15341"/>
                  <a:ext cx="8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/>
                </a:p>
              </p:txBody>
            </p:sp>
            <p:sp>
              <p:nvSpPr>
                <p:cNvPr id="78" name="Line 18"/>
                <p:cNvSpPr>
                  <a:spLocks noChangeShapeType="1"/>
                </p:cNvSpPr>
                <p:nvPr/>
              </p:nvSpPr>
              <p:spPr bwMode="auto">
                <a:xfrm rot="5400000">
                  <a:off x="8185" y="15351"/>
                  <a:ext cx="8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 dirty="0"/>
                </a:p>
              </p:txBody>
            </p:sp>
          </p:grpSp>
          <p:sp>
            <p:nvSpPr>
              <p:cNvPr id="74" name="Text Box 19"/>
              <p:cNvSpPr txBox="1">
                <a:spLocks noChangeArrowheads="1"/>
              </p:cNvSpPr>
              <p:nvPr/>
            </p:nvSpPr>
            <p:spPr bwMode="auto">
              <a:xfrm>
                <a:off x="6176516" y="5667321"/>
                <a:ext cx="490538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ja-JP" altLang="en-US" b="1" dirty="0">
                    <a:solidFill>
                      <a:srgbClr val="000000"/>
                    </a:solidFill>
                    <a:latin typeface="Century" pitchFamily="18" charset="0"/>
                    <a:ea typeface="ＭＳ 明朝" pitchFamily="17" charset="-128"/>
                  </a:rPr>
                  <a:t>Ｎ</a:t>
                </a:r>
                <a:endParaRPr lang="ja-JP" altLang="en-US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70" name="グループ化 69"/>
            <p:cNvGrpSpPr/>
            <p:nvPr/>
          </p:nvGrpSpPr>
          <p:grpSpPr>
            <a:xfrm>
              <a:off x="5433663" y="5446037"/>
              <a:ext cx="970404" cy="586884"/>
              <a:chOff x="5443324" y="5235148"/>
              <a:chExt cx="970404" cy="586884"/>
            </a:xfrm>
          </p:grpSpPr>
          <p:pic>
            <p:nvPicPr>
              <p:cNvPr id="71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61" t="2312" r="43001" b="92476"/>
              <a:stretch/>
            </p:blipFill>
            <p:spPr bwMode="auto">
              <a:xfrm rot="10800000">
                <a:off x="5443324" y="5517232"/>
                <a:ext cx="78486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2" name="テキスト ボックス 71"/>
              <p:cNvSpPr txBox="1"/>
              <p:nvPr/>
            </p:nvSpPr>
            <p:spPr>
              <a:xfrm>
                <a:off x="5477624" y="5235148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latin typeface="Arial" pitchFamily="34" charset="0"/>
                    <a:cs typeface="Arial" pitchFamily="34" charset="0"/>
                  </a:rPr>
                  <a:t>5m/s</a:t>
                </a:r>
                <a:endParaRPr kumimoji="1" lang="ja-JP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95" y="476671"/>
            <a:ext cx="4303713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3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09" y="450315"/>
            <a:ext cx="5246687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467030" y="603348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時</a:t>
            </a:r>
            <a:r>
              <a:rPr lang="en-US" altLang="ja-JP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分－</a:t>
            </a:r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時</a:t>
            </a:r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分</a:t>
            </a:r>
            <a:endParaRPr kumimoji="1" lang="ja-JP" alt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9671" y="413681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気温分布</a:t>
            </a:r>
            <a:endParaRPr lang="en-US" altLang="ja-JP" sz="3600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2007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年</a:t>
            </a:r>
            <a:endParaRPr lang="en-US" altLang="ja-JP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en-US" altLang="ja-JP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kumimoji="1"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月</a:t>
            </a:r>
            <a:r>
              <a:rPr kumimoji="1"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kumimoji="1"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日</a:t>
            </a:r>
            <a:endParaRPr kumimoji="1" lang="en-US" altLang="ja-JP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ja-JP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（</a:t>
            </a:r>
            <a:r>
              <a:rPr lang="en-US" altLang="ja-JP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ja-JP" altLang="en-US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分</a:t>
            </a:r>
            <a:r>
              <a:rPr lang="ja-JP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平均）</a:t>
            </a:r>
            <a:endParaRPr kumimoji="1" lang="ja-JP" alt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グループ化 62"/>
          <p:cNvGrpSpPr/>
          <p:nvPr/>
        </p:nvGrpSpPr>
        <p:grpSpPr>
          <a:xfrm>
            <a:off x="467544" y="3933056"/>
            <a:ext cx="1656184" cy="576064"/>
            <a:chOff x="4427984" y="6237312"/>
            <a:chExt cx="1656184" cy="576064"/>
          </a:xfrm>
        </p:grpSpPr>
        <p:sp>
          <p:nvSpPr>
            <p:cNvPr id="64" name="正方形/長方形 63"/>
            <p:cNvSpPr/>
            <p:nvPr/>
          </p:nvSpPr>
          <p:spPr>
            <a:xfrm>
              <a:off x="4427984" y="6237312"/>
              <a:ext cx="1440160" cy="576064"/>
            </a:xfrm>
            <a:prstGeom prst="rect">
              <a:avLst/>
            </a:prstGeom>
            <a:solidFill>
              <a:srgbClr val="000066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FF00"/>
                </a:solidFill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4541520" y="6345324"/>
              <a:ext cx="385192" cy="38519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4716016" y="6259676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rgbClr val="FFFF00"/>
                  </a:solidFill>
                </a:rPr>
                <a:t>皇居</a:t>
              </a:r>
              <a:endParaRPr kumimoji="1" lang="ja-JP" altLang="en-US" sz="28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18" y="531096"/>
            <a:ext cx="786558" cy="575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" name="グループ化 43"/>
          <p:cNvGrpSpPr/>
          <p:nvPr/>
        </p:nvGrpSpPr>
        <p:grpSpPr>
          <a:xfrm>
            <a:off x="2276536" y="511840"/>
            <a:ext cx="4127531" cy="5521081"/>
            <a:chOff x="2276536" y="511840"/>
            <a:chExt cx="4127531" cy="5521081"/>
          </a:xfrm>
        </p:grpSpPr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4539236" y="3978539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grpSp>
          <p:nvGrpSpPr>
            <p:cNvPr id="46" name="グループ化 45"/>
            <p:cNvGrpSpPr/>
            <p:nvPr/>
          </p:nvGrpSpPr>
          <p:grpSpPr>
            <a:xfrm>
              <a:off x="2276536" y="796810"/>
              <a:ext cx="4048450" cy="5093560"/>
              <a:chOff x="306575" y="976816"/>
              <a:chExt cx="4048450" cy="5280130"/>
            </a:xfrm>
          </p:grpSpPr>
          <p:sp>
            <p:nvSpPr>
              <p:cNvPr id="58" name="テキスト ボックス 86"/>
              <p:cNvSpPr txBox="1"/>
              <p:nvPr/>
            </p:nvSpPr>
            <p:spPr>
              <a:xfrm>
                <a:off x="1730250" y="226246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久喜</a:t>
                </a:r>
              </a:p>
            </p:txBody>
          </p:sp>
          <p:sp>
            <p:nvSpPr>
              <p:cNvPr id="59" name="テキスト ボックス 87"/>
              <p:cNvSpPr txBox="1"/>
              <p:nvPr/>
            </p:nvSpPr>
            <p:spPr>
              <a:xfrm>
                <a:off x="616775" y="200573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熊谷</a:t>
                </a:r>
              </a:p>
            </p:txBody>
          </p:sp>
          <p:sp>
            <p:nvSpPr>
              <p:cNvPr id="60" name="テキスト ボックス 88"/>
              <p:cNvSpPr txBox="1"/>
              <p:nvPr/>
            </p:nvSpPr>
            <p:spPr>
              <a:xfrm>
                <a:off x="1282700" y="976816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館林</a:t>
                </a:r>
              </a:p>
            </p:txBody>
          </p:sp>
          <p:sp>
            <p:nvSpPr>
              <p:cNvPr id="61" name="テキスト ボックス 89"/>
              <p:cNvSpPr txBox="1"/>
              <p:nvPr/>
            </p:nvSpPr>
            <p:spPr>
              <a:xfrm>
                <a:off x="2264475" y="2920308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越谷</a:t>
                </a:r>
              </a:p>
            </p:txBody>
          </p:sp>
          <p:sp>
            <p:nvSpPr>
              <p:cNvPr id="62" name="テキスト ボックス 90"/>
              <p:cNvSpPr txBox="1"/>
              <p:nvPr/>
            </p:nvSpPr>
            <p:spPr>
              <a:xfrm>
                <a:off x="1515175" y="2946878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大宮</a:t>
                </a:r>
              </a:p>
            </p:txBody>
          </p:sp>
          <p:sp>
            <p:nvSpPr>
              <p:cNvPr id="99" name="テキスト ボックス 91"/>
              <p:cNvSpPr txBox="1"/>
              <p:nvPr/>
            </p:nvSpPr>
            <p:spPr>
              <a:xfrm>
                <a:off x="2104900" y="1548345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古河</a:t>
                </a:r>
              </a:p>
            </p:txBody>
          </p:sp>
          <p:sp>
            <p:nvSpPr>
              <p:cNvPr id="100" name="テキスト ボックス 92"/>
              <p:cNvSpPr txBox="1"/>
              <p:nvPr/>
            </p:nvSpPr>
            <p:spPr>
              <a:xfrm>
                <a:off x="3698750" y="353970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我孫子</a:t>
                </a:r>
              </a:p>
            </p:txBody>
          </p:sp>
          <p:sp>
            <p:nvSpPr>
              <p:cNvPr id="101" name="テキスト ボックス 93"/>
              <p:cNvSpPr txBox="1"/>
              <p:nvPr/>
            </p:nvSpPr>
            <p:spPr>
              <a:xfrm>
                <a:off x="3745425" y="504320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千葉</a:t>
                </a:r>
              </a:p>
            </p:txBody>
          </p:sp>
          <p:sp>
            <p:nvSpPr>
              <p:cNvPr id="102" name="テキスト ボックス 94"/>
              <p:cNvSpPr txBox="1"/>
              <p:nvPr/>
            </p:nvSpPr>
            <p:spPr>
              <a:xfrm>
                <a:off x="3255575" y="413972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船橋</a:t>
                </a:r>
              </a:p>
            </p:txBody>
          </p:sp>
          <p:sp>
            <p:nvSpPr>
              <p:cNvPr id="103" name="テキスト ボックス 95"/>
              <p:cNvSpPr txBox="1"/>
              <p:nvPr/>
            </p:nvSpPr>
            <p:spPr>
              <a:xfrm>
                <a:off x="3042300" y="470537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新木場</a:t>
                </a:r>
              </a:p>
            </p:txBody>
          </p:sp>
          <p:sp>
            <p:nvSpPr>
              <p:cNvPr id="104" name="テキスト ボックス 96"/>
              <p:cNvSpPr txBox="1"/>
              <p:nvPr/>
            </p:nvSpPr>
            <p:spPr>
              <a:xfrm>
                <a:off x="2299275" y="4032838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大手町</a:t>
                </a:r>
              </a:p>
            </p:txBody>
          </p:sp>
          <p:sp>
            <p:nvSpPr>
              <p:cNvPr id="105" name="テキスト ボックス 97"/>
              <p:cNvSpPr txBox="1"/>
              <p:nvPr/>
            </p:nvSpPr>
            <p:spPr>
              <a:xfrm>
                <a:off x="2079876" y="5152185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羽田</a:t>
                </a:r>
              </a:p>
            </p:txBody>
          </p:sp>
          <p:sp>
            <p:nvSpPr>
              <p:cNvPr id="106" name="テキスト ボックス 98"/>
              <p:cNvSpPr txBox="1"/>
              <p:nvPr/>
            </p:nvSpPr>
            <p:spPr>
              <a:xfrm>
                <a:off x="1870775" y="380384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練馬</a:t>
                </a:r>
              </a:p>
            </p:txBody>
          </p:sp>
          <p:sp>
            <p:nvSpPr>
              <p:cNvPr id="107" name="テキスト ボックス 99"/>
              <p:cNvSpPr txBox="1"/>
              <p:nvPr/>
            </p:nvSpPr>
            <p:spPr>
              <a:xfrm>
                <a:off x="1060450" y="413287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府中</a:t>
                </a:r>
              </a:p>
            </p:txBody>
          </p:sp>
          <p:sp>
            <p:nvSpPr>
              <p:cNvPr id="108" name="テキスト ボックス 100"/>
              <p:cNvSpPr txBox="1"/>
              <p:nvPr/>
            </p:nvSpPr>
            <p:spPr>
              <a:xfrm>
                <a:off x="306575" y="3934672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青梅</a:t>
                </a:r>
              </a:p>
            </p:txBody>
          </p:sp>
          <p:sp>
            <p:nvSpPr>
              <p:cNvPr id="109" name="テキスト ボックス 101"/>
              <p:cNvSpPr txBox="1"/>
              <p:nvPr/>
            </p:nvSpPr>
            <p:spPr>
              <a:xfrm>
                <a:off x="764475" y="3580242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所沢</a:t>
                </a:r>
              </a:p>
            </p:txBody>
          </p:sp>
          <p:sp>
            <p:nvSpPr>
              <p:cNvPr id="110" name="テキスト ボックス 102"/>
              <p:cNvSpPr txBox="1"/>
              <p:nvPr/>
            </p:nvSpPr>
            <p:spPr>
              <a:xfrm>
                <a:off x="1806450" y="592752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横浜</a:t>
                </a:r>
              </a:p>
            </p:txBody>
          </p:sp>
          <p:sp>
            <p:nvSpPr>
              <p:cNvPr id="111" name="テキスト ボックス 103"/>
              <p:cNvSpPr txBox="1"/>
              <p:nvPr/>
            </p:nvSpPr>
            <p:spPr>
              <a:xfrm>
                <a:off x="631950" y="601564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海老名</a:t>
                </a:r>
              </a:p>
            </p:txBody>
          </p:sp>
          <p:sp>
            <p:nvSpPr>
              <p:cNvPr id="112" name="テキスト ボックス 104"/>
              <p:cNvSpPr txBox="1"/>
              <p:nvPr/>
            </p:nvSpPr>
            <p:spPr>
              <a:xfrm>
                <a:off x="3084200" y="174332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下妻</a:t>
                </a:r>
              </a:p>
            </p:txBody>
          </p:sp>
          <p:sp>
            <p:nvSpPr>
              <p:cNvPr id="113" name="テキスト ボックス 105"/>
              <p:cNvSpPr txBox="1"/>
              <p:nvPr/>
            </p:nvSpPr>
            <p:spPr>
              <a:xfrm>
                <a:off x="3733800" y="2473686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つくば</a:t>
                </a:r>
              </a:p>
            </p:txBody>
          </p:sp>
        </p:grpSp>
        <p:grpSp>
          <p:nvGrpSpPr>
            <p:cNvPr id="47" name="グループ化 46"/>
            <p:cNvGrpSpPr/>
            <p:nvPr/>
          </p:nvGrpSpPr>
          <p:grpSpPr>
            <a:xfrm>
              <a:off x="5395827" y="511840"/>
              <a:ext cx="773113" cy="958904"/>
              <a:chOff x="6032500" y="5667321"/>
              <a:chExt cx="773113" cy="958904"/>
            </a:xfrm>
          </p:grpSpPr>
          <p:grpSp>
            <p:nvGrpSpPr>
              <p:cNvPr id="52" name="Group 14"/>
              <p:cNvGrpSpPr>
                <a:grpSpLocks/>
              </p:cNvGrpSpPr>
              <p:nvPr/>
            </p:nvGrpSpPr>
            <p:grpSpPr bwMode="auto">
              <a:xfrm>
                <a:off x="6032500" y="5907088"/>
                <a:ext cx="773113" cy="719137"/>
                <a:chOff x="8164" y="14913"/>
                <a:chExt cx="869" cy="863"/>
              </a:xfrm>
            </p:grpSpPr>
            <p:sp>
              <p:nvSpPr>
                <p:cNvPr id="54" name="Oval 15"/>
                <p:cNvSpPr>
                  <a:spLocks noChangeArrowheads="1"/>
                </p:cNvSpPr>
                <p:nvPr/>
              </p:nvSpPr>
              <p:spPr bwMode="auto">
                <a:xfrm>
                  <a:off x="8295" y="15024"/>
                  <a:ext cx="624" cy="62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AutoShape 16"/>
                <p:cNvSpPr>
                  <a:spLocks noChangeArrowheads="1"/>
                </p:cNvSpPr>
                <p:nvPr/>
              </p:nvSpPr>
              <p:spPr bwMode="auto">
                <a:xfrm>
                  <a:off x="8183" y="14913"/>
                  <a:ext cx="850" cy="850"/>
                </a:xfrm>
                <a:prstGeom prst="star4">
                  <a:avLst>
                    <a:gd name="adj" fmla="val 125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Line 17"/>
                <p:cNvSpPr>
                  <a:spLocks noChangeShapeType="1"/>
                </p:cNvSpPr>
                <p:nvPr/>
              </p:nvSpPr>
              <p:spPr bwMode="auto">
                <a:xfrm>
                  <a:off x="8164" y="15341"/>
                  <a:ext cx="8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/>
                </a:p>
              </p:txBody>
            </p:sp>
            <p:sp>
              <p:nvSpPr>
                <p:cNvPr id="57" name="Line 18"/>
                <p:cNvSpPr>
                  <a:spLocks noChangeShapeType="1"/>
                </p:cNvSpPr>
                <p:nvPr/>
              </p:nvSpPr>
              <p:spPr bwMode="auto">
                <a:xfrm rot="5400000">
                  <a:off x="8185" y="15351"/>
                  <a:ext cx="8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 dirty="0"/>
                </a:p>
              </p:txBody>
            </p:sp>
          </p:grpSp>
          <p:sp>
            <p:nvSpPr>
              <p:cNvPr id="53" name="Text Box 19"/>
              <p:cNvSpPr txBox="1">
                <a:spLocks noChangeArrowheads="1"/>
              </p:cNvSpPr>
              <p:nvPr/>
            </p:nvSpPr>
            <p:spPr bwMode="auto">
              <a:xfrm>
                <a:off x="6176516" y="5667321"/>
                <a:ext cx="490538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ja-JP" altLang="en-US" b="1" dirty="0">
                    <a:solidFill>
                      <a:srgbClr val="000000"/>
                    </a:solidFill>
                    <a:latin typeface="Century" pitchFamily="18" charset="0"/>
                    <a:ea typeface="ＭＳ 明朝" pitchFamily="17" charset="-128"/>
                  </a:rPr>
                  <a:t>Ｎ</a:t>
                </a:r>
                <a:endParaRPr lang="ja-JP" altLang="en-US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8" name="グループ化 47"/>
            <p:cNvGrpSpPr/>
            <p:nvPr/>
          </p:nvGrpSpPr>
          <p:grpSpPr>
            <a:xfrm>
              <a:off x="5433663" y="5446037"/>
              <a:ext cx="970404" cy="586884"/>
              <a:chOff x="5443324" y="5235148"/>
              <a:chExt cx="970404" cy="586884"/>
            </a:xfrm>
          </p:grpSpPr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61" t="2312" r="43001" b="92476"/>
              <a:stretch/>
            </p:blipFill>
            <p:spPr bwMode="auto">
              <a:xfrm rot="10800000">
                <a:off x="5443324" y="5517232"/>
                <a:ext cx="78486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0" name="テキスト ボックス 49"/>
              <p:cNvSpPr txBox="1"/>
              <p:nvPr/>
            </p:nvSpPr>
            <p:spPr>
              <a:xfrm>
                <a:off x="5477624" y="5235148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latin typeface="Arial" pitchFamily="34" charset="0"/>
                    <a:cs typeface="Arial" pitchFamily="34" charset="0"/>
                  </a:rPr>
                  <a:t>5m/s</a:t>
                </a:r>
                <a:endParaRPr kumimoji="1" lang="ja-JP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50" y="462079"/>
            <a:ext cx="4310063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7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09" y="450315"/>
            <a:ext cx="5246687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619672" y="603348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時</a:t>
            </a:r>
            <a:r>
              <a:rPr lang="en-US" altLang="ja-JP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分－</a:t>
            </a:r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時</a:t>
            </a:r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分</a:t>
            </a:r>
            <a:endParaRPr kumimoji="1" lang="ja-JP" alt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7" name="グループ化 116"/>
          <p:cNvGrpSpPr/>
          <p:nvPr/>
        </p:nvGrpSpPr>
        <p:grpSpPr>
          <a:xfrm>
            <a:off x="156362" y="471679"/>
            <a:ext cx="2093348" cy="1160957"/>
            <a:chOff x="107504" y="471679"/>
            <a:chExt cx="2093348" cy="1160957"/>
          </a:xfrm>
        </p:grpSpPr>
        <p:grpSp>
          <p:nvGrpSpPr>
            <p:cNvPr id="118" name="グループ化 117"/>
            <p:cNvGrpSpPr/>
            <p:nvPr/>
          </p:nvGrpSpPr>
          <p:grpSpPr>
            <a:xfrm>
              <a:off x="107504" y="471679"/>
              <a:ext cx="2025559" cy="1160957"/>
              <a:chOff x="4120037" y="6237311"/>
              <a:chExt cx="2025559" cy="1160957"/>
            </a:xfrm>
          </p:grpSpPr>
          <p:sp>
            <p:nvSpPr>
              <p:cNvPr id="121" name="正方形/長方形 120"/>
              <p:cNvSpPr/>
              <p:nvPr/>
            </p:nvSpPr>
            <p:spPr>
              <a:xfrm>
                <a:off x="4120037" y="6237311"/>
                <a:ext cx="2025559" cy="1160957"/>
              </a:xfrm>
              <a:prstGeom prst="rect">
                <a:avLst/>
              </a:prstGeom>
              <a:solidFill>
                <a:srgbClr val="000066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>
                <a:off x="4716016" y="6282826"/>
                <a:ext cx="136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800" b="1" dirty="0">
                    <a:solidFill>
                      <a:srgbClr val="FFFF00"/>
                    </a:solidFill>
                  </a:rPr>
                  <a:t>皇居</a:t>
                </a:r>
                <a:endParaRPr kumimoji="1" lang="ja-JP" altLang="en-US" sz="28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19" name="円/楕円 118"/>
            <p:cNvSpPr/>
            <p:nvPr/>
          </p:nvSpPr>
          <p:spPr>
            <a:xfrm>
              <a:off x="251520" y="1099592"/>
              <a:ext cx="385192" cy="385192"/>
            </a:xfrm>
            <a:prstGeom prst="ellipse">
              <a:avLst/>
            </a:prstGeom>
            <a:noFill/>
            <a:ln w="5715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567818" y="1025813"/>
              <a:ext cx="16330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rgbClr val="FFFF00"/>
                  </a:solidFill>
                </a:rPr>
                <a:t>アメダス</a:t>
              </a:r>
              <a:endParaRPr kumimoji="1" lang="ja-JP" altLang="en-US" sz="2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219167" y="2120216"/>
            <a:ext cx="2924062" cy="3584646"/>
            <a:chOff x="6219167" y="2120216"/>
            <a:chExt cx="2924062" cy="3584646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6219167" y="2392494"/>
              <a:ext cx="2924062" cy="3312368"/>
              <a:chOff x="6230742" y="2460729"/>
              <a:chExt cx="2924062" cy="3312368"/>
            </a:xfrm>
          </p:grpSpPr>
          <p:grpSp>
            <p:nvGrpSpPr>
              <p:cNvPr id="57" name="グループ化 56"/>
              <p:cNvGrpSpPr/>
              <p:nvPr/>
            </p:nvGrpSpPr>
            <p:grpSpPr>
              <a:xfrm>
                <a:off x="6862475" y="2460729"/>
                <a:ext cx="2292329" cy="3312368"/>
                <a:chOff x="6862475" y="2460729"/>
                <a:chExt cx="2292329" cy="3312368"/>
              </a:xfrm>
            </p:grpSpPr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6862475" y="2460729"/>
                  <a:ext cx="615553" cy="331236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ja-JP" altLang="en-US" sz="2800" b="1" dirty="0" smtClean="0">
                      <a:solidFill>
                        <a:srgbClr val="FFFF00"/>
                      </a:solidFill>
                    </a:rPr>
                    <a:t>皇居と</a:t>
                  </a:r>
                  <a:r>
                    <a:rPr kumimoji="1" lang="ja-JP" altLang="en-US" sz="2800" b="1" dirty="0" smtClean="0">
                      <a:solidFill>
                        <a:srgbClr val="00FF00"/>
                      </a:solidFill>
                    </a:rPr>
                    <a:t>同時</a:t>
                  </a:r>
                  <a:r>
                    <a:rPr kumimoji="1" lang="ja-JP" altLang="en-US" sz="2800" b="1" dirty="0" smtClean="0">
                      <a:solidFill>
                        <a:srgbClr val="FFFF00"/>
                      </a:solidFill>
                    </a:rPr>
                    <a:t>に急低下</a:t>
                  </a:r>
                  <a:endParaRPr kumimoji="1" lang="ja-JP" altLang="en-US" sz="28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7478845" y="2460729"/>
                  <a:ext cx="615553" cy="331236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ja-JP" altLang="en-US" sz="2800" b="1" dirty="0" smtClean="0">
                      <a:solidFill>
                        <a:srgbClr val="FFFF00"/>
                      </a:solidFill>
                    </a:rPr>
                    <a:t>皇居より</a:t>
                  </a:r>
                  <a:r>
                    <a:rPr kumimoji="1" lang="ja-JP" altLang="en-US" sz="2800" b="1" dirty="0" smtClean="0">
                      <a:solidFill>
                        <a:srgbClr val="00FF00"/>
                      </a:solidFill>
                    </a:rPr>
                    <a:t>後</a:t>
                  </a:r>
                  <a:r>
                    <a:rPr kumimoji="1" lang="ja-JP" altLang="en-US" sz="2800" b="1" dirty="0" smtClean="0">
                      <a:solidFill>
                        <a:srgbClr val="FFFF00"/>
                      </a:solidFill>
                    </a:rPr>
                    <a:t>に急低下</a:t>
                  </a:r>
                  <a:endParaRPr kumimoji="1" lang="ja-JP" altLang="en-US" sz="28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64" name="テキスト ボックス 63"/>
                <p:cNvSpPr txBox="1"/>
                <p:nvPr/>
              </p:nvSpPr>
              <p:spPr>
                <a:xfrm>
                  <a:off x="8035323" y="2460729"/>
                  <a:ext cx="615553" cy="331236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ja-JP" altLang="en-US" sz="2800" b="1" dirty="0" smtClean="0">
                      <a:solidFill>
                        <a:srgbClr val="FFFF00"/>
                      </a:solidFill>
                    </a:rPr>
                    <a:t>急激な気温低下</a:t>
                  </a:r>
                  <a:r>
                    <a:rPr kumimoji="1" lang="ja-JP" altLang="en-US" sz="2800" b="1" dirty="0" smtClean="0">
                      <a:solidFill>
                        <a:srgbClr val="00FF00"/>
                      </a:solidFill>
                    </a:rPr>
                    <a:t>無し</a:t>
                  </a:r>
                  <a:endParaRPr kumimoji="1" lang="ja-JP" altLang="en-US" sz="2800" b="1" dirty="0">
                    <a:solidFill>
                      <a:srgbClr val="00FF00"/>
                    </a:solidFill>
                  </a:endParaRPr>
                </a:p>
              </p:txBody>
            </p:sp>
            <p:sp>
              <p:nvSpPr>
                <p:cNvPr id="65" name="テキスト ボックス 64"/>
                <p:cNvSpPr txBox="1"/>
                <p:nvPr/>
              </p:nvSpPr>
              <p:spPr>
                <a:xfrm>
                  <a:off x="8539251" y="2460729"/>
                  <a:ext cx="615553" cy="331236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ja-JP" altLang="en-US" sz="2800" b="1" dirty="0" smtClean="0">
                      <a:solidFill>
                        <a:srgbClr val="00FF00"/>
                      </a:solidFill>
                    </a:rPr>
                    <a:t>欠測</a:t>
                  </a:r>
                  <a:r>
                    <a:rPr kumimoji="1" lang="ja-JP" altLang="en-US" sz="2800" b="1" dirty="0" smtClean="0">
                      <a:solidFill>
                        <a:srgbClr val="FFFF00"/>
                      </a:solidFill>
                    </a:rPr>
                    <a:t>データ</a:t>
                  </a:r>
                  <a:endParaRPr kumimoji="1" lang="ja-JP" altLang="en-US" sz="2800" b="1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52" name="テキスト ボックス 51"/>
              <p:cNvSpPr txBox="1"/>
              <p:nvPr/>
            </p:nvSpPr>
            <p:spPr>
              <a:xfrm>
                <a:off x="6230742" y="2460729"/>
                <a:ext cx="615553" cy="33123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2800" b="1" dirty="0" smtClean="0">
                    <a:solidFill>
                      <a:srgbClr val="FFFF00"/>
                    </a:solidFill>
                  </a:rPr>
                  <a:t>皇居より</a:t>
                </a:r>
                <a:r>
                  <a:rPr kumimoji="1" lang="ja-JP" altLang="en-US" sz="2800" b="1" dirty="0" smtClean="0">
                    <a:solidFill>
                      <a:srgbClr val="00FF00"/>
                    </a:solidFill>
                  </a:rPr>
                  <a:t>先</a:t>
                </a:r>
                <a:r>
                  <a:rPr kumimoji="1" lang="ja-JP" altLang="en-US" sz="2800" b="1" dirty="0" smtClean="0">
                    <a:solidFill>
                      <a:srgbClr val="FFFF00"/>
                    </a:solidFill>
                  </a:rPr>
                  <a:t>に急低下</a:t>
                </a:r>
                <a:endParaRPr kumimoji="1" lang="ja-JP" altLang="en-US" sz="28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6387094" y="2120216"/>
              <a:ext cx="2535705" cy="288000"/>
              <a:chOff x="6387094" y="2120216"/>
              <a:chExt cx="2535705" cy="288000"/>
            </a:xfrm>
          </p:grpSpPr>
          <p:sp>
            <p:nvSpPr>
              <p:cNvPr id="80" name="円/楕円 79"/>
              <p:cNvSpPr>
                <a:spLocks noChangeAspect="1"/>
              </p:cNvSpPr>
              <p:nvPr/>
            </p:nvSpPr>
            <p:spPr>
              <a:xfrm>
                <a:off x="6387094" y="2120216"/>
                <a:ext cx="288000" cy="28800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1" name="円/楕円 80"/>
              <p:cNvSpPr>
                <a:spLocks noChangeAspect="1"/>
              </p:cNvSpPr>
              <p:nvPr/>
            </p:nvSpPr>
            <p:spPr>
              <a:xfrm>
                <a:off x="7014069" y="2120216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円/楕円 81"/>
              <p:cNvSpPr>
                <a:spLocks noChangeAspect="1"/>
              </p:cNvSpPr>
              <p:nvPr/>
            </p:nvSpPr>
            <p:spPr>
              <a:xfrm>
                <a:off x="7622076" y="2120216"/>
                <a:ext cx="288000" cy="288000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7" name="円/楕円 86"/>
              <p:cNvSpPr>
                <a:spLocks noChangeAspect="1"/>
              </p:cNvSpPr>
              <p:nvPr/>
            </p:nvSpPr>
            <p:spPr>
              <a:xfrm>
                <a:off x="8778799" y="2192672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9" name="グループ化 8"/>
              <p:cNvGrpSpPr/>
              <p:nvPr/>
            </p:nvGrpSpPr>
            <p:grpSpPr>
              <a:xfrm>
                <a:off x="8244424" y="2179172"/>
                <a:ext cx="144000" cy="144000"/>
                <a:chOff x="8244424" y="2179172"/>
                <a:chExt cx="144000" cy="144000"/>
              </a:xfrm>
            </p:grpSpPr>
            <p:sp>
              <p:nvSpPr>
                <p:cNvPr id="86" name="円/楕円 85"/>
                <p:cNvSpPr>
                  <a:spLocks noChangeAspect="1"/>
                </p:cNvSpPr>
                <p:nvPr/>
              </p:nvSpPr>
              <p:spPr>
                <a:xfrm>
                  <a:off x="8244424" y="2179172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" name="直線コネクタ 3"/>
                <p:cNvCxnSpPr>
                  <a:stCxn id="86" idx="1"/>
                  <a:endCxn id="86" idx="5"/>
                </p:cNvCxnSpPr>
                <p:nvPr/>
              </p:nvCxnSpPr>
              <p:spPr>
                <a:xfrm>
                  <a:off x="8265512" y="2200260"/>
                  <a:ext cx="101824" cy="1018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線コネクタ 87"/>
                <p:cNvCxnSpPr>
                  <a:stCxn id="86" idx="7"/>
                  <a:endCxn id="86" idx="3"/>
                </p:cNvCxnSpPr>
                <p:nvPr/>
              </p:nvCxnSpPr>
              <p:spPr>
                <a:xfrm flipH="1">
                  <a:off x="8265512" y="2200260"/>
                  <a:ext cx="101824" cy="1018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星 5 14"/>
          <p:cNvSpPr>
            <a:spLocks noChangeAspect="1"/>
          </p:cNvSpPr>
          <p:nvPr/>
        </p:nvSpPr>
        <p:spPr>
          <a:xfrm>
            <a:off x="242099" y="503754"/>
            <a:ext cx="504000" cy="504000"/>
          </a:xfrm>
          <a:prstGeom prst="star5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51" y="1974540"/>
            <a:ext cx="5901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9" name="グループ化 98"/>
          <p:cNvGrpSpPr/>
          <p:nvPr/>
        </p:nvGrpSpPr>
        <p:grpSpPr>
          <a:xfrm>
            <a:off x="6803689" y="479331"/>
            <a:ext cx="1894188" cy="1152128"/>
            <a:chOff x="6803689" y="479331"/>
            <a:chExt cx="1894188" cy="1152128"/>
          </a:xfrm>
        </p:grpSpPr>
        <p:sp>
          <p:nvSpPr>
            <p:cNvPr id="100" name="正方形/長方形 99"/>
            <p:cNvSpPr/>
            <p:nvPr/>
          </p:nvSpPr>
          <p:spPr>
            <a:xfrm>
              <a:off x="6803689" y="479331"/>
              <a:ext cx="1872208" cy="1152128"/>
            </a:xfrm>
            <a:prstGeom prst="rect">
              <a:avLst/>
            </a:prstGeom>
            <a:solidFill>
              <a:srgbClr val="000066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b="1" dirty="0">
                <a:solidFill>
                  <a:srgbClr val="00FF00"/>
                </a:solidFill>
              </a:endParaRPr>
            </a:p>
          </p:txBody>
        </p:sp>
        <p:grpSp>
          <p:nvGrpSpPr>
            <p:cNvPr id="101" name="グループ化 100"/>
            <p:cNvGrpSpPr/>
            <p:nvPr/>
          </p:nvGrpSpPr>
          <p:grpSpPr>
            <a:xfrm>
              <a:off x="7398319" y="575083"/>
              <a:ext cx="1299558" cy="997153"/>
              <a:chOff x="7398319" y="575083"/>
              <a:chExt cx="1299558" cy="997153"/>
            </a:xfrm>
          </p:grpSpPr>
          <p:sp>
            <p:nvSpPr>
              <p:cNvPr id="107" name="正方形/長方形 106"/>
              <p:cNvSpPr/>
              <p:nvPr/>
            </p:nvSpPr>
            <p:spPr>
              <a:xfrm>
                <a:off x="7537654" y="575083"/>
                <a:ext cx="990021" cy="504056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3200" b="1" dirty="0" smtClean="0">
                    <a:solidFill>
                      <a:srgbClr val="FFFF00"/>
                    </a:solidFill>
                  </a:rPr>
                  <a:t>2</a:t>
                </a:r>
                <a:r>
                  <a:rPr lang="ja-JP" altLang="en-US" sz="3200" b="1" dirty="0">
                    <a:solidFill>
                      <a:srgbClr val="FFFF00"/>
                    </a:solidFill>
                  </a:rPr>
                  <a:t> ℃</a:t>
                </a:r>
                <a:endParaRPr kumimoji="1" lang="ja-JP" altLang="en-US" sz="32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8" name="正方形/長方形 107"/>
              <p:cNvSpPr/>
              <p:nvPr/>
            </p:nvSpPr>
            <p:spPr>
              <a:xfrm>
                <a:off x="7398319" y="1068180"/>
                <a:ext cx="1299558" cy="504056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b="1" dirty="0" smtClean="0">
                    <a:solidFill>
                      <a:srgbClr val="FFFF00"/>
                    </a:solidFill>
                  </a:rPr>
                  <a:t>1</a:t>
                </a:r>
                <a:r>
                  <a:rPr lang="ja-JP" altLang="en-US" sz="3200" b="1" dirty="0">
                    <a:solidFill>
                      <a:srgbClr val="FFFF00"/>
                    </a:solidFill>
                  </a:rPr>
                  <a:t> ℃</a:t>
                </a:r>
                <a:endParaRPr kumimoji="1" lang="ja-JP" altLang="en-US" sz="32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7031928" y="714627"/>
              <a:ext cx="252000" cy="252000"/>
            </a:xfrm>
            <a:prstGeom prst="ellipse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06" name="円/楕円 105"/>
            <p:cNvSpPr>
              <a:spLocks noChangeAspect="1"/>
            </p:cNvSpPr>
            <p:nvPr/>
          </p:nvSpPr>
          <p:spPr>
            <a:xfrm>
              <a:off x="7071682" y="1234256"/>
              <a:ext cx="180000" cy="180000"/>
            </a:xfrm>
            <a:prstGeom prst="ellipse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98" y="-180132"/>
            <a:ext cx="4382143" cy="67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グループ化 127"/>
          <p:cNvGrpSpPr/>
          <p:nvPr/>
        </p:nvGrpSpPr>
        <p:grpSpPr>
          <a:xfrm>
            <a:off x="4500558" y="509820"/>
            <a:ext cx="1896724" cy="5523662"/>
            <a:chOff x="4500558" y="509820"/>
            <a:chExt cx="1896724" cy="5523662"/>
          </a:xfrm>
        </p:grpSpPr>
        <p:sp>
          <p:nvSpPr>
            <p:cNvPr id="129" name="星 5 128"/>
            <p:cNvSpPr>
              <a:spLocks noChangeAspect="1"/>
            </p:cNvSpPr>
            <p:nvPr/>
          </p:nvSpPr>
          <p:spPr>
            <a:xfrm>
              <a:off x="4500558" y="3923426"/>
              <a:ext cx="216000" cy="216000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0" name="グループ化 129"/>
            <p:cNvGrpSpPr/>
            <p:nvPr/>
          </p:nvGrpSpPr>
          <p:grpSpPr>
            <a:xfrm>
              <a:off x="5394528" y="509820"/>
              <a:ext cx="773113" cy="958904"/>
              <a:chOff x="6032500" y="5667321"/>
              <a:chExt cx="773113" cy="958904"/>
            </a:xfrm>
          </p:grpSpPr>
          <p:grpSp>
            <p:nvGrpSpPr>
              <p:cNvPr id="134" name="Group 14"/>
              <p:cNvGrpSpPr>
                <a:grpSpLocks/>
              </p:cNvGrpSpPr>
              <p:nvPr/>
            </p:nvGrpSpPr>
            <p:grpSpPr bwMode="auto">
              <a:xfrm>
                <a:off x="6032500" y="5907088"/>
                <a:ext cx="773113" cy="719137"/>
                <a:chOff x="8164" y="14913"/>
                <a:chExt cx="869" cy="863"/>
              </a:xfrm>
            </p:grpSpPr>
            <p:sp>
              <p:nvSpPr>
                <p:cNvPr id="136" name="Oval 15"/>
                <p:cNvSpPr>
                  <a:spLocks noChangeArrowheads="1"/>
                </p:cNvSpPr>
                <p:nvPr/>
              </p:nvSpPr>
              <p:spPr bwMode="auto">
                <a:xfrm>
                  <a:off x="8295" y="15024"/>
                  <a:ext cx="624" cy="62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7" name="AutoShape 16"/>
                <p:cNvSpPr>
                  <a:spLocks noChangeArrowheads="1"/>
                </p:cNvSpPr>
                <p:nvPr/>
              </p:nvSpPr>
              <p:spPr bwMode="auto">
                <a:xfrm>
                  <a:off x="8183" y="14913"/>
                  <a:ext cx="850" cy="850"/>
                </a:xfrm>
                <a:prstGeom prst="star4">
                  <a:avLst>
                    <a:gd name="adj" fmla="val 125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8" name="Line 17"/>
                <p:cNvSpPr>
                  <a:spLocks noChangeShapeType="1"/>
                </p:cNvSpPr>
                <p:nvPr/>
              </p:nvSpPr>
              <p:spPr bwMode="auto">
                <a:xfrm>
                  <a:off x="8164" y="15341"/>
                  <a:ext cx="8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/>
                </a:p>
              </p:txBody>
            </p:sp>
            <p:sp>
              <p:nvSpPr>
                <p:cNvPr id="139" name="Line 18"/>
                <p:cNvSpPr>
                  <a:spLocks noChangeShapeType="1"/>
                </p:cNvSpPr>
                <p:nvPr/>
              </p:nvSpPr>
              <p:spPr bwMode="auto">
                <a:xfrm rot="5400000">
                  <a:off x="8185" y="15351"/>
                  <a:ext cx="8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 dirty="0"/>
                </a:p>
              </p:txBody>
            </p:sp>
          </p:grpSp>
          <p:sp>
            <p:nvSpPr>
              <p:cNvPr id="135" name="Text Box 19"/>
              <p:cNvSpPr txBox="1">
                <a:spLocks noChangeArrowheads="1"/>
              </p:cNvSpPr>
              <p:nvPr/>
            </p:nvSpPr>
            <p:spPr bwMode="auto">
              <a:xfrm>
                <a:off x="6176516" y="5667321"/>
                <a:ext cx="490538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ja-JP" altLang="en-US" b="1" dirty="0">
                    <a:solidFill>
                      <a:srgbClr val="000000"/>
                    </a:solidFill>
                    <a:latin typeface="Century" pitchFamily="18" charset="0"/>
                    <a:ea typeface="ＭＳ 明朝" pitchFamily="17" charset="-128"/>
                  </a:rPr>
                  <a:t>Ｎ</a:t>
                </a:r>
                <a:endParaRPr lang="ja-JP" altLang="en-US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1" name="グループ化 130"/>
            <p:cNvGrpSpPr/>
            <p:nvPr/>
          </p:nvGrpSpPr>
          <p:grpSpPr>
            <a:xfrm>
              <a:off x="5426878" y="5446598"/>
              <a:ext cx="970404" cy="586884"/>
              <a:chOff x="5443324" y="5235148"/>
              <a:chExt cx="970404" cy="586884"/>
            </a:xfrm>
          </p:grpSpPr>
          <p:pic>
            <p:nvPicPr>
              <p:cNvPr id="132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61" t="2312" r="43001" b="92476"/>
              <a:stretch/>
            </p:blipFill>
            <p:spPr bwMode="auto">
              <a:xfrm rot="10800000">
                <a:off x="5443324" y="5517232"/>
                <a:ext cx="78486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3" name="テキスト ボックス 132"/>
              <p:cNvSpPr txBox="1"/>
              <p:nvPr/>
            </p:nvSpPr>
            <p:spPr>
              <a:xfrm>
                <a:off x="5477624" y="5235148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latin typeface="Arial" pitchFamily="34" charset="0"/>
                    <a:cs typeface="Arial" pitchFamily="34" charset="0"/>
                  </a:rPr>
                  <a:t>5m/s</a:t>
                </a:r>
                <a:endParaRPr kumimoji="1" lang="ja-JP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95" y="476671"/>
            <a:ext cx="4303713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0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116632"/>
            <a:ext cx="7588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2007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年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8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月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9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日から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10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日　皇居の気温・風速・風向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10587"/>
            <a:ext cx="6120679" cy="4382708"/>
          </a:xfrm>
          <a:prstGeom prst="rect">
            <a:avLst/>
          </a:prstGeom>
          <a:solidFill>
            <a:srgbClr val="CC00CC"/>
          </a:solidFill>
          <a:ln>
            <a:noFill/>
          </a:ln>
          <a:effectLst/>
          <a:extLst/>
        </p:spPr>
      </p:pic>
      <p:grpSp>
        <p:nvGrpSpPr>
          <p:cNvPr id="25" name="グループ化 24"/>
          <p:cNvGrpSpPr/>
          <p:nvPr/>
        </p:nvGrpSpPr>
        <p:grpSpPr>
          <a:xfrm>
            <a:off x="2630364" y="4770792"/>
            <a:ext cx="6434228" cy="1872208"/>
            <a:chOff x="2602269" y="3717032"/>
            <a:chExt cx="6434228" cy="1872208"/>
          </a:xfrm>
        </p:grpSpPr>
        <p:sp>
          <p:nvSpPr>
            <p:cNvPr id="12" name="円/楕円 11"/>
            <p:cNvSpPr/>
            <p:nvPr/>
          </p:nvSpPr>
          <p:spPr>
            <a:xfrm>
              <a:off x="2602269" y="3717032"/>
              <a:ext cx="2331164" cy="720080"/>
            </a:xfrm>
            <a:prstGeom prst="ellipse">
              <a:avLst/>
            </a:prstGeom>
            <a:solidFill>
              <a:srgbClr val="FF00FF">
                <a:alpha val="20000"/>
              </a:srgbClr>
            </a:solidFill>
            <a:ln w="381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矢印コネクタ 13"/>
            <p:cNvCxnSpPr>
              <a:stCxn id="19" idx="1"/>
              <a:endCxn id="12" idx="6"/>
            </p:cNvCxnSpPr>
            <p:nvPr/>
          </p:nvCxnSpPr>
          <p:spPr>
            <a:xfrm flipH="1" flipV="1">
              <a:off x="4933433" y="4077072"/>
              <a:ext cx="1510775" cy="936104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正方形/長方形 18"/>
            <p:cNvSpPr/>
            <p:nvPr/>
          </p:nvSpPr>
          <p:spPr>
            <a:xfrm>
              <a:off x="6444208" y="4437112"/>
              <a:ext cx="2592289" cy="11521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風速が</a:t>
              </a:r>
              <a:r>
                <a:rPr kumimoji="1" lang="en-US" altLang="ja-JP" sz="2400" b="1" dirty="0" smtClean="0">
                  <a:solidFill>
                    <a:schemeClr val="tx1"/>
                  </a:solidFill>
                </a:rPr>
                <a:t>0.5m/s</a:t>
              </a:r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以下に小さくなる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2802680" y="3028114"/>
            <a:ext cx="6261913" cy="1205995"/>
            <a:chOff x="2804566" y="3016094"/>
            <a:chExt cx="6261913" cy="1205995"/>
          </a:xfrm>
        </p:grpSpPr>
        <p:sp>
          <p:nvSpPr>
            <p:cNvPr id="11" name="円/楕円 10"/>
            <p:cNvSpPr/>
            <p:nvPr/>
          </p:nvSpPr>
          <p:spPr>
            <a:xfrm>
              <a:off x="2804566" y="3069961"/>
              <a:ext cx="648072" cy="1152128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矢印コネクタ 20"/>
            <p:cNvCxnSpPr>
              <a:stCxn id="23" idx="1"/>
              <a:endCxn id="11" idx="6"/>
            </p:cNvCxnSpPr>
            <p:nvPr/>
          </p:nvCxnSpPr>
          <p:spPr>
            <a:xfrm flipH="1">
              <a:off x="3452638" y="3556154"/>
              <a:ext cx="3021552" cy="898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正方形/長方形 22"/>
            <p:cNvSpPr/>
            <p:nvPr/>
          </p:nvSpPr>
          <p:spPr>
            <a:xfrm>
              <a:off x="6474190" y="3016094"/>
              <a:ext cx="2592289" cy="1080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風速が小さくなり気温が約</a:t>
              </a:r>
              <a:r>
                <a:rPr kumimoji="1" lang="en-US" altLang="ja-JP" sz="2400" b="1" dirty="0" smtClean="0">
                  <a:solidFill>
                    <a:schemeClr val="tx1"/>
                  </a:solidFill>
                </a:rPr>
                <a:t>1℃</a:t>
              </a:r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急激に低下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2184101" y="2305583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気温</a:t>
            </a:r>
            <a:endParaRPr kumimoji="1" lang="ja-JP" altLang="en-US" sz="2000" b="1" dirty="0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2488411" y="2636105"/>
            <a:ext cx="1" cy="6368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2485509" y="42838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風速</a:t>
            </a:r>
            <a:endParaRPr kumimoji="1" lang="ja-JP" altLang="en-US" b="1" dirty="0"/>
          </a:p>
        </p:txBody>
      </p:sp>
      <p:cxnSp>
        <p:nvCxnSpPr>
          <p:cNvPr id="1025" name="直線矢印コネクタ 1024"/>
          <p:cNvCxnSpPr/>
          <p:nvPr/>
        </p:nvCxnSpPr>
        <p:spPr>
          <a:xfrm flipH="1">
            <a:off x="2318343" y="4451192"/>
            <a:ext cx="26112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1835696" y="3272964"/>
            <a:ext cx="348405" cy="2952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テキスト ボックス 1032"/>
          <p:cNvSpPr txBox="1"/>
          <p:nvPr/>
        </p:nvSpPr>
        <p:spPr>
          <a:xfrm>
            <a:off x="1276061" y="308198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風向</a:t>
            </a:r>
            <a:endParaRPr kumimoji="1" lang="ja-JP" altLang="en-US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989450" y="6119780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23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時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40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分に冷気生成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2888908" y="2399182"/>
            <a:ext cx="2376264" cy="83627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>
            <a:stCxn id="15" idx="1"/>
            <a:endCxn id="5" idx="6"/>
          </p:cNvCxnSpPr>
          <p:nvPr/>
        </p:nvCxnSpPr>
        <p:spPr>
          <a:xfrm flipH="1" flipV="1">
            <a:off x="5265172" y="2817320"/>
            <a:ext cx="1207131" cy="19861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6472303" y="4346294"/>
            <a:ext cx="2592288" cy="9144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風向が北西向きにまとまっている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887" y="610440"/>
            <a:ext cx="1955122" cy="234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四角形吹き出し 8"/>
          <p:cNvSpPr/>
          <p:nvPr/>
        </p:nvSpPr>
        <p:spPr>
          <a:xfrm>
            <a:off x="7948593" y="1124744"/>
            <a:ext cx="1116000" cy="432048"/>
          </a:xfrm>
          <a:prstGeom prst="wedgeRectCallout">
            <a:avLst>
              <a:gd name="adj1" fmla="val -27488"/>
              <a:gd name="adj2" fmla="val 1616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kumimoji="1" lang="ja-JP" altLang="en-US" sz="2400" b="1" dirty="0" smtClean="0">
                <a:solidFill>
                  <a:schemeClr val="tx1"/>
                </a:solidFill>
              </a:rPr>
              <a:t>桔梗門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64" y="446452"/>
            <a:ext cx="5257800" cy="579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39671" y="413681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気温分布</a:t>
            </a:r>
            <a:endParaRPr lang="en-US" altLang="ja-JP" sz="3600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2007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年</a:t>
            </a:r>
            <a:endParaRPr lang="en-US" altLang="ja-JP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en-US" altLang="ja-JP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kumimoji="1"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月</a:t>
            </a:r>
            <a:r>
              <a:rPr kumimoji="1"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kumimoji="1"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日</a:t>
            </a:r>
            <a:endParaRPr kumimoji="1" lang="en-US" altLang="ja-JP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ja-JP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（</a:t>
            </a:r>
            <a:r>
              <a:rPr lang="en-US" altLang="ja-JP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ja-JP" altLang="en-US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分</a:t>
            </a:r>
            <a:r>
              <a:rPr lang="ja-JP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平均）</a:t>
            </a:r>
            <a:endParaRPr kumimoji="1" lang="ja-JP" alt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グループ化 62"/>
          <p:cNvGrpSpPr/>
          <p:nvPr/>
        </p:nvGrpSpPr>
        <p:grpSpPr>
          <a:xfrm>
            <a:off x="467544" y="3933056"/>
            <a:ext cx="1656184" cy="576064"/>
            <a:chOff x="4427984" y="6237312"/>
            <a:chExt cx="1656184" cy="576064"/>
          </a:xfrm>
        </p:grpSpPr>
        <p:sp>
          <p:nvSpPr>
            <p:cNvPr id="64" name="正方形/長方形 63"/>
            <p:cNvSpPr/>
            <p:nvPr/>
          </p:nvSpPr>
          <p:spPr>
            <a:xfrm>
              <a:off x="4427984" y="6237312"/>
              <a:ext cx="1440160" cy="576064"/>
            </a:xfrm>
            <a:prstGeom prst="rect">
              <a:avLst/>
            </a:prstGeom>
            <a:solidFill>
              <a:srgbClr val="000066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FF00"/>
                </a:solidFill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4541520" y="6345324"/>
              <a:ext cx="385192" cy="38519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4716016" y="6259676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rgbClr val="FFFF00"/>
                  </a:solidFill>
                </a:rPr>
                <a:t>皇居</a:t>
              </a:r>
              <a:endParaRPr kumimoji="1" lang="ja-JP" altLang="en-US" sz="2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1619672" y="603348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時</a:t>
            </a:r>
            <a:r>
              <a:rPr lang="en-US" altLang="ja-JP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分－</a:t>
            </a:r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時</a:t>
            </a:r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分</a:t>
            </a:r>
            <a:endParaRPr kumimoji="1" lang="ja-JP" alt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2276536" y="511840"/>
            <a:ext cx="4127531" cy="5521081"/>
            <a:chOff x="2276536" y="511840"/>
            <a:chExt cx="4127531" cy="5521081"/>
          </a:xfrm>
        </p:grpSpPr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4539236" y="3978539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grpSp>
          <p:nvGrpSpPr>
            <p:cNvPr id="68" name="グループ化 67"/>
            <p:cNvGrpSpPr/>
            <p:nvPr/>
          </p:nvGrpSpPr>
          <p:grpSpPr>
            <a:xfrm>
              <a:off x="2276536" y="796810"/>
              <a:ext cx="4048450" cy="5093560"/>
              <a:chOff x="306575" y="976816"/>
              <a:chExt cx="4048450" cy="5280130"/>
            </a:xfrm>
          </p:grpSpPr>
          <p:sp>
            <p:nvSpPr>
              <p:cNvPr id="79" name="テキスト ボックス 86"/>
              <p:cNvSpPr txBox="1"/>
              <p:nvPr/>
            </p:nvSpPr>
            <p:spPr>
              <a:xfrm>
                <a:off x="1730250" y="226246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久喜</a:t>
                </a:r>
              </a:p>
            </p:txBody>
          </p:sp>
          <p:sp>
            <p:nvSpPr>
              <p:cNvPr id="80" name="テキスト ボックス 87"/>
              <p:cNvSpPr txBox="1"/>
              <p:nvPr/>
            </p:nvSpPr>
            <p:spPr>
              <a:xfrm>
                <a:off x="616775" y="200573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熊谷</a:t>
                </a:r>
              </a:p>
            </p:txBody>
          </p:sp>
          <p:sp>
            <p:nvSpPr>
              <p:cNvPr id="81" name="テキスト ボックス 88"/>
              <p:cNvSpPr txBox="1"/>
              <p:nvPr/>
            </p:nvSpPr>
            <p:spPr>
              <a:xfrm>
                <a:off x="1282700" y="976816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館林</a:t>
                </a:r>
              </a:p>
            </p:txBody>
          </p:sp>
          <p:sp>
            <p:nvSpPr>
              <p:cNvPr id="82" name="テキスト ボックス 89"/>
              <p:cNvSpPr txBox="1"/>
              <p:nvPr/>
            </p:nvSpPr>
            <p:spPr>
              <a:xfrm>
                <a:off x="2264475" y="2920308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越谷</a:t>
                </a:r>
              </a:p>
            </p:txBody>
          </p:sp>
          <p:sp>
            <p:nvSpPr>
              <p:cNvPr id="83" name="テキスト ボックス 90"/>
              <p:cNvSpPr txBox="1"/>
              <p:nvPr/>
            </p:nvSpPr>
            <p:spPr>
              <a:xfrm>
                <a:off x="1515175" y="2946878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大宮</a:t>
                </a:r>
              </a:p>
            </p:txBody>
          </p:sp>
          <p:sp>
            <p:nvSpPr>
              <p:cNvPr id="84" name="テキスト ボックス 91"/>
              <p:cNvSpPr txBox="1"/>
              <p:nvPr/>
            </p:nvSpPr>
            <p:spPr>
              <a:xfrm>
                <a:off x="2104900" y="1548345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古河</a:t>
                </a:r>
              </a:p>
            </p:txBody>
          </p:sp>
          <p:sp>
            <p:nvSpPr>
              <p:cNvPr id="85" name="テキスト ボックス 92"/>
              <p:cNvSpPr txBox="1"/>
              <p:nvPr/>
            </p:nvSpPr>
            <p:spPr>
              <a:xfrm>
                <a:off x="3698750" y="353970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我孫子</a:t>
                </a:r>
              </a:p>
            </p:txBody>
          </p:sp>
          <p:sp>
            <p:nvSpPr>
              <p:cNvPr id="86" name="テキスト ボックス 93"/>
              <p:cNvSpPr txBox="1"/>
              <p:nvPr/>
            </p:nvSpPr>
            <p:spPr>
              <a:xfrm>
                <a:off x="3745425" y="504320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千葉</a:t>
                </a:r>
              </a:p>
            </p:txBody>
          </p:sp>
          <p:sp>
            <p:nvSpPr>
              <p:cNvPr id="87" name="テキスト ボックス 94"/>
              <p:cNvSpPr txBox="1"/>
              <p:nvPr/>
            </p:nvSpPr>
            <p:spPr>
              <a:xfrm>
                <a:off x="3255575" y="413972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船橋</a:t>
                </a:r>
              </a:p>
            </p:txBody>
          </p:sp>
          <p:sp>
            <p:nvSpPr>
              <p:cNvPr id="88" name="テキスト ボックス 95"/>
              <p:cNvSpPr txBox="1"/>
              <p:nvPr/>
            </p:nvSpPr>
            <p:spPr>
              <a:xfrm>
                <a:off x="3042300" y="470537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新木場</a:t>
                </a:r>
              </a:p>
            </p:txBody>
          </p:sp>
          <p:sp>
            <p:nvSpPr>
              <p:cNvPr id="89" name="テキスト ボックス 96"/>
              <p:cNvSpPr txBox="1"/>
              <p:nvPr/>
            </p:nvSpPr>
            <p:spPr>
              <a:xfrm>
                <a:off x="2299275" y="4032838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大手町</a:t>
                </a:r>
              </a:p>
            </p:txBody>
          </p:sp>
          <p:sp>
            <p:nvSpPr>
              <p:cNvPr id="90" name="テキスト ボックス 97"/>
              <p:cNvSpPr txBox="1"/>
              <p:nvPr/>
            </p:nvSpPr>
            <p:spPr>
              <a:xfrm>
                <a:off x="2079876" y="5152185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羽田</a:t>
                </a:r>
              </a:p>
            </p:txBody>
          </p:sp>
          <p:sp>
            <p:nvSpPr>
              <p:cNvPr id="91" name="テキスト ボックス 98"/>
              <p:cNvSpPr txBox="1"/>
              <p:nvPr/>
            </p:nvSpPr>
            <p:spPr>
              <a:xfrm>
                <a:off x="1870775" y="380384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練馬</a:t>
                </a:r>
              </a:p>
            </p:txBody>
          </p:sp>
          <p:sp>
            <p:nvSpPr>
              <p:cNvPr id="92" name="テキスト ボックス 99"/>
              <p:cNvSpPr txBox="1"/>
              <p:nvPr/>
            </p:nvSpPr>
            <p:spPr>
              <a:xfrm>
                <a:off x="1060450" y="413287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府中</a:t>
                </a:r>
              </a:p>
            </p:txBody>
          </p:sp>
          <p:sp>
            <p:nvSpPr>
              <p:cNvPr id="93" name="テキスト ボックス 100"/>
              <p:cNvSpPr txBox="1"/>
              <p:nvPr/>
            </p:nvSpPr>
            <p:spPr>
              <a:xfrm>
                <a:off x="306575" y="3934672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青梅</a:t>
                </a:r>
              </a:p>
            </p:txBody>
          </p:sp>
          <p:sp>
            <p:nvSpPr>
              <p:cNvPr id="94" name="テキスト ボックス 101"/>
              <p:cNvSpPr txBox="1"/>
              <p:nvPr/>
            </p:nvSpPr>
            <p:spPr>
              <a:xfrm>
                <a:off x="764475" y="3580242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所沢</a:t>
                </a:r>
              </a:p>
            </p:txBody>
          </p:sp>
          <p:sp>
            <p:nvSpPr>
              <p:cNvPr id="95" name="テキスト ボックス 102"/>
              <p:cNvSpPr txBox="1"/>
              <p:nvPr/>
            </p:nvSpPr>
            <p:spPr>
              <a:xfrm>
                <a:off x="1806450" y="592752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横浜</a:t>
                </a:r>
              </a:p>
            </p:txBody>
          </p:sp>
          <p:sp>
            <p:nvSpPr>
              <p:cNvPr id="96" name="テキスト ボックス 103"/>
              <p:cNvSpPr txBox="1"/>
              <p:nvPr/>
            </p:nvSpPr>
            <p:spPr>
              <a:xfrm>
                <a:off x="631950" y="601564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海老名</a:t>
                </a:r>
              </a:p>
            </p:txBody>
          </p:sp>
          <p:sp>
            <p:nvSpPr>
              <p:cNvPr id="97" name="テキスト ボックス 104"/>
              <p:cNvSpPr txBox="1"/>
              <p:nvPr/>
            </p:nvSpPr>
            <p:spPr>
              <a:xfrm>
                <a:off x="3084200" y="174332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下妻</a:t>
                </a:r>
              </a:p>
            </p:txBody>
          </p:sp>
          <p:sp>
            <p:nvSpPr>
              <p:cNvPr id="98" name="テキスト ボックス 105"/>
              <p:cNvSpPr txBox="1"/>
              <p:nvPr/>
            </p:nvSpPr>
            <p:spPr>
              <a:xfrm>
                <a:off x="3733800" y="2473686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つくば</a:t>
                </a:r>
              </a:p>
            </p:txBody>
          </p:sp>
        </p:grpSp>
        <p:grpSp>
          <p:nvGrpSpPr>
            <p:cNvPr id="69" name="グループ化 68"/>
            <p:cNvGrpSpPr/>
            <p:nvPr/>
          </p:nvGrpSpPr>
          <p:grpSpPr>
            <a:xfrm>
              <a:off x="5395827" y="511840"/>
              <a:ext cx="773113" cy="958904"/>
              <a:chOff x="6032500" y="5667321"/>
              <a:chExt cx="773113" cy="958904"/>
            </a:xfrm>
          </p:grpSpPr>
          <p:grpSp>
            <p:nvGrpSpPr>
              <p:cNvPr id="73" name="Group 14"/>
              <p:cNvGrpSpPr>
                <a:grpSpLocks/>
              </p:cNvGrpSpPr>
              <p:nvPr/>
            </p:nvGrpSpPr>
            <p:grpSpPr bwMode="auto">
              <a:xfrm>
                <a:off x="6032500" y="5907088"/>
                <a:ext cx="773113" cy="719137"/>
                <a:chOff x="8164" y="14913"/>
                <a:chExt cx="869" cy="863"/>
              </a:xfrm>
            </p:grpSpPr>
            <p:sp>
              <p:nvSpPr>
                <p:cNvPr id="75" name="Oval 15"/>
                <p:cNvSpPr>
                  <a:spLocks noChangeArrowheads="1"/>
                </p:cNvSpPr>
                <p:nvPr/>
              </p:nvSpPr>
              <p:spPr bwMode="auto">
                <a:xfrm>
                  <a:off x="8295" y="15024"/>
                  <a:ext cx="624" cy="62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AutoShape 16"/>
                <p:cNvSpPr>
                  <a:spLocks noChangeArrowheads="1"/>
                </p:cNvSpPr>
                <p:nvPr/>
              </p:nvSpPr>
              <p:spPr bwMode="auto">
                <a:xfrm>
                  <a:off x="8183" y="14913"/>
                  <a:ext cx="850" cy="850"/>
                </a:xfrm>
                <a:prstGeom prst="star4">
                  <a:avLst>
                    <a:gd name="adj" fmla="val 125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Line 17"/>
                <p:cNvSpPr>
                  <a:spLocks noChangeShapeType="1"/>
                </p:cNvSpPr>
                <p:nvPr/>
              </p:nvSpPr>
              <p:spPr bwMode="auto">
                <a:xfrm>
                  <a:off x="8164" y="15341"/>
                  <a:ext cx="8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/>
                </a:p>
              </p:txBody>
            </p:sp>
            <p:sp>
              <p:nvSpPr>
                <p:cNvPr id="78" name="Line 18"/>
                <p:cNvSpPr>
                  <a:spLocks noChangeShapeType="1"/>
                </p:cNvSpPr>
                <p:nvPr/>
              </p:nvSpPr>
              <p:spPr bwMode="auto">
                <a:xfrm rot="5400000">
                  <a:off x="8185" y="15351"/>
                  <a:ext cx="8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 dirty="0"/>
                </a:p>
              </p:txBody>
            </p:sp>
          </p:grpSp>
          <p:sp>
            <p:nvSpPr>
              <p:cNvPr id="74" name="Text Box 19"/>
              <p:cNvSpPr txBox="1">
                <a:spLocks noChangeArrowheads="1"/>
              </p:cNvSpPr>
              <p:nvPr/>
            </p:nvSpPr>
            <p:spPr bwMode="auto">
              <a:xfrm>
                <a:off x="6176516" y="5667321"/>
                <a:ext cx="490538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ja-JP" altLang="en-US" b="1" dirty="0">
                    <a:solidFill>
                      <a:srgbClr val="000000"/>
                    </a:solidFill>
                    <a:latin typeface="Century" pitchFamily="18" charset="0"/>
                    <a:ea typeface="ＭＳ 明朝" pitchFamily="17" charset="-128"/>
                  </a:rPr>
                  <a:t>Ｎ</a:t>
                </a:r>
                <a:endParaRPr lang="ja-JP" altLang="en-US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70" name="グループ化 69"/>
            <p:cNvGrpSpPr/>
            <p:nvPr/>
          </p:nvGrpSpPr>
          <p:grpSpPr>
            <a:xfrm>
              <a:off x="5433663" y="5446037"/>
              <a:ext cx="970404" cy="586884"/>
              <a:chOff x="5443324" y="5235148"/>
              <a:chExt cx="970404" cy="586884"/>
            </a:xfrm>
          </p:grpSpPr>
          <p:pic>
            <p:nvPicPr>
              <p:cNvPr id="71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61" t="2312" r="43001" b="92476"/>
              <a:stretch/>
            </p:blipFill>
            <p:spPr bwMode="auto">
              <a:xfrm rot="10800000">
                <a:off x="5443324" y="5517232"/>
                <a:ext cx="78486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2" name="テキスト ボックス 71"/>
              <p:cNvSpPr txBox="1"/>
              <p:nvPr/>
            </p:nvSpPr>
            <p:spPr>
              <a:xfrm>
                <a:off x="5477624" y="5235148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latin typeface="Arial" pitchFamily="34" charset="0"/>
                    <a:cs typeface="Arial" pitchFamily="34" charset="0"/>
                  </a:rPr>
                  <a:t>5m/s</a:t>
                </a:r>
                <a:endParaRPr kumimoji="1" lang="ja-JP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068" y="537054"/>
            <a:ext cx="786766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06" y="456244"/>
            <a:ext cx="432435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1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64" y="448039"/>
            <a:ext cx="5257800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39671" y="413681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気温分布</a:t>
            </a:r>
            <a:endParaRPr lang="en-US" altLang="ja-JP" sz="3600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2007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年</a:t>
            </a:r>
            <a:endParaRPr lang="en-US" altLang="ja-JP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en-US" altLang="ja-JP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kumimoji="1"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月</a:t>
            </a:r>
            <a:r>
              <a:rPr kumimoji="1"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kumimoji="1"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日</a:t>
            </a:r>
            <a:endParaRPr kumimoji="1" lang="en-US" altLang="ja-JP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ja-JP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（</a:t>
            </a:r>
            <a:r>
              <a:rPr lang="en-US" altLang="ja-JP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ja-JP" altLang="en-US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分</a:t>
            </a:r>
            <a:r>
              <a:rPr lang="ja-JP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平均）</a:t>
            </a:r>
            <a:endParaRPr kumimoji="1" lang="ja-JP" alt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グループ化 62"/>
          <p:cNvGrpSpPr/>
          <p:nvPr/>
        </p:nvGrpSpPr>
        <p:grpSpPr>
          <a:xfrm>
            <a:off x="467544" y="3933056"/>
            <a:ext cx="1656184" cy="576064"/>
            <a:chOff x="4427984" y="6237312"/>
            <a:chExt cx="1656184" cy="576064"/>
          </a:xfrm>
        </p:grpSpPr>
        <p:sp>
          <p:nvSpPr>
            <p:cNvPr id="64" name="正方形/長方形 63"/>
            <p:cNvSpPr/>
            <p:nvPr/>
          </p:nvSpPr>
          <p:spPr>
            <a:xfrm>
              <a:off x="4427984" y="6237312"/>
              <a:ext cx="1440160" cy="576064"/>
            </a:xfrm>
            <a:prstGeom prst="rect">
              <a:avLst/>
            </a:prstGeom>
            <a:solidFill>
              <a:srgbClr val="000066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FF00"/>
                </a:solidFill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4541520" y="6345324"/>
              <a:ext cx="385192" cy="38519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4716016" y="6259676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rgbClr val="FFFF00"/>
                  </a:solidFill>
                </a:rPr>
                <a:t>皇居</a:t>
              </a:r>
              <a:endParaRPr kumimoji="1" lang="ja-JP" altLang="en-US" sz="2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1619672" y="603348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時</a:t>
            </a:r>
            <a:r>
              <a:rPr lang="en-US" altLang="ja-JP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分－</a:t>
            </a:r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時</a:t>
            </a:r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分</a:t>
            </a:r>
            <a:endParaRPr kumimoji="1" lang="ja-JP" alt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068" y="537054"/>
            <a:ext cx="786766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" name="グループ化 43"/>
          <p:cNvGrpSpPr/>
          <p:nvPr/>
        </p:nvGrpSpPr>
        <p:grpSpPr>
          <a:xfrm>
            <a:off x="2276536" y="511840"/>
            <a:ext cx="4127531" cy="5521081"/>
            <a:chOff x="2276536" y="511840"/>
            <a:chExt cx="4127531" cy="5521081"/>
          </a:xfrm>
        </p:grpSpPr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4539236" y="3978539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grpSp>
          <p:nvGrpSpPr>
            <p:cNvPr id="46" name="グループ化 45"/>
            <p:cNvGrpSpPr/>
            <p:nvPr/>
          </p:nvGrpSpPr>
          <p:grpSpPr>
            <a:xfrm>
              <a:off x="2276536" y="796810"/>
              <a:ext cx="4048450" cy="5093560"/>
              <a:chOff x="306575" y="976816"/>
              <a:chExt cx="4048450" cy="5280130"/>
            </a:xfrm>
          </p:grpSpPr>
          <p:sp>
            <p:nvSpPr>
              <p:cNvPr id="58" name="テキスト ボックス 86"/>
              <p:cNvSpPr txBox="1"/>
              <p:nvPr/>
            </p:nvSpPr>
            <p:spPr>
              <a:xfrm>
                <a:off x="1730250" y="226246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久喜</a:t>
                </a:r>
              </a:p>
            </p:txBody>
          </p:sp>
          <p:sp>
            <p:nvSpPr>
              <p:cNvPr id="59" name="テキスト ボックス 87"/>
              <p:cNvSpPr txBox="1"/>
              <p:nvPr/>
            </p:nvSpPr>
            <p:spPr>
              <a:xfrm>
                <a:off x="616775" y="200573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熊谷</a:t>
                </a:r>
              </a:p>
            </p:txBody>
          </p:sp>
          <p:sp>
            <p:nvSpPr>
              <p:cNvPr id="60" name="テキスト ボックス 88"/>
              <p:cNvSpPr txBox="1"/>
              <p:nvPr/>
            </p:nvSpPr>
            <p:spPr>
              <a:xfrm>
                <a:off x="1282700" y="976816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館林</a:t>
                </a:r>
              </a:p>
            </p:txBody>
          </p:sp>
          <p:sp>
            <p:nvSpPr>
              <p:cNvPr id="61" name="テキスト ボックス 89"/>
              <p:cNvSpPr txBox="1"/>
              <p:nvPr/>
            </p:nvSpPr>
            <p:spPr>
              <a:xfrm>
                <a:off x="2264475" y="2920308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越谷</a:t>
                </a:r>
              </a:p>
            </p:txBody>
          </p:sp>
          <p:sp>
            <p:nvSpPr>
              <p:cNvPr id="62" name="テキスト ボックス 90"/>
              <p:cNvSpPr txBox="1"/>
              <p:nvPr/>
            </p:nvSpPr>
            <p:spPr>
              <a:xfrm>
                <a:off x="1515175" y="2946878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大宮</a:t>
                </a:r>
              </a:p>
            </p:txBody>
          </p:sp>
          <p:sp>
            <p:nvSpPr>
              <p:cNvPr id="99" name="テキスト ボックス 91"/>
              <p:cNvSpPr txBox="1"/>
              <p:nvPr/>
            </p:nvSpPr>
            <p:spPr>
              <a:xfrm>
                <a:off x="2104900" y="1548345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古河</a:t>
                </a:r>
              </a:p>
            </p:txBody>
          </p:sp>
          <p:sp>
            <p:nvSpPr>
              <p:cNvPr id="100" name="テキスト ボックス 92"/>
              <p:cNvSpPr txBox="1"/>
              <p:nvPr/>
            </p:nvSpPr>
            <p:spPr>
              <a:xfrm>
                <a:off x="3698750" y="353970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我孫子</a:t>
                </a:r>
              </a:p>
            </p:txBody>
          </p:sp>
          <p:sp>
            <p:nvSpPr>
              <p:cNvPr id="101" name="テキスト ボックス 93"/>
              <p:cNvSpPr txBox="1"/>
              <p:nvPr/>
            </p:nvSpPr>
            <p:spPr>
              <a:xfrm>
                <a:off x="3745425" y="504320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千葉</a:t>
                </a:r>
              </a:p>
            </p:txBody>
          </p:sp>
          <p:sp>
            <p:nvSpPr>
              <p:cNvPr id="102" name="テキスト ボックス 94"/>
              <p:cNvSpPr txBox="1"/>
              <p:nvPr/>
            </p:nvSpPr>
            <p:spPr>
              <a:xfrm>
                <a:off x="3255575" y="413972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船橋</a:t>
                </a:r>
              </a:p>
            </p:txBody>
          </p:sp>
          <p:sp>
            <p:nvSpPr>
              <p:cNvPr id="103" name="テキスト ボックス 95"/>
              <p:cNvSpPr txBox="1"/>
              <p:nvPr/>
            </p:nvSpPr>
            <p:spPr>
              <a:xfrm>
                <a:off x="3042300" y="470537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新木場</a:t>
                </a:r>
              </a:p>
            </p:txBody>
          </p:sp>
          <p:sp>
            <p:nvSpPr>
              <p:cNvPr id="104" name="テキスト ボックス 96"/>
              <p:cNvSpPr txBox="1"/>
              <p:nvPr/>
            </p:nvSpPr>
            <p:spPr>
              <a:xfrm>
                <a:off x="2299275" y="4032838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大手町</a:t>
                </a:r>
              </a:p>
            </p:txBody>
          </p:sp>
          <p:sp>
            <p:nvSpPr>
              <p:cNvPr id="105" name="テキスト ボックス 97"/>
              <p:cNvSpPr txBox="1"/>
              <p:nvPr/>
            </p:nvSpPr>
            <p:spPr>
              <a:xfrm>
                <a:off x="2079876" y="5152185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羽田</a:t>
                </a:r>
              </a:p>
            </p:txBody>
          </p:sp>
          <p:sp>
            <p:nvSpPr>
              <p:cNvPr id="106" name="テキスト ボックス 98"/>
              <p:cNvSpPr txBox="1"/>
              <p:nvPr/>
            </p:nvSpPr>
            <p:spPr>
              <a:xfrm>
                <a:off x="1870775" y="380384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練馬</a:t>
                </a:r>
              </a:p>
            </p:txBody>
          </p:sp>
          <p:sp>
            <p:nvSpPr>
              <p:cNvPr id="107" name="テキスト ボックス 99"/>
              <p:cNvSpPr txBox="1"/>
              <p:nvPr/>
            </p:nvSpPr>
            <p:spPr>
              <a:xfrm>
                <a:off x="1060450" y="413287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府中</a:t>
                </a:r>
              </a:p>
            </p:txBody>
          </p:sp>
          <p:sp>
            <p:nvSpPr>
              <p:cNvPr id="108" name="テキスト ボックス 100"/>
              <p:cNvSpPr txBox="1"/>
              <p:nvPr/>
            </p:nvSpPr>
            <p:spPr>
              <a:xfrm>
                <a:off x="306575" y="3934672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青梅</a:t>
                </a:r>
              </a:p>
            </p:txBody>
          </p:sp>
          <p:sp>
            <p:nvSpPr>
              <p:cNvPr id="109" name="テキスト ボックス 101"/>
              <p:cNvSpPr txBox="1"/>
              <p:nvPr/>
            </p:nvSpPr>
            <p:spPr>
              <a:xfrm>
                <a:off x="764475" y="3580242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所沢</a:t>
                </a:r>
              </a:p>
            </p:txBody>
          </p:sp>
          <p:sp>
            <p:nvSpPr>
              <p:cNvPr id="110" name="テキスト ボックス 102"/>
              <p:cNvSpPr txBox="1"/>
              <p:nvPr/>
            </p:nvSpPr>
            <p:spPr>
              <a:xfrm>
                <a:off x="1806450" y="592752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横浜</a:t>
                </a:r>
              </a:p>
            </p:txBody>
          </p:sp>
          <p:sp>
            <p:nvSpPr>
              <p:cNvPr id="111" name="テキスト ボックス 103"/>
              <p:cNvSpPr txBox="1"/>
              <p:nvPr/>
            </p:nvSpPr>
            <p:spPr>
              <a:xfrm>
                <a:off x="631950" y="601564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海老名</a:t>
                </a:r>
              </a:p>
            </p:txBody>
          </p:sp>
          <p:sp>
            <p:nvSpPr>
              <p:cNvPr id="112" name="テキスト ボックス 104"/>
              <p:cNvSpPr txBox="1"/>
              <p:nvPr/>
            </p:nvSpPr>
            <p:spPr>
              <a:xfrm>
                <a:off x="3084200" y="174332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下妻</a:t>
                </a:r>
              </a:p>
            </p:txBody>
          </p:sp>
          <p:sp>
            <p:nvSpPr>
              <p:cNvPr id="113" name="テキスト ボックス 105"/>
              <p:cNvSpPr txBox="1"/>
              <p:nvPr/>
            </p:nvSpPr>
            <p:spPr>
              <a:xfrm>
                <a:off x="3733800" y="2473686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つくば</a:t>
                </a:r>
              </a:p>
            </p:txBody>
          </p:sp>
        </p:grpSp>
        <p:grpSp>
          <p:nvGrpSpPr>
            <p:cNvPr id="47" name="グループ化 46"/>
            <p:cNvGrpSpPr/>
            <p:nvPr/>
          </p:nvGrpSpPr>
          <p:grpSpPr>
            <a:xfrm>
              <a:off x="5395827" y="511840"/>
              <a:ext cx="773113" cy="958904"/>
              <a:chOff x="6032500" y="5667321"/>
              <a:chExt cx="773113" cy="958904"/>
            </a:xfrm>
          </p:grpSpPr>
          <p:grpSp>
            <p:nvGrpSpPr>
              <p:cNvPr id="52" name="Group 14"/>
              <p:cNvGrpSpPr>
                <a:grpSpLocks/>
              </p:cNvGrpSpPr>
              <p:nvPr/>
            </p:nvGrpSpPr>
            <p:grpSpPr bwMode="auto">
              <a:xfrm>
                <a:off x="6032500" y="5907088"/>
                <a:ext cx="773113" cy="719137"/>
                <a:chOff x="8164" y="14913"/>
                <a:chExt cx="869" cy="863"/>
              </a:xfrm>
            </p:grpSpPr>
            <p:sp>
              <p:nvSpPr>
                <p:cNvPr id="54" name="Oval 15"/>
                <p:cNvSpPr>
                  <a:spLocks noChangeArrowheads="1"/>
                </p:cNvSpPr>
                <p:nvPr/>
              </p:nvSpPr>
              <p:spPr bwMode="auto">
                <a:xfrm>
                  <a:off x="8295" y="15024"/>
                  <a:ext cx="624" cy="62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AutoShape 16"/>
                <p:cNvSpPr>
                  <a:spLocks noChangeArrowheads="1"/>
                </p:cNvSpPr>
                <p:nvPr/>
              </p:nvSpPr>
              <p:spPr bwMode="auto">
                <a:xfrm>
                  <a:off x="8183" y="14913"/>
                  <a:ext cx="850" cy="850"/>
                </a:xfrm>
                <a:prstGeom prst="star4">
                  <a:avLst>
                    <a:gd name="adj" fmla="val 125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Line 17"/>
                <p:cNvSpPr>
                  <a:spLocks noChangeShapeType="1"/>
                </p:cNvSpPr>
                <p:nvPr/>
              </p:nvSpPr>
              <p:spPr bwMode="auto">
                <a:xfrm>
                  <a:off x="8164" y="15341"/>
                  <a:ext cx="8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/>
                </a:p>
              </p:txBody>
            </p:sp>
            <p:sp>
              <p:nvSpPr>
                <p:cNvPr id="57" name="Line 18"/>
                <p:cNvSpPr>
                  <a:spLocks noChangeShapeType="1"/>
                </p:cNvSpPr>
                <p:nvPr/>
              </p:nvSpPr>
              <p:spPr bwMode="auto">
                <a:xfrm rot="5400000">
                  <a:off x="8185" y="15351"/>
                  <a:ext cx="8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 dirty="0"/>
                </a:p>
              </p:txBody>
            </p:sp>
          </p:grpSp>
          <p:sp>
            <p:nvSpPr>
              <p:cNvPr id="53" name="Text Box 19"/>
              <p:cNvSpPr txBox="1">
                <a:spLocks noChangeArrowheads="1"/>
              </p:cNvSpPr>
              <p:nvPr/>
            </p:nvSpPr>
            <p:spPr bwMode="auto">
              <a:xfrm>
                <a:off x="6176516" y="5667321"/>
                <a:ext cx="490538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ja-JP" altLang="en-US" b="1" dirty="0">
                    <a:solidFill>
                      <a:srgbClr val="000000"/>
                    </a:solidFill>
                    <a:latin typeface="Century" pitchFamily="18" charset="0"/>
                    <a:ea typeface="ＭＳ 明朝" pitchFamily="17" charset="-128"/>
                  </a:rPr>
                  <a:t>Ｎ</a:t>
                </a:r>
                <a:endParaRPr lang="ja-JP" altLang="en-US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8" name="グループ化 47"/>
            <p:cNvGrpSpPr/>
            <p:nvPr/>
          </p:nvGrpSpPr>
          <p:grpSpPr>
            <a:xfrm>
              <a:off x="5433663" y="5446037"/>
              <a:ext cx="970404" cy="586884"/>
              <a:chOff x="5443324" y="5235148"/>
              <a:chExt cx="970404" cy="586884"/>
            </a:xfrm>
          </p:grpSpPr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61" t="2312" r="43001" b="92476"/>
              <a:stretch/>
            </p:blipFill>
            <p:spPr bwMode="auto">
              <a:xfrm rot="10800000">
                <a:off x="5443324" y="5517232"/>
                <a:ext cx="78486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0" name="テキスト ボックス 49"/>
              <p:cNvSpPr txBox="1"/>
              <p:nvPr/>
            </p:nvSpPr>
            <p:spPr>
              <a:xfrm>
                <a:off x="5477624" y="5235148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latin typeface="Arial" pitchFamily="34" charset="0"/>
                    <a:cs typeface="Arial" pitchFamily="34" charset="0"/>
                  </a:rPr>
                  <a:t>5m/s</a:t>
                </a:r>
                <a:endParaRPr kumimoji="1" lang="ja-JP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980" y="464870"/>
            <a:ext cx="427037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6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498" y="448039"/>
            <a:ext cx="5257800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39671" y="413681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気温分布</a:t>
            </a:r>
            <a:endParaRPr lang="en-US" altLang="ja-JP" sz="3600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2007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年</a:t>
            </a:r>
            <a:endParaRPr lang="en-US" altLang="ja-JP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en-US" altLang="ja-JP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kumimoji="1"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月</a:t>
            </a:r>
            <a:r>
              <a:rPr kumimoji="1"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kumimoji="1"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日</a:t>
            </a:r>
            <a:endParaRPr kumimoji="1" lang="en-US" altLang="ja-JP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ja-JP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（</a:t>
            </a:r>
            <a:r>
              <a:rPr lang="en-US" altLang="ja-JP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ja-JP" altLang="en-US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分</a:t>
            </a:r>
            <a:r>
              <a:rPr lang="ja-JP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平均）</a:t>
            </a:r>
            <a:endParaRPr kumimoji="1" lang="ja-JP" alt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グループ化 62"/>
          <p:cNvGrpSpPr/>
          <p:nvPr/>
        </p:nvGrpSpPr>
        <p:grpSpPr>
          <a:xfrm>
            <a:off x="467544" y="3933056"/>
            <a:ext cx="1656184" cy="576064"/>
            <a:chOff x="4427984" y="6237312"/>
            <a:chExt cx="1656184" cy="576064"/>
          </a:xfrm>
        </p:grpSpPr>
        <p:sp>
          <p:nvSpPr>
            <p:cNvPr id="64" name="正方形/長方形 63"/>
            <p:cNvSpPr/>
            <p:nvPr/>
          </p:nvSpPr>
          <p:spPr>
            <a:xfrm>
              <a:off x="4427984" y="6237312"/>
              <a:ext cx="1440160" cy="576064"/>
            </a:xfrm>
            <a:prstGeom prst="rect">
              <a:avLst/>
            </a:prstGeom>
            <a:solidFill>
              <a:srgbClr val="000066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FF00"/>
                </a:solidFill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4541520" y="6345324"/>
              <a:ext cx="385192" cy="38519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4716016" y="6259676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rgbClr val="FFFF00"/>
                  </a:solidFill>
                </a:rPr>
                <a:t>皇居</a:t>
              </a:r>
              <a:endParaRPr kumimoji="1" lang="ja-JP" altLang="en-US" sz="28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068" y="537054"/>
            <a:ext cx="786766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1467030" y="603348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時</a:t>
            </a:r>
            <a:r>
              <a:rPr lang="en-US" altLang="ja-JP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分－</a:t>
            </a:r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時</a:t>
            </a:r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分</a:t>
            </a:r>
            <a:endParaRPr kumimoji="1" lang="ja-JP" alt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2276536" y="511840"/>
            <a:ext cx="4127531" cy="5521081"/>
            <a:chOff x="2276536" y="511840"/>
            <a:chExt cx="4127531" cy="5521081"/>
          </a:xfrm>
        </p:grpSpPr>
        <p:sp>
          <p:nvSpPr>
            <p:cNvPr id="68" name="円/楕円 67"/>
            <p:cNvSpPr>
              <a:spLocks noChangeAspect="1"/>
            </p:cNvSpPr>
            <p:nvPr/>
          </p:nvSpPr>
          <p:spPr>
            <a:xfrm>
              <a:off x="4539236" y="3978539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grpSp>
          <p:nvGrpSpPr>
            <p:cNvPr id="69" name="グループ化 68"/>
            <p:cNvGrpSpPr/>
            <p:nvPr/>
          </p:nvGrpSpPr>
          <p:grpSpPr>
            <a:xfrm>
              <a:off x="2276536" y="796810"/>
              <a:ext cx="4048450" cy="5093560"/>
              <a:chOff x="306575" y="976816"/>
              <a:chExt cx="4048450" cy="5280130"/>
            </a:xfrm>
          </p:grpSpPr>
          <p:sp>
            <p:nvSpPr>
              <p:cNvPr id="80" name="テキスト ボックス 86"/>
              <p:cNvSpPr txBox="1"/>
              <p:nvPr/>
            </p:nvSpPr>
            <p:spPr>
              <a:xfrm>
                <a:off x="1730250" y="226246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久喜</a:t>
                </a:r>
              </a:p>
            </p:txBody>
          </p:sp>
          <p:sp>
            <p:nvSpPr>
              <p:cNvPr id="81" name="テキスト ボックス 87"/>
              <p:cNvSpPr txBox="1"/>
              <p:nvPr/>
            </p:nvSpPr>
            <p:spPr>
              <a:xfrm>
                <a:off x="616775" y="200573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熊谷</a:t>
                </a:r>
              </a:p>
            </p:txBody>
          </p:sp>
          <p:sp>
            <p:nvSpPr>
              <p:cNvPr id="82" name="テキスト ボックス 88"/>
              <p:cNvSpPr txBox="1"/>
              <p:nvPr/>
            </p:nvSpPr>
            <p:spPr>
              <a:xfrm>
                <a:off x="1282700" y="976816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館林</a:t>
                </a:r>
              </a:p>
            </p:txBody>
          </p:sp>
          <p:sp>
            <p:nvSpPr>
              <p:cNvPr id="83" name="テキスト ボックス 89"/>
              <p:cNvSpPr txBox="1"/>
              <p:nvPr/>
            </p:nvSpPr>
            <p:spPr>
              <a:xfrm>
                <a:off x="2264475" y="2920308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越谷</a:t>
                </a:r>
              </a:p>
            </p:txBody>
          </p:sp>
          <p:sp>
            <p:nvSpPr>
              <p:cNvPr id="84" name="テキスト ボックス 90"/>
              <p:cNvSpPr txBox="1"/>
              <p:nvPr/>
            </p:nvSpPr>
            <p:spPr>
              <a:xfrm>
                <a:off x="1515175" y="2946878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大宮</a:t>
                </a:r>
              </a:p>
            </p:txBody>
          </p:sp>
          <p:sp>
            <p:nvSpPr>
              <p:cNvPr id="85" name="テキスト ボックス 91"/>
              <p:cNvSpPr txBox="1"/>
              <p:nvPr/>
            </p:nvSpPr>
            <p:spPr>
              <a:xfrm>
                <a:off x="2104900" y="1548345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古河</a:t>
                </a:r>
              </a:p>
            </p:txBody>
          </p:sp>
          <p:sp>
            <p:nvSpPr>
              <p:cNvPr id="86" name="テキスト ボックス 92"/>
              <p:cNvSpPr txBox="1"/>
              <p:nvPr/>
            </p:nvSpPr>
            <p:spPr>
              <a:xfrm>
                <a:off x="3698750" y="353970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我孫子</a:t>
                </a:r>
              </a:p>
            </p:txBody>
          </p:sp>
          <p:sp>
            <p:nvSpPr>
              <p:cNvPr id="87" name="テキスト ボックス 93"/>
              <p:cNvSpPr txBox="1"/>
              <p:nvPr/>
            </p:nvSpPr>
            <p:spPr>
              <a:xfrm>
                <a:off x="3745425" y="504320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千葉</a:t>
                </a:r>
              </a:p>
            </p:txBody>
          </p:sp>
          <p:sp>
            <p:nvSpPr>
              <p:cNvPr id="88" name="テキスト ボックス 94"/>
              <p:cNvSpPr txBox="1"/>
              <p:nvPr/>
            </p:nvSpPr>
            <p:spPr>
              <a:xfrm>
                <a:off x="3255575" y="413972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船橋</a:t>
                </a:r>
              </a:p>
            </p:txBody>
          </p:sp>
          <p:sp>
            <p:nvSpPr>
              <p:cNvPr id="89" name="テキスト ボックス 95"/>
              <p:cNvSpPr txBox="1"/>
              <p:nvPr/>
            </p:nvSpPr>
            <p:spPr>
              <a:xfrm>
                <a:off x="3042300" y="470537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新木場</a:t>
                </a:r>
              </a:p>
            </p:txBody>
          </p:sp>
          <p:sp>
            <p:nvSpPr>
              <p:cNvPr id="90" name="テキスト ボックス 96"/>
              <p:cNvSpPr txBox="1"/>
              <p:nvPr/>
            </p:nvSpPr>
            <p:spPr>
              <a:xfrm>
                <a:off x="2299275" y="4032838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大手町</a:t>
                </a:r>
              </a:p>
            </p:txBody>
          </p:sp>
          <p:sp>
            <p:nvSpPr>
              <p:cNvPr id="91" name="テキスト ボックス 97"/>
              <p:cNvSpPr txBox="1"/>
              <p:nvPr/>
            </p:nvSpPr>
            <p:spPr>
              <a:xfrm>
                <a:off x="2079876" y="5152185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羽田</a:t>
                </a:r>
              </a:p>
            </p:txBody>
          </p:sp>
          <p:sp>
            <p:nvSpPr>
              <p:cNvPr id="92" name="テキスト ボックス 98"/>
              <p:cNvSpPr txBox="1"/>
              <p:nvPr/>
            </p:nvSpPr>
            <p:spPr>
              <a:xfrm>
                <a:off x="1870775" y="380384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練馬</a:t>
                </a:r>
              </a:p>
            </p:txBody>
          </p:sp>
          <p:sp>
            <p:nvSpPr>
              <p:cNvPr id="93" name="テキスト ボックス 99"/>
              <p:cNvSpPr txBox="1"/>
              <p:nvPr/>
            </p:nvSpPr>
            <p:spPr>
              <a:xfrm>
                <a:off x="1060450" y="413287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府中</a:t>
                </a:r>
              </a:p>
            </p:txBody>
          </p:sp>
          <p:sp>
            <p:nvSpPr>
              <p:cNvPr id="94" name="テキスト ボックス 100"/>
              <p:cNvSpPr txBox="1"/>
              <p:nvPr/>
            </p:nvSpPr>
            <p:spPr>
              <a:xfrm>
                <a:off x="306575" y="3934672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青梅</a:t>
                </a:r>
              </a:p>
            </p:txBody>
          </p:sp>
          <p:sp>
            <p:nvSpPr>
              <p:cNvPr id="95" name="テキスト ボックス 101"/>
              <p:cNvSpPr txBox="1"/>
              <p:nvPr/>
            </p:nvSpPr>
            <p:spPr>
              <a:xfrm>
                <a:off x="764475" y="3580242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所沢</a:t>
                </a:r>
              </a:p>
            </p:txBody>
          </p:sp>
          <p:sp>
            <p:nvSpPr>
              <p:cNvPr id="96" name="テキスト ボックス 102"/>
              <p:cNvSpPr txBox="1"/>
              <p:nvPr/>
            </p:nvSpPr>
            <p:spPr>
              <a:xfrm>
                <a:off x="1806450" y="592752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横浜</a:t>
                </a:r>
              </a:p>
            </p:txBody>
          </p:sp>
          <p:sp>
            <p:nvSpPr>
              <p:cNvPr id="97" name="テキスト ボックス 103"/>
              <p:cNvSpPr txBox="1"/>
              <p:nvPr/>
            </p:nvSpPr>
            <p:spPr>
              <a:xfrm>
                <a:off x="631950" y="6015646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海老名</a:t>
                </a:r>
              </a:p>
            </p:txBody>
          </p:sp>
          <p:sp>
            <p:nvSpPr>
              <p:cNvPr id="98" name="テキスト ボックス 104"/>
              <p:cNvSpPr txBox="1"/>
              <p:nvPr/>
            </p:nvSpPr>
            <p:spPr>
              <a:xfrm>
                <a:off x="3084200" y="1743327"/>
                <a:ext cx="609600" cy="2413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下妻</a:t>
                </a:r>
              </a:p>
            </p:txBody>
          </p:sp>
          <p:sp>
            <p:nvSpPr>
              <p:cNvPr id="114" name="テキスト ボックス 105"/>
              <p:cNvSpPr txBox="1"/>
              <p:nvPr/>
            </p:nvSpPr>
            <p:spPr>
              <a:xfrm>
                <a:off x="3733800" y="2473686"/>
                <a:ext cx="609600" cy="24130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100" b="1" dirty="0"/>
                  <a:t>つくば</a:t>
                </a:r>
              </a:p>
            </p:txBody>
          </p:sp>
        </p:grpSp>
        <p:grpSp>
          <p:nvGrpSpPr>
            <p:cNvPr id="70" name="グループ化 69"/>
            <p:cNvGrpSpPr/>
            <p:nvPr/>
          </p:nvGrpSpPr>
          <p:grpSpPr>
            <a:xfrm>
              <a:off x="5395827" y="511840"/>
              <a:ext cx="773113" cy="958904"/>
              <a:chOff x="6032500" y="5667321"/>
              <a:chExt cx="773113" cy="958904"/>
            </a:xfrm>
          </p:grpSpPr>
          <p:grpSp>
            <p:nvGrpSpPr>
              <p:cNvPr id="74" name="Group 14"/>
              <p:cNvGrpSpPr>
                <a:grpSpLocks/>
              </p:cNvGrpSpPr>
              <p:nvPr/>
            </p:nvGrpSpPr>
            <p:grpSpPr bwMode="auto">
              <a:xfrm>
                <a:off x="6032500" y="5907088"/>
                <a:ext cx="773113" cy="719137"/>
                <a:chOff x="8164" y="14913"/>
                <a:chExt cx="869" cy="863"/>
              </a:xfrm>
            </p:grpSpPr>
            <p:sp>
              <p:nvSpPr>
                <p:cNvPr id="76" name="Oval 15"/>
                <p:cNvSpPr>
                  <a:spLocks noChangeArrowheads="1"/>
                </p:cNvSpPr>
                <p:nvPr/>
              </p:nvSpPr>
              <p:spPr bwMode="auto">
                <a:xfrm>
                  <a:off x="8295" y="15024"/>
                  <a:ext cx="624" cy="62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AutoShape 16"/>
                <p:cNvSpPr>
                  <a:spLocks noChangeArrowheads="1"/>
                </p:cNvSpPr>
                <p:nvPr/>
              </p:nvSpPr>
              <p:spPr bwMode="auto">
                <a:xfrm>
                  <a:off x="8183" y="14913"/>
                  <a:ext cx="850" cy="850"/>
                </a:xfrm>
                <a:prstGeom prst="star4">
                  <a:avLst>
                    <a:gd name="adj" fmla="val 125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Line 17"/>
                <p:cNvSpPr>
                  <a:spLocks noChangeShapeType="1"/>
                </p:cNvSpPr>
                <p:nvPr/>
              </p:nvSpPr>
              <p:spPr bwMode="auto">
                <a:xfrm>
                  <a:off x="8164" y="15341"/>
                  <a:ext cx="8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/>
                </a:p>
              </p:txBody>
            </p:sp>
            <p:sp>
              <p:nvSpPr>
                <p:cNvPr id="79" name="Line 18"/>
                <p:cNvSpPr>
                  <a:spLocks noChangeShapeType="1"/>
                </p:cNvSpPr>
                <p:nvPr/>
              </p:nvSpPr>
              <p:spPr bwMode="auto">
                <a:xfrm rot="5400000">
                  <a:off x="8185" y="15351"/>
                  <a:ext cx="8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 dirty="0"/>
                </a:p>
              </p:txBody>
            </p:sp>
          </p:grpSp>
          <p:sp>
            <p:nvSpPr>
              <p:cNvPr id="75" name="Text Box 19"/>
              <p:cNvSpPr txBox="1">
                <a:spLocks noChangeArrowheads="1"/>
              </p:cNvSpPr>
              <p:nvPr/>
            </p:nvSpPr>
            <p:spPr bwMode="auto">
              <a:xfrm>
                <a:off x="6176516" y="5667321"/>
                <a:ext cx="490538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ja-JP" altLang="en-US" b="1" dirty="0">
                    <a:solidFill>
                      <a:srgbClr val="000000"/>
                    </a:solidFill>
                    <a:latin typeface="Century" pitchFamily="18" charset="0"/>
                    <a:ea typeface="ＭＳ 明朝" pitchFamily="17" charset="-128"/>
                  </a:rPr>
                  <a:t>Ｎ</a:t>
                </a:r>
                <a:endParaRPr lang="ja-JP" altLang="en-US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71" name="グループ化 70"/>
            <p:cNvGrpSpPr/>
            <p:nvPr/>
          </p:nvGrpSpPr>
          <p:grpSpPr>
            <a:xfrm>
              <a:off x="5433663" y="5446037"/>
              <a:ext cx="970404" cy="586884"/>
              <a:chOff x="5443324" y="5235148"/>
              <a:chExt cx="970404" cy="586884"/>
            </a:xfrm>
          </p:grpSpPr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61" t="2312" r="43001" b="92476"/>
              <a:stretch/>
            </p:blipFill>
            <p:spPr bwMode="auto">
              <a:xfrm rot="10800000">
                <a:off x="5443324" y="5517232"/>
                <a:ext cx="78486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3" name="テキスト ボックス 72"/>
              <p:cNvSpPr txBox="1"/>
              <p:nvPr/>
            </p:nvSpPr>
            <p:spPr>
              <a:xfrm>
                <a:off x="5477624" y="5235148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latin typeface="Arial" pitchFamily="34" charset="0"/>
                    <a:cs typeface="Arial" pitchFamily="34" charset="0"/>
                  </a:rPr>
                  <a:t>5m/s</a:t>
                </a:r>
                <a:endParaRPr kumimoji="1" lang="ja-JP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06" y="456244"/>
            <a:ext cx="420687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1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619672" y="603348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時</a:t>
            </a:r>
            <a:r>
              <a:rPr lang="en-US" altLang="ja-JP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分－</a:t>
            </a:r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時</a:t>
            </a:r>
            <a:r>
              <a:rPr lang="en-US" altLang="ja-JP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ja-JP" alt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分</a:t>
            </a:r>
            <a:endParaRPr kumimoji="1" lang="ja-JP" altLang="en-US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7" name="グループ化 116"/>
          <p:cNvGrpSpPr/>
          <p:nvPr/>
        </p:nvGrpSpPr>
        <p:grpSpPr>
          <a:xfrm>
            <a:off x="156362" y="471679"/>
            <a:ext cx="2093348" cy="1160957"/>
            <a:chOff x="107504" y="471679"/>
            <a:chExt cx="2093348" cy="1160957"/>
          </a:xfrm>
        </p:grpSpPr>
        <p:grpSp>
          <p:nvGrpSpPr>
            <p:cNvPr id="118" name="グループ化 117"/>
            <p:cNvGrpSpPr/>
            <p:nvPr/>
          </p:nvGrpSpPr>
          <p:grpSpPr>
            <a:xfrm>
              <a:off x="107504" y="471679"/>
              <a:ext cx="2025559" cy="1160957"/>
              <a:chOff x="4120037" y="6237311"/>
              <a:chExt cx="2025559" cy="1160957"/>
            </a:xfrm>
          </p:grpSpPr>
          <p:sp>
            <p:nvSpPr>
              <p:cNvPr id="121" name="正方形/長方形 120"/>
              <p:cNvSpPr/>
              <p:nvPr/>
            </p:nvSpPr>
            <p:spPr>
              <a:xfrm>
                <a:off x="4120037" y="6237311"/>
                <a:ext cx="2025559" cy="1160957"/>
              </a:xfrm>
              <a:prstGeom prst="rect">
                <a:avLst/>
              </a:prstGeom>
              <a:solidFill>
                <a:srgbClr val="000066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>
                <a:off x="4716016" y="6282826"/>
                <a:ext cx="136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800" b="1" dirty="0">
                    <a:solidFill>
                      <a:srgbClr val="FFFF00"/>
                    </a:solidFill>
                  </a:rPr>
                  <a:t>皇居</a:t>
                </a:r>
                <a:endParaRPr kumimoji="1" lang="ja-JP" altLang="en-US" sz="28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19" name="円/楕円 118"/>
            <p:cNvSpPr/>
            <p:nvPr/>
          </p:nvSpPr>
          <p:spPr>
            <a:xfrm>
              <a:off x="251520" y="1099592"/>
              <a:ext cx="385192" cy="385192"/>
            </a:xfrm>
            <a:prstGeom prst="ellipse">
              <a:avLst/>
            </a:prstGeom>
            <a:noFill/>
            <a:ln w="5715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567818" y="1025813"/>
              <a:ext cx="16330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rgbClr val="FFFF00"/>
                  </a:solidFill>
                </a:rPr>
                <a:t>アメダス</a:t>
              </a:r>
              <a:endParaRPr kumimoji="1" lang="ja-JP" altLang="en-US" sz="2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219167" y="2120216"/>
            <a:ext cx="2924062" cy="3584646"/>
            <a:chOff x="6219167" y="2120216"/>
            <a:chExt cx="2924062" cy="3584646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6219167" y="2392494"/>
              <a:ext cx="2924062" cy="3312368"/>
              <a:chOff x="6230742" y="2460729"/>
              <a:chExt cx="2924062" cy="3312368"/>
            </a:xfrm>
          </p:grpSpPr>
          <p:grpSp>
            <p:nvGrpSpPr>
              <p:cNvPr id="57" name="グループ化 56"/>
              <p:cNvGrpSpPr/>
              <p:nvPr/>
            </p:nvGrpSpPr>
            <p:grpSpPr>
              <a:xfrm>
                <a:off x="6862475" y="2460729"/>
                <a:ext cx="2292329" cy="3312368"/>
                <a:chOff x="6862475" y="2460729"/>
                <a:chExt cx="2292329" cy="3312368"/>
              </a:xfrm>
            </p:grpSpPr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6862475" y="2460729"/>
                  <a:ext cx="615553" cy="331236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ja-JP" altLang="en-US" sz="2800" b="1" dirty="0" smtClean="0">
                      <a:solidFill>
                        <a:srgbClr val="FFFF00"/>
                      </a:solidFill>
                    </a:rPr>
                    <a:t>皇居と</a:t>
                  </a:r>
                  <a:r>
                    <a:rPr kumimoji="1" lang="ja-JP" altLang="en-US" sz="2800" b="1" dirty="0" smtClean="0">
                      <a:solidFill>
                        <a:srgbClr val="00FF00"/>
                      </a:solidFill>
                    </a:rPr>
                    <a:t>同時</a:t>
                  </a:r>
                  <a:r>
                    <a:rPr kumimoji="1" lang="ja-JP" altLang="en-US" sz="2800" b="1" dirty="0" smtClean="0">
                      <a:solidFill>
                        <a:srgbClr val="FFFF00"/>
                      </a:solidFill>
                    </a:rPr>
                    <a:t>に急低下</a:t>
                  </a:r>
                  <a:endParaRPr kumimoji="1" lang="ja-JP" altLang="en-US" sz="28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7478845" y="2460729"/>
                  <a:ext cx="615553" cy="331236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ja-JP" altLang="en-US" sz="2800" b="1" dirty="0" smtClean="0">
                      <a:solidFill>
                        <a:srgbClr val="FFFF00"/>
                      </a:solidFill>
                    </a:rPr>
                    <a:t>皇居より</a:t>
                  </a:r>
                  <a:r>
                    <a:rPr kumimoji="1" lang="ja-JP" altLang="en-US" sz="2800" b="1" dirty="0" smtClean="0">
                      <a:solidFill>
                        <a:srgbClr val="00FF00"/>
                      </a:solidFill>
                    </a:rPr>
                    <a:t>後</a:t>
                  </a:r>
                  <a:r>
                    <a:rPr kumimoji="1" lang="ja-JP" altLang="en-US" sz="2800" b="1" dirty="0" smtClean="0">
                      <a:solidFill>
                        <a:srgbClr val="FFFF00"/>
                      </a:solidFill>
                    </a:rPr>
                    <a:t>に急低下</a:t>
                  </a:r>
                  <a:endParaRPr kumimoji="1" lang="ja-JP" altLang="en-US" sz="28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64" name="テキスト ボックス 63"/>
                <p:cNvSpPr txBox="1"/>
                <p:nvPr/>
              </p:nvSpPr>
              <p:spPr>
                <a:xfrm>
                  <a:off x="8035323" y="2460729"/>
                  <a:ext cx="615553" cy="331236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ja-JP" altLang="en-US" sz="2800" b="1" dirty="0" smtClean="0">
                      <a:solidFill>
                        <a:srgbClr val="FFFF00"/>
                      </a:solidFill>
                    </a:rPr>
                    <a:t>急激な気温低下</a:t>
                  </a:r>
                  <a:r>
                    <a:rPr kumimoji="1" lang="ja-JP" altLang="en-US" sz="2800" b="1" dirty="0" smtClean="0">
                      <a:solidFill>
                        <a:srgbClr val="00FF00"/>
                      </a:solidFill>
                    </a:rPr>
                    <a:t>無し</a:t>
                  </a:r>
                  <a:endParaRPr kumimoji="1" lang="ja-JP" altLang="en-US" sz="2800" b="1" dirty="0">
                    <a:solidFill>
                      <a:srgbClr val="00FF00"/>
                    </a:solidFill>
                  </a:endParaRPr>
                </a:p>
              </p:txBody>
            </p:sp>
            <p:sp>
              <p:nvSpPr>
                <p:cNvPr id="65" name="テキスト ボックス 64"/>
                <p:cNvSpPr txBox="1"/>
                <p:nvPr/>
              </p:nvSpPr>
              <p:spPr>
                <a:xfrm>
                  <a:off x="8539251" y="2460729"/>
                  <a:ext cx="615553" cy="331236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ja-JP" altLang="en-US" sz="2800" b="1" dirty="0" smtClean="0">
                      <a:solidFill>
                        <a:srgbClr val="00FF00"/>
                      </a:solidFill>
                    </a:rPr>
                    <a:t>欠測</a:t>
                  </a:r>
                  <a:r>
                    <a:rPr kumimoji="1" lang="ja-JP" altLang="en-US" sz="2800" b="1" dirty="0" smtClean="0">
                      <a:solidFill>
                        <a:srgbClr val="FFFF00"/>
                      </a:solidFill>
                    </a:rPr>
                    <a:t>データ</a:t>
                  </a:r>
                  <a:endParaRPr kumimoji="1" lang="ja-JP" altLang="en-US" sz="2800" b="1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52" name="テキスト ボックス 51"/>
              <p:cNvSpPr txBox="1"/>
              <p:nvPr/>
            </p:nvSpPr>
            <p:spPr>
              <a:xfrm>
                <a:off x="6230742" y="2460729"/>
                <a:ext cx="615553" cy="33123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2800" b="1" dirty="0" smtClean="0">
                    <a:solidFill>
                      <a:srgbClr val="FFFF00"/>
                    </a:solidFill>
                  </a:rPr>
                  <a:t>皇居より</a:t>
                </a:r>
                <a:r>
                  <a:rPr kumimoji="1" lang="ja-JP" altLang="en-US" sz="2800" b="1" dirty="0" smtClean="0">
                    <a:solidFill>
                      <a:srgbClr val="00FF00"/>
                    </a:solidFill>
                  </a:rPr>
                  <a:t>先</a:t>
                </a:r>
                <a:r>
                  <a:rPr kumimoji="1" lang="ja-JP" altLang="en-US" sz="2800" b="1" dirty="0" smtClean="0">
                    <a:solidFill>
                      <a:srgbClr val="FFFF00"/>
                    </a:solidFill>
                  </a:rPr>
                  <a:t>に急低下</a:t>
                </a:r>
                <a:endParaRPr kumimoji="1" lang="ja-JP" altLang="en-US" sz="28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6387094" y="2120216"/>
              <a:ext cx="2535705" cy="288000"/>
              <a:chOff x="6387094" y="2120216"/>
              <a:chExt cx="2535705" cy="288000"/>
            </a:xfrm>
          </p:grpSpPr>
          <p:sp>
            <p:nvSpPr>
              <p:cNvPr id="80" name="円/楕円 79"/>
              <p:cNvSpPr>
                <a:spLocks noChangeAspect="1"/>
              </p:cNvSpPr>
              <p:nvPr/>
            </p:nvSpPr>
            <p:spPr>
              <a:xfrm>
                <a:off x="6387094" y="2120216"/>
                <a:ext cx="288000" cy="28800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1" name="円/楕円 80"/>
              <p:cNvSpPr>
                <a:spLocks noChangeAspect="1"/>
              </p:cNvSpPr>
              <p:nvPr/>
            </p:nvSpPr>
            <p:spPr>
              <a:xfrm>
                <a:off x="7014069" y="2120216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円/楕円 81"/>
              <p:cNvSpPr>
                <a:spLocks noChangeAspect="1"/>
              </p:cNvSpPr>
              <p:nvPr/>
            </p:nvSpPr>
            <p:spPr>
              <a:xfrm>
                <a:off x="7622076" y="2120216"/>
                <a:ext cx="288000" cy="288000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7" name="円/楕円 86"/>
              <p:cNvSpPr>
                <a:spLocks noChangeAspect="1"/>
              </p:cNvSpPr>
              <p:nvPr/>
            </p:nvSpPr>
            <p:spPr>
              <a:xfrm>
                <a:off x="8778799" y="2192672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9" name="グループ化 8"/>
              <p:cNvGrpSpPr/>
              <p:nvPr/>
            </p:nvGrpSpPr>
            <p:grpSpPr>
              <a:xfrm>
                <a:off x="8244424" y="2179172"/>
                <a:ext cx="144000" cy="144000"/>
                <a:chOff x="8244424" y="2179172"/>
                <a:chExt cx="144000" cy="144000"/>
              </a:xfrm>
            </p:grpSpPr>
            <p:sp>
              <p:nvSpPr>
                <p:cNvPr id="86" name="円/楕円 85"/>
                <p:cNvSpPr>
                  <a:spLocks noChangeAspect="1"/>
                </p:cNvSpPr>
                <p:nvPr/>
              </p:nvSpPr>
              <p:spPr>
                <a:xfrm>
                  <a:off x="8244424" y="2179172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" name="直線コネクタ 3"/>
                <p:cNvCxnSpPr>
                  <a:stCxn id="86" idx="1"/>
                  <a:endCxn id="86" idx="5"/>
                </p:cNvCxnSpPr>
                <p:nvPr/>
              </p:nvCxnSpPr>
              <p:spPr>
                <a:xfrm>
                  <a:off x="8265512" y="2200260"/>
                  <a:ext cx="101824" cy="1018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線コネクタ 87"/>
                <p:cNvCxnSpPr>
                  <a:stCxn id="86" idx="7"/>
                  <a:endCxn id="86" idx="3"/>
                </p:cNvCxnSpPr>
                <p:nvPr/>
              </p:nvCxnSpPr>
              <p:spPr>
                <a:xfrm flipH="1">
                  <a:off x="8265512" y="2200260"/>
                  <a:ext cx="101824" cy="1018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星 5 14"/>
          <p:cNvSpPr>
            <a:spLocks noChangeAspect="1"/>
          </p:cNvSpPr>
          <p:nvPr/>
        </p:nvSpPr>
        <p:spPr>
          <a:xfrm>
            <a:off x="242099" y="503754"/>
            <a:ext cx="504000" cy="504000"/>
          </a:xfrm>
          <a:prstGeom prst="star5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48" y="1972068"/>
            <a:ext cx="590075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6803689" y="479331"/>
            <a:ext cx="1894188" cy="1152128"/>
            <a:chOff x="6803689" y="479331"/>
            <a:chExt cx="1894188" cy="1152128"/>
          </a:xfrm>
        </p:grpSpPr>
        <p:sp>
          <p:nvSpPr>
            <p:cNvPr id="53" name="正方形/長方形 52"/>
            <p:cNvSpPr/>
            <p:nvPr/>
          </p:nvSpPr>
          <p:spPr>
            <a:xfrm>
              <a:off x="6803689" y="479331"/>
              <a:ext cx="1872208" cy="1152128"/>
            </a:xfrm>
            <a:prstGeom prst="rect">
              <a:avLst/>
            </a:prstGeom>
            <a:solidFill>
              <a:srgbClr val="000066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b="1" dirty="0">
                <a:solidFill>
                  <a:srgbClr val="00FF00"/>
                </a:solidFill>
              </a:endParaRPr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7398319" y="575083"/>
              <a:ext cx="1299558" cy="997153"/>
              <a:chOff x="7398319" y="575083"/>
              <a:chExt cx="1299558" cy="997153"/>
            </a:xfrm>
          </p:grpSpPr>
          <p:sp>
            <p:nvSpPr>
              <p:cNvPr id="55" name="正方形/長方形 54"/>
              <p:cNvSpPr/>
              <p:nvPr/>
            </p:nvSpPr>
            <p:spPr>
              <a:xfrm>
                <a:off x="7537654" y="575083"/>
                <a:ext cx="990021" cy="504056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3200" b="1" dirty="0" smtClean="0">
                    <a:solidFill>
                      <a:srgbClr val="FFFF00"/>
                    </a:solidFill>
                  </a:rPr>
                  <a:t>2</a:t>
                </a:r>
                <a:r>
                  <a:rPr lang="ja-JP" altLang="en-US" sz="3200" b="1" dirty="0">
                    <a:solidFill>
                      <a:srgbClr val="FFFF00"/>
                    </a:solidFill>
                  </a:rPr>
                  <a:t> ℃</a:t>
                </a:r>
                <a:endParaRPr kumimoji="1" lang="ja-JP" altLang="en-US" sz="32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3" name="正方形/長方形 72"/>
              <p:cNvSpPr/>
              <p:nvPr/>
            </p:nvSpPr>
            <p:spPr>
              <a:xfrm>
                <a:off x="7398319" y="1068180"/>
                <a:ext cx="1299558" cy="504056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b="1" dirty="0" smtClean="0">
                    <a:solidFill>
                      <a:srgbClr val="FFFF00"/>
                    </a:solidFill>
                  </a:rPr>
                  <a:t>1</a:t>
                </a:r>
                <a:r>
                  <a:rPr lang="ja-JP" altLang="en-US" sz="3200" b="1" dirty="0">
                    <a:solidFill>
                      <a:srgbClr val="FFFF00"/>
                    </a:solidFill>
                  </a:rPr>
                  <a:t> ℃</a:t>
                </a:r>
                <a:endParaRPr kumimoji="1" lang="ja-JP" altLang="en-US" sz="32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94" name="円/楕円 93"/>
            <p:cNvSpPr>
              <a:spLocks noChangeAspect="1"/>
            </p:cNvSpPr>
            <p:nvPr/>
          </p:nvSpPr>
          <p:spPr>
            <a:xfrm>
              <a:off x="7048573" y="724709"/>
              <a:ext cx="252000" cy="252000"/>
            </a:xfrm>
            <a:prstGeom prst="ellipse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95" name="円/楕円 94"/>
            <p:cNvSpPr>
              <a:spLocks noChangeAspect="1"/>
            </p:cNvSpPr>
            <p:nvPr/>
          </p:nvSpPr>
          <p:spPr>
            <a:xfrm>
              <a:off x="7119825" y="1252566"/>
              <a:ext cx="144000" cy="144000"/>
            </a:xfrm>
            <a:prstGeom prst="ellipse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64" y="448039"/>
            <a:ext cx="5257800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22" y="-188652"/>
            <a:ext cx="4383290" cy="67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" name="グループ化 61"/>
          <p:cNvGrpSpPr/>
          <p:nvPr/>
        </p:nvGrpSpPr>
        <p:grpSpPr>
          <a:xfrm>
            <a:off x="4500558" y="509820"/>
            <a:ext cx="1896724" cy="5523662"/>
            <a:chOff x="4500558" y="509820"/>
            <a:chExt cx="1896724" cy="5523662"/>
          </a:xfrm>
        </p:grpSpPr>
        <p:sp>
          <p:nvSpPr>
            <p:cNvPr id="66" name="星 5 65"/>
            <p:cNvSpPr>
              <a:spLocks noChangeAspect="1"/>
            </p:cNvSpPr>
            <p:nvPr/>
          </p:nvSpPr>
          <p:spPr>
            <a:xfrm>
              <a:off x="4500558" y="3923426"/>
              <a:ext cx="216000" cy="216000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7" name="グループ化 66"/>
            <p:cNvGrpSpPr/>
            <p:nvPr/>
          </p:nvGrpSpPr>
          <p:grpSpPr>
            <a:xfrm>
              <a:off x="5394528" y="509820"/>
              <a:ext cx="773113" cy="958904"/>
              <a:chOff x="6032500" y="5667321"/>
              <a:chExt cx="773113" cy="958904"/>
            </a:xfrm>
          </p:grpSpPr>
          <p:grpSp>
            <p:nvGrpSpPr>
              <p:cNvPr id="71" name="Group 14"/>
              <p:cNvGrpSpPr>
                <a:grpSpLocks/>
              </p:cNvGrpSpPr>
              <p:nvPr/>
            </p:nvGrpSpPr>
            <p:grpSpPr bwMode="auto">
              <a:xfrm>
                <a:off x="6032500" y="5907088"/>
                <a:ext cx="773113" cy="719137"/>
                <a:chOff x="8164" y="14913"/>
                <a:chExt cx="869" cy="863"/>
              </a:xfrm>
            </p:grpSpPr>
            <p:sp>
              <p:nvSpPr>
                <p:cNvPr id="74" name="Oval 15"/>
                <p:cNvSpPr>
                  <a:spLocks noChangeArrowheads="1"/>
                </p:cNvSpPr>
                <p:nvPr/>
              </p:nvSpPr>
              <p:spPr bwMode="auto">
                <a:xfrm>
                  <a:off x="8295" y="15024"/>
                  <a:ext cx="624" cy="62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AutoShape 16"/>
                <p:cNvSpPr>
                  <a:spLocks noChangeArrowheads="1"/>
                </p:cNvSpPr>
                <p:nvPr/>
              </p:nvSpPr>
              <p:spPr bwMode="auto">
                <a:xfrm>
                  <a:off x="8183" y="14913"/>
                  <a:ext cx="850" cy="850"/>
                </a:xfrm>
                <a:prstGeom prst="star4">
                  <a:avLst>
                    <a:gd name="adj" fmla="val 125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Line 17"/>
                <p:cNvSpPr>
                  <a:spLocks noChangeShapeType="1"/>
                </p:cNvSpPr>
                <p:nvPr/>
              </p:nvSpPr>
              <p:spPr bwMode="auto">
                <a:xfrm>
                  <a:off x="8164" y="15341"/>
                  <a:ext cx="8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/>
                </a:p>
              </p:txBody>
            </p:sp>
            <p:sp>
              <p:nvSpPr>
                <p:cNvPr id="77" name="Line 18"/>
                <p:cNvSpPr>
                  <a:spLocks noChangeShapeType="1"/>
                </p:cNvSpPr>
                <p:nvPr/>
              </p:nvSpPr>
              <p:spPr bwMode="auto">
                <a:xfrm rot="5400000">
                  <a:off x="8185" y="15351"/>
                  <a:ext cx="8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74295" tIns="8890" rIns="74295" bIns="8890"/>
                <a:lstStyle/>
                <a:p>
                  <a:endParaRPr lang="ja-JP" altLang="en-US" b="1" dirty="0"/>
                </a:p>
              </p:txBody>
            </p:sp>
          </p:grpSp>
          <p:sp>
            <p:nvSpPr>
              <p:cNvPr id="72" name="Text Box 19"/>
              <p:cNvSpPr txBox="1">
                <a:spLocks noChangeArrowheads="1"/>
              </p:cNvSpPr>
              <p:nvPr/>
            </p:nvSpPr>
            <p:spPr bwMode="auto">
              <a:xfrm>
                <a:off x="6176516" y="5667321"/>
                <a:ext cx="490538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ja-JP" altLang="en-US" b="1" dirty="0">
                    <a:solidFill>
                      <a:srgbClr val="000000"/>
                    </a:solidFill>
                    <a:latin typeface="Century" pitchFamily="18" charset="0"/>
                    <a:ea typeface="ＭＳ 明朝" pitchFamily="17" charset="-128"/>
                  </a:rPr>
                  <a:t>Ｎ</a:t>
                </a:r>
                <a:endParaRPr lang="ja-JP" altLang="en-US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68" name="グループ化 67"/>
            <p:cNvGrpSpPr/>
            <p:nvPr/>
          </p:nvGrpSpPr>
          <p:grpSpPr>
            <a:xfrm>
              <a:off x="5426878" y="5446598"/>
              <a:ext cx="970404" cy="586884"/>
              <a:chOff x="5443324" y="5235148"/>
              <a:chExt cx="970404" cy="586884"/>
            </a:xfrm>
          </p:grpSpPr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61" t="2312" r="43001" b="92476"/>
              <a:stretch/>
            </p:blipFill>
            <p:spPr bwMode="auto">
              <a:xfrm rot="10800000">
                <a:off x="5443324" y="5517232"/>
                <a:ext cx="78486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0" name="テキスト ボックス 69"/>
              <p:cNvSpPr txBox="1"/>
              <p:nvPr/>
            </p:nvSpPr>
            <p:spPr>
              <a:xfrm>
                <a:off x="5477624" y="5235148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latin typeface="Arial" pitchFamily="34" charset="0"/>
                    <a:cs typeface="Arial" pitchFamily="34" charset="0"/>
                  </a:rPr>
                  <a:t>5m/s</a:t>
                </a:r>
                <a:endParaRPr kumimoji="1" lang="ja-JP" alt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980" y="464870"/>
            <a:ext cx="427037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5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>
                <a:solidFill>
                  <a:srgbClr val="FFFF00"/>
                </a:solidFill>
              </a:rPr>
              <a:t>まとめ</a:t>
            </a:r>
            <a:endParaRPr kumimoji="1" lang="ja-JP" altLang="en-US" sz="40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4570" y="1268760"/>
            <a:ext cx="8627910" cy="542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700"/>
              </a:lnSpc>
              <a:spcBef>
                <a:spcPts val="2400"/>
              </a:spcBef>
              <a:buFont typeface="Wingdings" pitchFamily="2" charset="2"/>
              <a:buChar char="Ø"/>
            </a:pPr>
            <a:r>
              <a:rPr lang="ja-JP" altLang="en-US" sz="2800" dirty="0" smtClean="0">
                <a:solidFill>
                  <a:srgbClr val="FFFF00"/>
                </a:solidFill>
              </a:rPr>
              <a:t>にじみ出し現象が発生する夜の</a:t>
            </a:r>
            <a:r>
              <a:rPr lang="ja-JP" altLang="en-US" sz="2800" dirty="0" smtClean="0">
                <a:solidFill>
                  <a:srgbClr val="00FFFF"/>
                </a:solidFill>
              </a:rPr>
              <a:t>冷気生成域</a:t>
            </a:r>
            <a:r>
              <a:rPr lang="ja-JP" altLang="en-US" sz="2800" dirty="0" smtClean="0">
                <a:solidFill>
                  <a:srgbClr val="FFFF00"/>
                </a:solidFill>
              </a:rPr>
              <a:t>は、関東平野スケールでみると、</a:t>
            </a:r>
            <a:r>
              <a:rPr lang="ja-JP" altLang="en-US" sz="2800" dirty="0">
                <a:solidFill>
                  <a:srgbClr val="00FF00"/>
                </a:solidFill>
              </a:rPr>
              <a:t>冷気生成</a:t>
            </a:r>
            <a:r>
              <a:rPr lang="ja-JP" altLang="en-US" sz="2800" dirty="0" smtClean="0">
                <a:solidFill>
                  <a:srgbClr val="00FF00"/>
                </a:solidFill>
              </a:rPr>
              <a:t>の有無</a:t>
            </a:r>
            <a:r>
              <a:rPr lang="ja-JP" altLang="en-US" sz="2800" dirty="0" smtClean="0">
                <a:solidFill>
                  <a:srgbClr val="FFFF00"/>
                </a:solidFill>
              </a:rPr>
              <a:t>や</a:t>
            </a:r>
            <a:r>
              <a:rPr lang="ja-JP" altLang="en-US" sz="2800" dirty="0" smtClean="0">
                <a:solidFill>
                  <a:srgbClr val="00FF00"/>
                </a:solidFill>
              </a:rPr>
              <a:t>発生の時間帯・規模</a:t>
            </a:r>
            <a:r>
              <a:rPr lang="ja-JP" altLang="en-US" sz="2800" dirty="0">
                <a:solidFill>
                  <a:srgbClr val="00FF00"/>
                </a:solidFill>
              </a:rPr>
              <a:t>・</a:t>
            </a:r>
            <a:r>
              <a:rPr lang="ja-JP" altLang="en-US" sz="2800" dirty="0" smtClean="0">
                <a:solidFill>
                  <a:srgbClr val="00FF00"/>
                </a:solidFill>
              </a:rPr>
              <a:t>場所によるばらつき</a:t>
            </a:r>
            <a:r>
              <a:rPr lang="ja-JP" altLang="en-US" sz="2800" dirty="0" smtClean="0">
                <a:solidFill>
                  <a:srgbClr val="FFFF00"/>
                </a:solidFill>
              </a:rPr>
              <a:t>がみられ、広域的なまとまりはみられず、</a:t>
            </a:r>
            <a:r>
              <a:rPr lang="ja-JP" altLang="en-US" sz="2800" dirty="0" smtClean="0">
                <a:solidFill>
                  <a:srgbClr val="FF00FF"/>
                </a:solidFill>
              </a:rPr>
              <a:t>局所的なもの</a:t>
            </a:r>
            <a:r>
              <a:rPr lang="ja-JP" altLang="en-US" sz="2800" dirty="0" smtClean="0">
                <a:solidFill>
                  <a:srgbClr val="FFFF00"/>
                </a:solidFill>
              </a:rPr>
              <a:t>であるということが分かった。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marL="457200" indent="-457200" algn="just">
              <a:lnSpc>
                <a:spcPts val="3700"/>
              </a:lnSpc>
              <a:spcBef>
                <a:spcPts val="2400"/>
              </a:spcBef>
              <a:buFont typeface="Wingdings" pitchFamily="2" charset="2"/>
              <a:buChar char="Ø"/>
            </a:pPr>
            <a:r>
              <a:rPr lang="ja-JP" altLang="en-US" sz="2800" dirty="0" smtClean="0">
                <a:solidFill>
                  <a:srgbClr val="FFFF00"/>
                </a:solidFill>
              </a:rPr>
              <a:t>都心部において温度低下のばらつきがでるのは、風の影響ではなく、主に各地点での放射冷却による</a:t>
            </a:r>
            <a:r>
              <a:rPr lang="ja-JP" altLang="en-US" sz="2800" dirty="0" smtClean="0">
                <a:solidFill>
                  <a:srgbClr val="00FF00"/>
                </a:solidFill>
              </a:rPr>
              <a:t>冷気生成の有無</a:t>
            </a:r>
            <a:r>
              <a:rPr lang="ja-JP" altLang="en-US" sz="2800" dirty="0" smtClean="0">
                <a:solidFill>
                  <a:srgbClr val="FFFF00"/>
                </a:solidFill>
              </a:rPr>
              <a:t>によるものと思われ、観測地点の</a:t>
            </a:r>
            <a:r>
              <a:rPr lang="ja-JP" altLang="en-US" sz="2800" dirty="0" smtClean="0">
                <a:solidFill>
                  <a:srgbClr val="FF00FF"/>
                </a:solidFill>
              </a:rPr>
              <a:t>周辺環境</a:t>
            </a:r>
            <a:r>
              <a:rPr lang="ja-JP" altLang="en-US" sz="2800" dirty="0" smtClean="0">
                <a:solidFill>
                  <a:srgbClr val="FFFF00"/>
                </a:solidFill>
              </a:rPr>
              <a:t>の影響が大きいと考えられる。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marL="457200" indent="-457200" algn="just">
              <a:lnSpc>
                <a:spcPts val="3700"/>
              </a:lnSpc>
              <a:spcBef>
                <a:spcPts val="2400"/>
              </a:spcBef>
              <a:buFont typeface="Wingdings" pitchFamily="2" charset="2"/>
              <a:buChar char="Ø"/>
            </a:pPr>
            <a:r>
              <a:rPr lang="ja-JP" altLang="en-US" sz="2800" dirty="0" smtClean="0">
                <a:solidFill>
                  <a:srgbClr val="FFFF00"/>
                </a:solidFill>
              </a:rPr>
              <a:t>沿岸部での気温低下は</a:t>
            </a:r>
            <a:r>
              <a:rPr lang="ja-JP" altLang="en-US" sz="2800" dirty="0" smtClean="0">
                <a:solidFill>
                  <a:srgbClr val="00FF00"/>
                </a:solidFill>
              </a:rPr>
              <a:t>海風の影響</a:t>
            </a:r>
            <a:r>
              <a:rPr lang="ja-JP" altLang="en-US" sz="2800" dirty="0" smtClean="0">
                <a:solidFill>
                  <a:srgbClr val="FFFF00"/>
                </a:solidFill>
              </a:rPr>
              <a:t>による場合もある。</a:t>
            </a:r>
            <a:endParaRPr lang="en-US" altLang="ja-JP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4000" dirty="0" smtClean="0">
                <a:solidFill>
                  <a:srgbClr val="FFFF00"/>
                </a:solidFill>
              </a:rPr>
              <a:t>研究</a:t>
            </a:r>
            <a:r>
              <a:rPr lang="ja-JP" altLang="en-US" sz="4000" dirty="0">
                <a:solidFill>
                  <a:srgbClr val="FFFF00"/>
                </a:solidFill>
              </a:rPr>
              <a:t>目的</a:t>
            </a:r>
            <a:endParaRPr kumimoji="1" lang="ja-JP" altLang="en-US" sz="4000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ja-JP" altLang="ja-JP" dirty="0">
                <a:solidFill>
                  <a:srgbClr val="FFFF00"/>
                </a:solidFill>
              </a:rPr>
              <a:t>緑地と水辺では夜間、</a:t>
            </a:r>
            <a:r>
              <a:rPr lang="ja-JP" altLang="ja-JP" dirty="0">
                <a:solidFill>
                  <a:srgbClr val="00CCFF"/>
                </a:solidFill>
              </a:rPr>
              <a:t>周辺市街地と比べ低温域（クールアイランド）</a:t>
            </a:r>
            <a:r>
              <a:rPr lang="ja-JP" altLang="ja-JP" dirty="0">
                <a:solidFill>
                  <a:srgbClr val="FFFF00"/>
                </a:solidFill>
              </a:rPr>
              <a:t>を形成する</a:t>
            </a:r>
            <a:r>
              <a:rPr lang="ja-JP" altLang="ja-JP" dirty="0" smtClean="0">
                <a:solidFill>
                  <a:srgbClr val="FFFF00"/>
                </a:solidFill>
              </a:rPr>
              <a:t>。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ja-JP" altLang="ja-JP" dirty="0" smtClean="0">
                <a:solidFill>
                  <a:srgbClr val="FFFF00"/>
                </a:solidFill>
              </a:rPr>
              <a:t>研究室</a:t>
            </a:r>
            <a:r>
              <a:rPr lang="ja-JP" altLang="ja-JP" dirty="0">
                <a:solidFill>
                  <a:srgbClr val="FFFF00"/>
                </a:solidFill>
              </a:rPr>
              <a:t>のこれまでの研究で皇居</a:t>
            </a:r>
            <a:r>
              <a:rPr lang="ja-JP" altLang="ja-JP" dirty="0" smtClean="0">
                <a:solidFill>
                  <a:srgbClr val="FFFF00"/>
                </a:solidFill>
              </a:rPr>
              <a:t>外苑など</a:t>
            </a:r>
            <a:r>
              <a:rPr lang="ja-JP" altLang="ja-JP" dirty="0">
                <a:solidFill>
                  <a:srgbClr val="FFFF00"/>
                </a:solidFill>
              </a:rPr>
              <a:t>の緑地で冷気生成が確認されている</a:t>
            </a:r>
            <a:r>
              <a:rPr lang="ja-JP" altLang="ja-JP" dirty="0" smtClean="0">
                <a:solidFill>
                  <a:srgbClr val="FFFF00"/>
                </a:solidFill>
              </a:rPr>
              <a:t>。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ja-JP" altLang="ja-JP" dirty="0" smtClean="0">
                <a:solidFill>
                  <a:srgbClr val="FFFF00"/>
                </a:solidFill>
              </a:rPr>
              <a:t>今回</a:t>
            </a:r>
            <a:r>
              <a:rPr lang="ja-JP" altLang="ja-JP" dirty="0">
                <a:solidFill>
                  <a:srgbClr val="FFFF00"/>
                </a:solidFill>
              </a:rPr>
              <a:t>、</a:t>
            </a:r>
            <a:r>
              <a:rPr lang="ja-JP" altLang="ja-JP" dirty="0" smtClean="0">
                <a:solidFill>
                  <a:srgbClr val="FF0000"/>
                </a:solidFill>
              </a:rPr>
              <a:t>広域</a:t>
            </a:r>
            <a:r>
              <a:rPr lang="ja-JP" altLang="en-US" dirty="0" smtClean="0">
                <a:solidFill>
                  <a:srgbClr val="FF0000"/>
                </a:solidFill>
              </a:rPr>
              <a:t>メトロス</a:t>
            </a:r>
            <a:r>
              <a:rPr lang="ja-JP" altLang="ja-JP" dirty="0" smtClean="0">
                <a:solidFill>
                  <a:srgbClr val="FFFF00"/>
                </a:solidFill>
              </a:rPr>
              <a:t>を</a:t>
            </a:r>
            <a:r>
              <a:rPr lang="ja-JP" altLang="ja-JP" dirty="0">
                <a:solidFill>
                  <a:srgbClr val="FFFF00"/>
                </a:solidFill>
              </a:rPr>
              <a:t>用いて</a:t>
            </a:r>
            <a:r>
              <a:rPr lang="ja-JP" altLang="ja-JP" dirty="0" smtClean="0">
                <a:solidFill>
                  <a:srgbClr val="FFFF00"/>
                </a:solidFill>
              </a:rPr>
              <a:t>皇居で</a:t>
            </a:r>
            <a:r>
              <a:rPr lang="ja-JP" altLang="ja-JP" dirty="0">
                <a:solidFill>
                  <a:srgbClr val="FFFF00"/>
                </a:solidFill>
              </a:rPr>
              <a:t>冷気生成が起こっている際に</a:t>
            </a:r>
            <a:r>
              <a:rPr lang="ja-JP" altLang="ja-JP" dirty="0">
                <a:solidFill>
                  <a:srgbClr val="00FF00"/>
                </a:solidFill>
              </a:rPr>
              <a:t>関東平野スケール</a:t>
            </a:r>
            <a:r>
              <a:rPr lang="ja-JP" altLang="ja-JP" dirty="0">
                <a:solidFill>
                  <a:srgbClr val="FFFF00"/>
                </a:solidFill>
              </a:rPr>
              <a:t>では</a:t>
            </a:r>
            <a:r>
              <a:rPr lang="ja-JP" altLang="ja-JP" dirty="0">
                <a:solidFill>
                  <a:srgbClr val="00CCFF"/>
                </a:solidFill>
              </a:rPr>
              <a:t>どのような冷気生成域の</a:t>
            </a:r>
            <a:r>
              <a:rPr lang="ja-JP" altLang="ja-JP" dirty="0" smtClean="0">
                <a:solidFill>
                  <a:srgbClr val="00CCFF"/>
                </a:solidFill>
              </a:rPr>
              <a:t>分布</a:t>
            </a:r>
            <a:r>
              <a:rPr lang="ja-JP" altLang="en-US" dirty="0" smtClean="0">
                <a:solidFill>
                  <a:schemeClr val="bg1"/>
                </a:solidFill>
              </a:rPr>
              <a:t>になっているか</a:t>
            </a:r>
            <a:r>
              <a:rPr lang="ja-JP" altLang="ja-JP" dirty="0" smtClean="0">
                <a:solidFill>
                  <a:schemeClr val="bg1"/>
                </a:solidFill>
              </a:rPr>
              <a:t>を</a:t>
            </a:r>
            <a:r>
              <a:rPr lang="ja-JP" altLang="ja-JP" dirty="0">
                <a:solidFill>
                  <a:schemeClr val="bg1"/>
                </a:solidFill>
              </a:rPr>
              <a:t>把握することを目的とした。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40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4000" dirty="0" smtClean="0">
                <a:solidFill>
                  <a:srgbClr val="FFFF00"/>
                </a:solidFill>
              </a:rPr>
              <a:t>研究方法</a:t>
            </a:r>
            <a:endParaRPr kumimoji="1" lang="ja-JP" altLang="en-US" sz="4000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rgbClr val="FFFF00"/>
                </a:solidFill>
              </a:rPr>
              <a:t>小学校の</a:t>
            </a:r>
            <a:r>
              <a:rPr lang="ja-JP" altLang="en-US" dirty="0">
                <a:solidFill>
                  <a:srgbClr val="66FF33"/>
                </a:solidFill>
              </a:rPr>
              <a:t>百葉箱</a:t>
            </a:r>
            <a:r>
              <a:rPr lang="ja-JP" altLang="en-US" dirty="0">
                <a:solidFill>
                  <a:srgbClr val="FFFF00"/>
                </a:solidFill>
              </a:rPr>
              <a:t>を利用</a:t>
            </a:r>
            <a:r>
              <a:rPr lang="ja-JP" altLang="en-US" dirty="0" smtClean="0">
                <a:solidFill>
                  <a:srgbClr val="FFFF00"/>
                </a:solidFill>
              </a:rPr>
              <a:t>した</a:t>
            </a:r>
            <a:r>
              <a:rPr lang="ja-JP" altLang="en-US" dirty="0" smtClean="0">
                <a:solidFill>
                  <a:srgbClr val="FF0000"/>
                </a:solidFill>
              </a:rPr>
              <a:t>関東</a:t>
            </a:r>
            <a:r>
              <a:rPr lang="ja-JP" altLang="en-US" dirty="0">
                <a:solidFill>
                  <a:srgbClr val="FF0000"/>
                </a:solidFill>
              </a:rPr>
              <a:t>平野の高密度気温観測網（</a:t>
            </a:r>
            <a:r>
              <a:rPr lang="ja-JP" altLang="en-US" dirty="0" smtClean="0">
                <a:solidFill>
                  <a:srgbClr val="FF0000"/>
                </a:solidFill>
              </a:rPr>
              <a:t>広域メトロス）、</a:t>
            </a:r>
            <a:r>
              <a:rPr lang="ja-JP" altLang="en-US" dirty="0" smtClean="0">
                <a:solidFill>
                  <a:srgbClr val="FFFF00"/>
                </a:solidFill>
              </a:rPr>
              <a:t>皇居外苑における冷気のにじみ出しの実測研究のデータ及びアメダスの</a:t>
            </a:r>
            <a:r>
              <a:rPr lang="ja-JP" altLang="en-US" dirty="0">
                <a:solidFill>
                  <a:srgbClr val="FFFF00"/>
                </a:solidFill>
              </a:rPr>
              <a:t>データを利用する</a:t>
            </a:r>
            <a:r>
              <a:rPr lang="ja-JP" altLang="en-US" dirty="0" smtClean="0">
                <a:solidFill>
                  <a:srgbClr val="FFFF00"/>
                </a:solidFill>
              </a:rPr>
              <a:t>。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ja-JP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kumimoji="1" lang="ja-JP" altLang="en-US" sz="2400" dirty="0" smtClean="0">
                <a:solidFill>
                  <a:schemeClr val="bg1"/>
                </a:solidFill>
              </a:rPr>
              <a:t>広域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METROS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は、首都大学東京をはじめとした大学間連携ボランティアグループで運営されている。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kumimoji="1" lang="ja-JP" altLang="en-US" sz="2400" dirty="0" smtClean="0">
                <a:solidFill>
                  <a:schemeClr val="bg1"/>
                </a:solidFill>
              </a:rPr>
              <a:t>設置地点は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関東広域の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205</a:t>
            </a:r>
            <a:r>
              <a:rPr lang="ja-JP" altLang="en-US" sz="2400" dirty="0" smtClean="0">
                <a:solidFill>
                  <a:srgbClr val="FF0000"/>
                </a:solidFill>
              </a:rPr>
              <a:t>校</a:t>
            </a:r>
            <a:r>
              <a:rPr lang="ja-JP" altLang="en-US" sz="2400" dirty="0" smtClean="0">
                <a:solidFill>
                  <a:schemeClr val="bg1"/>
                </a:solidFill>
              </a:rPr>
              <a:t>。日本工大は、宮代</a:t>
            </a:r>
            <a:r>
              <a:rPr lang="ja-JP" altLang="en-US" sz="2400" dirty="0">
                <a:solidFill>
                  <a:schemeClr val="bg1"/>
                </a:solidFill>
              </a:rPr>
              <a:t>・幸手・久喜・加須・羽生・板倉・藤岡などを担当。約</a:t>
            </a:r>
            <a:r>
              <a:rPr lang="en-US" altLang="ja-JP" sz="2400" dirty="0">
                <a:solidFill>
                  <a:schemeClr val="bg1"/>
                </a:solidFill>
              </a:rPr>
              <a:t>100</a:t>
            </a:r>
            <a:r>
              <a:rPr lang="ja-JP" altLang="en-US" sz="2400" dirty="0">
                <a:solidFill>
                  <a:schemeClr val="bg1"/>
                </a:solidFill>
              </a:rPr>
              <a:t>日毎にデータ回収に周回</a:t>
            </a:r>
            <a:r>
              <a:rPr lang="ja-JP" altLang="en-US" sz="2400" dirty="0" smtClean="0">
                <a:solidFill>
                  <a:schemeClr val="bg1"/>
                </a:solidFill>
              </a:rPr>
              <a:t>。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ja-JP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グループ化 4"/>
          <p:cNvGrpSpPr>
            <a:grpSpLocks/>
          </p:cNvGrpSpPr>
          <p:nvPr/>
        </p:nvGrpSpPr>
        <p:grpSpPr bwMode="auto">
          <a:xfrm>
            <a:off x="79113" y="114300"/>
            <a:ext cx="6734175" cy="6578600"/>
            <a:chOff x="125413" y="114300"/>
            <a:chExt cx="6734175" cy="6578600"/>
          </a:xfrm>
        </p:grpSpPr>
        <p:grpSp>
          <p:nvGrpSpPr>
            <p:cNvPr id="32797" name="グループ化 2"/>
            <p:cNvGrpSpPr>
              <a:grpSpLocks/>
            </p:cNvGrpSpPr>
            <p:nvPr/>
          </p:nvGrpSpPr>
          <p:grpSpPr bwMode="auto">
            <a:xfrm>
              <a:off x="125413" y="126059"/>
              <a:ext cx="6734175" cy="6566841"/>
              <a:chOff x="125413" y="126059"/>
              <a:chExt cx="6734175" cy="6566841"/>
            </a:xfrm>
          </p:grpSpPr>
          <p:pic>
            <p:nvPicPr>
              <p:cNvPr id="32813" name="Picture 11" descr="無題77777777777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413" y="163513"/>
                <a:ext cx="6734175" cy="6529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14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4535" y="126059"/>
                <a:ext cx="4846705" cy="6360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2798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14300"/>
              <a:ext cx="4851400" cy="636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99" name="グループ化 3"/>
            <p:cNvGrpSpPr>
              <a:grpSpLocks/>
            </p:cNvGrpSpPr>
            <p:nvPr/>
          </p:nvGrpSpPr>
          <p:grpSpPr bwMode="auto">
            <a:xfrm>
              <a:off x="3274560" y="447053"/>
              <a:ext cx="824741" cy="1694574"/>
              <a:chOff x="3274560" y="447053"/>
              <a:chExt cx="824741" cy="1694574"/>
            </a:xfrm>
          </p:grpSpPr>
          <p:sp>
            <p:nvSpPr>
              <p:cNvPr id="2" name="正方形/長方形 1"/>
              <p:cNvSpPr>
                <a:spLocks noChangeAspect="1"/>
              </p:cNvSpPr>
              <p:nvPr/>
            </p:nvSpPr>
            <p:spPr>
              <a:xfrm>
                <a:off x="3771900" y="2011363"/>
                <a:ext cx="131763" cy="130175"/>
              </a:xfrm>
              <a:prstGeom prst="rect">
                <a:avLst/>
              </a:prstGeom>
              <a:noFill/>
              <a:ln w="19050">
                <a:solidFill>
                  <a:srgbClr val="2E74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5" name="正方形/長方形 34"/>
              <p:cNvSpPr>
                <a:spLocks noChangeAspect="1"/>
              </p:cNvSpPr>
              <p:nvPr/>
            </p:nvSpPr>
            <p:spPr>
              <a:xfrm>
                <a:off x="3968750" y="1770063"/>
                <a:ext cx="130175" cy="130175"/>
              </a:xfrm>
              <a:prstGeom prst="rect">
                <a:avLst/>
              </a:prstGeom>
              <a:noFill/>
              <a:ln w="19050">
                <a:solidFill>
                  <a:srgbClr val="2E74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6" name="正方形/長方形 35"/>
              <p:cNvSpPr>
                <a:spLocks noChangeAspect="1"/>
              </p:cNvSpPr>
              <p:nvPr/>
            </p:nvSpPr>
            <p:spPr>
              <a:xfrm>
                <a:off x="3714750" y="1787525"/>
                <a:ext cx="130175" cy="130175"/>
              </a:xfrm>
              <a:prstGeom prst="rect">
                <a:avLst/>
              </a:prstGeom>
              <a:noFill/>
              <a:ln w="19050">
                <a:solidFill>
                  <a:srgbClr val="2E74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7" name="正方形/長方形 36"/>
              <p:cNvSpPr>
                <a:spLocks noChangeAspect="1"/>
              </p:cNvSpPr>
              <p:nvPr/>
            </p:nvSpPr>
            <p:spPr>
              <a:xfrm>
                <a:off x="3509963" y="1676400"/>
                <a:ext cx="130175" cy="128588"/>
              </a:xfrm>
              <a:prstGeom prst="rect">
                <a:avLst/>
              </a:prstGeom>
              <a:noFill/>
              <a:ln w="19050">
                <a:solidFill>
                  <a:srgbClr val="2E74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8" name="正方形/長方形 37"/>
              <p:cNvSpPr>
                <a:spLocks noChangeAspect="1"/>
              </p:cNvSpPr>
              <p:nvPr/>
            </p:nvSpPr>
            <p:spPr>
              <a:xfrm>
                <a:off x="3719513" y="1598613"/>
                <a:ext cx="130175" cy="130175"/>
              </a:xfrm>
              <a:prstGeom prst="rect">
                <a:avLst/>
              </a:prstGeom>
              <a:noFill/>
              <a:ln w="19050">
                <a:solidFill>
                  <a:srgbClr val="2E74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9" name="正方形/長方形 38"/>
              <p:cNvSpPr>
                <a:spLocks noChangeAspect="1"/>
              </p:cNvSpPr>
              <p:nvPr/>
            </p:nvSpPr>
            <p:spPr>
              <a:xfrm>
                <a:off x="3587750" y="801688"/>
                <a:ext cx="131763" cy="130175"/>
              </a:xfrm>
              <a:prstGeom prst="rect">
                <a:avLst/>
              </a:prstGeom>
              <a:noFill/>
              <a:ln w="19050">
                <a:solidFill>
                  <a:srgbClr val="2E74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40" name="正方形/長方形 39"/>
              <p:cNvSpPr>
                <a:spLocks noChangeAspect="1"/>
              </p:cNvSpPr>
              <p:nvPr/>
            </p:nvSpPr>
            <p:spPr>
              <a:xfrm>
                <a:off x="3508375" y="447675"/>
                <a:ext cx="130175" cy="130175"/>
              </a:xfrm>
              <a:prstGeom prst="rect">
                <a:avLst/>
              </a:prstGeom>
              <a:noFill/>
              <a:ln w="19050">
                <a:solidFill>
                  <a:srgbClr val="2E74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41" name="正方形/長方形 40"/>
              <p:cNvSpPr>
                <a:spLocks noChangeAspect="1"/>
              </p:cNvSpPr>
              <p:nvPr/>
            </p:nvSpPr>
            <p:spPr>
              <a:xfrm>
                <a:off x="3557588" y="1162050"/>
                <a:ext cx="131762" cy="130175"/>
              </a:xfrm>
              <a:prstGeom prst="rect">
                <a:avLst/>
              </a:prstGeom>
              <a:noFill/>
              <a:ln w="19050">
                <a:solidFill>
                  <a:srgbClr val="2E74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47" name="正方形/長方形 46"/>
              <p:cNvSpPr>
                <a:spLocks noChangeAspect="1"/>
              </p:cNvSpPr>
              <p:nvPr/>
            </p:nvSpPr>
            <p:spPr>
              <a:xfrm>
                <a:off x="3892550" y="1971675"/>
                <a:ext cx="130175" cy="130175"/>
              </a:xfrm>
              <a:prstGeom prst="rect">
                <a:avLst/>
              </a:prstGeom>
              <a:noFill/>
              <a:ln w="19050">
                <a:solidFill>
                  <a:srgbClr val="2E74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48" name="正方形/長方形 47"/>
              <p:cNvSpPr>
                <a:spLocks noChangeAspect="1"/>
              </p:cNvSpPr>
              <p:nvPr/>
            </p:nvSpPr>
            <p:spPr>
              <a:xfrm>
                <a:off x="3275013" y="1069975"/>
                <a:ext cx="130175" cy="130175"/>
              </a:xfrm>
              <a:prstGeom prst="rect">
                <a:avLst/>
              </a:prstGeom>
              <a:noFill/>
              <a:ln w="19050">
                <a:solidFill>
                  <a:srgbClr val="2E74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49" name="正方形/長方形 48"/>
              <p:cNvSpPr>
                <a:spLocks noChangeAspect="1"/>
              </p:cNvSpPr>
              <p:nvPr/>
            </p:nvSpPr>
            <p:spPr>
              <a:xfrm>
                <a:off x="3946525" y="714375"/>
                <a:ext cx="130175" cy="130175"/>
              </a:xfrm>
              <a:prstGeom prst="rect">
                <a:avLst/>
              </a:prstGeom>
              <a:noFill/>
              <a:ln w="19050">
                <a:solidFill>
                  <a:srgbClr val="2E74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50" name="正方形/長方形 49"/>
              <p:cNvSpPr>
                <a:spLocks noChangeAspect="1"/>
              </p:cNvSpPr>
              <p:nvPr/>
            </p:nvSpPr>
            <p:spPr>
              <a:xfrm>
                <a:off x="3800475" y="596900"/>
                <a:ext cx="130175" cy="130175"/>
              </a:xfrm>
              <a:prstGeom prst="rect">
                <a:avLst/>
              </a:prstGeom>
              <a:noFill/>
              <a:ln w="19050">
                <a:solidFill>
                  <a:srgbClr val="2E74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51" name="正方形/長方形 50"/>
              <p:cNvSpPr>
                <a:spLocks noChangeAspect="1"/>
              </p:cNvSpPr>
              <p:nvPr/>
            </p:nvSpPr>
            <p:spPr>
              <a:xfrm>
                <a:off x="3382963" y="1331913"/>
                <a:ext cx="130175" cy="130175"/>
              </a:xfrm>
              <a:prstGeom prst="rect">
                <a:avLst/>
              </a:prstGeom>
              <a:noFill/>
              <a:ln w="19050">
                <a:solidFill>
                  <a:srgbClr val="2E74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6645962" y="5310198"/>
            <a:ext cx="3568700" cy="1169991"/>
            <a:chOff x="4795" y="946"/>
            <a:chExt cx="2248" cy="737"/>
          </a:xfrm>
        </p:grpSpPr>
        <p:pic>
          <p:nvPicPr>
            <p:cNvPr id="3279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" y="1022"/>
              <a:ext cx="204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6" name="Text Box 4"/>
            <p:cNvSpPr txBox="1">
              <a:spLocks noChangeArrowheads="1"/>
            </p:cNvSpPr>
            <p:nvPr/>
          </p:nvSpPr>
          <p:spPr bwMode="auto">
            <a:xfrm>
              <a:off x="4795" y="946"/>
              <a:ext cx="2248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ja-JP" altLang="en-US" sz="2800" b="1" dirty="0">
                  <a:solidFill>
                    <a:srgbClr val="FFFF00"/>
                  </a:solidFill>
                  <a:latin typeface="Arial" charset="0"/>
                </a:rPr>
                <a:t>　　</a:t>
              </a:r>
              <a:r>
                <a:rPr lang="ja-JP" altLang="en-US" sz="2800" b="1" dirty="0" smtClean="0">
                  <a:solidFill>
                    <a:srgbClr val="FFFF00"/>
                  </a:solidFill>
                  <a:latin typeface="ＭＳ Ｐゴシック" charset="-128"/>
                </a:rPr>
                <a:t>広域メトロス</a:t>
              </a:r>
              <a:r>
                <a:rPr lang="ja-JP" altLang="en-US" sz="2800" b="1" dirty="0">
                  <a:solidFill>
                    <a:srgbClr val="FFFF00"/>
                  </a:solidFill>
                  <a:latin typeface="Arial" charset="0"/>
                </a:rPr>
                <a:t>　　</a:t>
              </a:r>
              <a:endParaRPr lang="ja-JP" altLang="en-US" sz="2000" b="1" dirty="0">
                <a:solidFill>
                  <a:srgbClr val="FFFF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ja-JP" altLang="en-US" sz="2800" b="1" dirty="0">
                  <a:solidFill>
                    <a:srgbClr val="FFFF00"/>
                  </a:solidFill>
                  <a:latin typeface="Arial" charset="0"/>
                </a:rPr>
                <a:t>　　</a:t>
              </a:r>
              <a:endParaRPr lang="ja-JP" altLang="en-US" sz="2000" b="1" dirty="0">
                <a:solidFill>
                  <a:srgbClr val="FFFF00"/>
                </a:solidFill>
                <a:latin typeface="Arial" charset="0"/>
              </a:endParaRPr>
            </a:p>
          </p:txBody>
        </p:sp>
      </p:grp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6183437" y="5667376"/>
            <a:ext cx="3568700" cy="523875"/>
            <a:chOff x="4459" y="1174"/>
            <a:chExt cx="2248" cy="330"/>
          </a:xfrm>
        </p:grpSpPr>
        <p:sp>
          <p:nvSpPr>
            <p:cNvPr id="32793" name="Text Box 6"/>
            <p:cNvSpPr txBox="1">
              <a:spLocks noChangeArrowheads="1"/>
            </p:cNvSpPr>
            <p:nvPr/>
          </p:nvSpPr>
          <p:spPr bwMode="auto">
            <a:xfrm>
              <a:off x="4459" y="1174"/>
              <a:ext cx="224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ja-JP" altLang="en-US" sz="2800" b="1" dirty="0">
                  <a:solidFill>
                    <a:srgbClr val="FFFF00"/>
                  </a:solidFill>
                  <a:latin typeface="Arial" charset="0"/>
                </a:rPr>
                <a:t>　　　　</a:t>
              </a:r>
              <a:r>
                <a:rPr lang="ja-JP" altLang="en-US" sz="2800" b="1" dirty="0" smtClean="0">
                  <a:solidFill>
                    <a:srgbClr val="FFFF00"/>
                  </a:solidFill>
                  <a:latin typeface="Arial" charset="0"/>
                </a:rPr>
                <a:t>アメダス</a:t>
              </a:r>
              <a:r>
                <a:rPr lang="ja-JP" altLang="en-US" sz="2800" b="1" dirty="0">
                  <a:solidFill>
                    <a:srgbClr val="FFFF00"/>
                  </a:solidFill>
                  <a:latin typeface="Arial" charset="0"/>
                </a:rPr>
                <a:t>　　</a:t>
              </a:r>
              <a:endParaRPr lang="ja-JP" altLang="en-US" sz="2000" b="1" dirty="0">
                <a:solidFill>
                  <a:srgbClr val="FFFF00"/>
                </a:solidFill>
                <a:latin typeface="Arial" charset="0"/>
              </a:endParaRPr>
            </a:p>
          </p:txBody>
        </p:sp>
        <p:pic>
          <p:nvPicPr>
            <p:cNvPr id="32794" name="Picture 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" y="1266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6176908" y="6067431"/>
            <a:ext cx="3568700" cy="1160463"/>
            <a:chOff x="4455" y="968"/>
            <a:chExt cx="2248" cy="731"/>
          </a:xfrm>
        </p:grpSpPr>
        <p:sp>
          <p:nvSpPr>
            <p:cNvPr id="32791" name="Text Box 9"/>
            <p:cNvSpPr txBox="1">
              <a:spLocks noChangeArrowheads="1"/>
            </p:cNvSpPr>
            <p:nvPr/>
          </p:nvSpPr>
          <p:spPr bwMode="auto">
            <a:xfrm>
              <a:off x="4455" y="968"/>
              <a:ext cx="2248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ja-JP" altLang="en-US" sz="2800" b="1" dirty="0">
                  <a:solidFill>
                    <a:srgbClr val="FFFF00"/>
                  </a:solidFill>
                  <a:latin typeface="Arial" charset="0"/>
                </a:rPr>
                <a:t>　　　　担当場所</a:t>
              </a:r>
            </a:p>
            <a:p>
              <a:pPr>
                <a:spcBef>
                  <a:spcPct val="50000"/>
                </a:spcBef>
              </a:pPr>
              <a:endParaRPr lang="en-US" altLang="ja-JP" sz="2800" b="1" dirty="0">
                <a:solidFill>
                  <a:srgbClr val="FFFF00"/>
                </a:solidFill>
                <a:latin typeface="Arial" charset="0"/>
              </a:endParaRPr>
            </a:p>
          </p:txBody>
        </p:sp>
        <p:pic>
          <p:nvPicPr>
            <p:cNvPr id="32792" name="Picture 1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" y="10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グループ化 2"/>
          <p:cNvGrpSpPr/>
          <p:nvPr/>
        </p:nvGrpSpPr>
        <p:grpSpPr>
          <a:xfrm>
            <a:off x="6032500" y="5602288"/>
            <a:ext cx="773113" cy="1023937"/>
            <a:chOff x="6032500" y="5602288"/>
            <a:chExt cx="773113" cy="1023937"/>
          </a:xfrm>
        </p:grpSpPr>
        <p:grpSp>
          <p:nvGrpSpPr>
            <p:cNvPr id="32773" name="Group 14"/>
            <p:cNvGrpSpPr>
              <a:grpSpLocks/>
            </p:cNvGrpSpPr>
            <p:nvPr/>
          </p:nvGrpSpPr>
          <p:grpSpPr bwMode="auto">
            <a:xfrm>
              <a:off x="6032500" y="5907088"/>
              <a:ext cx="773113" cy="719137"/>
              <a:chOff x="8164" y="14913"/>
              <a:chExt cx="869" cy="863"/>
            </a:xfrm>
          </p:grpSpPr>
          <p:sp>
            <p:nvSpPr>
              <p:cNvPr id="32787" name="Oval 15"/>
              <p:cNvSpPr>
                <a:spLocks noChangeArrowheads="1"/>
              </p:cNvSpPr>
              <p:nvPr/>
            </p:nvSpPr>
            <p:spPr bwMode="auto">
              <a:xfrm>
                <a:off x="8295" y="15024"/>
                <a:ext cx="624" cy="624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788" name="AutoShape 16"/>
              <p:cNvSpPr>
                <a:spLocks noChangeArrowheads="1"/>
              </p:cNvSpPr>
              <p:nvPr/>
            </p:nvSpPr>
            <p:spPr bwMode="auto">
              <a:xfrm>
                <a:off x="8183" y="14913"/>
                <a:ext cx="850" cy="850"/>
              </a:xfrm>
              <a:prstGeom prst="star4">
                <a:avLst>
                  <a:gd name="adj" fmla="val 125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789" name="Line 17"/>
              <p:cNvSpPr>
                <a:spLocks noChangeShapeType="1"/>
              </p:cNvSpPr>
              <p:nvPr/>
            </p:nvSpPr>
            <p:spPr bwMode="auto">
              <a:xfrm>
                <a:off x="8164" y="15341"/>
                <a:ext cx="8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32790" name="Line 18"/>
              <p:cNvSpPr>
                <a:spLocks noChangeShapeType="1"/>
              </p:cNvSpPr>
              <p:nvPr/>
            </p:nvSpPr>
            <p:spPr bwMode="auto">
              <a:xfrm rot="5400000">
                <a:off x="8185" y="15351"/>
                <a:ext cx="8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32774" name="Text Box 19"/>
            <p:cNvSpPr txBox="1">
              <a:spLocks noChangeArrowheads="1"/>
            </p:cNvSpPr>
            <p:nvPr/>
          </p:nvSpPr>
          <p:spPr bwMode="auto">
            <a:xfrm>
              <a:off x="6223000" y="5602288"/>
              <a:ext cx="490538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just"/>
              <a:r>
                <a:rPr lang="ja-JP" altLang="en-US" b="1">
                  <a:solidFill>
                    <a:srgbClr val="000000"/>
                  </a:solidFill>
                  <a:latin typeface="Century" pitchFamily="18" charset="0"/>
                  <a:ea typeface="ＭＳ 明朝" pitchFamily="17" charset="-128"/>
                </a:rPr>
                <a:t>Ｎ</a:t>
              </a:r>
              <a:endParaRPr lang="ja-JP" altLang="en-US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2775" name="Rectangle 20"/>
          <p:cNvSpPr>
            <a:spLocks noChangeArrowheads="1"/>
          </p:cNvSpPr>
          <p:nvPr/>
        </p:nvSpPr>
        <p:spPr bwMode="auto">
          <a:xfrm>
            <a:off x="6759575" y="4851400"/>
            <a:ext cx="1955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32777" name="Group 27"/>
          <p:cNvGrpSpPr>
            <a:grpSpLocks/>
          </p:cNvGrpSpPr>
          <p:nvPr/>
        </p:nvGrpSpPr>
        <p:grpSpPr bwMode="auto">
          <a:xfrm>
            <a:off x="4033838" y="6407150"/>
            <a:ext cx="2506662" cy="311150"/>
            <a:chOff x="3813" y="2420"/>
            <a:chExt cx="1579" cy="196"/>
          </a:xfrm>
        </p:grpSpPr>
        <p:sp>
          <p:nvSpPr>
            <p:cNvPr id="32781" name="Text Box 28"/>
            <p:cNvSpPr txBox="1">
              <a:spLocks noChangeArrowheads="1"/>
            </p:cNvSpPr>
            <p:nvPr/>
          </p:nvSpPr>
          <p:spPr bwMode="auto">
            <a:xfrm>
              <a:off x="4952" y="2424"/>
              <a:ext cx="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400" dirty="0">
                  <a:solidFill>
                    <a:srgbClr val="000000"/>
                  </a:solidFill>
                  <a:latin typeface="Arial" charset="0"/>
                </a:rPr>
                <a:t>m</a:t>
              </a:r>
            </a:p>
          </p:txBody>
        </p:sp>
        <p:pic>
          <p:nvPicPr>
            <p:cNvPr id="32782" name="Picture 2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" y="2420"/>
              <a:ext cx="1177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グループ化 6"/>
          <p:cNvGrpSpPr/>
          <p:nvPr/>
        </p:nvGrpSpPr>
        <p:grpSpPr>
          <a:xfrm>
            <a:off x="5725400" y="188766"/>
            <a:ext cx="3274908" cy="1656184"/>
            <a:chOff x="5113516" y="2924944"/>
            <a:chExt cx="3274908" cy="1656184"/>
          </a:xfrm>
        </p:grpSpPr>
        <p:sp>
          <p:nvSpPr>
            <p:cNvPr id="5" name="正方形/長方形 4"/>
            <p:cNvSpPr/>
            <p:nvPr/>
          </p:nvSpPr>
          <p:spPr>
            <a:xfrm>
              <a:off x="5113516" y="2924944"/>
              <a:ext cx="3274908" cy="1656184"/>
            </a:xfrm>
            <a:prstGeom prst="rect">
              <a:avLst/>
            </a:prstGeom>
            <a:solidFill>
              <a:srgbClr val="000066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kumimoji="1" lang="ja-JP" altLang="en-US" dirty="0"/>
            </a:p>
          </p:txBody>
        </p:sp>
        <p:sp>
          <p:nvSpPr>
            <p:cNvPr id="32780" name="Text Box 81"/>
            <p:cNvSpPr txBox="1">
              <a:spLocks noChangeArrowheads="1"/>
            </p:cNvSpPr>
            <p:nvPr/>
          </p:nvSpPr>
          <p:spPr bwMode="auto">
            <a:xfrm>
              <a:off x="5160774" y="3068960"/>
              <a:ext cx="3181350" cy="1434239"/>
            </a:xfrm>
            <a:prstGeom prst="rect">
              <a:avLst/>
            </a:prstGeom>
            <a:solidFill>
              <a:srgbClr val="000066"/>
            </a:solidFill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ts val="1200"/>
                </a:spcBef>
              </a:pPr>
              <a:r>
                <a:rPr lang="ja-JP" altLang="en-US" sz="3200" b="1" dirty="0">
                  <a:solidFill>
                    <a:srgbClr val="FFFF00"/>
                  </a:solidFill>
                  <a:latin typeface="ＭＳ Ｐゴシック" charset="-128"/>
                </a:rPr>
                <a:t>首都圏の</a:t>
              </a:r>
              <a:r>
                <a:rPr lang="ja-JP" altLang="en-US" sz="3200" b="1" dirty="0" smtClean="0">
                  <a:solidFill>
                    <a:srgbClr val="FFFF00"/>
                  </a:solidFill>
                  <a:latin typeface="ＭＳ Ｐゴシック" charset="-128"/>
                </a:rPr>
                <a:t>小学校</a:t>
              </a:r>
              <a:endParaRPr lang="en-US" altLang="ja-JP" sz="3200" b="1" dirty="0" smtClean="0">
                <a:solidFill>
                  <a:srgbClr val="FFFF00"/>
                </a:solidFill>
                <a:latin typeface="ＭＳ Ｐゴシック" charset="-128"/>
              </a:endParaRPr>
            </a:p>
            <a:p>
              <a:pPr algn="ctr">
                <a:lnSpc>
                  <a:spcPct val="70000"/>
                </a:lnSpc>
                <a:spcBef>
                  <a:spcPts val="1200"/>
                </a:spcBef>
              </a:pPr>
              <a:r>
                <a:rPr lang="en-US" altLang="ja-JP" sz="3200" b="1" dirty="0" smtClean="0">
                  <a:solidFill>
                    <a:srgbClr val="00FF00"/>
                  </a:solidFill>
                  <a:latin typeface="ＭＳ Ｐゴシック" charset="-128"/>
                </a:rPr>
                <a:t>205</a:t>
              </a:r>
              <a:r>
                <a:rPr lang="ja-JP" altLang="en-US" sz="3200" b="1" dirty="0" smtClean="0">
                  <a:solidFill>
                    <a:srgbClr val="FFFF00"/>
                  </a:solidFill>
                  <a:latin typeface="ＭＳ Ｐゴシック" charset="-128"/>
                </a:rPr>
                <a:t>地点</a:t>
              </a:r>
              <a:endParaRPr lang="en-US" altLang="ja-JP" sz="3200" b="1" dirty="0" smtClean="0">
                <a:solidFill>
                  <a:srgbClr val="FFFF00"/>
                </a:solidFill>
                <a:latin typeface="ＭＳ Ｐゴシック" charset="-128"/>
              </a:endParaRPr>
            </a:p>
            <a:p>
              <a:pPr algn="ctr">
                <a:lnSpc>
                  <a:spcPct val="70000"/>
                </a:lnSpc>
                <a:spcBef>
                  <a:spcPts val="1200"/>
                </a:spcBef>
              </a:pPr>
              <a:r>
                <a:rPr lang="en-US" altLang="ja-JP" sz="3200" b="1" dirty="0" smtClean="0">
                  <a:solidFill>
                    <a:srgbClr val="FFFF00"/>
                  </a:solidFill>
                  <a:latin typeface="ＭＳ Ｐゴシック" charset="-128"/>
                </a:rPr>
                <a:t>(</a:t>
              </a:r>
              <a:r>
                <a:rPr lang="ja-JP" altLang="en-US" sz="3200" b="1" dirty="0">
                  <a:solidFill>
                    <a:srgbClr val="FFFF00"/>
                  </a:solidFill>
                  <a:latin typeface="ＭＳ Ｐゴシック" charset="-128"/>
                </a:rPr>
                <a:t>約</a:t>
              </a:r>
              <a:r>
                <a:rPr lang="en-US" altLang="ja-JP" sz="3200" b="1" dirty="0">
                  <a:solidFill>
                    <a:srgbClr val="FFFF00"/>
                  </a:solidFill>
                  <a:latin typeface="ＭＳ Ｐゴシック" charset="-128"/>
                </a:rPr>
                <a:t>2.5km</a:t>
              </a:r>
              <a:r>
                <a:rPr lang="ja-JP" altLang="en-US" sz="3200" b="1" dirty="0" smtClean="0">
                  <a:solidFill>
                    <a:srgbClr val="FFFF00"/>
                  </a:solidFill>
                  <a:latin typeface="ＭＳ Ｐゴシック" charset="-128"/>
                </a:rPr>
                <a:t>間隔）</a:t>
              </a:r>
              <a:endParaRPr lang="en-US" altLang="ja-JP" sz="2400" b="1" dirty="0">
                <a:solidFill>
                  <a:srgbClr val="FFFF00"/>
                </a:solidFill>
                <a:latin typeface="ＭＳ Ｐゴシック" charset="-128"/>
              </a:endParaRPr>
            </a:p>
          </p:txBody>
        </p:sp>
      </p:grpSp>
      <p:sp>
        <p:nvSpPr>
          <p:cNvPr id="4" name="円/楕円 3"/>
          <p:cNvSpPr/>
          <p:nvPr/>
        </p:nvSpPr>
        <p:spPr>
          <a:xfrm>
            <a:off x="4090639" y="397677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893612" y="5022198"/>
            <a:ext cx="32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6929537" y="5058198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61402" y="495731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FF00"/>
                </a:solidFill>
              </a:rPr>
              <a:t>皇居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4388030" y="4851400"/>
            <a:ext cx="936104" cy="515279"/>
          </a:xfrm>
          <a:prstGeom prst="wedgeRectCallout">
            <a:avLst>
              <a:gd name="adj1" fmla="val -73293"/>
              <a:gd name="adj2" fmla="val -1965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皇居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4"/>
          <a:stretch/>
        </p:blipFill>
        <p:spPr bwMode="auto">
          <a:xfrm>
            <a:off x="179512" y="1474280"/>
            <a:ext cx="7216909" cy="418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62150" y="6021288"/>
            <a:ext cx="7406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2007</a:t>
            </a:r>
            <a:r>
              <a:rPr kumimoji="1" lang="ja-JP" altLang="en-US" sz="2800" b="1" dirty="0" smtClean="0">
                <a:solidFill>
                  <a:schemeClr val="bg1"/>
                </a:solidFill>
              </a:rPr>
              <a:t>年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8</a:t>
            </a:r>
            <a:r>
              <a:rPr kumimoji="1" lang="ja-JP" altLang="en-US" sz="2800" b="1" dirty="0" smtClean="0">
                <a:solidFill>
                  <a:schemeClr val="bg1"/>
                </a:solidFill>
              </a:rPr>
              <a:t>月</a:t>
            </a:r>
            <a:r>
              <a:rPr lang="en-US" altLang="ja-JP" sz="2800" b="1" dirty="0">
                <a:solidFill>
                  <a:schemeClr val="bg1"/>
                </a:solidFill>
              </a:rPr>
              <a:t>5</a:t>
            </a:r>
            <a:r>
              <a:rPr kumimoji="1" lang="ja-JP" altLang="en-US" sz="2800" b="1" dirty="0" smtClean="0">
                <a:solidFill>
                  <a:schemeClr val="bg1"/>
                </a:solidFill>
              </a:rPr>
              <a:t>日から</a:t>
            </a:r>
            <a:r>
              <a:rPr lang="en-US" altLang="ja-JP" sz="2800" b="1" dirty="0">
                <a:solidFill>
                  <a:schemeClr val="bg1"/>
                </a:solidFill>
              </a:rPr>
              <a:t>6</a:t>
            </a:r>
            <a:r>
              <a:rPr kumimoji="1" lang="ja-JP" altLang="en-US" sz="2800" b="1" dirty="0" smtClean="0">
                <a:solidFill>
                  <a:schemeClr val="bg1"/>
                </a:solidFill>
              </a:rPr>
              <a:t>日　皇居の気温・風速・風向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3128602" y="3099316"/>
            <a:ext cx="5963429" cy="1481812"/>
            <a:chOff x="3128602" y="2355196"/>
            <a:chExt cx="5963429" cy="1481812"/>
          </a:xfrm>
        </p:grpSpPr>
        <p:sp>
          <p:nvSpPr>
            <p:cNvPr id="12" name="円/楕円 11"/>
            <p:cNvSpPr/>
            <p:nvPr/>
          </p:nvSpPr>
          <p:spPr>
            <a:xfrm>
              <a:off x="3128602" y="2684880"/>
              <a:ext cx="648072" cy="1152128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矢印コネクタ 12"/>
            <p:cNvCxnSpPr>
              <a:stCxn id="14" idx="1"/>
              <a:endCxn id="12" idx="7"/>
            </p:cNvCxnSpPr>
            <p:nvPr/>
          </p:nvCxnSpPr>
          <p:spPr>
            <a:xfrm flipH="1" flipV="1">
              <a:off x="3681766" y="2853605"/>
              <a:ext cx="3178017" cy="4165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正方形/長方形 13"/>
            <p:cNvSpPr/>
            <p:nvPr/>
          </p:nvSpPr>
          <p:spPr>
            <a:xfrm>
              <a:off x="6859783" y="2355196"/>
              <a:ext cx="2232248" cy="1080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気温が約</a:t>
              </a:r>
              <a:r>
                <a:rPr kumimoji="1" lang="en-US" altLang="ja-JP" sz="2400" b="1" dirty="0" smtClean="0">
                  <a:solidFill>
                    <a:schemeClr val="tx1"/>
                  </a:solidFill>
                </a:rPr>
                <a:t>1.5℃</a:t>
              </a:r>
              <a:r>
                <a:rPr lang="ja-JP" altLang="en-US" sz="2400" b="1" dirty="0">
                  <a:solidFill>
                    <a:schemeClr val="tx1"/>
                  </a:solidFill>
                </a:rPr>
                <a:t>急激に低下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603420" y="260648"/>
            <a:ext cx="7630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solidFill>
                  <a:srgbClr val="FFFF00"/>
                </a:solidFill>
              </a:rPr>
              <a:t>にじみ出し発生夜の気温変化パターン</a:t>
            </a:r>
            <a:endParaRPr kumimoji="1" lang="ja-JP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642" y="3942183"/>
            <a:ext cx="3375025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643" y="980728"/>
            <a:ext cx="3375025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68" y="3942184"/>
            <a:ext cx="3375025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69" y="980728"/>
            <a:ext cx="3375025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255009" y="40647"/>
            <a:ext cx="62311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FF00"/>
                </a:solidFill>
              </a:rPr>
              <a:t>皇居の気温低下に対する他観測地点の</a:t>
            </a:r>
            <a:endParaRPr lang="en-US" altLang="ja-JP" sz="2800" b="1" dirty="0">
              <a:solidFill>
                <a:srgbClr val="FFFF00"/>
              </a:solidFill>
            </a:endParaRPr>
          </a:p>
          <a:p>
            <a:r>
              <a:rPr kumimoji="1" lang="ja-JP" altLang="en-US" sz="2800" b="1" dirty="0" smtClean="0">
                <a:solidFill>
                  <a:srgbClr val="FFFF00"/>
                </a:solidFill>
              </a:rPr>
              <a:t>パターン</a:t>
            </a:r>
            <a:r>
              <a:rPr lang="ja-JP" altLang="en-US" sz="2800" b="1" dirty="0" smtClean="0">
                <a:solidFill>
                  <a:srgbClr val="FFFF00"/>
                </a:solidFill>
              </a:rPr>
              <a:t>分け</a:t>
            </a:r>
            <a:endParaRPr kumimoji="1" lang="en-US" altLang="ja-JP" sz="2800" b="1" dirty="0" smtClean="0">
              <a:solidFill>
                <a:srgbClr val="FFFF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07433" y="3368900"/>
            <a:ext cx="289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00"/>
                </a:solidFill>
              </a:rPr>
              <a:t>皇居とほぼ同時間帯</a:t>
            </a:r>
            <a:endParaRPr kumimoji="1" lang="en-US" altLang="ja-JP" sz="2400" b="1" dirty="0" smtClean="0">
              <a:solidFill>
                <a:srgbClr val="FFFF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02207" y="6357157"/>
            <a:ext cx="289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00"/>
                </a:solidFill>
              </a:rPr>
              <a:t>急激な温度低下なし</a:t>
            </a:r>
            <a:endParaRPr kumimoji="1" lang="en-US" altLang="ja-JP" sz="2400" b="1" dirty="0" smtClean="0">
              <a:solidFill>
                <a:srgbClr val="FFFF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07432" y="6377711"/>
            <a:ext cx="289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00"/>
                </a:solidFill>
              </a:rPr>
              <a:t>皇居より遅い時間帯</a:t>
            </a:r>
            <a:endParaRPr kumimoji="1" lang="en-US" altLang="ja-JP" sz="2400" b="1" dirty="0" smtClean="0">
              <a:solidFill>
                <a:srgbClr val="FFFF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02207" y="3386929"/>
            <a:ext cx="289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F00"/>
                </a:solidFill>
              </a:rPr>
              <a:t>皇居より早い時間帯</a:t>
            </a:r>
            <a:endParaRPr kumimoji="1" lang="en-US" altLang="ja-JP" sz="2400" b="1" dirty="0" smtClean="0">
              <a:solidFill>
                <a:srgbClr val="FFFF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721448" y="162026"/>
            <a:ext cx="2211537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kumimoji="1" lang="ja-JP" alt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皇　居</a:t>
            </a:r>
            <a:endParaRPr kumimoji="1" lang="en-US" altLang="ja-JP" sz="2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lvl="1" algn="ctr"/>
            <a:r>
              <a:rPr kumimoji="1" lang="ja-JP" altLang="en-US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他観測地点</a:t>
            </a:r>
            <a:endParaRPr kumimoji="1" lang="ja-JP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6872248" y="375717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6876256" y="764704"/>
            <a:ext cx="36004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2267744" y="1124744"/>
            <a:ext cx="0" cy="2016224"/>
          </a:xfrm>
          <a:prstGeom prst="line">
            <a:avLst/>
          </a:prstGeom>
          <a:ln w="38100">
            <a:solidFill>
              <a:srgbClr val="CC00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2413356" y="1124744"/>
            <a:ext cx="0" cy="2016224"/>
          </a:xfrm>
          <a:prstGeom prst="line">
            <a:avLst/>
          </a:prstGeom>
          <a:ln w="38100">
            <a:solidFill>
              <a:srgbClr val="CC00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四角形吹き出し 6"/>
          <p:cNvSpPr/>
          <p:nvPr/>
        </p:nvSpPr>
        <p:spPr>
          <a:xfrm>
            <a:off x="732647" y="2852936"/>
            <a:ext cx="1656184" cy="432048"/>
          </a:xfrm>
          <a:prstGeom prst="wedgeRectCallout">
            <a:avLst>
              <a:gd name="adj1" fmla="val 47431"/>
              <a:gd name="adj2" fmla="val -1654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前後</a:t>
            </a:r>
            <a:r>
              <a:rPr kumimoji="1" lang="en-US" altLang="ja-JP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30</a:t>
            </a:r>
            <a:r>
              <a:rPr kumimoji="1"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分以内</a:t>
            </a:r>
            <a:endParaRPr kumimoji="1" lang="ja-JP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2267744" y="4077072"/>
            <a:ext cx="0" cy="2016224"/>
          </a:xfrm>
          <a:prstGeom prst="line">
            <a:avLst/>
          </a:prstGeom>
          <a:ln w="38100">
            <a:solidFill>
              <a:srgbClr val="CC00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006296" y="4077072"/>
            <a:ext cx="0" cy="2016224"/>
          </a:xfrm>
          <a:prstGeom prst="line">
            <a:avLst/>
          </a:prstGeom>
          <a:ln w="38100">
            <a:solidFill>
              <a:srgbClr val="CC00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2242478" y="5301208"/>
            <a:ext cx="745346" cy="0"/>
          </a:xfrm>
          <a:prstGeom prst="straightConnector1">
            <a:avLst/>
          </a:prstGeom>
          <a:ln w="38100">
            <a:solidFill>
              <a:srgbClr val="CC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四角形吹き出し 23"/>
          <p:cNvSpPr/>
          <p:nvPr/>
        </p:nvSpPr>
        <p:spPr>
          <a:xfrm>
            <a:off x="971600" y="5661248"/>
            <a:ext cx="1375550" cy="432048"/>
          </a:xfrm>
          <a:prstGeom prst="wedgeRectCallout">
            <a:avLst>
              <a:gd name="adj1" fmla="val 72562"/>
              <a:gd name="adj2" fmla="val -1267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60</a:t>
            </a:r>
            <a:r>
              <a:rPr kumimoji="1"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分以上後</a:t>
            </a:r>
            <a:endParaRPr kumimoji="1" lang="ja-JP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6061936" y="1124744"/>
            <a:ext cx="0" cy="2016224"/>
          </a:xfrm>
          <a:prstGeom prst="line">
            <a:avLst/>
          </a:prstGeom>
          <a:ln w="38100">
            <a:solidFill>
              <a:srgbClr val="CC00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6732240" y="1124744"/>
            <a:ext cx="0" cy="2016224"/>
          </a:xfrm>
          <a:prstGeom prst="line">
            <a:avLst/>
          </a:prstGeom>
          <a:ln w="38100">
            <a:solidFill>
              <a:srgbClr val="CC00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6061936" y="2348880"/>
            <a:ext cx="670304" cy="0"/>
          </a:xfrm>
          <a:prstGeom prst="straightConnector1">
            <a:avLst/>
          </a:prstGeom>
          <a:ln w="38100">
            <a:solidFill>
              <a:srgbClr val="CC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四角形吹き出し 27"/>
          <p:cNvSpPr/>
          <p:nvPr/>
        </p:nvSpPr>
        <p:spPr>
          <a:xfrm>
            <a:off x="6848154" y="1365917"/>
            <a:ext cx="1368152" cy="432048"/>
          </a:xfrm>
          <a:prstGeom prst="wedgeRectCallout">
            <a:avLst>
              <a:gd name="adj1" fmla="val -79192"/>
              <a:gd name="adj2" fmla="val 1691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60</a:t>
            </a:r>
            <a:r>
              <a:rPr kumimoji="1"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分以上前</a:t>
            </a:r>
            <a:endParaRPr kumimoji="1" lang="ja-JP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 flipH="1" flipV="1">
            <a:off x="5508104" y="4725145"/>
            <a:ext cx="2880320" cy="56765"/>
          </a:xfrm>
          <a:prstGeom prst="line">
            <a:avLst/>
          </a:prstGeom>
          <a:ln w="38100">
            <a:solidFill>
              <a:srgbClr val="CC00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 flipV="1">
            <a:off x="5500594" y="4934310"/>
            <a:ext cx="2880320" cy="56765"/>
          </a:xfrm>
          <a:prstGeom prst="line">
            <a:avLst/>
          </a:prstGeom>
          <a:ln w="38100">
            <a:solidFill>
              <a:srgbClr val="CC00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6932463" y="4714094"/>
            <a:ext cx="0" cy="276982"/>
          </a:xfrm>
          <a:prstGeom prst="straightConnector1">
            <a:avLst/>
          </a:prstGeom>
          <a:ln w="38100">
            <a:solidFill>
              <a:srgbClr val="CC00CC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四角形吹き出し 39"/>
          <p:cNvSpPr/>
          <p:nvPr/>
        </p:nvSpPr>
        <p:spPr>
          <a:xfrm>
            <a:off x="7041969" y="3942184"/>
            <a:ext cx="1418463" cy="620140"/>
          </a:xfrm>
          <a:prstGeom prst="wedgeRectCallout">
            <a:avLst>
              <a:gd name="adj1" fmla="val -55705"/>
              <a:gd name="adj2" fmla="val 1009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0.5</a:t>
            </a:r>
            <a:r>
              <a:rPr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℃以上の温度差無し</a:t>
            </a:r>
            <a:endParaRPr kumimoji="1" lang="ja-JP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1935412" y="2348880"/>
            <a:ext cx="332199" cy="0"/>
          </a:xfrm>
          <a:prstGeom prst="straightConnector1">
            <a:avLst/>
          </a:prstGeom>
          <a:ln w="38100">
            <a:solidFill>
              <a:srgbClr val="CC00CC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10800000">
            <a:off x="2413356" y="2347105"/>
            <a:ext cx="332199" cy="0"/>
          </a:xfrm>
          <a:prstGeom prst="straightConnector1">
            <a:avLst/>
          </a:prstGeom>
          <a:ln w="38100">
            <a:solidFill>
              <a:srgbClr val="CC00CC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" b="3159"/>
          <a:stretch/>
        </p:blipFill>
        <p:spPr bwMode="auto">
          <a:xfrm>
            <a:off x="339097" y="471600"/>
            <a:ext cx="5306400" cy="63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グループ化 13" hidden="1"/>
          <p:cNvGrpSpPr/>
          <p:nvPr/>
        </p:nvGrpSpPr>
        <p:grpSpPr>
          <a:xfrm>
            <a:off x="6200607" y="1993958"/>
            <a:ext cx="2847801" cy="570946"/>
            <a:chOff x="6177120" y="1993958"/>
            <a:chExt cx="2847801" cy="570946"/>
          </a:xfrm>
        </p:grpSpPr>
        <p:sp>
          <p:nvSpPr>
            <p:cNvPr id="5" name="正方形/長方形 4"/>
            <p:cNvSpPr/>
            <p:nvPr/>
          </p:nvSpPr>
          <p:spPr>
            <a:xfrm>
              <a:off x="6177120" y="1993958"/>
              <a:ext cx="2847801" cy="5709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17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28" t="27325" r="9936" b="67654"/>
            <a:stretch/>
          </p:blipFill>
          <p:spPr bwMode="auto">
            <a:xfrm rot="16200000">
              <a:off x="8551754" y="2093910"/>
              <a:ext cx="498937" cy="381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28" t="10032" r="9936" b="85692"/>
            <a:stretch/>
          </p:blipFill>
          <p:spPr bwMode="auto">
            <a:xfrm rot="16200000">
              <a:off x="6172125" y="2109508"/>
              <a:ext cx="498937" cy="324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28" t="14565" r="9936" b="80991"/>
            <a:stretch/>
          </p:blipFill>
          <p:spPr bwMode="auto">
            <a:xfrm rot="16200000">
              <a:off x="6875237" y="2108139"/>
              <a:ext cx="498937" cy="33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28" t="18610" r="9936" b="76641"/>
            <a:stretch/>
          </p:blipFill>
          <p:spPr bwMode="auto">
            <a:xfrm rot="16200000">
              <a:off x="7478940" y="2092677"/>
              <a:ext cx="498937" cy="360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28" t="23459" r="9936" b="72098"/>
            <a:stretch/>
          </p:blipFill>
          <p:spPr bwMode="auto">
            <a:xfrm rot="16200000">
              <a:off x="8089870" y="2115848"/>
              <a:ext cx="498937" cy="33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32" name="グループ化 31" hidden="1"/>
          <p:cNvGrpSpPr/>
          <p:nvPr/>
        </p:nvGrpSpPr>
        <p:grpSpPr>
          <a:xfrm>
            <a:off x="6189413" y="1484784"/>
            <a:ext cx="2364674" cy="504056"/>
            <a:chOff x="7305425" y="2708920"/>
            <a:chExt cx="2080606" cy="504056"/>
          </a:xfrm>
        </p:grpSpPr>
        <p:sp>
          <p:nvSpPr>
            <p:cNvPr id="33" name="正方形/長方形 32"/>
            <p:cNvSpPr/>
            <p:nvPr/>
          </p:nvSpPr>
          <p:spPr>
            <a:xfrm>
              <a:off x="7305425" y="2708920"/>
              <a:ext cx="417747" cy="504056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b="1" dirty="0" smtClean="0">
                  <a:solidFill>
                    <a:srgbClr val="FFFF00"/>
                  </a:solidFill>
                </a:rPr>
                <a:t>4</a:t>
              </a:r>
              <a:endParaRPr kumimoji="1" lang="ja-JP" altLang="en-US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7913451" y="2708920"/>
              <a:ext cx="417747" cy="504056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b="1" dirty="0" smtClean="0">
                  <a:solidFill>
                    <a:srgbClr val="FFFF00"/>
                  </a:solidFill>
                </a:rPr>
                <a:t>3</a:t>
              </a:r>
              <a:endParaRPr kumimoji="1" lang="ja-JP" altLang="en-US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8447133" y="2708920"/>
              <a:ext cx="417747" cy="504056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b="1" dirty="0" smtClean="0">
                  <a:solidFill>
                    <a:srgbClr val="FFFF00"/>
                  </a:solidFill>
                </a:rPr>
                <a:t>2</a:t>
              </a:r>
              <a:endParaRPr kumimoji="1" lang="ja-JP" altLang="en-US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8968284" y="2708920"/>
              <a:ext cx="417747" cy="504056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b="1" dirty="0" smtClean="0">
                  <a:solidFill>
                    <a:srgbClr val="FFFF00"/>
                  </a:solidFill>
                </a:rPr>
                <a:t>1</a:t>
              </a:r>
              <a:endParaRPr kumimoji="1" lang="ja-JP" altLang="en-US" sz="32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2" name="テキスト ボックス 51"/>
          <p:cNvSpPr txBox="1"/>
          <p:nvPr/>
        </p:nvSpPr>
        <p:spPr>
          <a:xfrm>
            <a:off x="255009" y="40647"/>
            <a:ext cx="6784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FF00"/>
                </a:solidFill>
              </a:rPr>
              <a:t>雨の降り始めによる急激な気温低下の</a:t>
            </a:r>
            <a:r>
              <a:rPr lang="ja-JP" altLang="en-US" sz="2800" b="1" dirty="0">
                <a:solidFill>
                  <a:srgbClr val="FFFF00"/>
                </a:solidFill>
              </a:rPr>
              <a:t>場合</a:t>
            </a:r>
            <a:endParaRPr kumimoji="1" lang="en-US" altLang="ja-JP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77" name="グループ化 76"/>
          <p:cNvGrpSpPr/>
          <p:nvPr/>
        </p:nvGrpSpPr>
        <p:grpSpPr>
          <a:xfrm>
            <a:off x="5893206" y="2398320"/>
            <a:ext cx="2924062" cy="3584646"/>
            <a:chOff x="6219167" y="2120216"/>
            <a:chExt cx="2924062" cy="3584646"/>
          </a:xfrm>
        </p:grpSpPr>
        <p:grpSp>
          <p:nvGrpSpPr>
            <p:cNvPr id="78" name="グループ化 77"/>
            <p:cNvGrpSpPr/>
            <p:nvPr/>
          </p:nvGrpSpPr>
          <p:grpSpPr>
            <a:xfrm>
              <a:off x="6219167" y="2392494"/>
              <a:ext cx="2924062" cy="3312368"/>
              <a:chOff x="6230742" y="2460729"/>
              <a:chExt cx="2924062" cy="3312368"/>
            </a:xfrm>
          </p:grpSpPr>
          <p:grpSp>
            <p:nvGrpSpPr>
              <p:cNvPr id="88" name="グループ化 87"/>
              <p:cNvGrpSpPr/>
              <p:nvPr/>
            </p:nvGrpSpPr>
            <p:grpSpPr>
              <a:xfrm>
                <a:off x="6862475" y="2460729"/>
                <a:ext cx="2292329" cy="3312368"/>
                <a:chOff x="6862475" y="2460729"/>
                <a:chExt cx="2292329" cy="3312368"/>
              </a:xfrm>
            </p:grpSpPr>
            <p:sp>
              <p:nvSpPr>
                <p:cNvPr id="90" name="テキスト ボックス 89"/>
                <p:cNvSpPr txBox="1"/>
                <p:nvPr/>
              </p:nvSpPr>
              <p:spPr>
                <a:xfrm>
                  <a:off x="6862475" y="2460729"/>
                  <a:ext cx="615553" cy="331236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ja-JP" altLang="en-US" sz="2800" b="1" dirty="0" smtClean="0">
                      <a:solidFill>
                        <a:srgbClr val="FFFF00"/>
                      </a:solidFill>
                    </a:rPr>
                    <a:t>皇居と</a:t>
                  </a:r>
                  <a:r>
                    <a:rPr kumimoji="1" lang="ja-JP" altLang="en-US" sz="2800" b="1" dirty="0" smtClean="0">
                      <a:solidFill>
                        <a:srgbClr val="00FF00"/>
                      </a:solidFill>
                    </a:rPr>
                    <a:t>同時</a:t>
                  </a:r>
                  <a:r>
                    <a:rPr kumimoji="1" lang="ja-JP" altLang="en-US" sz="2800" b="1" dirty="0" smtClean="0">
                      <a:solidFill>
                        <a:srgbClr val="FFFF00"/>
                      </a:solidFill>
                    </a:rPr>
                    <a:t>に急低下</a:t>
                  </a:r>
                  <a:endParaRPr kumimoji="1" lang="ja-JP" altLang="en-US" sz="28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91" name="テキスト ボックス 90"/>
                <p:cNvSpPr txBox="1"/>
                <p:nvPr/>
              </p:nvSpPr>
              <p:spPr>
                <a:xfrm>
                  <a:off x="7478845" y="2460729"/>
                  <a:ext cx="615553" cy="331236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ja-JP" altLang="en-US" sz="2800" b="1" dirty="0" smtClean="0">
                      <a:solidFill>
                        <a:srgbClr val="FFFF00"/>
                      </a:solidFill>
                    </a:rPr>
                    <a:t>皇居より</a:t>
                  </a:r>
                  <a:r>
                    <a:rPr kumimoji="1" lang="ja-JP" altLang="en-US" sz="2800" b="1" dirty="0" smtClean="0">
                      <a:solidFill>
                        <a:srgbClr val="00FF00"/>
                      </a:solidFill>
                    </a:rPr>
                    <a:t>後</a:t>
                  </a:r>
                  <a:r>
                    <a:rPr kumimoji="1" lang="ja-JP" altLang="en-US" sz="2800" b="1" dirty="0" smtClean="0">
                      <a:solidFill>
                        <a:srgbClr val="FFFF00"/>
                      </a:solidFill>
                    </a:rPr>
                    <a:t>に急低下</a:t>
                  </a:r>
                  <a:endParaRPr kumimoji="1" lang="ja-JP" altLang="en-US" sz="28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92" name="テキスト ボックス 91"/>
                <p:cNvSpPr txBox="1"/>
                <p:nvPr/>
              </p:nvSpPr>
              <p:spPr>
                <a:xfrm>
                  <a:off x="8035323" y="2460729"/>
                  <a:ext cx="615553" cy="331236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ja-JP" altLang="en-US" sz="2800" b="1" dirty="0" smtClean="0">
                      <a:solidFill>
                        <a:srgbClr val="FFFF00"/>
                      </a:solidFill>
                    </a:rPr>
                    <a:t>急激な気温低下</a:t>
                  </a:r>
                  <a:r>
                    <a:rPr kumimoji="1" lang="ja-JP" altLang="en-US" sz="2800" b="1" dirty="0" smtClean="0">
                      <a:solidFill>
                        <a:srgbClr val="00FF00"/>
                      </a:solidFill>
                    </a:rPr>
                    <a:t>無し</a:t>
                  </a:r>
                  <a:endParaRPr kumimoji="1" lang="ja-JP" altLang="en-US" sz="2800" b="1" dirty="0">
                    <a:solidFill>
                      <a:srgbClr val="00FF00"/>
                    </a:solidFill>
                  </a:endParaRPr>
                </a:p>
              </p:txBody>
            </p:sp>
            <p:sp>
              <p:nvSpPr>
                <p:cNvPr id="93" name="テキスト ボックス 92"/>
                <p:cNvSpPr txBox="1"/>
                <p:nvPr/>
              </p:nvSpPr>
              <p:spPr>
                <a:xfrm>
                  <a:off x="8539251" y="2460729"/>
                  <a:ext cx="615553" cy="331236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kumimoji="1" lang="ja-JP" altLang="en-US" sz="2800" b="1" dirty="0" smtClean="0">
                      <a:solidFill>
                        <a:srgbClr val="00FF00"/>
                      </a:solidFill>
                    </a:rPr>
                    <a:t>欠測</a:t>
                  </a:r>
                  <a:r>
                    <a:rPr kumimoji="1" lang="ja-JP" altLang="en-US" sz="2800" b="1" dirty="0" smtClean="0">
                      <a:solidFill>
                        <a:srgbClr val="FFFF00"/>
                      </a:solidFill>
                    </a:rPr>
                    <a:t>データ</a:t>
                  </a:r>
                  <a:endParaRPr kumimoji="1" lang="ja-JP" altLang="en-US" sz="2800" b="1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89" name="テキスト ボックス 88"/>
              <p:cNvSpPr txBox="1"/>
              <p:nvPr/>
            </p:nvSpPr>
            <p:spPr>
              <a:xfrm>
                <a:off x="6230742" y="2460729"/>
                <a:ext cx="615553" cy="33123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ja-JP" altLang="en-US" sz="2800" b="1" dirty="0" smtClean="0">
                    <a:solidFill>
                      <a:srgbClr val="FFFF00"/>
                    </a:solidFill>
                  </a:rPr>
                  <a:t>皇居より</a:t>
                </a:r>
                <a:r>
                  <a:rPr kumimoji="1" lang="ja-JP" altLang="en-US" sz="2800" b="1" dirty="0" smtClean="0">
                    <a:solidFill>
                      <a:srgbClr val="00FF00"/>
                    </a:solidFill>
                  </a:rPr>
                  <a:t>先</a:t>
                </a:r>
                <a:r>
                  <a:rPr kumimoji="1" lang="ja-JP" altLang="en-US" sz="2800" b="1" dirty="0" smtClean="0">
                    <a:solidFill>
                      <a:srgbClr val="FFFF00"/>
                    </a:solidFill>
                  </a:rPr>
                  <a:t>に急低下</a:t>
                </a:r>
                <a:endParaRPr kumimoji="1" lang="ja-JP" altLang="en-US" sz="28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9" name="グループ化 78"/>
            <p:cNvGrpSpPr/>
            <p:nvPr/>
          </p:nvGrpSpPr>
          <p:grpSpPr>
            <a:xfrm>
              <a:off x="6387094" y="2120216"/>
              <a:ext cx="2535705" cy="288000"/>
              <a:chOff x="6387094" y="2120216"/>
              <a:chExt cx="2535705" cy="288000"/>
            </a:xfrm>
          </p:grpSpPr>
          <p:sp>
            <p:nvSpPr>
              <p:cNvPr id="80" name="円/楕円 79"/>
              <p:cNvSpPr>
                <a:spLocks noChangeAspect="1"/>
              </p:cNvSpPr>
              <p:nvPr/>
            </p:nvSpPr>
            <p:spPr>
              <a:xfrm>
                <a:off x="6387094" y="2120216"/>
                <a:ext cx="288000" cy="28800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1" name="円/楕円 80"/>
              <p:cNvSpPr>
                <a:spLocks noChangeAspect="1"/>
              </p:cNvSpPr>
              <p:nvPr/>
            </p:nvSpPr>
            <p:spPr>
              <a:xfrm>
                <a:off x="7014069" y="2120216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円/楕円 81"/>
              <p:cNvSpPr>
                <a:spLocks noChangeAspect="1"/>
              </p:cNvSpPr>
              <p:nvPr/>
            </p:nvSpPr>
            <p:spPr>
              <a:xfrm>
                <a:off x="7622076" y="2120216"/>
                <a:ext cx="288000" cy="288000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円/楕円 82"/>
              <p:cNvSpPr>
                <a:spLocks noChangeAspect="1"/>
              </p:cNvSpPr>
              <p:nvPr/>
            </p:nvSpPr>
            <p:spPr>
              <a:xfrm>
                <a:off x="8778799" y="2192672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84" name="グループ化 83"/>
              <p:cNvGrpSpPr/>
              <p:nvPr/>
            </p:nvGrpSpPr>
            <p:grpSpPr>
              <a:xfrm>
                <a:off x="8244424" y="2179172"/>
                <a:ext cx="144000" cy="144000"/>
                <a:chOff x="8244424" y="2179172"/>
                <a:chExt cx="144000" cy="144000"/>
              </a:xfrm>
            </p:grpSpPr>
            <p:sp>
              <p:nvSpPr>
                <p:cNvPr id="85" name="円/楕円 84"/>
                <p:cNvSpPr>
                  <a:spLocks noChangeAspect="1"/>
                </p:cNvSpPr>
                <p:nvPr/>
              </p:nvSpPr>
              <p:spPr>
                <a:xfrm>
                  <a:off x="8244424" y="2179172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86" name="直線コネクタ 85"/>
                <p:cNvCxnSpPr>
                  <a:stCxn id="85" idx="1"/>
                  <a:endCxn id="85" idx="5"/>
                </p:cNvCxnSpPr>
                <p:nvPr/>
              </p:nvCxnSpPr>
              <p:spPr>
                <a:xfrm>
                  <a:off x="8265512" y="2200260"/>
                  <a:ext cx="101824" cy="1018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コネクタ 86"/>
                <p:cNvCxnSpPr>
                  <a:stCxn id="85" idx="7"/>
                  <a:endCxn id="85" idx="3"/>
                </p:cNvCxnSpPr>
                <p:nvPr/>
              </p:nvCxnSpPr>
              <p:spPr>
                <a:xfrm flipH="1">
                  <a:off x="8265512" y="2200260"/>
                  <a:ext cx="101824" cy="1018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5" name="正方形/長方形 94"/>
          <p:cNvSpPr/>
          <p:nvPr/>
        </p:nvSpPr>
        <p:spPr>
          <a:xfrm>
            <a:off x="6607462" y="633408"/>
            <a:ext cx="1466476" cy="1651201"/>
          </a:xfrm>
          <a:prstGeom prst="rect">
            <a:avLst/>
          </a:prstGeom>
          <a:solidFill>
            <a:srgbClr val="000066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ja-JP" sz="2400" b="1" dirty="0" smtClean="0">
                <a:solidFill>
                  <a:srgbClr val="FFFF00"/>
                </a:solidFill>
              </a:rPr>
              <a:t>4℃</a:t>
            </a:r>
          </a:p>
          <a:p>
            <a:pPr algn="r"/>
            <a:r>
              <a:rPr lang="en-US" altLang="ja-JP" sz="2400" b="1" dirty="0">
                <a:solidFill>
                  <a:srgbClr val="FFFF00"/>
                </a:solidFill>
              </a:rPr>
              <a:t>3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℃</a:t>
            </a:r>
          </a:p>
          <a:p>
            <a:pPr algn="r"/>
            <a:r>
              <a:rPr kumimoji="1" lang="en-US" altLang="ja-JP" sz="2400" b="1" dirty="0">
                <a:solidFill>
                  <a:srgbClr val="FFFF00"/>
                </a:solidFill>
              </a:rPr>
              <a:t>2</a:t>
            </a:r>
            <a:r>
              <a:rPr kumimoji="1" lang="en-US" altLang="ja-JP" sz="2400" b="1" dirty="0" smtClean="0">
                <a:solidFill>
                  <a:srgbClr val="FFFF00"/>
                </a:solidFill>
              </a:rPr>
              <a:t>℃</a:t>
            </a:r>
          </a:p>
          <a:p>
            <a:pPr algn="r"/>
            <a:r>
              <a:rPr lang="en-US" altLang="ja-JP" sz="2400" b="1" dirty="0">
                <a:solidFill>
                  <a:srgbClr val="FFFF00"/>
                </a:solidFill>
              </a:rPr>
              <a:t>1℃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6935796" y="801618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6953741" y="1195280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6973845" y="1592812"/>
            <a:ext cx="144000" cy="14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6997177" y="1982383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333584" y="498712"/>
            <a:ext cx="5280263" cy="6321517"/>
            <a:chOff x="333584" y="498712"/>
            <a:chExt cx="5280263" cy="6321517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492937" y="1352130"/>
              <a:ext cx="4998720" cy="4625340"/>
              <a:chOff x="883920" y="1371600"/>
              <a:chExt cx="4998720" cy="4625340"/>
            </a:xfrm>
          </p:grpSpPr>
          <p:sp>
            <p:nvSpPr>
              <p:cNvPr id="63" name="フリーフォーム 62"/>
              <p:cNvSpPr/>
              <p:nvPr/>
            </p:nvSpPr>
            <p:spPr>
              <a:xfrm>
                <a:off x="1219200" y="2385060"/>
                <a:ext cx="3040380" cy="3611880"/>
              </a:xfrm>
              <a:custGeom>
                <a:avLst/>
                <a:gdLst>
                  <a:gd name="connsiteX0" fmla="*/ 0 w 3040380"/>
                  <a:gd name="connsiteY0" fmla="*/ 0 h 3611880"/>
                  <a:gd name="connsiteX1" fmla="*/ 838200 w 3040380"/>
                  <a:gd name="connsiteY1" fmla="*/ 449580 h 3611880"/>
                  <a:gd name="connsiteX2" fmla="*/ 1333500 w 3040380"/>
                  <a:gd name="connsiteY2" fmla="*/ 678180 h 3611880"/>
                  <a:gd name="connsiteX3" fmla="*/ 1691640 w 3040380"/>
                  <a:gd name="connsiteY3" fmla="*/ 1043940 h 3611880"/>
                  <a:gd name="connsiteX4" fmla="*/ 1661160 w 3040380"/>
                  <a:gd name="connsiteY4" fmla="*/ 1607820 h 3611880"/>
                  <a:gd name="connsiteX5" fmla="*/ 2164080 w 3040380"/>
                  <a:gd name="connsiteY5" fmla="*/ 2072640 h 3611880"/>
                  <a:gd name="connsiteX6" fmla="*/ 2377440 w 3040380"/>
                  <a:gd name="connsiteY6" fmla="*/ 2575560 h 3611880"/>
                  <a:gd name="connsiteX7" fmla="*/ 2895600 w 3040380"/>
                  <a:gd name="connsiteY7" fmla="*/ 3421380 h 3611880"/>
                  <a:gd name="connsiteX8" fmla="*/ 3040380 w 3040380"/>
                  <a:gd name="connsiteY8" fmla="*/ 3611880 h 361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40380" h="3611880">
                    <a:moveTo>
                      <a:pt x="0" y="0"/>
                    </a:moveTo>
                    <a:cubicBezTo>
                      <a:pt x="307975" y="168275"/>
                      <a:pt x="615950" y="336550"/>
                      <a:pt x="838200" y="449580"/>
                    </a:cubicBezTo>
                    <a:cubicBezTo>
                      <a:pt x="1060450" y="562610"/>
                      <a:pt x="1191260" y="579120"/>
                      <a:pt x="1333500" y="678180"/>
                    </a:cubicBezTo>
                    <a:cubicBezTo>
                      <a:pt x="1475740" y="777240"/>
                      <a:pt x="1637030" y="889000"/>
                      <a:pt x="1691640" y="1043940"/>
                    </a:cubicBezTo>
                    <a:cubicBezTo>
                      <a:pt x="1746250" y="1198880"/>
                      <a:pt x="1582420" y="1436370"/>
                      <a:pt x="1661160" y="1607820"/>
                    </a:cubicBezTo>
                    <a:cubicBezTo>
                      <a:pt x="1739900" y="1779270"/>
                      <a:pt x="2044700" y="1911350"/>
                      <a:pt x="2164080" y="2072640"/>
                    </a:cubicBezTo>
                    <a:cubicBezTo>
                      <a:pt x="2283460" y="2233930"/>
                      <a:pt x="2255520" y="2350770"/>
                      <a:pt x="2377440" y="2575560"/>
                    </a:cubicBezTo>
                    <a:cubicBezTo>
                      <a:pt x="2499360" y="2800350"/>
                      <a:pt x="2785110" y="3248660"/>
                      <a:pt x="2895600" y="3421380"/>
                    </a:cubicBezTo>
                    <a:cubicBezTo>
                      <a:pt x="3006090" y="3594100"/>
                      <a:pt x="3023235" y="3602990"/>
                      <a:pt x="3040380" y="3611880"/>
                    </a:cubicBezTo>
                  </a:path>
                </a:pathLst>
              </a:custGeom>
              <a:noFill/>
              <a:ln w="5080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 63"/>
              <p:cNvSpPr/>
              <p:nvPr/>
            </p:nvSpPr>
            <p:spPr>
              <a:xfrm>
                <a:off x="883920" y="1371600"/>
                <a:ext cx="4998720" cy="3627120"/>
              </a:xfrm>
              <a:custGeom>
                <a:avLst/>
                <a:gdLst>
                  <a:gd name="connsiteX0" fmla="*/ 0 w 4998720"/>
                  <a:gd name="connsiteY0" fmla="*/ 0 h 3627120"/>
                  <a:gd name="connsiteX1" fmla="*/ 1005840 w 4998720"/>
                  <a:gd name="connsiteY1" fmla="*/ 228600 h 3627120"/>
                  <a:gd name="connsiteX2" fmla="*/ 1645920 w 4998720"/>
                  <a:gd name="connsiteY2" fmla="*/ 693420 h 3627120"/>
                  <a:gd name="connsiteX3" fmla="*/ 2263140 w 4998720"/>
                  <a:gd name="connsiteY3" fmla="*/ 1303020 h 3627120"/>
                  <a:gd name="connsiteX4" fmla="*/ 3002280 w 4998720"/>
                  <a:gd name="connsiteY4" fmla="*/ 1981200 h 3627120"/>
                  <a:gd name="connsiteX5" fmla="*/ 3710940 w 4998720"/>
                  <a:gd name="connsiteY5" fmla="*/ 2994660 h 3627120"/>
                  <a:gd name="connsiteX6" fmla="*/ 4259580 w 4998720"/>
                  <a:gd name="connsiteY6" fmla="*/ 3169920 h 3627120"/>
                  <a:gd name="connsiteX7" fmla="*/ 4853940 w 4998720"/>
                  <a:gd name="connsiteY7" fmla="*/ 3497580 h 3627120"/>
                  <a:gd name="connsiteX8" fmla="*/ 4998720 w 4998720"/>
                  <a:gd name="connsiteY8" fmla="*/ 3627120 h 362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98720" h="3627120">
                    <a:moveTo>
                      <a:pt x="0" y="0"/>
                    </a:moveTo>
                    <a:cubicBezTo>
                      <a:pt x="365760" y="56515"/>
                      <a:pt x="731520" y="113030"/>
                      <a:pt x="1005840" y="228600"/>
                    </a:cubicBezTo>
                    <a:cubicBezTo>
                      <a:pt x="1280160" y="344170"/>
                      <a:pt x="1436370" y="514350"/>
                      <a:pt x="1645920" y="693420"/>
                    </a:cubicBezTo>
                    <a:cubicBezTo>
                      <a:pt x="1855470" y="872490"/>
                      <a:pt x="2037080" y="1088390"/>
                      <a:pt x="2263140" y="1303020"/>
                    </a:cubicBezTo>
                    <a:cubicBezTo>
                      <a:pt x="2489200" y="1517650"/>
                      <a:pt x="2760980" y="1699260"/>
                      <a:pt x="3002280" y="1981200"/>
                    </a:cubicBezTo>
                    <a:cubicBezTo>
                      <a:pt x="3243580" y="2263140"/>
                      <a:pt x="3501390" y="2796540"/>
                      <a:pt x="3710940" y="2994660"/>
                    </a:cubicBezTo>
                    <a:cubicBezTo>
                      <a:pt x="3920490" y="3192780"/>
                      <a:pt x="4069080" y="3086100"/>
                      <a:pt x="4259580" y="3169920"/>
                    </a:cubicBezTo>
                    <a:cubicBezTo>
                      <a:pt x="4450080" y="3253740"/>
                      <a:pt x="4730750" y="3421380"/>
                      <a:pt x="4853940" y="3497580"/>
                    </a:cubicBezTo>
                    <a:cubicBezTo>
                      <a:pt x="4977130" y="3573780"/>
                      <a:pt x="4998720" y="3627120"/>
                      <a:pt x="4998720" y="3627120"/>
                    </a:cubicBezTo>
                  </a:path>
                </a:pathLst>
              </a:custGeom>
              <a:noFill/>
              <a:ln w="5080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 64"/>
              <p:cNvSpPr/>
              <p:nvPr/>
            </p:nvSpPr>
            <p:spPr>
              <a:xfrm>
                <a:off x="2926080" y="3619500"/>
                <a:ext cx="2156460" cy="2286000"/>
              </a:xfrm>
              <a:custGeom>
                <a:avLst/>
                <a:gdLst>
                  <a:gd name="connsiteX0" fmla="*/ 0 w 2156460"/>
                  <a:gd name="connsiteY0" fmla="*/ 0 h 2286000"/>
                  <a:gd name="connsiteX1" fmla="*/ 190500 w 2156460"/>
                  <a:gd name="connsiteY1" fmla="*/ 53340 h 2286000"/>
                  <a:gd name="connsiteX2" fmla="*/ 198120 w 2156460"/>
                  <a:gd name="connsiteY2" fmla="*/ 281940 h 2286000"/>
                  <a:gd name="connsiteX3" fmla="*/ 571500 w 2156460"/>
                  <a:gd name="connsiteY3" fmla="*/ 632460 h 2286000"/>
                  <a:gd name="connsiteX4" fmla="*/ 746760 w 2156460"/>
                  <a:gd name="connsiteY4" fmla="*/ 891540 h 2286000"/>
                  <a:gd name="connsiteX5" fmla="*/ 1036320 w 2156460"/>
                  <a:gd name="connsiteY5" fmla="*/ 967740 h 2286000"/>
                  <a:gd name="connsiteX6" fmla="*/ 1234440 w 2156460"/>
                  <a:gd name="connsiteY6" fmla="*/ 944880 h 2286000"/>
                  <a:gd name="connsiteX7" fmla="*/ 1409700 w 2156460"/>
                  <a:gd name="connsiteY7" fmla="*/ 1249680 h 2286000"/>
                  <a:gd name="connsiteX8" fmla="*/ 1524000 w 2156460"/>
                  <a:gd name="connsiteY8" fmla="*/ 1432560 h 2286000"/>
                  <a:gd name="connsiteX9" fmla="*/ 2156460 w 2156460"/>
                  <a:gd name="connsiteY9" fmla="*/ 2286000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56460" h="2286000">
                    <a:moveTo>
                      <a:pt x="0" y="0"/>
                    </a:moveTo>
                    <a:cubicBezTo>
                      <a:pt x="78740" y="3175"/>
                      <a:pt x="157480" y="6350"/>
                      <a:pt x="190500" y="53340"/>
                    </a:cubicBezTo>
                    <a:cubicBezTo>
                      <a:pt x="223520" y="100330"/>
                      <a:pt x="134620" y="185420"/>
                      <a:pt x="198120" y="281940"/>
                    </a:cubicBezTo>
                    <a:cubicBezTo>
                      <a:pt x="261620" y="378460"/>
                      <a:pt x="480060" y="530860"/>
                      <a:pt x="571500" y="632460"/>
                    </a:cubicBezTo>
                    <a:cubicBezTo>
                      <a:pt x="662940" y="734060"/>
                      <a:pt x="669290" y="835660"/>
                      <a:pt x="746760" y="891540"/>
                    </a:cubicBezTo>
                    <a:cubicBezTo>
                      <a:pt x="824230" y="947420"/>
                      <a:pt x="955040" y="958850"/>
                      <a:pt x="1036320" y="967740"/>
                    </a:cubicBezTo>
                    <a:cubicBezTo>
                      <a:pt x="1117600" y="976630"/>
                      <a:pt x="1172210" y="897890"/>
                      <a:pt x="1234440" y="944880"/>
                    </a:cubicBezTo>
                    <a:cubicBezTo>
                      <a:pt x="1296670" y="991870"/>
                      <a:pt x="1361440" y="1168400"/>
                      <a:pt x="1409700" y="1249680"/>
                    </a:cubicBezTo>
                    <a:cubicBezTo>
                      <a:pt x="1457960" y="1330960"/>
                      <a:pt x="1399540" y="1259840"/>
                      <a:pt x="1524000" y="1432560"/>
                    </a:cubicBezTo>
                    <a:cubicBezTo>
                      <a:pt x="1648460" y="1605280"/>
                      <a:pt x="1902460" y="1945640"/>
                      <a:pt x="2156460" y="2286000"/>
                    </a:cubicBezTo>
                  </a:path>
                </a:pathLst>
              </a:custGeom>
              <a:noFill/>
              <a:ln w="5080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6" name="グループ化 65"/>
            <p:cNvGrpSpPr/>
            <p:nvPr/>
          </p:nvGrpSpPr>
          <p:grpSpPr>
            <a:xfrm>
              <a:off x="333584" y="498712"/>
              <a:ext cx="5280263" cy="6321517"/>
              <a:chOff x="708264" y="554983"/>
              <a:chExt cx="5280263" cy="6321517"/>
            </a:xfrm>
          </p:grpSpPr>
          <p:sp>
            <p:nvSpPr>
              <p:cNvPr id="67" name="フリーフォーム 66"/>
              <p:cNvSpPr/>
              <p:nvPr/>
            </p:nvSpPr>
            <p:spPr>
              <a:xfrm>
                <a:off x="708264" y="554983"/>
                <a:ext cx="5280263" cy="4487431"/>
              </a:xfrm>
              <a:custGeom>
                <a:avLst/>
                <a:gdLst>
                  <a:gd name="connsiteX0" fmla="*/ 10571 w 5280263"/>
                  <a:gd name="connsiteY0" fmla="*/ 803403 h 4487431"/>
                  <a:gd name="connsiteX1" fmla="*/ 10571 w 5280263"/>
                  <a:gd name="connsiteY1" fmla="*/ 803403 h 4487431"/>
                  <a:gd name="connsiteX2" fmla="*/ 0 w 5280263"/>
                  <a:gd name="connsiteY2" fmla="*/ 0 h 4487431"/>
                  <a:gd name="connsiteX3" fmla="*/ 5280263 w 5280263"/>
                  <a:gd name="connsiteY3" fmla="*/ 5285 h 4487431"/>
                  <a:gd name="connsiteX4" fmla="*/ 5280263 w 5280263"/>
                  <a:gd name="connsiteY4" fmla="*/ 4487431 h 4487431"/>
                  <a:gd name="connsiteX5" fmla="*/ 4714709 w 5280263"/>
                  <a:gd name="connsiteY5" fmla="*/ 4133299 h 4487431"/>
                  <a:gd name="connsiteX6" fmla="*/ 4476860 w 5280263"/>
                  <a:gd name="connsiteY6" fmla="*/ 4001160 h 4487431"/>
                  <a:gd name="connsiteX7" fmla="*/ 4143870 w 5280263"/>
                  <a:gd name="connsiteY7" fmla="*/ 3953590 h 4487431"/>
                  <a:gd name="connsiteX8" fmla="*/ 3890164 w 5280263"/>
                  <a:gd name="connsiteY8" fmla="*/ 3826737 h 4487431"/>
                  <a:gd name="connsiteX9" fmla="*/ 3588887 w 5280263"/>
                  <a:gd name="connsiteY9" fmla="*/ 3446178 h 4487431"/>
                  <a:gd name="connsiteX10" fmla="*/ 3113188 w 5280263"/>
                  <a:gd name="connsiteY10" fmla="*/ 2722057 h 4487431"/>
                  <a:gd name="connsiteX11" fmla="*/ 2648060 w 5280263"/>
                  <a:gd name="connsiteY11" fmla="*/ 2309785 h 4487431"/>
                  <a:gd name="connsiteX12" fmla="*/ 2235787 w 5280263"/>
                  <a:gd name="connsiteY12" fmla="*/ 1913368 h 4487431"/>
                  <a:gd name="connsiteX13" fmla="*/ 1802372 w 5280263"/>
                  <a:gd name="connsiteY13" fmla="*/ 1479953 h 4487431"/>
                  <a:gd name="connsiteX14" fmla="*/ 1337244 w 5280263"/>
                  <a:gd name="connsiteY14" fmla="*/ 1109965 h 4487431"/>
                  <a:gd name="connsiteX15" fmla="*/ 983112 w 5280263"/>
                  <a:gd name="connsiteY15" fmla="*/ 983112 h 4487431"/>
                  <a:gd name="connsiteX16" fmla="*/ 724120 w 5280263"/>
                  <a:gd name="connsiteY16" fmla="*/ 898543 h 4487431"/>
                  <a:gd name="connsiteX17" fmla="*/ 317133 w 5280263"/>
                  <a:gd name="connsiteY17" fmla="*/ 845688 h 4487431"/>
                  <a:gd name="connsiteX18" fmla="*/ 10571 w 5280263"/>
                  <a:gd name="connsiteY18" fmla="*/ 803403 h 4487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280263" h="4487431">
                    <a:moveTo>
                      <a:pt x="10571" y="803403"/>
                    </a:moveTo>
                    <a:lnTo>
                      <a:pt x="10571" y="803403"/>
                    </a:lnTo>
                    <a:lnTo>
                      <a:pt x="0" y="0"/>
                    </a:lnTo>
                    <a:lnTo>
                      <a:pt x="5280263" y="5285"/>
                    </a:lnTo>
                    <a:lnTo>
                      <a:pt x="5280263" y="4487431"/>
                    </a:lnTo>
                    <a:lnTo>
                      <a:pt x="4714709" y="4133299"/>
                    </a:lnTo>
                    <a:lnTo>
                      <a:pt x="4476860" y="4001160"/>
                    </a:lnTo>
                    <a:lnTo>
                      <a:pt x="4143870" y="3953590"/>
                    </a:lnTo>
                    <a:lnTo>
                      <a:pt x="3890164" y="3826737"/>
                    </a:lnTo>
                    <a:lnTo>
                      <a:pt x="3588887" y="3446178"/>
                    </a:lnTo>
                    <a:lnTo>
                      <a:pt x="3113188" y="2722057"/>
                    </a:lnTo>
                    <a:lnTo>
                      <a:pt x="2648060" y="2309785"/>
                    </a:lnTo>
                    <a:lnTo>
                      <a:pt x="2235787" y="1913368"/>
                    </a:lnTo>
                    <a:lnTo>
                      <a:pt x="1802372" y="1479953"/>
                    </a:lnTo>
                    <a:lnTo>
                      <a:pt x="1337244" y="1109965"/>
                    </a:lnTo>
                    <a:lnTo>
                      <a:pt x="983112" y="983112"/>
                    </a:lnTo>
                    <a:lnTo>
                      <a:pt x="724120" y="898543"/>
                    </a:lnTo>
                    <a:lnTo>
                      <a:pt x="317133" y="845688"/>
                    </a:lnTo>
                    <a:lnTo>
                      <a:pt x="10571" y="803403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8" name="グループ化 67"/>
              <p:cNvGrpSpPr/>
              <p:nvPr/>
            </p:nvGrpSpPr>
            <p:grpSpPr>
              <a:xfrm>
                <a:off x="724120" y="2352069"/>
                <a:ext cx="4233727" cy="4524431"/>
                <a:chOff x="724120" y="2352069"/>
                <a:chExt cx="4233727" cy="4524431"/>
              </a:xfrm>
            </p:grpSpPr>
            <p:sp>
              <p:nvSpPr>
                <p:cNvPr id="75" name="フリーフォーム 74"/>
                <p:cNvSpPr/>
                <p:nvPr/>
              </p:nvSpPr>
              <p:spPr>
                <a:xfrm>
                  <a:off x="724120" y="2352069"/>
                  <a:ext cx="3536033" cy="4513859"/>
                </a:xfrm>
                <a:custGeom>
                  <a:avLst/>
                  <a:gdLst>
                    <a:gd name="connsiteX0" fmla="*/ 0 w 3536033"/>
                    <a:gd name="connsiteY0" fmla="*/ 0 h 4513859"/>
                    <a:gd name="connsiteX1" fmla="*/ 512698 w 3536033"/>
                    <a:gd name="connsiteY1" fmla="*/ 47570 h 4513859"/>
                    <a:gd name="connsiteX2" fmla="*/ 702978 w 3536033"/>
                    <a:gd name="connsiteY2" fmla="*/ 163852 h 4513859"/>
                    <a:gd name="connsiteX3" fmla="*/ 1226248 w 3536033"/>
                    <a:gd name="connsiteY3" fmla="*/ 433415 h 4513859"/>
                    <a:gd name="connsiteX4" fmla="*/ 1649092 w 3536033"/>
                    <a:gd name="connsiteY4" fmla="*/ 628981 h 4513859"/>
                    <a:gd name="connsiteX5" fmla="*/ 1902798 w 3536033"/>
                    <a:gd name="connsiteY5" fmla="*/ 771691 h 4513859"/>
                    <a:gd name="connsiteX6" fmla="*/ 2130077 w 3536033"/>
                    <a:gd name="connsiteY6" fmla="*/ 988398 h 4513859"/>
                    <a:gd name="connsiteX7" fmla="*/ 2209360 w 3536033"/>
                    <a:gd name="connsiteY7" fmla="*/ 1136393 h 4513859"/>
                    <a:gd name="connsiteX8" fmla="*/ 2161790 w 3536033"/>
                    <a:gd name="connsiteY8" fmla="*/ 1353101 h 4513859"/>
                    <a:gd name="connsiteX9" fmla="*/ 2140648 w 3536033"/>
                    <a:gd name="connsiteY9" fmla="*/ 1633235 h 4513859"/>
                    <a:gd name="connsiteX10" fmla="*/ 2225216 w 3536033"/>
                    <a:gd name="connsiteY10" fmla="*/ 1765374 h 4513859"/>
                    <a:gd name="connsiteX11" fmla="*/ 2489494 w 3536033"/>
                    <a:gd name="connsiteY11" fmla="*/ 1960939 h 4513859"/>
                    <a:gd name="connsiteX12" fmla="*/ 2611062 w 3536033"/>
                    <a:gd name="connsiteY12" fmla="*/ 2071936 h 4513859"/>
                    <a:gd name="connsiteX13" fmla="*/ 2727344 w 3536033"/>
                    <a:gd name="connsiteY13" fmla="*/ 2256930 h 4513859"/>
                    <a:gd name="connsiteX14" fmla="*/ 2833055 w 3536033"/>
                    <a:gd name="connsiteY14" fmla="*/ 2531778 h 4513859"/>
                    <a:gd name="connsiteX15" fmla="*/ 3007478 w 3536033"/>
                    <a:gd name="connsiteY15" fmla="*/ 2848911 h 4513859"/>
                    <a:gd name="connsiteX16" fmla="*/ 3208329 w 3536033"/>
                    <a:gd name="connsiteY16" fmla="*/ 3197758 h 4513859"/>
                    <a:gd name="connsiteX17" fmla="*/ 3398608 w 3536033"/>
                    <a:gd name="connsiteY17" fmla="*/ 3483177 h 4513859"/>
                    <a:gd name="connsiteX18" fmla="*/ 3525462 w 3536033"/>
                    <a:gd name="connsiteY18" fmla="*/ 3657600 h 4513859"/>
                    <a:gd name="connsiteX19" fmla="*/ 3536033 w 3536033"/>
                    <a:gd name="connsiteY19" fmla="*/ 4513859 h 4513859"/>
                    <a:gd name="connsiteX20" fmla="*/ 5286 w 3536033"/>
                    <a:gd name="connsiteY20" fmla="*/ 4513859 h 4513859"/>
                    <a:gd name="connsiteX21" fmla="*/ 0 w 3536033"/>
                    <a:gd name="connsiteY21" fmla="*/ 0 h 451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536033" h="4513859">
                      <a:moveTo>
                        <a:pt x="0" y="0"/>
                      </a:moveTo>
                      <a:lnTo>
                        <a:pt x="512698" y="47570"/>
                      </a:lnTo>
                      <a:lnTo>
                        <a:pt x="702978" y="163852"/>
                      </a:lnTo>
                      <a:lnTo>
                        <a:pt x="1226248" y="433415"/>
                      </a:lnTo>
                      <a:lnTo>
                        <a:pt x="1649092" y="628981"/>
                      </a:lnTo>
                      <a:lnTo>
                        <a:pt x="1902798" y="771691"/>
                      </a:lnTo>
                      <a:lnTo>
                        <a:pt x="2130077" y="988398"/>
                      </a:lnTo>
                      <a:lnTo>
                        <a:pt x="2209360" y="1136393"/>
                      </a:lnTo>
                      <a:lnTo>
                        <a:pt x="2161790" y="1353101"/>
                      </a:lnTo>
                      <a:lnTo>
                        <a:pt x="2140648" y="1633235"/>
                      </a:lnTo>
                      <a:lnTo>
                        <a:pt x="2225216" y="1765374"/>
                      </a:lnTo>
                      <a:lnTo>
                        <a:pt x="2489494" y="1960939"/>
                      </a:lnTo>
                      <a:lnTo>
                        <a:pt x="2611062" y="2071936"/>
                      </a:lnTo>
                      <a:lnTo>
                        <a:pt x="2727344" y="2256930"/>
                      </a:lnTo>
                      <a:lnTo>
                        <a:pt x="2833055" y="2531778"/>
                      </a:lnTo>
                      <a:lnTo>
                        <a:pt x="3007478" y="2848911"/>
                      </a:lnTo>
                      <a:lnTo>
                        <a:pt x="3208329" y="3197758"/>
                      </a:lnTo>
                      <a:lnTo>
                        <a:pt x="3398608" y="3483177"/>
                      </a:lnTo>
                      <a:lnTo>
                        <a:pt x="3525462" y="3657600"/>
                      </a:lnTo>
                      <a:lnTo>
                        <a:pt x="3536033" y="4513859"/>
                      </a:lnTo>
                      <a:lnTo>
                        <a:pt x="5286" y="451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FF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フリーフォーム 75"/>
                <p:cNvSpPr/>
                <p:nvPr/>
              </p:nvSpPr>
              <p:spPr>
                <a:xfrm>
                  <a:off x="4238390" y="6004384"/>
                  <a:ext cx="719457" cy="872116"/>
                </a:xfrm>
                <a:custGeom>
                  <a:avLst/>
                  <a:gdLst>
                    <a:gd name="connsiteX0" fmla="*/ 0 w 681835"/>
                    <a:gd name="connsiteY0" fmla="*/ 0 h 872116"/>
                    <a:gd name="connsiteX1" fmla="*/ 21142 w 681835"/>
                    <a:gd name="connsiteY1" fmla="*/ 861545 h 872116"/>
                    <a:gd name="connsiteX2" fmla="*/ 681835 w 681835"/>
                    <a:gd name="connsiteY2" fmla="*/ 872116 h 872116"/>
                    <a:gd name="connsiteX3" fmla="*/ 0 w 681835"/>
                    <a:gd name="connsiteY3" fmla="*/ 0 h 872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1835" h="872116">
                      <a:moveTo>
                        <a:pt x="0" y="0"/>
                      </a:moveTo>
                      <a:lnTo>
                        <a:pt x="21142" y="861545"/>
                      </a:lnTo>
                      <a:lnTo>
                        <a:pt x="681835" y="872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FF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9" name="グループ化 68"/>
              <p:cNvGrpSpPr/>
              <p:nvPr/>
            </p:nvGrpSpPr>
            <p:grpSpPr>
              <a:xfrm>
                <a:off x="2864768" y="3625887"/>
                <a:ext cx="3122755" cy="3233752"/>
                <a:chOff x="2864768" y="3625887"/>
                <a:chExt cx="3122755" cy="3233752"/>
              </a:xfrm>
            </p:grpSpPr>
            <p:sp>
              <p:nvSpPr>
                <p:cNvPr id="73" name="フリーフォーム 72"/>
                <p:cNvSpPr/>
                <p:nvPr/>
              </p:nvSpPr>
              <p:spPr>
                <a:xfrm>
                  <a:off x="2864768" y="3625887"/>
                  <a:ext cx="2225216" cy="2404925"/>
                </a:xfrm>
                <a:custGeom>
                  <a:avLst/>
                  <a:gdLst>
                    <a:gd name="connsiteX0" fmla="*/ 47570 w 2225216"/>
                    <a:gd name="connsiteY0" fmla="*/ 0 h 2404925"/>
                    <a:gd name="connsiteX1" fmla="*/ 0 w 2225216"/>
                    <a:gd name="connsiteY1" fmla="*/ 190279 h 2404925"/>
                    <a:gd name="connsiteX2" fmla="*/ 0 w 2225216"/>
                    <a:gd name="connsiteY2" fmla="*/ 375274 h 2404925"/>
                    <a:gd name="connsiteX3" fmla="*/ 79283 w 2225216"/>
                    <a:gd name="connsiteY3" fmla="*/ 491556 h 2404925"/>
                    <a:gd name="connsiteX4" fmla="*/ 280134 w 2225216"/>
                    <a:gd name="connsiteY4" fmla="*/ 644837 h 2404925"/>
                    <a:gd name="connsiteX5" fmla="*/ 491556 w 2225216"/>
                    <a:gd name="connsiteY5" fmla="*/ 819260 h 2404925"/>
                    <a:gd name="connsiteX6" fmla="*/ 607838 w 2225216"/>
                    <a:gd name="connsiteY6" fmla="*/ 1009540 h 2404925"/>
                    <a:gd name="connsiteX7" fmla="*/ 687121 w 2225216"/>
                    <a:gd name="connsiteY7" fmla="*/ 1273817 h 2404925"/>
                    <a:gd name="connsiteX8" fmla="*/ 771690 w 2225216"/>
                    <a:gd name="connsiteY8" fmla="*/ 1432384 h 2404925"/>
                    <a:gd name="connsiteX9" fmla="*/ 1363671 w 2225216"/>
                    <a:gd name="connsiteY9" fmla="*/ 2367926 h 2404925"/>
                    <a:gd name="connsiteX10" fmla="*/ 1395385 w 2225216"/>
                    <a:gd name="connsiteY10" fmla="*/ 2404925 h 2404925"/>
                    <a:gd name="connsiteX11" fmla="*/ 2225216 w 2225216"/>
                    <a:gd name="connsiteY11" fmla="*/ 2278071 h 2404925"/>
                    <a:gd name="connsiteX12" fmla="*/ 1543380 w 2225216"/>
                    <a:gd name="connsiteY12" fmla="*/ 1379528 h 2404925"/>
                    <a:gd name="connsiteX13" fmla="*/ 1416527 w 2225216"/>
                    <a:gd name="connsiteY13" fmla="*/ 1131107 h 2404925"/>
                    <a:gd name="connsiteX14" fmla="*/ 1305530 w 2225216"/>
                    <a:gd name="connsiteY14" fmla="*/ 940827 h 2404925"/>
                    <a:gd name="connsiteX15" fmla="*/ 1210390 w 2225216"/>
                    <a:gd name="connsiteY15" fmla="*/ 935542 h 2404925"/>
                    <a:gd name="connsiteX16" fmla="*/ 1067681 w 2225216"/>
                    <a:gd name="connsiteY16" fmla="*/ 967255 h 2404925"/>
                    <a:gd name="connsiteX17" fmla="*/ 824545 w 2225216"/>
                    <a:gd name="connsiteY17" fmla="*/ 914400 h 2404925"/>
                    <a:gd name="connsiteX18" fmla="*/ 697692 w 2225216"/>
                    <a:gd name="connsiteY18" fmla="*/ 739977 h 2404925"/>
                    <a:gd name="connsiteX19" fmla="*/ 528555 w 2225216"/>
                    <a:gd name="connsiteY19" fmla="*/ 539126 h 2404925"/>
                    <a:gd name="connsiteX20" fmla="*/ 290705 w 2225216"/>
                    <a:gd name="connsiteY20" fmla="*/ 317133 h 2404925"/>
                    <a:gd name="connsiteX21" fmla="*/ 232564 w 2225216"/>
                    <a:gd name="connsiteY21" fmla="*/ 206136 h 2404925"/>
                    <a:gd name="connsiteX22" fmla="*/ 258992 w 2225216"/>
                    <a:gd name="connsiteY22" fmla="*/ 89854 h 2404925"/>
                    <a:gd name="connsiteX23" fmla="*/ 195565 w 2225216"/>
                    <a:gd name="connsiteY23" fmla="*/ 21142 h 2404925"/>
                    <a:gd name="connsiteX24" fmla="*/ 47570 w 2225216"/>
                    <a:gd name="connsiteY24" fmla="*/ 0 h 2404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225216" h="2404925">
                      <a:moveTo>
                        <a:pt x="47570" y="0"/>
                      </a:moveTo>
                      <a:lnTo>
                        <a:pt x="0" y="190279"/>
                      </a:lnTo>
                      <a:lnTo>
                        <a:pt x="0" y="375274"/>
                      </a:lnTo>
                      <a:lnTo>
                        <a:pt x="79283" y="491556"/>
                      </a:lnTo>
                      <a:lnTo>
                        <a:pt x="280134" y="644837"/>
                      </a:lnTo>
                      <a:lnTo>
                        <a:pt x="491556" y="819260"/>
                      </a:lnTo>
                      <a:lnTo>
                        <a:pt x="607838" y="1009540"/>
                      </a:lnTo>
                      <a:lnTo>
                        <a:pt x="687121" y="1273817"/>
                      </a:lnTo>
                      <a:lnTo>
                        <a:pt x="771690" y="1432384"/>
                      </a:lnTo>
                      <a:lnTo>
                        <a:pt x="1363671" y="2367926"/>
                      </a:lnTo>
                      <a:lnTo>
                        <a:pt x="1395385" y="2404925"/>
                      </a:lnTo>
                      <a:lnTo>
                        <a:pt x="2225216" y="2278071"/>
                      </a:lnTo>
                      <a:lnTo>
                        <a:pt x="1543380" y="1379528"/>
                      </a:lnTo>
                      <a:lnTo>
                        <a:pt x="1416527" y="1131107"/>
                      </a:lnTo>
                      <a:lnTo>
                        <a:pt x="1305530" y="940827"/>
                      </a:lnTo>
                      <a:lnTo>
                        <a:pt x="1210390" y="935542"/>
                      </a:lnTo>
                      <a:lnTo>
                        <a:pt x="1067681" y="967255"/>
                      </a:lnTo>
                      <a:lnTo>
                        <a:pt x="824545" y="914400"/>
                      </a:lnTo>
                      <a:lnTo>
                        <a:pt x="697692" y="739977"/>
                      </a:lnTo>
                      <a:lnTo>
                        <a:pt x="528555" y="539126"/>
                      </a:lnTo>
                      <a:lnTo>
                        <a:pt x="290705" y="317133"/>
                      </a:lnTo>
                      <a:lnTo>
                        <a:pt x="232564" y="206136"/>
                      </a:lnTo>
                      <a:lnTo>
                        <a:pt x="258992" y="89854"/>
                      </a:lnTo>
                      <a:lnTo>
                        <a:pt x="195565" y="21142"/>
                      </a:lnTo>
                      <a:lnTo>
                        <a:pt x="47570" y="0"/>
                      </a:lnTo>
                      <a:close/>
                    </a:path>
                  </a:pathLst>
                </a:custGeom>
                <a:solidFill>
                  <a:srgbClr val="FF0000">
                    <a:alpha val="3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フリーフォーム 73"/>
                <p:cNvSpPr/>
                <p:nvPr/>
              </p:nvSpPr>
              <p:spPr>
                <a:xfrm>
                  <a:off x="4238007" y="5892383"/>
                  <a:ext cx="1749516" cy="967256"/>
                </a:xfrm>
                <a:custGeom>
                  <a:avLst/>
                  <a:gdLst>
                    <a:gd name="connsiteX0" fmla="*/ 0 w 1749516"/>
                    <a:gd name="connsiteY0" fmla="*/ 142710 h 988398"/>
                    <a:gd name="connsiteX1" fmla="*/ 692406 w 1749516"/>
                    <a:gd name="connsiteY1" fmla="*/ 988398 h 988398"/>
                    <a:gd name="connsiteX2" fmla="*/ 1749516 w 1749516"/>
                    <a:gd name="connsiteY2" fmla="*/ 977827 h 988398"/>
                    <a:gd name="connsiteX3" fmla="*/ 808689 w 1749516"/>
                    <a:gd name="connsiteY3" fmla="*/ 0 h 988398"/>
                    <a:gd name="connsiteX4" fmla="*/ 0 w 1749516"/>
                    <a:gd name="connsiteY4" fmla="*/ 142710 h 988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9516" h="988398">
                      <a:moveTo>
                        <a:pt x="0" y="142710"/>
                      </a:moveTo>
                      <a:lnTo>
                        <a:pt x="692406" y="988398"/>
                      </a:lnTo>
                      <a:lnTo>
                        <a:pt x="1749516" y="977827"/>
                      </a:lnTo>
                      <a:lnTo>
                        <a:pt x="808689" y="0"/>
                      </a:lnTo>
                      <a:lnTo>
                        <a:pt x="0" y="142710"/>
                      </a:lnTo>
                      <a:close/>
                    </a:path>
                  </a:pathLst>
                </a:custGeom>
                <a:solidFill>
                  <a:srgbClr val="FF0000">
                    <a:alpha val="3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0" name="グループ化 69"/>
              <p:cNvGrpSpPr/>
              <p:nvPr/>
            </p:nvGrpSpPr>
            <p:grpSpPr>
              <a:xfrm>
                <a:off x="718835" y="1363672"/>
                <a:ext cx="5269692" cy="5507542"/>
                <a:chOff x="718835" y="1363672"/>
                <a:chExt cx="5269692" cy="5507542"/>
              </a:xfrm>
            </p:grpSpPr>
            <p:sp>
              <p:nvSpPr>
                <p:cNvPr id="71" name="フリーフォーム 70"/>
                <p:cNvSpPr/>
                <p:nvPr/>
              </p:nvSpPr>
              <p:spPr>
                <a:xfrm>
                  <a:off x="718835" y="1363672"/>
                  <a:ext cx="5269692" cy="4540286"/>
                </a:xfrm>
                <a:custGeom>
                  <a:avLst/>
                  <a:gdLst>
                    <a:gd name="connsiteX0" fmla="*/ 0 w 5269692"/>
                    <a:gd name="connsiteY0" fmla="*/ 0 h 4540286"/>
                    <a:gd name="connsiteX1" fmla="*/ 232564 w 5269692"/>
                    <a:gd name="connsiteY1" fmla="*/ 26427 h 4540286"/>
                    <a:gd name="connsiteX2" fmla="*/ 861544 w 5269692"/>
                    <a:gd name="connsiteY2" fmla="*/ 132138 h 4540286"/>
                    <a:gd name="connsiteX3" fmla="*/ 1226247 w 5269692"/>
                    <a:gd name="connsiteY3" fmla="*/ 264277 h 4540286"/>
                    <a:gd name="connsiteX4" fmla="*/ 1479953 w 5269692"/>
                    <a:gd name="connsiteY4" fmla="*/ 443986 h 4540286"/>
                    <a:gd name="connsiteX5" fmla="*/ 1802372 w 5269692"/>
                    <a:gd name="connsiteY5" fmla="*/ 702978 h 4540286"/>
                    <a:gd name="connsiteX6" fmla="*/ 2637489 w 5269692"/>
                    <a:gd name="connsiteY6" fmla="*/ 1511667 h 4540286"/>
                    <a:gd name="connsiteX7" fmla="*/ 3181900 w 5269692"/>
                    <a:gd name="connsiteY7" fmla="*/ 2013794 h 4540286"/>
                    <a:gd name="connsiteX8" fmla="*/ 3599459 w 5269692"/>
                    <a:gd name="connsiteY8" fmla="*/ 2648060 h 4540286"/>
                    <a:gd name="connsiteX9" fmla="*/ 3847879 w 5269692"/>
                    <a:gd name="connsiteY9" fmla="*/ 2991620 h 4540286"/>
                    <a:gd name="connsiteX10" fmla="*/ 4006446 w 5269692"/>
                    <a:gd name="connsiteY10" fmla="*/ 3113188 h 4540286"/>
                    <a:gd name="connsiteX11" fmla="*/ 4323579 w 5269692"/>
                    <a:gd name="connsiteY11" fmla="*/ 3176615 h 4540286"/>
                    <a:gd name="connsiteX12" fmla="*/ 4529715 w 5269692"/>
                    <a:gd name="connsiteY12" fmla="*/ 3218899 h 4540286"/>
                    <a:gd name="connsiteX13" fmla="*/ 5126982 w 5269692"/>
                    <a:gd name="connsiteY13" fmla="*/ 3594173 h 4540286"/>
                    <a:gd name="connsiteX14" fmla="*/ 5269692 w 5269692"/>
                    <a:gd name="connsiteY14" fmla="*/ 3699884 h 4540286"/>
                    <a:gd name="connsiteX15" fmla="*/ 5264407 w 5269692"/>
                    <a:gd name="connsiteY15" fmla="*/ 4540286 h 4540286"/>
                    <a:gd name="connsiteX16" fmla="*/ 4360578 w 5269692"/>
                    <a:gd name="connsiteY16" fmla="*/ 4513859 h 4540286"/>
                    <a:gd name="connsiteX17" fmla="*/ 3678742 w 5269692"/>
                    <a:gd name="connsiteY17" fmla="*/ 3641743 h 4540286"/>
                    <a:gd name="connsiteX18" fmla="*/ 3573031 w 5269692"/>
                    <a:gd name="connsiteY18" fmla="*/ 3393322 h 4540286"/>
                    <a:gd name="connsiteX19" fmla="*/ 3456749 w 5269692"/>
                    <a:gd name="connsiteY19" fmla="*/ 3224185 h 4540286"/>
                    <a:gd name="connsiteX20" fmla="*/ 3377466 w 5269692"/>
                    <a:gd name="connsiteY20" fmla="*/ 3187186 h 4540286"/>
                    <a:gd name="connsiteX21" fmla="*/ 3250612 w 5269692"/>
                    <a:gd name="connsiteY21" fmla="*/ 3224185 h 4540286"/>
                    <a:gd name="connsiteX22" fmla="*/ 2981049 w 5269692"/>
                    <a:gd name="connsiteY22" fmla="*/ 3181900 h 4540286"/>
                    <a:gd name="connsiteX23" fmla="*/ 2880624 w 5269692"/>
                    <a:gd name="connsiteY23" fmla="*/ 3060333 h 4540286"/>
                    <a:gd name="connsiteX24" fmla="*/ 2769627 w 5269692"/>
                    <a:gd name="connsiteY24" fmla="*/ 2880624 h 4540286"/>
                    <a:gd name="connsiteX25" fmla="*/ 2595204 w 5269692"/>
                    <a:gd name="connsiteY25" fmla="*/ 2732629 h 4540286"/>
                    <a:gd name="connsiteX26" fmla="*/ 2383782 w 5269692"/>
                    <a:gd name="connsiteY26" fmla="*/ 2526492 h 4540286"/>
                    <a:gd name="connsiteX27" fmla="*/ 2394353 w 5269692"/>
                    <a:gd name="connsiteY27" fmla="*/ 2373211 h 4540286"/>
                    <a:gd name="connsiteX28" fmla="*/ 2373211 w 5269692"/>
                    <a:gd name="connsiteY28" fmla="*/ 2288642 h 4540286"/>
                    <a:gd name="connsiteX29" fmla="*/ 2182931 w 5269692"/>
                    <a:gd name="connsiteY29" fmla="*/ 2256929 h 4540286"/>
                    <a:gd name="connsiteX30" fmla="*/ 2209359 w 5269692"/>
                    <a:gd name="connsiteY30" fmla="*/ 2040222 h 4540286"/>
                    <a:gd name="connsiteX31" fmla="*/ 2040222 w 5269692"/>
                    <a:gd name="connsiteY31" fmla="*/ 1860513 h 4540286"/>
                    <a:gd name="connsiteX32" fmla="*/ 1828800 w 5269692"/>
                    <a:gd name="connsiteY32" fmla="*/ 1707232 h 4540286"/>
                    <a:gd name="connsiteX33" fmla="*/ 1633234 w 5269692"/>
                    <a:gd name="connsiteY33" fmla="*/ 1606807 h 4540286"/>
                    <a:gd name="connsiteX34" fmla="*/ 1231533 w 5269692"/>
                    <a:gd name="connsiteY34" fmla="*/ 1421812 h 4540286"/>
                    <a:gd name="connsiteX35" fmla="*/ 930256 w 5269692"/>
                    <a:gd name="connsiteY35" fmla="*/ 1247389 h 4540286"/>
                    <a:gd name="connsiteX36" fmla="*/ 597267 w 5269692"/>
                    <a:gd name="connsiteY36" fmla="*/ 1083537 h 4540286"/>
                    <a:gd name="connsiteX37" fmla="*/ 512698 w 5269692"/>
                    <a:gd name="connsiteY37" fmla="*/ 1030682 h 4540286"/>
                    <a:gd name="connsiteX38" fmla="*/ 10571 w 5269692"/>
                    <a:gd name="connsiteY38" fmla="*/ 993683 h 4540286"/>
                    <a:gd name="connsiteX39" fmla="*/ 0 w 5269692"/>
                    <a:gd name="connsiteY39" fmla="*/ 0 h 454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269692" h="4540286">
                      <a:moveTo>
                        <a:pt x="0" y="0"/>
                      </a:moveTo>
                      <a:lnTo>
                        <a:pt x="232564" y="26427"/>
                      </a:lnTo>
                      <a:lnTo>
                        <a:pt x="861544" y="132138"/>
                      </a:lnTo>
                      <a:lnTo>
                        <a:pt x="1226247" y="264277"/>
                      </a:lnTo>
                      <a:lnTo>
                        <a:pt x="1479953" y="443986"/>
                      </a:lnTo>
                      <a:lnTo>
                        <a:pt x="1802372" y="702978"/>
                      </a:lnTo>
                      <a:lnTo>
                        <a:pt x="2637489" y="1511667"/>
                      </a:lnTo>
                      <a:lnTo>
                        <a:pt x="3181900" y="2013794"/>
                      </a:lnTo>
                      <a:lnTo>
                        <a:pt x="3599459" y="2648060"/>
                      </a:lnTo>
                      <a:lnTo>
                        <a:pt x="3847879" y="2991620"/>
                      </a:lnTo>
                      <a:lnTo>
                        <a:pt x="4006446" y="3113188"/>
                      </a:lnTo>
                      <a:lnTo>
                        <a:pt x="4323579" y="3176615"/>
                      </a:lnTo>
                      <a:lnTo>
                        <a:pt x="4529715" y="3218899"/>
                      </a:lnTo>
                      <a:lnTo>
                        <a:pt x="5126982" y="3594173"/>
                      </a:lnTo>
                      <a:lnTo>
                        <a:pt x="5269692" y="3699884"/>
                      </a:lnTo>
                      <a:cubicBezTo>
                        <a:pt x="5267930" y="3980018"/>
                        <a:pt x="5266169" y="4260152"/>
                        <a:pt x="5264407" y="4540286"/>
                      </a:cubicBezTo>
                      <a:lnTo>
                        <a:pt x="4360578" y="4513859"/>
                      </a:lnTo>
                      <a:lnTo>
                        <a:pt x="3678742" y="3641743"/>
                      </a:lnTo>
                      <a:lnTo>
                        <a:pt x="3573031" y="3393322"/>
                      </a:lnTo>
                      <a:lnTo>
                        <a:pt x="3456749" y="3224185"/>
                      </a:lnTo>
                      <a:lnTo>
                        <a:pt x="3377466" y="3187186"/>
                      </a:lnTo>
                      <a:lnTo>
                        <a:pt x="3250612" y="3224185"/>
                      </a:lnTo>
                      <a:lnTo>
                        <a:pt x="2981049" y="3181900"/>
                      </a:lnTo>
                      <a:lnTo>
                        <a:pt x="2880624" y="3060333"/>
                      </a:lnTo>
                      <a:lnTo>
                        <a:pt x="2769627" y="2880624"/>
                      </a:lnTo>
                      <a:lnTo>
                        <a:pt x="2595204" y="2732629"/>
                      </a:lnTo>
                      <a:lnTo>
                        <a:pt x="2383782" y="2526492"/>
                      </a:lnTo>
                      <a:lnTo>
                        <a:pt x="2394353" y="2373211"/>
                      </a:lnTo>
                      <a:lnTo>
                        <a:pt x="2373211" y="2288642"/>
                      </a:lnTo>
                      <a:lnTo>
                        <a:pt x="2182931" y="2256929"/>
                      </a:lnTo>
                      <a:lnTo>
                        <a:pt x="2209359" y="2040222"/>
                      </a:lnTo>
                      <a:lnTo>
                        <a:pt x="2040222" y="1860513"/>
                      </a:lnTo>
                      <a:lnTo>
                        <a:pt x="1828800" y="1707232"/>
                      </a:lnTo>
                      <a:lnTo>
                        <a:pt x="1633234" y="1606807"/>
                      </a:lnTo>
                      <a:lnTo>
                        <a:pt x="1231533" y="1421812"/>
                      </a:lnTo>
                      <a:lnTo>
                        <a:pt x="930256" y="1247389"/>
                      </a:lnTo>
                      <a:lnTo>
                        <a:pt x="597267" y="1083537"/>
                      </a:lnTo>
                      <a:lnTo>
                        <a:pt x="512698" y="1030682"/>
                      </a:lnTo>
                      <a:lnTo>
                        <a:pt x="10571" y="9936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00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フリーフォーム 71"/>
                <p:cNvSpPr/>
                <p:nvPr/>
              </p:nvSpPr>
              <p:spPr>
                <a:xfrm>
                  <a:off x="5052985" y="5888102"/>
                  <a:ext cx="935542" cy="983112"/>
                </a:xfrm>
                <a:custGeom>
                  <a:avLst/>
                  <a:gdLst>
                    <a:gd name="connsiteX0" fmla="*/ 0 w 935542"/>
                    <a:gd name="connsiteY0" fmla="*/ 0 h 983112"/>
                    <a:gd name="connsiteX1" fmla="*/ 158566 w 935542"/>
                    <a:gd name="connsiteY1" fmla="*/ 200851 h 983112"/>
                    <a:gd name="connsiteX2" fmla="*/ 935542 w 935542"/>
                    <a:gd name="connsiteY2" fmla="*/ 983112 h 983112"/>
                    <a:gd name="connsiteX3" fmla="*/ 930256 w 935542"/>
                    <a:gd name="connsiteY3" fmla="*/ 10571 h 983112"/>
                    <a:gd name="connsiteX4" fmla="*/ 0 w 935542"/>
                    <a:gd name="connsiteY4" fmla="*/ 0 h 983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5542" h="983112">
                      <a:moveTo>
                        <a:pt x="0" y="0"/>
                      </a:moveTo>
                      <a:lnTo>
                        <a:pt x="158566" y="200851"/>
                      </a:lnTo>
                      <a:lnTo>
                        <a:pt x="935542" y="983112"/>
                      </a:lnTo>
                      <a:lnTo>
                        <a:pt x="930256" y="105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00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" name="右矢印 1"/>
            <p:cNvSpPr/>
            <p:nvPr/>
          </p:nvSpPr>
          <p:spPr>
            <a:xfrm rot="19764992">
              <a:off x="3153660" y="5224076"/>
              <a:ext cx="637529" cy="641312"/>
            </a:xfrm>
            <a:prstGeom prst="rightArrow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右矢印 93"/>
            <p:cNvSpPr/>
            <p:nvPr/>
          </p:nvSpPr>
          <p:spPr>
            <a:xfrm rot="18819037">
              <a:off x="3910598" y="4748897"/>
              <a:ext cx="637529" cy="641312"/>
            </a:xfrm>
            <a:prstGeom prst="rightArrow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3909993" y="563866"/>
            <a:ext cx="1656184" cy="6147947"/>
            <a:chOff x="7805918" y="254932"/>
            <a:chExt cx="1656184" cy="6264696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7805918" y="254932"/>
              <a:ext cx="1656184" cy="6264696"/>
              <a:chOff x="4133834" y="502380"/>
              <a:chExt cx="1656184" cy="6264696"/>
            </a:xfrm>
          </p:grpSpPr>
          <p:grpSp>
            <p:nvGrpSpPr>
              <p:cNvPr id="39" name="グループ化 38"/>
              <p:cNvGrpSpPr/>
              <p:nvPr/>
            </p:nvGrpSpPr>
            <p:grpSpPr>
              <a:xfrm>
                <a:off x="4800881" y="502380"/>
                <a:ext cx="773113" cy="958904"/>
                <a:chOff x="6032500" y="5667321"/>
                <a:chExt cx="773113" cy="958904"/>
              </a:xfrm>
            </p:grpSpPr>
            <p:grpSp>
              <p:nvGrpSpPr>
                <p:cNvPr id="40" name="Group 14"/>
                <p:cNvGrpSpPr>
                  <a:grpSpLocks/>
                </p:cNvGrpSpPr>
                <p:nvPr/>
              </p:nvGrpSpPr>
              <p:grpSpPr bwMode="auto">
                <a:xfrm>
                  <a:off x="6032500" y="5907088"/>
                  <a:ext cx="773113" cy="719137"/>
                  <a:chOff x="8164" y="14913"/>
                  <a:chExt cx="869" cy="863"/>
                </a:xfrm>
              </p:grpSpPr>
              <p:sp>
                <p:nvSpPr>
                  <p:cNvPr id="42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8295" y="15024"/>
                    <a:ext cx="624" cy="624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74295" tIns="8890" rIns="74295" bIns="8890"/>
                  <a:lstStyle/>
                  <a:p>
                    <a:endParaRPr lang="ja-JP" altLang="en-US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3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8183" y="14913"/>
                    <a:ext cx="850" cy="850"/>
                  </a:xfrm>
                  <a:prstGeom prst="star4">
                    <a:avLst>
                      <a:gd name="adj" fmla="val 125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74295" tIns="8890" rIns="74295" bIns="8890"/>
                  <a:lstStyle/>
                  <a:p>
                    <a:endParaRPr lang="ja-JP" altLang="en-US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8164" y="15341"/>
                    <a:ext cx="85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74295" tIns="8890" rIns="74295" bIns="8890"/>
                  <a:lstStyle/>
                  <a:p>
                    <a:endParaRPr lang="ja-JP" altLang="en-US" b="1"/>
                  </a:p>
                </p:txBody>
              </p:sp>
              <p:sp>
                <p:nvSpPr>
                  <p:cNvPr id="45" name="Line 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8185" y="15351"/>
                    <a:ext cx="85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74295" tIns="8890" rIns="74295" bIns="8890"/>
                  <a:lstStyle/>
                  <a:p>
                    <a:endParaRPr lang="ja-JP" altLang="en-US" b="1" dirty="0"/>
                  </a:p>
                </p:txBody>
              </p:sp>
            </p:grpSp>
            <p:sp>
              <p:nvSpPr>
                <p:cNvPr id="4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176516" y="5667321"/>
                  <a:ext cx="490538" cy="341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ja-JP" altLang="en-US" b="1" dirty="0">
                      <a:solidFill>
                        <a:srgbClr val="000000"/>
                      </a:solidFill>
                      <a:latin typeface="Century" pitchFamily="18" charset="0"/>
                      <a:ea typeface="ＭＳ 明朝" pitchFamily="17" charset="-128"/>
                    </a:rPr>
                    <a:t>Ｎ</a:t>
                  </a:r>
                  <a:endParaRPr lang="ja-JP" altLang="en-US" b="1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1" name="グループ化 20"/>
              <p:cNvGrpSpPr/>
              <p:nvPr/>
            </p:nvGrpSpPr>
            <p:grpSpPr>
              <a:xfrm>
                <a:off x="4133834" y="6191012"/>
                <a:ext cx="1656184" cy="576064"/>
                <a:chOff x="4427984" y="6237312"/>
                <a:chExt cx="1656184" cy="576064"/>
              </a:xfrm>
            </p:grpSpPr>
            <p:sp>
              <p:nvSpPr>
                <p:cNvPr id="7" name="正方形/長方形 6"/>
                <p:cNvSpPr/>
                <p:nvPr/>
              </p:nvSpPr>
              <p:spPr>
                <a:xfrm>
                  <a:off x="4427984" y="6237312"/>
                  <a:ext cx="1440160" cy="57606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4716016" y="6259676"/>
                  <a:ext cx="13681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2800" b="1" dirty="0"/>
                    <a:t>皇居</a:t>
                  </a:r>
                  <a:endParaRPr kumimoji="1" lang="ja-JP" altLang="en-US" sz="2800" b="1" dirty="0"/>
                </a:p>
              </p:txBody>
            </p:sp>
          </p:grpSp>
        </p:grpSp>
        <p:sp>
          <p:nvSpPr>
            <p:cNvPr id="6" name="星 5 5"/>
            <p:cNvSpPr/>
            <p:nvPr/>
          </p:nvSpPr>
          <p:spPr>
            <a:xfrm>
              <a:off x="7892695" y="5980644"/>
              <a:ext cx="481705" cy="481705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585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55" y="40647"/>
            <a:ext cx="2448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rgbClr val="FFFF00"/>
                </a:solidFill>
              </a:rPr>
              <a:t>解析条件</a:t>
            </a:r>
            <a:endParaRPr kumimoji="1" lang="en-US" altLang="ja-JP" sz="4000" b="1" dirty="0" smtClean="0">
              <a:solidFill>
                <a:srgbClr val="FFFF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90794" y="3726327"/>
            <a:ext cx="625726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晴天かつ風が弱い静穏な日</a:t>
            </a:r>
            <a:endParaRPr kumimoji="1" lang="ja-JP" altLang="en-US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653" y="1340768"/>
            <a:ext cx="8619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皇居において、にじみ出し現象が確認された日を対象とする。</a:t>
            </a:r>
            <a:endParaRPr kumimoji="1" lang="ja-JP" altLang="en-US" sz="36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3491879" y="2866913"/>
            <a:ext cx="2160240" cy="64807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9335" y="5085184"/>
            <a:ext cx="8464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皇居がにじみ出している時、関東平野スケールでは</a:t>
            </a:r>
            <a:endParaRPr kumimoji="1" lang="en-US" altLang="ja-JP" sz="28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  <a:p>
            <a:r>
              <a:rPr kumimoji="1" lang="ja-JP" altLang="en-US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どのような冷気生成域が形成されているか検討を行う。</a:t>
            </a:r>
            <a:endParaRPr kumimoji="1" lang="ja-JP" altLang="en-US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4"/>
          <a:stretch/>
        </p:blipFill>
        <p:spPr bwMode="auto">
          <a:xfrm>
            <a:off x="179512" y="1474280"/>
            <a:ext cx="7216909" cy="418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79512" y="116632"/>
            <a:ext cx="7406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2007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年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8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月</a:t>
            </a:r>
            <a:r>
              <a:rPr lang="en-US" altLang="ja-JP" sz="2800" b="1" dirty="0">
                <a:solidFill>
                  <a:srgbClr val="FFFF00"/>
                </a:solidFill>
              </a:rPr>
              <a:t>5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日から</a:t>
            </a:r>
            <a:r>
              <a:rPr lang="en-US" altLang="ja-JP" sz="2800" b="1" dirty="0">
                <a:solidFill>
                  <a:srgbClr val="FFFF00"/>
                </a:solidFill>
              </a:rPr>
              <a:t>6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日　皇居の気温・風速・風向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93566" y="5669594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23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時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20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分に冷気生成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998539" y="4600385"/>
            <a:ext cx="6088346" cy="2196228"/>
            <a:chOff x="2948152" y="3393012"/>
            <a:chExt cx="6088346" cy="2196228"/>
          </a:xfrm>
        </p:grpSpPr>
        <p:sp>
          <p:nvSpPr>
            <p:cNvPr id="8" name="円/楕円 7"/>
            <p:cNvSpPr/>
            <p:nvPr/>
          </p:nvSpPr>
          <p:spPr>
            <a:xfrm>
              <a:off x="2948152" y="3393012"/>
              <a:ext cx="2835220" cy="714323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矢印コネクタ 8"/>
            <p:cNvCxnSpPr>
              <a:endCxn id="8" idx="6"/>
            </p:cNvCxnSpPr>
            <p:nvPr/>
          </p:nvCxnSpPr>
          <p:spPr>
            <a:xfrm flipH="1" flipV="1">
              <a:off x="5783372" y="3750174"/>
              <a:ext cx="516820" cy="1263002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/>
            <p:cNvSpPr/>
            <p:nvPr/>
          </p:nvSpPr>
          <p:spPr>
            <a:xfrm>
              <a:off x="6300192" y="4437112"/>
              <a:ext cx="2736306" cy="11521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風速が</a:t>
              </a:r>
              <a:r>
                <a:rPr kumimoji="1" lang="en-US" altLang="ja-JP" sz="2400" b="1" dirty="0" smtClean="0">
                  <a:solidFill>
                    <a:schemeClr val="tx1"/>
                  </a:solidFill>
                </a:rPr>
                <a:t>1m/s</a:t>
              </a:r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以下に小さくなる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128602" y="3138966"/>
            <a:ext cx="6048909" cy="1442162"/>
            <a:chOff x="3128602" y="2394846"/>
            <a:chExt cx="6048909" cy="1442162"/>
          </a:xfrm>
        </p:grpSpPr>
        <p:sp>
          <p:nvSpPr>
            <p:cNvPr id="12" name="円/楕円 11"/>
            <p:cNvSpPr/>
            <p:nvPr/>
          </p:nvSpPr>
          <p:spPr>
            <a:xfrm>
              <a:off x="3128602" y="2684880"/>
              <a:ext cx="648072" cy="1152128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矢印コネクタ 12"/>
            <p:cNvCxnSpPr>
              <a:stCxn id="14" idx="1"/>
              <a:endCxn id="12" idx="7"/>
            </p:cNvCxnSpPr>
            <p:nvPr/>
          </p:nvCxnSpPr>
          <p:spPr>
            <a:xfrm flipH="1" flipV="1">
              <a:off x="3681766" y="2853605"/>
              <a:ext cx="2759440" cy="8130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正方形/長方形 13"/>
            <p:cNvSpPr/>
            <p:nvPr/>
          </p:nvSpPr>
          <p:spPr>
            <a:xfrm>
              <a:off x="6441206" y="2394846"/>
              <a:ext cx="2736305" cy="1080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chemeClr val="tx1"/>
                  </a:solidFill>
                </a:rPr>
                <a:t>風速</a:t>
              </a:r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が小さくなり　気温が約</a:t>
              </a:r>
              <a:r>
                <a:rPr kumimoji="1" lang="en-US" altLang="ja-JP" sz="2400" b="1" dirty="0" smtClean="0">
                  <a:solidFill>
                    <a:schemeClr val="tx1"/>
                  </a:solidFill>
                </a:rPr>
                <a:t>1.5℃</a:t>
              </a:r>
              <a:r>
                <a:rPr lang="ja-JP" altLang="en-US" sz="2400" b="1" dirty="0">
                  <a:solidFill>
                    <a:schemeClr val="tx1"/>
                  </a:solidFill>
                </a:rPr>
                <a:t>急激に低下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円/楕円 2"/>
          <p:cNvSpPr/>
          <p:nvPr/>
        </p:nvSpPr>
        <p:spPr>
          <a:xfrm>
            <a:off x="3703329" y="3861048"/>
            <a:ext cx="2130430" cy="720080"/>
          </a:xfrm>
          <a:prstGeom prst="ellipse">
            <a:avLst/>
          </a:prstGeom>
          <a:solidFill>
            <a:srgbClr val="0000FF">
              <a:alpha val="20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983433" y="4594628"/>
            <a:ext cx="2835220" cy="720080"/>
          </a:xfrm>
          <a:prstGeom prst="ellipse">
            <a:avLst/>
          </a:prstGeom>
          <a:solidFill>
            <a:srgbClr val="CC00CC">
              <a:alpha val="20000"/>
            </a:srgbClr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>
            <a:stCxn id="22" idx="1"/>
            <a:endCxn id="3" idx="6"/>
          </p:cNvCxnSpPr>
          <p:nvPr/>
        </p:nvCxnSpPr>
        <p:spPr>
          <a:xfrm flipH="1" flipV="1">
            <a:off x="5833759" y="4221088"/>
            <a:ext cx="607446" cy="64869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6441205" y="4412586"/>
            <a:ext cx="2736305" cy="914400"/>
          </a:xfrm>
          <a:prstGeom prst="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風向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が東側にまとまっている</a:t>
            </a:r>
            <a:endParaRPr kumimoji="1" lang="ja-JP" altLang="en-US" sz="24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30" y="626272"/>
            <a:ext cx="1955122" cy="234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四角形吹き出し 23"/>
          <p:cNvSpPr/>
          <p:nvPr/>
        </p:nvSpPr>
        <p:spPr>
          <a:xfrm>
            <a:off x="7088330" y="639852"/>
            <a:ext cx="1116000" cy="432048"/>
          </a:xfrm>
          <a:prstGeom prst="wedgeRectCallout">
            <a:avLst>
              <a:gd name="adj1" fmla="val -27488"/>
              <a:gd name="adj2" fmla="val 1616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kumimoji="1" lang="ja-JP" altLang="en-US" sz="2400" b="1" dirty="0" smtClean="0">
                <a:solidFill>
                  <a:schemeClr val="tx1"/>
                </a:solidFill>
              </a:rPr>
              <a:t>半蔵門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927</Words>
  <Application>Microsoft Office PowerPoint</Application>
  <PresentationFormat>画面に合わせる (4:3)</PresentationFormat>
  <Paragraphs>273</Paragraphs>
  <Slides>19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​​テーマ</vt:lpstr>
      <vt:lpstr>PowerPoint プレゼンテーション</vt:lpstr>
      <vt:lpstr>研究目的</vt:lpstr>
      <vt:lpstr>研究方法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成田健一研究室</dc:creator>
  <cp:lastModifiedBy>成田健一研究室</cp:lastModifiedBy>
  <cp:revision>122</cp:revision>
  <dcterms:created xsi:type="dcterms:W3CDTF">2013-01-18T05:02:26Z</dcterms:created>
  <dcterms:modified xsi:type="dcterms:W3CDTF">2013-02-09T00:40:32Z</dcterms:modified>
</cp:coreProperties>
</file>