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6"/>
  </p:notesMasterIdLst>
  <p:sldIdLst>
    <p:sldId id="432" r:id="rId2"/>
    <p:sldId id="434" r:id="rId3"/>
    <p:sldId id="435" r:id="rId4"/>
    <p:sldId id="436" r:id="rId5"/>
    <p:sldId id="437" r:id="rId6"/>
    <p:sldId id="438" r:id="rId7"/>
    <p:sldId id="439" r:id="rId8"/>
    <p:sldId id="440" r:id="rId9"/>
    <p:sldId id="441" r:id="rId10"/>
    <p:sldId id="442" r:id="rId11"/>
    <p:sldId id="443" r:id="rId12"/>
    <p:sldId id="444" r:id="rId13"/>
    <p:sldId id="445" r:id="rId14"/>
    <p:sldId id="447" r:id="rId15"/>
    <p:sldId id="448" r:id="rId16"/>
    <p:sldId id="449" r:id="rId17"/>
    <p:sldId id="450" r:id="rId18"/>
    <p:sldId id="451" r:id="rId19"/>
    <p:sldId id="452" r:id="rId20"/>
    <p:sldId id="453" r:id="rId21"/>
    <p:sldId id="454" r:id="rId22"/>
    <p:sldId id="455" r:id="rId23"/>
    <p:sldId id="456" r:id="rId24"/>
    <p:sldId id="446" r:id="rId25"/>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66"/>
    <a:srgbClr val="006600"/>
    <a:srgbClr val="FF6600"/>
    <a:srgbClr val="FFFF66"/>
    <a:srgbClr val="FFFF00"/>
    <a:srgbClr val="00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7044" autoAdjust="0"/>
  </p:normalViewPr>
  <p:slideViewPr>
    <p:cSldViewPr>
      <p:cViewPr varScale="1">
        <p:scale>
          <a:sx n="105" d="100"/>
          <a:sy n="105" d="100"/>
        </p:scale>
        <p:origin x="-15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56" y="-96"/>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86F99ADD-E508-4ED4-87D6-6AA24075C362}" type="datetimeFigureOut">
              <a:rPr kumimoji="1" lang="ja-JP" altLang="en-US" smtClean="0"/>
              <a:t>2013/2/9</a:t>
            </a:fld>
            <a:endParaRPr kumimoji="1" lang="ja-JP" altLang="en-US"/>
          </a:p>
        </p:txBody>
      </p:sp>
      <p:sp>
        <p:nvSpPr>
          <p:cNvPr id="4" name="スライド イメージ プレースホルダー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AF2C0565-CACE-45AD-B393-504DBBEE379B}" type="slidenum">
              <a:rPr kumimoji="1" lang="ja-JP" altLang="en-US" smtClean="0"/>
              <a:t>‹#›</a:t>
            </a:fld>
            <a:endParaRPr kumimoji="1" lang="ja-JP" altLang="en-US"/>
          </a:p>
        </p:txBody>
      </p:sp>
    </p:spTree>
    <p:extLst>
      <p:ext uri="{BB962C8B-B14F-4D97-AF65-F5344CB8AC3E}">
        <p14:creationId xmlns:p14="http://schemas.microsoft.com/office/powerpoint/2010/main" val="36287834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2C0565-CACE-45AD-B393-504DBBEE379B}" type="slidenum">
              <a:rPr kumimoji="1" lang="ja-JP" altLang="en-US" smtClean="0"/>
              <a:t>1</a:t>
            </a:fld>
            <a:endParaRPr kumimoji="1" lang="ja-JP" altLang="en-US"/>
          </a:p>
        </p:txBody>
      </p:sp>
    </p:spTree>
    <p:extLst>
      <p:ext uri="{BB962C8B-B14F-4D97-AF65-F5344CB8AC3E}">
        <p14:creationId xmlns:p14="http://schemas.microsoft.com/office/powerpoint/2010/main" val="282132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2C0565-CACE-45AD-B393-504DBBEE379B}" type="slidenum">
              <a:rPr kumimoji="1" lang="ja-JP" altLang="en-US" smtClean="0"/>
              <a:t>8</a:t>
            </a:fld>
            <a:endParaRPr kumimoji="1" lang="ja-JP" altLang="en-US"/>
          </a:p>
        </p:txBody>
      </p:sp>
    </p:spTree>
    <p:extLst>
      <p:ext uri="{BB962C8B-B14F-4D97-AF65-F5344CB8AC3E}">
        <p14:creationId xmlns:p14="http://schemas.microsoft.com/office/powerpoint/2010/main" val="2905146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2C0565-CACE-45AD-B393-504DBBEE379B}" type="slidenum">
              <a:rPr kumimoji="1" lang="ja-JP" altLang="en-US" smtClean="0"/>
              <a:t>14</a:t>
            </a:fld>
            <a:endParaRPr kumimoji="1" lang="ja-JP" altLang="en-US"/>
          </a:p>
        </p:txBody>
      </p:sp>
    </p:spTree>
    <p:extLst>
      <p:ext uri="{BB962C8B-B14F-4D97-AF65-F5344CB8AC3E}">
        <p14:creationId xmlns:p14="http://schemas.microsoft.com/office/powerpoint/2010/main" val="425751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2C0565-CACE-45AD-B393-504DBBEE379B}" type="slidenum">
              <a:rPr kumimoji="1" lang="ja-JP" altLang="en-US" smtClean="0"/>
              <a:t>15</a:t>
            </a:fld>
            <a:endParaRPr kumimoji="1" lang="ja-JP" altLang="en-US"/>
          </a:p>
        </p:txBody>
      </p:sp>
    </p:spTree>
    <p:extLst>
      <p:ext uri="{BB962C8B-B14F-4D97-AF65-F5344CB8AC3E}">
        <p14:creationId xmlns:p14="http://schemas.microsoft.com/office/powerpoint/2010/main" val="2961069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2C0565-CACE-45AD-B393-504DBBEE379B}" type="slidenum">
              <a:rPr kumimoji="1" lang="ja-JP" altLang="en-US" smtClean="0"/>
              <a:t>16</a:t>
            </a:fld>
            <a:endParaRPr kumimoji="1" lang="ja-JP" altLang="en-US"/>
          </a:p>
        </p:txBody>
      </p:sp>
    </p:spTree>
    <p:extLst>
      <p:ext uri="{BB962C8B-B14F-4D97-AF65-F5344CB8AC3E}">
        <p14:creationId xmlns:p14="http://schemas.microsoft.com/office/powerpoint/2010/main" val="334157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3F77F1E-BBFD-41A4-B826-961D2B376375}" type="datetimeFigureOut">
              <a:rPr kumimoji="1" lang="ja-JP" altLang="en-US" smtClean="0"/>
              <a:t>2013/2/9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829A7A-5AB7-4DC4-B85D-0502328F5D87}" type="slidenum">
              <a:rPr kumimoji="1" lang="ja-JP" altLang="en-US" smtClean="0"/>
              <a:t>‹#›</a:t>
            </a:fld>
            <a:endParaRPr kumimoji="1" lang="ja-JP" altLang="en-US"/>
          </a:p>
        </p:txBody>
      </p:sp>
    </p:spTree>
    <p:extLst>
      <p:ext uri="{BB962C8B-B14F-4D97-AF65-F5344CB8AC3E}">
        <p14:creationId xmlns:p14="http://schemas.microsoft.com/office/powerpoint/2010/main" val="21942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F77F1E-BBFD-41A4-B826-961D2B376375}" type="datetimeFigureOut">
              <a:rPr kumimoji="1" lang="ja-JP" altLang="en-US" smtClean="0"/>
              <a:t>2013/2/9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829A7A-5AB7-4DC4-B85D-0502328F5D87}" type="slidenum">
              <a:rPr kumimoji="1" lang="ja-JP" altLang="en-US" smtClean="0"/>
              <a:t>‹#›</a:t>
            </a:fld>
            <a:endParaRPr kumimoji="1" lang="ja-JP" altLang="en-US"/>
          </a:p>
        </p:txBody>
      </p:sp>
    </p:spTree>
    <p:extLst>
      <p:ext uri="{BB962C8B-B14F-4D97-AF65-F5344CB8AC3E}">
        <p14:creationId xmlns:p14="http://schemas.microsoft.com/office/powerpoint/2010/main" val="93393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F77F1E-BBFD-41A4-B826-961D2B376375}" type="datetimeFigureOut">
              <a:rPr kumimoji="1" lang="ja-JP" altLang="en-US" smtClean="0"/>
              <a:t>2013/2/9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829A7A-5AB7-4DC4-B85D-0502328F5D87}" type="slidenum">
              <a:rPr kumimoji="1" lang="ja-JP" altLang="en-US" smtClean="0"/>
              <a:t>‹#›</a:t>
            </a:fld>
            <a:endParaRPr kumimoji="1" lang="ja-JP" altLang="en-US"/>
          </a:p>
        </p:txBody>
      </p:sp>
    </p:spTree>
    <p:extLst>
      <p:ext uri="{BB962C8B-B14F-4D97-AF65-F5344CB8AC3E}">
        <p14:creationId xmlns:p14="http://schemas.microsoft.com/office/powerpoint/2010/main" val="333092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F77F1E-BBFD-41A4-B826-961D2B376375}" type="datetimeFigureOut">
              <a:rPr kumimoji="1" lang="ja-JP" altLang="en-US" smtClean="0"/>
              <a:t>2013/2/9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829A7A-5AB7-4DC4-B85D-0502328F5D87}" type="slidenum">
              <a:rPr kumimoji="1" lang="ja-JP" altLang="en-US" smtClean="0"/>
              <a:t>‹#›</a:t>
            </a:fld>
            <a:endParaRPr kumimoji="1" lang="ja-JP" altLang="en-US"/>
          </a:p>
        </p:txBody>
      </p:sp>
    </p:spTree>
    <p:extLst>
      <p:ext uri="{BB962C8B-B14F-4D97-AF65-F5344CB8AC3E}">
        <p14:creationId xmlns:p14="http://schemas.microsoft.com/office/powerpoint/2010/main" val="68233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3F77F1E-BBFD-41A4-B826-961D2B376375}" type="datetimeFigureOut">
              <a:rPr kumimoji="1" lang="ja-JP" altLang="en-US" smtClean="0"/>
              <a:t>2013/2/9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829A7A-5AB7-4DC4-B85D-0502328F5D87}" type="slidenum">
              <a:rPr kumimoji="1" lang="ja-JP" altLang="en-US" smtClean="0"/>
              <a:t>‹#›</a:t>
            </a:fld>
            <a:endParaRPr kumimoji="1" lang="ja-JP" altLang="en-US"/>
          </a:p>
        </p:txBody>
      </p:sp>
    </p:spTree>
    <p:extLst>
      <p:ext uri="{BB962C8B-B14F-4D97-AF65-F5344CB8AC3E}">
        <p14:creationId xmlns:p14="http://schemas.microsoft.com/office/powerpoint/2010/main" val="398155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3F77F1E-BBFD-41A4-B826-961D2B376375}" type="datetimeFigureOut">
              <a:rPr kumimoji="1" lang="ja-JP" altLang="en-US" smtClean="0"/>
              <a:t>2013/2/9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4829A7A-5AB7-4DC4-B85D-0502328F5D87}" type="slidenum">
              <a:rPr kumimoji="1" lang="ja-JP" altLang="en-US" smtClean="0"/>
              <a:t>‹#›</a:t>
            </a:fld>
            <a:endParaRPr kumimoji="1" lang="ja-JP" altLang="en-US"/>
          </a:p>
        </p:txBody>
      </p:sp>
    </p:spTree>
    <p:extLst>
      <p:ext uri="{BB962C8B-B14F-4D97-AF65-F5344CB8AC3E}">
        <p14:creationId xmlns:p14="http://schemas.microsoft.com/office/powerpoint/2010/main" val="326379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3F77F1E-BBFD-41A4-B826-961D2B376375}" type="datetimeFigureOut">
              <a:rPr kumimoji="1" lang="ja-JP" altLang="en-US" smtClean="0"/>
              <a:t>2013/2/9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4829A7A-5AB7-4DC4-B85D-0502328F5D87}" type="slidenum">
              <a:rPr kumimoji="1" lang="ja-JP" altLang="en-US" smtClean="0"/>
              <a:t>‹#›</a:t>
            </a:fld>
            <a:endParaRPr kumimoji="1" lang="ja-JP" altLang="en-US"/>
          </a:p>
        </p:txBody>
      </p:sp>
    </p:spTree>
    <p:extLst>
      <p:ext uri="{BB962C8B-B14F-4D97-AF65-F5344CB8AC3E}">
        <p14:creationId xmlns:p14="http://schemas.microsoft.com/office/powerpoint/2010/main" val="2553832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3F77F1E-BBFD-41A4-B826-961D2B376375}" type="datetimeFigureOut">
              <a:rPr kumimoji="1" lang="ja-JP" altLang="en-US" smtClean="0"/>
              <a:t>2013/2/9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4829A7A-5AB7-4DC4-B85D-0502328F5D87}" type="slidenum">
              <a:rPr kumimoji="1" lang="ja-JP" altLang="en-US" smtClean="0"/>
              <a:t>‹#›</a:t>
            </a:fld>
            <a:endParaRPr kumimoji="1" lang="ja-JP" altLang="en-US"/>
          </a:p>
        </p:txBody>
      </p:sp>
    </p:spTree>
    <p:extLst>
      <p:ext uri="{BB962C8B-B14F-4D97-AF65-F5344CB8AC3E}">
        <p14:creationId xmlns:p14="http://schemas.microsoft.com/office/powerpoint/2010/main" val="114293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3F77F1E-BBFD-41A4-B826-961D2B376375}" type="datetimeFigureOut">
              <a:rPr kumimoji="1" lang="ja-JP" altLang="en-US" smtClean="0"/>
              <a:t>2013/2/9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4829A7A-5AB7-4DC4-B85D-0502328F5D87}" type="slidenum">
              <a:rPr kumimoji="1" lang="ja-JP" altLang="en-US" smtClean="0"/>
              <a:t>‹#›</a:t>
            </a:fld>
            <a:endParaRPr kumimoji="1" lang="ja-JP" altLang="en-US"/>
          </a:p>
        </p:txBody>
      </p:sp>
    </p:spTree>
    <p:extLst>
      <p:ext uri="{BB962C8B-B14F-4D97-AF65-F5344CB8AC3E}">
        <p14:creationId xmlns:p14="http://schemas.microsoft.com/office/powerpoint/2010/main" val="79924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3F77F1E-BBFD-41A4-B826-961D2B376375}" type="datetimeFigureOut">
              <a:rPr kumimoji="1" lang="ja-JP" altLang="en-US" smtClean="0"/>
              <a:t>2013/2/9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4829A7A-5AB7-4DC4-B85D-0502328F5D87}" type="slidenum">
              <a:rPr kumimoji="1" lang="ja-JP" altLang="en-US" smtClean="0"/>
              <a:t>‹#›</a:t>
            </a:fld>
            <a:endParaRPr kumimoji="1" lang="ja-JP" altLang="en-US"/>
          </a:p>
        </p:txBody>
      </p:sp>
    </p:spTree>
    <p:extLst>
      <p:ext uri="{BB962C8B-B14F-4D97-AF65-F5344CB8AC3E}">
        <p14:creationId xmlns:p14="http://schemas.microsoft.com/office/powerpoint/2010/main" val="246780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3F77F1E-BBFD-41A4-B826-961D2B376375}" type="datetimeFigureOut">
              <a:rPr kumimoji="1" lang="ja-JP" altLang="en-US" smtClean="0"/>
              <a:t>2013/2/9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4829A7A-5AB7-4DC4-B85D-0502328F5D87}" type="slidenum">
              <a:rPr kumimoji="1" lang="ja-JP" altLang="en-US" smtClean="0"/>
              <a:t>‹#›</a:t>
            </a:fld>
            <a:endParaRPr kumimoji="1" lang="ja-JP" altLang="en-US"/>
          </a:p>
        </p:txBody>
      </p:sp>
    </p:spTree>
    <p:extLst>
      <p:ext uri="{BB962C8B-B14F-4D97-AF65-F5344CB8AC3E}">
        <p14:creationId xmlns:p14="http://schemas.microsoft.com/office/powerpoint/2010/main" val="265894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77F1E-BBFD-41A4-B826-961D2B376375}" type="datetimeFigureOut">
              <a:rPr kumimoji="1" lang="ja-JP" altLang="en-US" smtClean="0"/>
              <a:t>2013/2/9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29A7A-5AB7-4DC4-B85D-0502328F5D87}" type="slidenum">
              <a:rPr kumimoji="1" lang="ja-JP" altLang="en-US" smtClean="0"/>
              <a:t>‹#›</a:t>
            </a:fld>
            <a:endParaRPr kumimoji="1" lang="ja-JP" altLang="en-US"/>
          </a:p>
        </p:txBody>
      </p:sp>
    </p:spTree>
    <p:extLst>
      <p:ext uri="{BB962C8B-B14F-4D97-AF65-F5344CB8AC3E}">
        <p14:creationId xmlns:p14="http://schemas.microsoft.com/office/powerpoint/2010/main" val="141987356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Excel_______1.xlsx"/><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ja-JP" altLang="en-US" sz="4800" b="1" dirty="0" smtClean="0">
                <a:solidFill>
                  <a:srgbClr val="FFFF00"/>
                </a:solidFill>
                <a:effectLst>
                  <a:outerShdw blurRad="38100" dist="38100" dir="2700000" algn="tl">
                    <a:srgbClr val="000000">
                      <a:alpha val="43137"/>
                    </a:srgbClr>
                  </a:outerShdw>
                </a:effectLst>
              </a:rPr>
              <a:t>日射遮蔽と組み合わせた</a:t>
            </a:r>
            <a:r>
              <a:rPr lang="en-US" altLang="ja-JP" sz="4800" b="1" dirty="0" smtClean="0">
                <a:solidFill>
                  <a:srgbClr val="FFFF00"/>
                </a:solidFill>
                <a:effectLst>
                  <a:outerShdw blurRad="38100" dist="38100" dir="2700000" algn="tl">
                    <a:srgbClr val="000000">
                      <a:alpha val="43137"/>
                    </a:srgbClr>
                  </a:outerShdw>
                </a:effectLst>
              </a:rPr>
              <a:t/>
            </a:r>
            <a:br>
              <a:rPr lang="en-US" altLang="ja-JP" sz="4800" b="1" dirty="0" smtClean="0">
                <a:solidFill>
                  <a:srgbClr val="FFFF00"/>
                </a:solidFill>
                <a:effectLst>
                  <a:outerShdw blurRad="38100" dist="38100" dir="2700000" algn="tl">
                    <a:srgbClr val="000000">
                      <a:alpha val="43137"/>
                    </a:srgbClr>
                  </a:outerShdw>
                </a:effectLst>
              </a:rPr>
            </a:br>
            <a:r>
              <a:rPr lang="ja-JP" altLang="en-US" sz="4800" b="1" dirty="0" smtClean="0">
                <a:solidFill>
                  <a:srgbClr val="FFFF00"/>
                </a:solidFill>
                <a:effectLst>
                  <a:outerShdw blurRad="38100" dist="38100" dir="2700000" algn="tl">
                    <a:srgbClr val="000000">
                      <a:alpha val="43137"/>
                    </a:srgbClr>
                  </a:outerShdw>
                </a:effectLst>
              </a:rPr>
              <a:t>微細水ミストの被験者実験</a:t>
            </a:r>
            <a:endParaRPr kumimoji="1" lang="ja-JP" altLang="en-US" sz="4800" b="1" dirty="0">
              <a:solidFill>
                <a:srgbClr val="FFFF00"/>
              </a:solidFill>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p:txBody>
          <a:bodyPr>
            <a:normAutofit/>
          </a:bodyPr>
          <a:lstStyle/>
          <a:p>
            <a:pPr algn="l"/>
            <a:r>
              <a:rPr lang="ja-JP" altLang="en-US" sz="3600" dirty="0">
                <a:solidFill>
                  <a:schemeClr val="bg1"/>
                </a:solidFill>
              </a:rPr>
              <a:t>　</a:t>
            </a:r>
            <a:r>
              <a:rPr lang="ja-JP" altLang="en-US" sz="3600" dirty="0" smtClean="0">
                <a:solidFill>
                  <a:schemeClr val="bg1"/>
                </a:solidFill>
              </a:rPr>
              <a:t>　　</a:t>
            </a:r>
            <a:r>
              <a:rPr kumimoji="1" lang="en-US" altLang="ja-JP" sz="3600" dirty="0" smtClean="0">
                <a:solidFill>
                  <a:schemeClr val="bg1"/>
                </a:solidFill>
              </a:rPr>
              <a:t>1093114</a:t>
            </a:r>
            <a:r>
              <a:rPr kumimoji="1" lang="ja-JP" altLang="en-US" sz="3600" dirty="0" smtClean="0">
                <a:solidFill>
                  <a:schemeClr val="bg1"/>
                </a:solidFill>
              </a:rPr>
              <a:t>　　石井　英丈</a:t>
            </a:r>
            <a:endParaRPr lang="en-US" altLang="ja-JP" sz="3600" dirty="0">
              <a:solidFill>
                <a:schemeClr val="bg1"/>
              </a:solidFill>
            </a:endParaRPr>
          </a:p>
          <a:p>
            <a:pPr algn="l"/>
            <a:r>
              <a:rPr kumimoji="1" lang="ja-JP" altLang="en-US" sz="3600" dirty="0" smtClean="0">
                <a:solidFill>
                  <a:schemeClr val="bg1"/>
                </a:solidFill>
              </a:rPr>
              <a:t>　　　</a:t>
            </a:r>
            <a:r>
              <a:rPr kumimoji="1" lang="en-US" altLang="ja-JP" sz="3600" dirty="0" smtClean="0">
                <a:solidFill>
                  <a:schemeClr val="bg1"/>
                </a:solidFill>
              </a:rPr>
              <a:t>1093143</a:t>
            </a:r>
            <a:r>
              <a:rPr kumimoji="1" lang="ja-JP" altLang="en-US" sz="3600" dirty="0" smtClean="0">
                <a:solidFill>
                  <a:schemeClr val="bg1"/>
                </a:solidFill>
              </a:rPr>
              <a:t>　　大森　勇</a:t>
            </a:r>
            <a:endParaRPr kumimoji="1" lang="ja-JP" altLang="en-US" sz="3600" dirty="0">
              <a:solidFill>
                <a:schemeClr val="bg1"/>
              </a:solidFill>
            </a:endParaRPr>
          </a:p>
        </p:txBody>
      </p:sp>
    </p:spTree>
    <p:extLst>
      <p:ext uri="{BB962C8B-B14F-4D97-AF65-F5344CB8AC3E}">
        <p14:creationId xmlns:p14="http://schemas.microsoft.com/office/powerpoint/2010/main" val="3119140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34850"/>
            <a:ext cx="4416202" cy="6668140"/>
          </a:xfrm>
          <a:prstGeom prst="rect">
            <a:avLst/>
          </a:prstGeom>
          <a:solidFill>
            <a:schemeClr val="bg1"/>
          </a:solidFill>
          <a:ln w="9525">
            <a:solidFill>
              <a:schemeClr val="bg1">
                <a:alpha val="0"/>
              </a:schemeClr>
            </a:solidFill>
            <a:miter lim="800000"/>
            <a:headEnd/>
            <a:tailEnd/>
          </a:ln>
          <a:effectLst/>
        </p:spPr>
      </p:pic>
      <p:graphicFrame>
        <p:nvGraphicFramePr>
          <p:cNvPr id="3" name="オブジェクト 2"/>
          <p:cNvGraphicFramePr>
            <a:graphicFrameLocks noChangeAspect="1"/>
          </p:cNvGraphicFramePr>
          <p:nvPr>
            <p:extLst>
              <p:ext uri="{D42A27DB-BD31-4B8C-83A1-F6EECF244321}">
                <p14:modId xmlns:p14="http://schemas.microsoft.com/office/powerpoint/2010/main" val="4287262618"/>
              </p:ext>
            </p:extLst>
          </p:nvPr>
        </p:nvGraphicFramePr>
        <p:xfrm>
          <a:off x="179388" y="1503002"/>
          <a:ext cx="8824912" cy="3887787"/>
        </p:xfrm>
        <a:graphic>
          <a:graphicData uri="http://schemas.openxmlformats.org/presentationml/2006/ole">
            <mc:AlternateContent xmlns:mc="http://schemas.openxmlformats.org/markup-compatibility/2006">
              <mc:Choice xmlns:v="urn:schemas-microsoft-com:vml" Requires="v">
                <p:oleObj spid="_x0000_s21511" name="ワークシート" r:id="rId5" imgW="14306596" imgH="6305648" progId="Excel.Sheet.12">
                  <p:embed/>
                </p:oleObj>
              </mc:Choice>
              <mc:Fallback>
                <p:oleObj name="ワークシート" r:id="rId5" imgW="14306596" imgH="6305648" progId="Excel.Sheet.12">
                  <p:embed/>
                  <p:pic>
                    <p:nvPicPr>
                      <p:cNvPr id="0" name=""/>
                      <p:cNvPicPr/>
                      <p:nvPr/>
                    </p:nvPicPr>
                    <p:blipFill>
                      <a:blip r:embed="rId6"/>
                      <a:stretch>
                        <a:fillRect/>
                      </a:stretch>
                    </p:blipFill>
                    <p:spPr>
                      <a:xfrm>
                        <a:off x="179388" y="1503002"/>
                        <a:ext cx="8824912" cy="3887787"/>
                      </a:xfrm>
                      <a:prstGeom prst="rect">
                        <a:avLst/>
                      </a:prstGeom>
                      <a:solidFill>
                        <a:schemeClr val="bg1"/>
                      </a:solidFill>
                      <a:ln w="25400">
                        <a:solidFill>
                          <a:srgbClr val="FF0000"/>
                        </a:solidFill>
                      </a:ln>
                    </p:spPr>
                  </p:pic>
                </p:oleObj>
              </mc:Fallback>
            </mc:AlternateContent>
          </a:graphicData>
        </a:graphic>
      </p:graphicFrame>
      <p:sp>
        <p:nvSpPr>
          <p:cNvPr id="4" name="テキスト ボックス 3"/>
          <p:cNvSpPr txBox="1"/>
          <p:nvPr/>
        </p:nvSpPr>
        <p:spPr>
          <a:xfrm>
            <a:off x="467544" y="5905491"/>
            <a:ext cx="8424936" cy="523220"/>
          </a:xfrm>
          <a:prstGeom prst="rect">
            <a:avLst/>
          </a:prstGeom>
          <a:solidFill>
            <a:schemeClr val="bg1"/>
          </a:solidFill>
          <a:ln w="31750">
            <a:solidFill>
              <a:srgbClr val="FF0000"/>
            </a:solidFill>
          </a:ln>
        </p:spPr>
        <p:txBody>
          <a:bodyPr wrap="square" rtlCol="0">
            <a:spAutoFit/>
          </a:bodyPr>
          <a:lstStyle/>
          <a:p>
            <a:r>
              <a:rPr lang="ja-JP" altLang="en-US" sz="2800" b="1" dirty="0"/>
              <a:t>アンケート</a:t>
            </a:r>
            <a:r>
              <a:rPr lang="ja-JP" altLang="en-US" sz="2800" b="1" dirty="0" smtClean="0"/>
              <a:t>は</a:t>
            </a:r>
            <a:r>
              <a:rPr kumimoji="1" lang="ja-JP" altLang="en-US" sz="2800" b="1" dirty="0" err="1" smtClean="0"/>
              <a:t>の</a:t>
            </a:r>
            <a:r>
              <a:rPr kumimoji="1" lang="ja-JP" altLang="en-US" sz="2800" b="1" dirty="0" smtClean="0">
                <a:solidFill>
                  <a:srgbClr val="0000FF"/>
                </a:solidFill>
              </a:rPr>
              <a:t>待機場所</a:t>
            </a:r>
            <a:r>
              <a:rPr kumimoji="1" lang="ja-JP" altLang="en-US" sz="2800" b="1" dirty="0" smtClean="0"/>
              <a:t>と比較して</a:t>
            </a:r>
            <a:r>
              <a:rPr kumimoji="1" lang="en-US" altLang="ja-JP" sz="2800" b="1" dirty="0" smtClean="0">
                <a:solidFill>
                  <a:srgbClr val="0000FF"/>
                </a:solidFill>
              </a:rPr>
              <a:t>7</a:t>
            </a:r>
            <a:r>
              <a:rPr kumimoji="1" lang="ja-JP" altLang="en-US" sz="2800" b="1" dirty="0" smtClean="0">
                <a:solidFill>
                  <a:srgbClr val="0000FF"/>
                </a:solidFill>
              </a:rPr>
              <a:t>段階</a:t>
            </a:r>
            <a:r>
              <a:rPr kumimoji="1" lang="ja-JP" altLang="en-US" sz="2800" b="1" dirty="0" smtClean="0"/>
              <a:t>で評価する。</a:t>
            </a:r>
            <a:endParaRPr kumimoji="1" lang="ja-JP" altLang="en-US" sz="2800" b="1" dirty="0"/>
          </a:p>
        </p:txBody>
      </p:sp>
      <p:grpSp>
        <p:nvGrpSpPr>
          <p:cNvPr id="13" name="グループ化 12"/>
          <p:cNvGrpSpPr/>
          <p:nvPr/>
        </p:nvGrpSpPr>
        <p:grpSpPr>
          <a:xfrm>
            <a:off x="2123728" y="4995357"/>
            <a:ext cx="5904656" cy="378297"/>
            <a:chOff x="2123728" y="4995357"/>
            <a:chExt cx="5904656" cy="378297"/>
          </a:xfrm>
        </p:grpSpPr>
        <p:sp>
          <p:nvSpPr>
            <p:cNvPr id="5" name="テキスト ボックス 4"/>
            <p:cNvSpPr txBox="1"/>
            <p:nvPr/>
          </p:nvSpPr>
          <p:spPr>
            <a:xfrm>
              <a:off x="2123728" y="5002418"/>
              <a:ext cx="318258" cy="369332"/>
            </a:xfrm>
            <a:prstGeom prst="rect">
              <a:avLst/>
            </a:prstGeom>
            <a:noFill/>
          </p:spPr>
          <p:txBody>
            <a:bodyPr wrap="square" rtlCol="0">
              <a:spAutoFit/>
            </a:bodyPr>
            <a:lstStyle/>
            <a:p>
              <a:r>
                <a:rPr kumimoji="1" lang="en-US" altLang="ja-JP" b="1" dirty="0" smtClean="0"/>
                <a:t>1</a:t>
              </a:r>
              <a:endParaRPr kumimoji="1" lang="ja-JP" altLang="en-US" b="1" dirty="0"/>
            </a:p>
          </p:txBody>
        </p:sp>
        <p:sp>
          <p:nvSpPr>
            <p:cNvPr id="6" name="テキスト ボックス 5"/>
            <p:cNvSpPr txBox="1"/>
            <p:nvPr/>
          </p:nvSpPr>
          <p:spPr>
            <a:xfrm>
              <a:off x="3973170" y="5002426"/>
              <a:ext cx="318258" cy="369332"/>
            </a:xfrm>
            <a:prstGeom prst="rect">
              <a:avLst/>
            </a:prstGeom>
            <a:noFill/>
          </p:spPr>
          <p:txBody>
            <a:bodyPr wrap="square" rtlCol="0">
              <a:spAutoFit/>
            </a:bodyPr>
            <a:lstStyle/>
            <a:p>
              <a:r>
                <a:rPr lang="en-US" altLang="ja-JP" b="1" dirty="0"/>
                <a:t>3</a:t>
              </a:r>
              <a:endParaRPr kumimoji="1" lang="ja-JP" altLang="en-US" b="1" dirty="0"/>
            </a:p>
          </p:txBody>
        </p:sp>
        <p:sp>
          <p:nvSpPr>
            <p:cNvPr id="7" name="テキスト ボックス 6"/>
            <p:cNvSpPr txBox="1"/>
            <p:nvPr/>
          </p:nvSpPr>
          <p:spPr>
            <a:xfrm>
              <a:off x="3054365" y="4995357"/>
              <a:ext cx="318258" cy="369332"/>
            </a:xfrm>
            <a:prstGeom prst="rect">
              <a:avLst/>
            </a:prstGeom>
            <a:noFill/>
          </p:spPr>
          <p:txBody>
            <a:bodyPr wrap="square" rtlCol="0">
              <a:spAutoFit/>
            </a:bodyPr>
            <a:lstStyle/>
            <a:p>
              <a:r>
                <a:rPr lang="en-US" altLang="ja-JP" b="1" dirty="0"/>
                <a:t>2</a:t>
              </a:r>
              <a:endParaRPr kumimoji="1" lang="ja-JP" altLang="en-US" b="1" dirty="0"/>
            </a:p>
          </p:txBody>
        </p:sp>
        <p:sp>
          <p:nvSpPr>
            <p:cNvPr id="8" name="テキスト ボックス 7"/>
            <p:cNvSpPr txBox="1"/>
            <p:nvPr/>
          </p:nvSpPr>
          <p:spPr>
            <a:xfrm>
              <a:off x="4932040" y="4998956"/>
              <a:ext cx="318258" cy="369332"/>
            </a:xfrm>
            <a:prstGeom prst="rect">
              <a:avLst/>
            </a:prstGeom>
            <a:noFill/>
          </p:spPr>
          <p:txBody>
            <a:bodyPr wrap="square" rtlCol="0">
              <a:spAutoFit/>
            </a:bodyPr>
            <a:lstStyle/>
            <a:p>
              <a:r>
                <a:rPr lang="en-US" altLang="ja-JP" b="1" dirty="0"/>
                <a:t>4</a:t>
              </a:r>
              <a:endParaRPr kumimoji="1" lang="ja-JP" altLang="en-US" b="1" dirty="0"/>
            </a:p>
          </p:txBody>
        </p:sp>
        <p:sp>
          <p:nvSpPr>
            <p:cNvPr id="9" name="テキスト ボックス 8"/>
            <p:cNvSpPr txBox="1"/>
            <p:nvPr/>
          </p:nvSpPr>
          <p:spPr>
            <a:xfrm>
              <a:off x="7710126" y="4995357"/>
              <a:ext cx="318258" cy="369332"/>
            </a:xfrm>
            <a:prstGeom prst="rect">
              <a:avLst/>
            </a:prstGeom>
            <a:noFill/>
          </p:spPr>
          <p:txBody>
            <a:bodyPr wrap="square" rtlCol="0">
              <a:spAutoFit/>
            </a:bodyPr>
            <a:lstStyle/>
            <a:p>
              <a:r>
                <a:rPr lang="en-US" altLang="ja-JP" b="1" dirty="0"/>
                <a:t>7</a:t>
              </a:r>
              <a:endParaRPr kumimoji="1" lang="ja-JP" altLang="en-US" b="1" dirty="0"/>
            </a:p>
          </p:txBody>
        </p:sp>
        <p:sp>
          <p:nvSpPr>
            <p:cNvPr id="11" name="テキスト ボックス 10"/>
            <p:cNvSpPr txBox="1"/>
            <p:nvPr/>
          </p:nvSpPr>
          <p:spPr>
            <a:xfrm>
              <a:off x="5848676" y="5002418"/>
              <a:ext cx="318258" cy="369332"/>
            </a:xfrm>
            <a:prstGeom prst="rect">
              <a:avLst/>
            </a:prstGeom>
            <a:noFill/>
          </p:spPr>
          <p:txBody>
            <a:bodyPr wrap="square" rtlCol="0">
              <a:spAutoFit/>
            </a:bodyPr>
            <a:lstStyle/>
            <a:p>
              <a:r>
                <a:rPr lang="en-US" altLang="ja-JP" b="1" dirty="0"/>
                <a:t>5</a:t>
              </a:r>
              <a:endParaRPr kumimoji="1" lang="ja-JP" altLang="en-US" b="1" dirty="0"/>
            </a:p>
          </p:txBody>
        </p:sp>
        <p:sp>
          <p:nvSpPr>
            <p:cNvPr id="12" name="テキスト ボックス 11"/>
            <p:cNvSpPr txBox="1"/>
            <p:nvPr/>
          </p:nvSpPr>
          <p:spPr>
            <a:xfrm>
              <a:off x="6784780" y="5004322"/>
              <a:ext cx="318258" cy="369332"/>
            </a:xfrm>
            <a:prstGeom prst="rect">
              <a:avLst/>
            </a:prstGeom>
            <a:noFill/>
          </p:spPr>
          <p:txBody>
            <a:bodyPr wrap="square" rtlCol="0">
              <a:spAutoFit/>
            </a:bodyPr>
            <a:lstStyle/>
            <a:p>
              <a:r>
                <a:rPr lang="en-US" altLang="ja-JP" b="1" dirty="0"/>
                <a:t>6</a:t>
              </a:r>
              <a:endParaRPr kumimoji="1" lang="ja-JP" altLang="en-US" b="1" dirty="0"/>
            </a:p>
          </p:txBody>
        </p:sp>
      </p:grpSp>
    </p:spTree>
    <p:extLst>
      <p:ext uri="{BB962C8B-B14F-4D97-AF65-F5344CB8AC3E}">
        <p14:creationId xmlns:p14="http://schemas.microsoft.com/office/powerpoint/2010/main" val="268711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8815" y="921420"/>
            <a:ext cx="8568952" cy="5760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7" name="直線コネクタ 76"/>
          <p:cNvCxnSpPr/>
          <p:nvPr/>
        </p:nvCxnSpPr>
        <p:spPr>
          <a:xfrm flipV="1">
            <a:off x="962801" y="1796255"/>
            <a:ext cx="6159315" cy="38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960264" y="1702682"/>
            <a:ext cx="0" cy="2222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V="1">
            <a:off x="1720779" y="3222934"/>
            <a:ext cx="6162118" cy="77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1734160" y="3115900"/>
            <a:ext cx="0" cy="2222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グループ化 66"/>
          <p:cNvGrpSpPr/>
          <p:nvPr/>
        </p:nvGrpSpPr>
        <p:grpSpPr>
          <a:xfrm>
            <a:off x="7108929" y="1486693"/>
            <a:ext cx="1561486" cy="2417277"/>
            <a:chOff x="7108929" y="982637"/>
            <a:chExt cx="1561486" cy="2417277"/>
          </a:xfrm>
        </p:grpSpPr>
        <p:cxnSp>
          <p:nvCxnSpPr>
            <p:cNvPr id="105" name="直線コネクタ 104"/>
            <p:cNvCxnSpPr/>
            <p:nvPr/>
          </p:nvCxnSpPr>
          <p:spPr>
            <a:xfrm>
              <a:off x="7122116" y="982637"/>
              <a:ext cx="0" cy="122479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7120803" y="2175124"/>
              <a:ext cx="775209" cy="538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7892732" y="2175124"/>
              <a:ext cx="0" cy="122479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7108929" y="1289468"/>
              <a:ext cx="787083" cy="1"/>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7886746" y="2713412"/>
              <a:ext cx="783669" cy="1"/>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3" name="テキスト ボックス 2"/>
          <p:cNvSpPr txBox="1"/>
          <p:nvPr/>
        </p:nvSpPr>
        <p:spPr>
          <a:xfrm>
            <a:off x="283416" y="1611571"/>
            <a:ext cx="651803" cy="369332"/>
          </a:xfrm>
          <a:prstGeom prst="rect">
            <a:avLst/>
          </a:prstGeom>
          <a:noFill/>
        </p:spPr>
        <p:txBody>
          <a:bodyPr wrap="square" rtlCol="0">
            <a:spAutoFit/>
          </a:bodyPr>
          <a:lstStyle/>
          <a:p>
            <a:r>
              <a:rPr lang="en-US" altLang="ja-JP" b="1" dirty="0" smtClean="0">
                <a:latin typeface="+mn-ea"/>
              </a:rPr>
              <a:t>Ⅰ</a:t>
            </a:r>
            <a:r>
              <a:rPr lang="ja-JP" altLang="en-US" b="1" dirty="0" smtClean="0">
                <a:latin typeface="+mn-ea"/>
              </a:rPr>
              <a:t>班</a:t>
            </a:r>
            <a:endParaRPr kumimoji="1" lang="ja-JP" altLang="en-US" b="1" dirty="0">
              <a:latin typeface="+mn-ea"/>
            </a:endParaRPr>
          </a:p>
        </p:txBody>
      </p:sp>
      <p:sp>
        <p:nvSpPr>
          <p:cNvPr id="165" name="テキスト ボックス 164"/>
          <p:cNvSpPr txBox="1"/>
          <p:nvPr/>
        </p:nvSpPr>
        <p:spPr>
          <a:xfrm>
            <a:off x="308461" y="3038268"/>
            <a:ext cx="651803" cy="369332"/>
          </a:xfrm>
          <a:prstGeom prst="rect">
            <a:avLst/>
          </a:prstGeom>
          <a:noFill/>
        </p:spPr>
        <p:txBody>
          <a:bodyPr wrap="square" rtlCol="0">
            <a:spAutoFit/>
          </a:bodyPr>
          <a:lstStyle/>
          <a:p>
            <a:r>
              <a:rPr lang="en-US" altLang="ja-JP" b="1" dirty="0">
                <a:latin typeface="+mn-ea"/>
              </a:rPr>
              <a:t>Ⅱ</a:t>
            </a:r>
            <a:r>
              <a:rPr lang="ja-JP" altLang="en-US" b="1" dirty="0" smtClean="0">
                <a:latin typeface="+mn-ea"/>
              </a:rPr>
              <a:t>班</a:t>
            </a:r>
            <a:endParaRPr kumimoji="1" lang="ja-JP" altLang="en-US" b="1" dirty="0">
              <a:latin typeface="+mn-ea"/>
            </a:endParaRPr>
          </a:p>
        </p:txBody>
      </p:sp>
      <p:grpSp>
        <p:nvGrpSpPr>
          <p:cNvPr id="4" name="グループ化 3"/>
          <p:cNvGrpSpPr/>
          <p:nvPr/>
        </p:nvGrpSpPr>
        <p:grpSpPr>
          <a:xfrm>
            <a:off x="4043675" y="1150312"/>
            <a:ext cx="1895365" cy="369332"/>
            <a:chOff x="4043675" y="718264"/>
            <a:chExt cx="1895365" cy="369332"/>
          </a:xfrm>
        </p:grpSpPr>
        <p:sp>
          <p:nvSpPr>
            <p:cNvPr id="108" name="右矢印 107"/>
            <p:cNvSpPr/>
            <p:nvPr/>
          </p:nvSpPr>
          <p:spPr>
            <a:xfrm>
              <a:off x="4043675" y="841047"/>
              <a:ext cx="694129" cy="123766"/>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66" name="テキスト ボックス 165"/>
            <p:cNvSpPr txBox="1"/>
            <p:nvPr/>
          </p:nvSpPr>
          <p:spPr>
            <a:xfrm>
              <a:off x="4769335" y="718264"/>
              <a:ext cx="1169705" cy="369332"/>
            </a:xfrm>
            <a:prstGeom prst="rect">
              <a:avLst/>
            </a:prstGeom>
            <a:noFill/>
          </p:spPr>
          <p:txBody>
            <a:bodyPr wrap="square" rtlCol="0">
              <a:spAutoFit/>
            </a:bodyPr>
            <a:lstStyle/>
            <a:p>
              <a:r>
                <a:rPr lang="ja-JP" altLang="en-US" b="1" dirty="0" smtClean="0">
                  <a:solidFill>
                    <a:srgbClr val="0000FF"/>
                  </a:solidFill>
                  <a:latin typeface="+mn-ea"/>
                </a:rPr>
                <a:t>ミストあり</a:t>
              </a:r>
              <a:endParaRPr kumimoji="1" lang="ja-JP" altLang="en-US" b="1" dirty="0">
                <a:solidFill>
                  <a:srgbClr val="0000FF"/>
                </a:solidFill>
                <a:latin typeface="+mn-ea"/>
              </a:endParaRPr>
            </a:p>
          </p:txBody>
        </p:sp>
      </p:grpSp>
      <p:grpSp>
        <p:nvGrpSpPr>
          <p:cNvPr id="5" name="グループ化 4"/>
          <p:cNvGrpSpPr/>
          <p:nvPr/>
        </p:nvGrpSpPr>
        <p:grpSpPr>
          <a:xfrm>
            <a:off x="6305648" y="1147297"/>
            <a:ext cx="1891624" cy="369332"/>
            <a:chOff x="6305648" y="715249"/>
            <a:chExt cx="1891624" cy="369332"/>
          </a:xfrm>
        </p:grpSpPr>
        <p:sp>
          <p:nvSpPr>
            <p:cNvPr id="109" name="右矢印 108"/>
            <p:cNvSpPr/>
            <p:nvPr/>
          </p:nvSpPr>
          <p:spPr>
            <a:xfrm>
              <a:off x="6305648" y="841047"/>
              <a:ext cx="693536" cy="1214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67" name="テキスト ボックス 166"/>
            <p:cNvSpPr txBox="1"/>
            <p:nvPr/>
          </p:nvSpPr>
          <p:spPr>
            <a:xfrm>
              <a:off x="7027567" y="715249"/>
              <a:ext cx="1169705" cy="369332"/>
            </a:xfrm>
            <a:prstGeom prst="rect">
              <a:avLst/>
            </a:prstGeom>
            <a:noFill/>
          </p:spPr>
          <p:txBody>
            <a:bodyPr wrap="square" rtlCol="0">
              <a:spAutoFit/>
            </a:bodyPr>
            <a:lstStyle/>
            <a:p>
              <a:r>
                <a:rPr lang="ja-JP" altLang="en-US" b="1" dirty="0" smtClean="0">
                  <a:solidFill>
                    <a:srgbClr val="FF0000"/>
                  </a:solidFill>
                  <a:latin typeface="+mn-ea"/>
                </a:rPr>
                <a:t>ミストなし</a:t>
              </a:r>
              <a:endParaRPr kumimoji="1" lang="ja-JP" altLang="en-US" b="1" dirty="0">
                <a:solidFill>
                  <a:srgbClr val="FF0000"/>
                </a:solidFill>
                <a:latin typeface="+mn-ea"/>
              </a:endParaRPr>
            </a:p>
          </p:txBody>
        </p:sp>
      </p:grpSp>
      <p:sp>
        <p:nvSpPr>
          <p:cNvPr id="7" name="テキスト ボックス 6"/>
          <p:cNvSpPr txBox="1"/>
          <p:nvPr/>
        </p:nvSpPr>
        <p:spPr>
          <a:xfrm>
            <a:off x="318490" y="1311117"/>
            <a:ext cx="1707519" cy="338554"/>
          </a:xfrm>
          <a:prstGeom prst="rect">
            <a:avLst/>
          </a:prstGeom>
          <a:noFill/>
        </p:spPr>
        <p:txBody>
          <a:bodyPr wrap="none" rtlCol="0">
            <a:spAutoFit/>
          </a:bodyPr>
          <a:lstStyle/>
          <a:p>
            <a:r>
              <a:rPr kumimoji="1" lang="ja-JP" altLang="en-US" sz="1600" b="1" dirty="0" smtClean="0"/>
              <a:t>ﾊﾟﾀｰﾝ</a:t>
            </a:r>
            <a:r>
              <a:rPr kumimoji="1" lang="en-US" altLang="ja-JP" sz="1600" b="1" dirty="0" smtClean="0"/>
              <a:t>a</a:t>
            </a:r>
            <a:r>
              <a:rPr kumimoji="1" lang="ja-JP" altLang="en-US" sz="1600" b="1" dirty="0" smtClean="0"/>
              <a:t>　被験者</a:t>
            </a:r>
            <a:r>
              <a:rPr kumimoji="1" lang="en-US" altLang="ja-JP" sz="1600" b="1" dirty="0" smtClean="0"/>
              <a:t>A</a:t>
            </a:r>
            <a:endParaRPr kumimoji="1" lang="ja-JP" altLang="en-US" sz="1600" b="1" dirty="0"/>
          </a:p>
        </p:txBody>
      </p:sp>
      <p:sp>
        <p:nvSpPr>
          <p:cNvPr id="170" name="テキスト ボックス 169"/>
          <p:cNvSpPr txBox="1"/>
          <p:nvPr/>
        </p:nvSpPr>
        <p:spPr>
          <a:xfrm>
            <a:off x="328815" y="2734320"/>
            <a:ext cx="1681871" cy="338554"/>
          </a:xfrm>
          <a:prstGeom prst="rect">
            <a:avLst/>
          </a:prstGeom>
          <a:noFill/>
        </p:spPr>
        <p:txBody>
          <a:bodyPr wrap="none" rtlCol="0">
            <a:spAutoFit/>
          </a:bodyPr>
          <a:lstStyle/>
          <a:p>
            <a:r>
              <a:rPr kumimoji="1" lang="ja-JP" altLang="en-US" sz="1600" b="1" dirty="0" smtClean="0"/>
              <a:t>ﾊﾟﾀｰﾝ</a:t>
            </a:r>
            <a:r>
              <a:rPr kumimoji="1" lang="en-US" altLang="ja-JP" sz="1600" b="1" dirty="0" smtClean="0"/>
              <a:t>a</a:t>
            </a:r>
            <a:r>
              <a:rPr kumimoji="1" lang="ja-JP" altLang="en-US" sz="1600" b="1" dirty="0" smtClean="0"/>
              <a:t>　被験者</a:t>
            </a:r>
            <a:r>
              <a:rPr lang="en-US" altLang="ja-JP" sz="1600" b="1" dirty="0"/>
              <a:t>E</a:t>
            </a:r>
            <a:endParaRPr kumimoji="1" lang="ja-JP" altLang="en-US" sz="1600" b="1" dirty="0"/>
          </a:p>
        </p:txBody>
      </p:sp>
      <p:grpSp>
        <p:nvGrpSpPr>
          <p:cNvPr id="9" name="グループ化 8"/>
          <p:cNvGrpSpPr/>
          <p:nvPr/>
        </p:nvGrpSpPr>
        <p:grpSpPr>
          <a:xfrm>
            <a:off x="556554" y="1870224"/>
            <a:ext cx="1299121" cy="1851150"/>
            <a:chOff x="556554" y="1366168"/>
            <a:chExt cx="1299121" cy="1851150"/>
          </a:xfrm>
        </p:grpSpPr>
        <p:sp>
          <p:nvSpPr>
            <p:cNvPr id="79" name="右矢印 78"/>
            <p:cNvSpPr/>
            <p:nvPr/>
          </p:nvSpPr>
          <p:spPr>
            <a:xfrm>
              <a:off x="971908" y="1586409"/>
              <a:ext cx="727221" cy="11566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 name="テキスト ボックス 5"/>
            <p:cNvSpPr txBox="1"/>
            <p:nvPr/>
          </p:nvSpPr>
          <p:spPr>
            <a:xfrm>
              <a:off x="861492" y="1366168"/>
              <a:ext cx="994183" cy="307777"/>
            </a:xfrm>
            <a:prstGeom prst="rect">
              <a:avLst/>
            </a:prstGeom>
            <a:noFill/>
          </p:spPr>
          <p:txBody>
            <a:bodyPr wrap="none" rtlCol="0">
              <a:spAutoFit/>
            </a:bodyPr>
            <a:lstStyle/>
            <a:p>
              <a:r>
                <a:rPr kumimoji="1" lang="ja-JP" altLang="en-US" sz="1400" b="1" dirty="0" smtClean="0"/>
                <a:t>待機（</a:t>
              </a:r>
              <a:r>
                <a:rPr kumimoji="1" lang="en-US" altLang="ja-JP" sz="1400" b="1" dirty="0" smtClean="0"/>
                <a:t>5</a:t>
              </a:r>
              <a:r>
                <a:rPr kumimoji="1" lang="ja-JP" altLang="en-US" sz="1400" b="1" dirty="0" smtClean="0"/>
                <a:t>分）</a:t>
              </a:r>
              <a:endParaRPr kumimoji="1" lang="ja-JP" altLang="en-US" sz="1400" b="1" dirty="0"/>
            </a:p>
          </p:txBody>
        </p:sp>
        <p:sp>
          <p:nvSpPr>
            <p:cNvPr id="8" name="テキスト ボックス 7"/>
            <p:cNvSpPr txBox="1"/>
            <p:nvPr/>
          </p:nvSpPr>
          <p:spPr>
            <a:xfrm>
              <a:off x="556554" y="2909541"/>
              <a:ext cx="1181734" cy="307777"/>
            </a:xfrm>
            <a:prstGeom prst="rect">
              <a:avLst/>
            </a:prstGeom>
            <a:noFill/>
          </p:spPr>
          <p:txBody>
            <a:bodyPr wrap="none" rtlCol="0">
              <a:spAutoFit/>
            </a:bodyPr>
            <a:lstStyle/>
            <a:p>
              <a:r>
                <a:rPr kumimoji="1" lang="ja-JP" altLang="en-US" sz="1400" b="1" dirty="0" smtClean="0"/>
                <a:t>エリア外待機</a:t>
              </a:r>
              <a:endParaRPr kumimoji="1" lang="ja-JP" altLang="en-US" sz="1400" b="1" dirty="0"/>
            </a:p>
          </p:txBody>
        </p:sp>
      </p:grpSp>
      <p:grpSp>
        <p:nvGrpSpPr>
          <p:cNvPr id="31" name="グループ化 30"/>
          <p:cNvGrpSpPr/>
          <p:nvPr/>
        </p:nvGrpSpPr>
        <p:grpSpPr>
          <a:xfrm>
            <a:off x="4809567" y="1549769"/>
            <a:ext cx="740799" cy="2069580"/>
            <a:chOff x="4809567" y="1045713"/>
            <a:chExt cx="740799" cy="2069580"/>
          </a:xfrm>
        </p:grpSpPr>
        <p:grpSp>
          <p:nvGrpSpPr>
            <p:cNvPr id="20" name="グループ化 19"/>
            <p:cNvGrpSpPr/>
            <p:nvPr/>
          </p:nvGrpSpPr>
          <p:grpSpPr>
            <a:xfrm>
              <a:off x="4809567" y="1585131"/>
              <a:ext cx="740799" cy="1530162"/>
              <a:chOff x="4809567" y="1586756"/>
              <a:chExt cx="740799" cy="1530162"/>
            </a:xfrm>
          </p:grpSpPr>
          <p:sp>
            <p:nvSpPr>
              <p:cNvPr id="84" name="右矢印 83"/>
              <p:cNvSpPr/>
              <p:nvPr/>
            </p:nvSpPr>
            <p:spPr>
              <a:xfrm>
                <a:off x="4814194" y="1586756"/>
                <a:ext cx="729122" cy="11314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9" name="右矢印 88"/>
              <p:cNvSpPr/>
              <p:nvPr/>
            </p:nvSpPr>
            <p:spPr>
              <a:xfrm>
                <a:off x="5341338" y="1799887"/>
                <a:ext cx="209028" cy="13702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7" name="右矢印 96"/>
              <p:cNvSpPr/>
              <p:nvPr/>
            </p:nvSpPr>
            <p:spPr>
              <a:xfrm>
                <a:off x="4809567" y="2999975"/>
                <a:ext cx="730716" cy="11694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72" name="テキスト ボックス 171"/>
            <p:cNvSpPr txBox="1"/>
            <p:nvPr/>
          </p:nvSpPr>
          <p:spPr>
            <a:xfrm>
              <a:off x="4815531" y="1045713"/>
              <a:ext cx="726481" cy="307777"/>
            </a:xfrm>
            <a:prstGeom prst="rect">
              <a:avLst/>
            </a:prstGeom>
            <a:noFill/>
          </p:spPr>
          <p:txBody>
            <a:bodyPr wrap="none" rtlCol="0">
              <a:spAutoFit/>
            </a:bodyPr>
            <a:lstStyle/>
            <a:p>
              <a:r>
                <a:rPr lang="ja-JP" altLang="en-US" sz="1400" b="1" dirty="0" smtClean="0"/>
                <a:t>黒</a:t>
              </a:r>
              <a:r>
                <a:rPr lang="en-US" altLang="ja-JP" sz="1400" b="1" dirty="0" smtClean="0"/>
                <a:t>90</a:t>
              </a:r>
              <a:r>
                <a:rPr lang="ja-JP" altLang="en-US" sz="1400" b="1" dirty="0" smtClean="0"/>
                <a:t>％</a:t>
              </a:r>
              <a:endParaRPr kumimoji="1" lang="ja-JP" altLang="en-US" sz="1400" b="1" dirty="0"/>
            </a:p>
          </p:txBody>
        </p:sp>
      </p:grpSp>
      <p:grpSp>
        <p:nvGrpSpPr>
          <p:cNvPr id="28" name="グループ化 27"/>
          <p:cNvGrpSpPr/>
          <p:nvPr/>
        </p:nvGrpSpPr>
        <p:grpSpPr>
          <a:xfrm>
            <a:off x="3112947" y="1545739"/>
            <a:ext cx="1015021" cy="2075235"/>
            <a:chOff x="3112947" y="1041683"/>
            <a:chExt cx="1015021" cy="2075235"/>
          </a:xfrm>
        </p:grpSpPr>
        <p:grpSp>
          <p:nvGrpSpPr>
            <p:cNvPr id="17" name="グループ化 16"/>
            <p:cNvGrpSpPr/>
            <p:nvPr/>
          </p:nvGrpSpPr>
          <p:grpSpPr>
            <a:xfrm>
              <a:off x="3266179" y="1586756"/>
              <a:ext cx="739137" cy="1530162"/>
              <a:chOff x="3266179" y="1586756"/>
              <a:chExt cx="739137" cy="1530162"/>
            </a:xfrm>
          </p:grpSpPr>
          <p:sp>
            <p:nvSpPr>
              <p:cNvPr id="88" name="右矢印 87"/>
              <p:cNvSpPr/>
              <p:nvPr/>
            </p:nvSpPr>
            <p:spPr>
              <a:xfrm>
                <a:off x="3793231" y="1799887"/>
                <a:ext cx="209028" cy="13702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16" name="グループ化 15"/>
              <p:cNvGrpSpPr/>
              <p:nvPr/>
            </p:nvGrpSpPr>
            <p:grpSpPr>
              <a:xfrm>
                <a:off x="3266179" y="1586756"/>
                <a:ext cx="739137" cy="1530162"/>
                <a:chOff x="3266179" y="1586756"/>
                <a:chExt cx="739137" cy="1530162"/>
              </a:xfrm>
            </p:grpSpPr>
            <p:sp>
              <p:nvSpPr>
                <p:cNvPr id="82" name="右矢印 81"/>
                <p:cNvSpPr/>
                <p:nvPr/>
              </p:nvSpPr>
              <p:spPr>
                <a:xfrm>
                  <a:off x="3266179" y="1586756"/>
                  <a:ext cx="729122" cy="1131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5" name="右矢印 94"/>
                <p:cNvSpPr/>
                <p:nvPr/>
              </p:nvSpPr>
              <p:spPr>
                <a:xfrm>
                  <a:off x="3274600" y="2999975"/>
                  <a:ext cx="730716" cy="11694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sp>
          <p:nvSpPr>
            <p:cNvPr id="173" name="テキスト ボックス 172"/>
            <p:cNvSpPr txBox="1"/>
            <p:nvPr/>
          </p:nvSpPr>
          <p:spPr>
            <a:xfrm>
              <a:off x="3112947" y="1041683"/>
              <a:ext cx="1015021" cy="307777"/>
            </a:xfrm>
            <a:prstGeom prst="rect">
              <a:avLst/>
            </a:prstGeom>
            <a:noFill/>
          </p:spPr>
          <p:txBody>
            <a:bodyPr wrap="none" rtlCol="0">
              <a:spAutoFit/>
            </a:bodyPr>
            <a:lstStyle/>
            <a:p>
              <a:r>
                <a:rPr lang="ja-JP" altLang="en-US" sz="1400" b="1" dirty="0" smtClean="0"/>
                <a:t>日除けなし</a:t>
              </a:r>
              <a:endParaRPr kumimoji="1" lang="ja-JP" altLang="en-US" sz="1400" b="1" dirty="0"/>
            </a:p>
          </p:txBody>
        </p:sp>
      </p:grpSp>
      <p:grpSp>
        <p:nvGrpSpPr>
          <p:cNvPr id="64" name="グループ化 63"/>
          <p:cNvGrpSpPr/>
          <p:nvPr/>
        </p:nvGrpSpPr>
        <p:grpSpPr>
          <a:xfrm>
            <a:off x="6357806" y="1548284"/>
            <a:ext cx="734474" cy="2072690"/>
            <a:chOff x="6357806" y="1044228"/>
            <a:chExt cx="734474" cy="2072690"/>
          </a:xfrm>
        </p:grpSpPr>
        <p:grpSp>
          <p:nvGrpSpPr>
            <p:cNvPr id="23" name="グループ化 22"/>
            <p:cNvGrpSpPr/>
            <p:nvPr/>
          </p:nvGrpSpPr>
          <p:grpSpPr>
            <a:xfrm>
              <a:off x="6357806" y="1586756"/>
              <a:ext cx="731076" cy="1530162"/>
              <a:chOff x="6357806" y="1586756"/>
              <a:chExt cx="731076" cy="1530162"/>
            </a:xfrm>
          </p:grpSpPr>
          <p:sp>
            <p:nvSpPr>
              <p:cNvPr id="86" name="右矢印 85"/>
              <p:cNvSpPr/>
              <p:nvPr/>
            </p:nvSpPr>
            <p:spPr>
              <a:xfrm>
                <a:off x="6373511" y="1586756"/>
                <a:ext cx="706637" cy="1131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0" name="右矢印 89"/>
              <p:cNvSpPr/>
              <p:nvPr/>
            </p:nvSpPr>
            <p:spPr>
              <a:xfrm>
                <a:off x="6879854" y="1799887"/>
                <a:ext cx="209028" cy="13702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9" name="右矢印 98"/>
              <p:cNvSpPr/>
              <p:nvPr/>
            </p:nvSpPr>
            <p:spPr>
              <a:xfrm>
                <a:off x="6357806" y="2999975"/>
                <a:ext cx="719381" cy="11694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74" name="テキスト ボックス 173"/>
            <p:cNvSpPr txBox="1"/>
            <p:nvPr/>
          </p:nvSpPr>
          <p:spPr>
            <a:xfrm>
              <a:off x="6365799" y="1044228"/>
              <a:ext cx="726481" cy="307777"/>
            </a:xfrm>
            <a:prstGeom prst="rect">
              <a:avLst/>
            </a:prstGeom>
            <a:noFill/>
          </p:spPr>
          <p:txBody>
            <a:bodyPr wrap="none" rtlCol="0">
              <a:spAutoFit/>
            </a:bodyPr>
            <a:lstStyle/>
            <a:p>
              <a:r>
                <a:rPr lang="ja-JP" altLang="en-US" sz="1400" b="1" dirty="0" smtClean="0"/>
                <a:t>黒</a:t>
              </a:r>
              <a:r>
                <a:rPr lang="en-US" altLang="ja-JP" sz="1400" b="1" dirty="0" smtClean="0"/>
                <a:t>90</a:t>
              </a:r>
              <a:r>
                <a:rPr lang="ja-JP" altLang="en-US" sz="1400" b="1" dirty="0" smtClean="0"/>
                <a:t>％</a:t>
              </a:r>
              <a:endParaRPr kumimoji="1" lang="ja-JP" altLang="en-US" sz="1400" b="1" dirty="0"/>
            </a:p>
          </p:txBody>
        </p:sp>
      </p:grpSp>
      <p:grpSp>
        <p:nvGrpSpPr>
          <p:cNvPr id="29" name="グループ化 28"/>
          <p:cNvGrpSpPr/>
          <p:nvPr/>
        </p:nvGrpSpPr>
        <p:grpSpPr>
          <a:xfrm>
            <a:off x="3914454" y="2090812"/>
            <a:ext cx="1015021" cy="1763395"/>
            <a:chOff x="3914454" y="1586756"/>
            <a:chExt cx="1015021" cy="1763395"/>
          </a:xfrm>
        </p:grpSpPr>
        <p:grpSp>
          <p:nvGrpSpPr>
            <p:cNvPr id="18" name="グループ化 17"/>
            <p:cNvGrpSpPr/>
            <p:nvPr/>
          </p:nvGrpSpPr>
          <p:grpSpPr>
            <a:xfrm>
              <a:off x="4038619" y="1586756"/>
              <a:ext cx="753680" cy="1763395"/>
              <a:chOff x="4038619" y="1586756"/>
              <a:chExt cx="753680" cy="1763395"/>
            </a:xfrm>
          </p:grpSpPr>
          <p:sp>
            <p:nvSpPr>
              <p:cNvPr id="83" name="右矢印 82"/>
              <p:cNvSpPr/>
              <p:nvPr/>
            </p:nvSpPr>
            <p:spPr>
              <a:xfrm>
                <a:off x="4048646" y="1586756"/>
                <a:ext cx="729122" cy="11314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6" name="右矢印 95"/>
              <p:cNvSpPr/>
              <p:nvPr/>
            </p:nvSpPr>
            <p:spPr>
              <a:xfrm>
                <a:off x="4038619" y="2999975"/>
                <a:ext cx="730716" cy="11694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2" name="右矢印 101"/>
              <p:cNvSpPr/>
              <p:nvPr/>
            </p:nvSpPr>
            <p:spPr>
              <a:xfrm>
                <a:off x="4549700" y="3208778"/>
                <a:ext cx="242599" cy="14137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75" name="テキスト ボックス 174"/>
            <p:cNvSpPr txBox="1"/>
            <p:nvPr/>
          </p:nvSpPr>
          <p:spPr>
            <a:xfrm>
              <a:off x="3914454" y="2464643"/>
              <a:ext cx="1015021" cy="307777"/>
            </a:xfrm>
            <a:prstGeom prst="rect">
              <a:avLst/>
            </a:prstGeom>
            <a:noFill/>
          </p:spPr>
          <p:txBody>
            <a:bodyPr wrap="none" rtlCol="0">
              <a:spAutoFit/>
            </a:bodyPr>
            <a:lstStyle/>
            <a:p>
              <a:r>
                <a:rPr lang="ja-JP" altLang="en-US" sz="1400" b="1" dirty="0" smtClean="0"/>
                <a:t>日除けなし</a:t>
              </a:r>
              <a:endParaRPr kumimoji="1" lang="ja-JP" altLang="en-US" sz="1400" b="1" dirty="0"/>
            </a:p>
          </p:txBody>
        </p:sp>
      </p:grpSp>
      <p:grpSp>
        <p:nvGrpSpPr>
          <p:cNvPr id="65" name="グループ化 64"/>
          <p:cNvGrpSpPr/>
          <p:nvPr/>
        </p:nvGrpSpPr>
        <p:grpSpPr>
          <a:xfrm>
            <a:off x="7132978" y="2977207"/>
            <a:ext cx="745091" cy="877000"/>
            <a:chOff x="7132978" y="2473151"/>
            <a:chExt cx="745091" cy="877000"/>
          </a:xfrm>
        </p:grpSpPr>
        <p:grpSp>
          <p:nvGrpSpPr>
            <p:cNvPr id="24" name="グループ化 23"/>
            <p:cNvGrpSpPr/>
            <p:nvPr/>
          </p:nvGrpSpPr>
          <p:grpSpPr>
            <a:xfrm>
              <a:off x="7132978" y="2999975"/>
              <a:ext cx="722041" cy="350176"/>
              <a:chOff x="7132978" y="2999975"/>
              <a:chExt cx="722041" cy="350176"/>
            </a:xfrm>
          </p:grpSpPr>
          <p:sp>
            <p:nvSpPr>
              <p:cNvPr id="100" name="右矢印 99"/>
              <p:cNvSpPr/>
              <p:nvPr/>
            </p:nvSpPr>
            <p:spPr>
              <a:xfrm>
                <a:off x="7132978" y="2999975"/>
                <a:ext cx="708230" cy="11694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4" name="右矢印 103"/>
              <p:cNvSpPr/>
              <p:nvPr/>
            </p:nvSpPr>
            <p:spPr>
              <a:xfrm>
                <a:off x="7612420" y="3208778"/>
                <a:ext cx="242599" cy="14137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77" name="テキスト ボックス 176"/>
            <p:cNvSpPr txBox="1"/>
            <p:nvPr/>
          </p:nvSpPr>
          <p:spPr>
            <a:xfrm>
              <a:off x="7151588" y="2473151"/>
              <a:ext cx="726481" cy="307777"/>
            </a:xfrm>
            <a:prstGeom prst="rect">
              <a:avLst/>
            </a:prstGeom>
            <a:noFill/>
          </p:spPr>
          <p:txBody>
            <a:bodyPr wrap="none" rtlCol="0">
              <a:spAutoFit/>
            </a:bodyPr>
            <a:lstStyle/>
            <a:p>
              <a:r>
                <a:rPr lang="ja-JP" altLang="en-US" sz="1400" b="1" dirty="0" smtClean="0"/>
                <a:t>黒</a:t>
              </a:r>
              <a:r>
                <a:rPr lang="en-US" altLang="ja-JP" sz="1400" b="1" dirty="0" smtClean="0"/>
                <a:t>90</a:t>
              </a:r>
              <a:r>
                <a:rPr lang="ja-JP" altLang="en-US" sz="1400" b="1" dirty="0" smtClean="0"/>
                <a:t>％</a:t>
              </a:r>
              <a:endParaRPr kumimoji="1" lang="ja-JP" altLang="en-US" sz="1400" b="1" dirty="0"/>
            </a:p>
          </p:txBody>
        </p:sp>
      </p:grpSp>
      <p:grpSp>
        <p:nvGrpSpPr>
          <p:cNvPr id="30" name="グループ化 29"/>
          <p:cNvGrpSpPr/>
          <p:nvPr/>
        </p:nvGrpSpPr>
        <p:grpSpPr>
          <a:xfrm>
            <a:off x="5573776" y="2090812"/>
            <a:ext cx="748880" cy="1763395"/>
            <a:chOff x="5573776" y="1586756"/>
            <a:chExt cx="748880" cy="1763395"/>
          </a:xfrm>
        </p:grpSpPr>
        <p:grpSp>
          <p:nvGrpSpPr>
            <p:cNvPr id="22" name="グループ化 21"/>
            <p:cNvGrpSpPr/>
            <p:nvPr/>
          </p:nvGrpSpPr>
          <p:grpSpPr>
            <a:xfrm>
              <a:off x="5573776" y="1586756"/>
              <a:ext cx="748880" cy="1763395"/>
              <a:chOff x="5573776" y="1586756"/>
              <a:chExt cx="748880" cy="1763395"/>
            </a:xfrm>
          </p:grpSpPr>
          <p:sp>
            <p:nvSpPr>
              <p:cNvPr id="85" name="右矢印 84"/>
              <p:cNvSpPr/>
              <p:nvPr/>
            </p:nvSpPr>
            <p:spPr>
              <a:xfrm>
                <a:off x="5596815" y="1586756"/>
                <a:ext cx="717785" cy="11314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8" name="右矢印 97"/>
              <p:cNvSpPr/>
              <p:nvPr/>
            </p:nvSpPr>
            <p:spPr>
              <a:xfrm>
                <a:off x="5573776" y="2999975"/>
                <a:ext cx="730529" cy="116943"/>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3" name="右矢印 102"/>
              <p:cNvSpPr/>
              <p:nvPr/>
            </p:nvSpPr>
            <p:spPr>
              <a:xfrm>
                <a:off x="6080057" y="3208778"/>
                <a:ext cx="242599" cy="14137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78" name="テキスト ボックス 177"/>
            <p:cNvSpPr txBox="1"/>
            <p:nvPr/>
          </p:nvSpPr>
          <p:spPr>
            <a:xfrm>
              <a:off x="5573776" y="2469623"/>
              <a:ext cx="726481" cy="307777"/>
            </a:xfrm>
            <a:prstGeom prst="rect">
              <a:avLst/>
            </a:prstGeom>
            <a:noFill/>
          </p:spPr>
          <p:txBody>
            <a:bodyPr wrap="none" rtlCol="0">
              <a:spAutoFit/>
            </a:bodyPr>
            <a:lstStyle/>
            <a:p>
              <a:r>
                <a:rPr lang="ja-JP" altLang="en-US" sz="1400" b="1" dirty="0" smtClean="0"/>
                <a:t>黒</a:t>
              </a:r>
              <a:r>
                <a:rPr lang="en-US" altLang="ja-JP" sz="1400" b="1" dirty="0" smtClean="0"/>
                <a:t>90</a:t>
              </a:r>
              <a:r>
                <a:rPr lang="ja-JP" altLang="en-US" sz="1400" b="1" dirty="0" smtClean="0"/>
                <a:t>％</a:t>
              </a:r>
              <a:endParaRPr kumimoji="1" lang="ja-JP" altLang="en-US" sz="1400" b="1" dirty="0"/>
            </a:p>
          </p:txBody>
        </p:sp>
      </p:grpSp>
      <p:grpSp>
        <p:nvGrpSpPr>
          <p:cNvPr id="68" name="グループ化 67"/>
          <p:cNvGrpSpPr/>
          <p:nvPr/>
        </p:nvGrpSpPr>
        <p:grpSpPr>
          <a:xfrm>
            <a:off x="482060" y="4209427"/>
            <a:ext cx="8457675" cy="2373676"/>
            <a:chOff x="482060" y="3705371"/>
            <a:chExt cx="8457675" cy="2373676"/>
          </a:xfrm>
        </p:grpSpPr>
        <p:grpSp>
          <p:nvGrpSpPr>
            <p:cNvPr id="111" name="グループ化 110"/>
            <p:cNvGrpSpPr>
              <a:grpSpLocks noChangeAspect="1"/>
            </p:cNvGrpSpPr>
            <p:nvPr/>
          </p:nvGrpSpPr>
          <p:grpSpPr>
            <a:xfrm>
              <a:off x="482060" y="3705371"/>
              <a:ext cx="7690340" cy="2373676"/>
              <a:chOff x="0" y="0"/>
              <a:chExt cx="6651134" cy="2052918"/>
            </a:xfrm>
          </p:grpSpPr>
          <p:grpSp>
            <p:nvGrpSpPr>
              <p:cNvPr id="112" name="グループ化 111"/>
              <p:cNvGrpSpPr/>
              <p:nvPr/>
            </p:nvGrpSpPr>
            <p:grpSpPr>
              <a:xfrm>
                <a:off x="653601" y="512776"/>
                <a:ext cx="5277629" cy="120917"/>
                <a:chOff x="653601" y="512776"/>
                <a:chExt cx="5277629" cy="120917"/>
              </a:xfrm>
            </p:grpSpPr>
            <p:sp>
              <p:nvSpPr>
                <p:cNvPr id="139" name="右矢印 138"/>
                <p:cNvSpPr/>
                <p:nvPr/>
              </p:nvSpPr>
              <p:spPr>
                <a:xfrm>
                  <a:off x="4628695" y="523427"/>
                  <a:ext cx="628338" cy="9755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40" name="右矢印 139"/>
                <p:cNvSpPr/>
                <p:nvPr/>
              </p:nvSpPr>
              <p:spPr>
                <a:xfrm>
                  <a:off x="3956173" y="522067"/>
                  <a:ext cx="628339" cy="103002"/>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41" name="右矢印 140"/>
                <p:cNvSpPr/>
                <p:nvPr/>
              </p:nvSpPr>
              <p:spPr>
                <a:xfrm>
                  <a:off x="653601" y="523982"/>
                  <a:ext cx="628337" cy="9756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42" name="右矢印 141"/>
                <p:cNvSpPr/>
                <p:nvPr/>
              </p:nvSpPr>
              <p:spPr>
                <a:xfrm>
                  <a:off x="2648399" y="522301"/>
                  <a:ext cx="628337" cy="97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43" name="右矢印 142"/>
                <p:cNvSpPr/>
                <p:nvPr/>
              </p:nvSpPr>
              <p:spPr>
                <a:xfrm>
                  <a:off x="1977764" y="522301"/>
                  <a:ext cx="628339" cy="9755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44" name="右矢印 143"/>
                <p:cNvSpPr/>
                <p:nvPr/>
              </p:nvSpPr>
              <p:spPr>
                <a:xfrm>
                  <a:off x="1311137" y="522301"/>
                  <a:ext cx="640133" cy="101867"/>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45" name="右矢印 144"/>
                <p:cNvSpPr/>
                <p:nvPr/>
              </p:nvSpPr>
              <p:spPr>
                <a:xfrm>
                  <a:off x="3311387" y="512776"/>
                  <a:ext cx="598151" cy="12091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46" name="右矢印 145"/>
                <p:cNvSpPr/>
                <p:nvPr/>
              </p:nvSpPr>
              <p:spPr>
                <a:xfrm>
                  <a:off x="5302891" y="522301"/>
                  <a:ext cx="628339" cy="97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13" name="右矢印 112"/>
              <p:cNvSpPr/>
              <p:nvPr/>
            </p:nvSpPr>
            <p:spPr>
              <a:xfrm>
                <a:off x="1776248" y="703130"/>
                <a:ext cx="178575" cy="11744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114" name="グループ化 113"/>
              <p:cNvGrpSpPr/>
              <p:nvPr/>
            </p:nvGrpSpPr>
            <p:grpSpPr>
              <a:xfrm>
                <a:off x="1348255" y="1701805"/>
                <a:ext cx="5249725" cy="112987"/>
                <a:chOff x="1348255" y="1701805"/>
                <a:chExt cx="5249725" cy="112987"/>
              </a:xfrm>
            </p:grpSpPr>
            <p:sp>
              <p:nvSpPr>
                <p:cNvPr id="131" name="右矢印 130"/>
                <p:cNvSpPr/>
                <p:nvPr/>
              </p:nvSpPr>
              <p:spPr>
                <a:xfrm>
                  <a:off x="1348255" y="1701805"/>
                  <a:ext cx="629701" cy="10072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2" name="右矢印 131"/>
                <p:cNvSpPr/>
                <p:nvPr/>
              </p:nvSpPr>
              <p:spPr>
                <a:xfrm>
                  <a:off x="2646307" y="1712926"/>
                  <a:ext cx="629700" cy="10072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3" name="右矢印 132"/>
                <p:cNvSpPr/>
                <p:nvPr/>
              </p:nvSpPr>
              <p:spPr>
                <a:xfrm>
                  <a:off x="3314145" y="1712926"/>
                  <a:ext cx="629701" cy="1007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4" name="右矢印 133"/>
                <p:cNvSpPr/>
                <p:nvPr/>
              </p:nvSpPr>
              <p:spPr>
                <a:xfrm>
                  <a:off x="3978376" y="1712926"/>
                  <a:ext cx="629701" cy="10072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5" name="右矢印 134"/>
                <p:cNvSpPr/>
                <p:nvPr/>
              </p:nvSpPr>
              <p:spPr>
                <a:xfrm>
                  <a:off x="4644887" y="1712925"/>
                  <a:ext cx="602454" cy="101867"/>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6" name="右矢印 135"/>
                <p:cNvSpPr/>
                <p:nvPr/>
              </p:nvSpPr>
              <p:spPr>
                <a:xfrm>
                  <a:off x="5287775" y="1713213"/>
                  <a:ext cx="629701" cy="10072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7" name="右矢印 136"/>
                <p:cNvSpPr/>
                <p:nvPr/>
              </p:nvSpPr>
              <p:spPr>
                <a:xfrm>
                  <a:off x="2015987" y="1712925"/>
                  <a:ext cx="602454" cy="101867"/>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8" name="右矢印 137"/>
                <p:cNvSpPr/>
                <p:nvPr/>
              </p:nvSpPr>
              <p:spPr>
                <a:xfrm>
                  <a:off x="5969641" y="1712926"/>
                  <a:ext cx="628339" cy="97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b="1"/>
                </a:p>
              </p:txBody>
            </p:sp>
          </p:grpSp>
          <p:cxnSp>
            <p:nvCxnSpPr>
              <p:cNvPr id="115" name="直線コネクタ 114"/>
              <p:cNvCxnSpPr/>
              <p:nvPr/>
            </p:nvCxnSpPr>
            <p:spPr>
              <a:xfrm flipV="1">
                <a:off x="1307609" y="1462368"/>
                <a:ext cx="5337528" cy="77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650384" y="262218"/>
                <a:ext cx="5318478" cy="77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5955809" y="171450"/>
                <a:ext cx="0" cy="1887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6651134" y="1371600"/>
                <a:ext cx="0" cy="1887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641975" y="0"/>
                <a:ext cx="0" cy="104017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640859" y="1012742"/>
                <a:ext cx="658324" cy="457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1296398" y="1012742"/>
                <a:ext cx="0" cy="104017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a:off x="619125" y="1473963"/>
                <a:ext cx="668407" cy="1"/>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a:off x="0" y="264288"/>
                <a:ext cx="668407" cy="1"/>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24" name="右矢印 123"/>
              <p:cNvSpPr/>
              <p:nvPr/>
            </p:nvSpPr>
            <p:spPr>
              <a:xfrm>
                <a:off x="3100223" y="703130"/>
                <a:ext cx="178575" cy="11744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5" name="右矢印 124"/>
              <p:cNvSpPr/>
              <p:nvPr/>
            </p:nvSpPr>
            <p:spPr>
              <a:xfrm>
                <a:off x="4405148" y="703130"/>
                <a:ext cx="178575" cy="11744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6" name="右矢印 125"/>
              <p:cNvSpPr/>
              <p:nvPr/>
            </p:nvSpPr>
            <p:spPr>
              <a:xfrm>
                <a:off x="5757698" y="703130"/>
                <a:ext cx="178575" cy="11744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7" name="右矢印 126"/>
              <p:cNvSpPr/>
              <p:nvPr/>
            </p:nvSpPr>
            <p:spPr>
              <a:xfrm>
                <a:off x="2442998" y="1903280"/>
                <a:ext cx="178575" cy="11744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8" name="右矢印 127"/>
              <p:cNvSpPr/>
              <p:nvPr/>
            </p:nvSpPr>
            <p:spPr>
              <a:xfrm>
                <a:off x="6424448" y="1893755"/>
                <a:ext cx="178575" cy="11744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9" name="右矢印 128"/>
              <p:cNvSpPr/>
              <p:nvPr/>
            </p:nvSpPr>
            <p:spPr>
              <a:xfrm>
                <a:off x="5071898" y="1884230"/>
                <a:ext cx="178575" cy="11744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0" name="右矢印 129"/>
              <p:cNvSpPr/>
              <p:nvPr/>
            </p:nvSpPr>
            <p:spPr>
              <a:xfrm>
                <a:off x="3766973" y="1893755"/>
                <a:ext cx="178575" cy="11744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79" name="テキスト ボックス 178"/>
            <p:cNvSpPr txBox="1"/>
            <p:nvPr/>
          </p:nvSpPr>
          <p:spPr>
            <a:xfrm>
              <a:off x="2014071" y="3754185"/>
              <a:ext cx="726481" cy="307777"/>
            </a:xfrm>
            <a:prstGeom prst="rect">
              <a:avLst/>
            </a:prstGeom>
            <a:noFill/>
          </p:spPr>
          <p:txBody>
            <a:bodyPr wrap="none" rtlCol="0">
              <a:spAutoFit/>
            </a:bodyPr>
            <a:lstStyle/>
            <a:p>
              <a:r>
                <a:rPr lang="ja-JP" altLang="en-US" sz="1400" b="1" dirty="0" smtClean="0"/>
                <a:t>黒</a:t>
              </a:r>
              <a:r>
                <a:rPr lang="en-US" altLang="ja-JP" sz="1400" b="1" dirty="0" smtClean="0"/>
                <a:t>50</a:t>
              </a:r>
              <a:r>
                <a:rPr lang="ja-JP" altLang="en-US" sz="1400" b="1" dirty="0" smtClean="0"/>
                <a:t>％</a:t>
              </a:r>
              <a:endParaRPr kumimoji="1" lang="ja-JP" altLang="en-US" sz="1400" b="1" dirty="0"/>
            </a:p>
          </p:txBody>
        </p:sp>
        <p:sp>
          <p:nvSpPr>
            <p:cNvPr id="180" name="テキスト ボックス 179"/>
            <p:cNvSpPr txBox="1"/>
            <p:nvPr/>
          </p:nvSpPr>
          <p:spPr>
            <a:xfrm>
              <a:off x="2799253" y="5145600"/>
              <a:ext cx="726481" cy="307777"/>
            </a:xfrm>
            <a:prstGeom prst="rect">
              <a:avLst/>
            </a:prstGeom>
            <a:noFill/>
          </p:spPr>
          <p:txBody>
            <a:bodyPr wrap="none" rtlCol="0">
              <a:spAutoFit/>
            </a:bodyPr>
            <a:lstStyle/>
            <a:p>
              <a:r>
                <a:rPr lang="ja-JP" altLang="en-US" sz="1400" b="1" dirty="0" smtClean="0"/>
                <a:t>黒</a:t>
              </a:r>
              <a:r>
                <a:rPr lang="en-US" altLang="ja-JP" sz="1400" b="1" dirty="0" smtClean="0"/>
                <a:t>50</a:t>
              </a:r>
              <a:r>
                <a:rPr lang="ja-JP" altLang="en-US" sz="1400" b="1" dirty="0" smtClean="0"/>
                <a:t>％</a:t>
              </a:r>
              <a:endParaRPr kumimoji="1" lang="ja-JP" altLang="en-US" sz="1400" b="1" dirty="0"/>
            </a:p>
          </p:txBody>
        </p:sp>
        <p:sp>
          <p:nvSpPr>
            <p:cNvPr id="181" name="テキスト ボックス 180"/>
            <p:cNvSpPr txBox="1"/>
            <p:nvPr/>
          </p:nvSpPr>
          <p:spPr>
            <a:xfrm>
              <a:off x="3571554" y="3749720"/>
              <a:ext cx="726481" cy="307777"/>
            </a:xfrm>
            <a:prstGeom prst="rect">
              <a:avLst/>
            </a:prstGeom>
            <a:noFill/>
          </p:spPr>
          <p:txBody>
            <a:bodyPr wrap="none" rtlCol="0">
              <a:spAutoFit/>
            </a:bodyPr>
            <a:lstStyle/>
            <a:p>
              <a:r>
                <a:rPr lang="ja-JP" altLang="en-US" sz="1400" b="1" dirty="0" smtClean="0"/>
                <a:t>黒</a:t>
              </a:r>
              <a:r>
                <a:rPr lang="en-US" altLang="ja-JP" sz="1400" b="1" dirty="0" smtClean="0"/>
                <a:t>50</a:t>
              </a:r>
              <a:r>
                <a:rPr lang="ja-JP" altLang="en-US" sz="1400" b="1" dirty="0" smtClean="0"/>
                <a:t>％</a:t>
              </a:r>
              <a:endParaRPr kumimoji="1" lang="ja-JP" altLang="en-US" sz="1400" b="1" dirty="0"/>
            </a:p>
          </p:txBody>
        </p:sp>
        <p:sp>
          <p:nvSpPr>
            <p:cNvPr id="182" name="テキスト ボックス 181"/>
            <p:cNvSpPr txBox="1"/>
            <p:nvPr/>
          </p:nvSpPr>
          <p:spPr>
            <a:xfrm>
              <a:off x="4363894" y="5148209"/>
              <a:ext cx="726481" cy="307777"/>
            </a:xfrm>
            <a:prstGeom prst="rect">
              <a:avLst/>
            </a:prstGeom>
            <a:noFill/>
          </p:spPr>
          <p:txBody>
            <a:bodyPr wrap="none" rtlCol="0">
              <a:spAutoFit/>
            </a:bodyPr>
            <a:lstStyle/>
            <a:p>
              <a:r>
                <a:rPr lang="ja-JP" altLang="en-US" sz="1400" b="1" dirty="0" smtClean="0"/>
                <a:t>黒</a:t>
              </a:r>
              <a:r>
                <a:rPr lang="en-US" altLang="ja-JP" sz="1400" b="1" dirty="0" smtClean="0"/>
                <a:t>50</a:t>
              </a:r>
              <a:r>
                <a:rPr lang="ja-JP" altLang="en-US" sz="1400" b="1" dirty="0" smtClean="0"/>
                <a:t>％</a:t>
              </a:r>
              <a:endParaRPr kumimoji="1" lang="ja-JP" altLang="en-US" sz="1400" b="1" dirty="0"/>
            </a:p>
          </p:txBody>
        </p:sp>
        <p:sp>
          <p:nvSpPr>
            <p:cNvPr id="183" name="テキスト ボックス 182"/>
            <p:cNvSpPr txBox="1"/>
            <p:nvPr/>
          </p:nvSpPr>
          <p:spPr>
            <a:xfrm>
              <a:off x="5084973" y="3747688"/>
              <a:ext cx="704039" cy="307777"/>
            </a:xfrm>
            <a:prstGeom prst="rect">
              <a:avLst/>
            </a:prstGeom>
            <a:noFill/>
          </p:spPr>
          <p:txBody>
            <a:bodyPr wrap="none" rtlCol="0">
              <a:spAutoFit/>
            </a:bodyPr>
            <a:lstStyle/>
            <a:p>
              <a:r>
                <a:rPr lang="ja-JP" altLang="en-US" sz="1400" b="1" dirty="0"/>
                <a:t>すだれ</a:t>
              </a:r>
              <a:endParaRPr kumimoji="1" lang="ja-JP" altLang="en-US" sz="1400" b="1" dirty="0"/>
            </a:p>
          </p:txBody>
        </p:sp>
        <p:sp>
          <p:nvSpPr>
            <p:cNvPr id="184" name="テキスト ボックス 183"/>
            <p:cNvSpPr txBox="1"/>
            <p:nvPr/>
          </p:nvSpPr>
          <p:spPr>
            <a:xfrm>
              <a:off x="5843490" y="5145600"/>
              <a:ext cx="704039" cy="307777"/>
            </a:xfrm>
            <a:prstGeom prst="rect">
              <a:avLst/>
            </a:prstGeom>
            <a:noFill/>
          </p:spPr>
          <p:txBody>
            <a:bodyPr wrap="none" rtlCol="0">
              <a:spAutoFit/>
            </a:bodyPr>
            <a:lstStyle/>
            <a:p>
              <a:r>
                <a:rPr lang="ja-JP" altLang="en-US" sz="1400" b="1" dirty="0"/>
                <a:t>すだれ</a:t>
              </a:r>
              <a:endParaRPr kumimoji="1" lang="ja-JP" altLang="en-US" sz="1400" b="1" dirty="0"/>
            </a:p>
          </p:txBody>
        </p:sp>
        <p:sp>
          <p:nvSpPr>
            <p:cNvPr id="185" name="テキスト ボックス 184"/>
            <p:cNvSpPr txBox="1"/>
            <p:nvPr/>
          </p:nvSpPr>
          <p:spPr>
            <a:xfrm>
              <a:off x="6617572" y="3744660"/>
              <a:ext cx="704039" cy="307777"/>
            </a:xfrm>
            <a:prstGeom prst="rect">
              <a:avLst/>
            </a:prstGeom>
            <a:noFill/>
          </p:spPr>
          <p:txBody>
            <a:bodyPr wrap="none" rtlCol="0">
              <a:spAutoFit/>
            </a:bodyPr>
            <a:lstStyle/>
            <a:p>
              <a:r>
                <a:rPr lang="ja-JP" altLang="en-US" sz="1400" b="1" dirty="0"/>
                <a:t>すだれ</a:t>
              </a:r>
              <a:endParaRPr kumimoji="1" lang="ja-JP" altLang="en-US" sz="1400" b="1" dirty="0"/>
            </a:p>
          </p:txBody>
        </p:sp>
        <p:sp>
          <p:nvSpPr>
            <p:cNvPr id="186" name="テキスト ボックス 185"/>
            <p:cNvSpPr txBox="1"/>
            <p:nvPr/>
          </p:nvSpPr>
          <p:spPr>
            <a:xfrm>
              <a:off x="7387852" y="5137388"/>
              <a:ext cx="704039" cy="307777"/>
            </a:xfrm>
            <a:prstGeom prst="rect">
              <a:avLst/>
            </a:prstGeom>
            <a:noFill/>
          </p:spPr>
          <p:txBody>
            <a:bodyPr wrap="none" rtlCol="0">
              <a:spAutoFit/>
            </a:bodyPr>
            <a:lstStyle/>
            <a:p>
              <a:r>
                <a:rPr lang="ja-JP" altLang="en-US" sz="1400" b="1" dirty="0"/>
                <a:t>すだれ</a:t>
              </a:r>
              <a:endParaRPr kumimoji="1" lang="ja-JP" altLang="en-US" sz="1400" b="1" dirty="0"/>
            </a:p>
          </p:txBody>
        </p:sp>
        <p:sp>
          <p:nvSpPr>
            <p:cNvPr id="187" name="テキスト ボックス 186"/>
            <p:cNvSpPr txBox="1"/>
            <p:nvPr/>
          </p:nvSpPr>
          <p:spPr>
            <a:xfrm>
              <a:off x="7366177" y="3891847"/>
              <a:ext cx="800219" cy="276999"/>
            </a:xfrm>
            <a:prstGeom prst="rect">
              <a:avLst/>
            </a:prstGeom>
            <a:noFill/>
          </p:spPr>
          <p:txBody>
            <a:bodyPr wrap="none" rtlCol="0">
              <a:spAutoFit/>
            </a:bodyPr>
            <a:lstStyle/>
            <a:p>
              <a:r>
                <a:rPr lang="ja-JP" altLang="en-US" sz="1200" b="1" dirty="0" smtClean="0"/>
                <a:t>実験終了</a:t>
              </a:r>
              <a:endParaRPr kumimoji="1" lang="ja-JP" altLang="en-US" sz="1200" b="1" dirty="0"/>
            </a:p>
          </p:txBody>
        </p:sp>
        <p:sp>
          <p:nvSpPr>
            <p:cNvPr id="188" name="テキスト ボックス 187"/>
            <p:cNvSpPr txBox="1"/>
            <p:nvPr/>
          </p:nvSpPr>
          <p:spPr>
            <a:xfrm>
              <a:off x="8139516" y="5280438"/>
              <a:ext cx="800219" cy="276999"/>
            </a:xfrm>
            <a:prstGeom prst="rect">
              <a:avLst/>
            </a:prstGeom>
            <a:noFill/>
          </p:spPr>
          <p:txBody>
            <a:bodyPr wrap="none" rtlCol="0">
              <a:spAutoFit/>
            </a:bodyPr>
            <a:lstStyle/>
            <a:p>
              <a:r>
                <a:rPr lang="ja-JP" altLang="en-US" sz="1200" b="1" dirty="0" smtClean="0"/>
                <a:t>実験終了</a:t>
              </a:r>
              <a:endParaRPr kumimoji="1" lang="ja-JP" altLang="en-US" sz="1200" b="1" dirty="0"/>
            </a:p>
          </p:txBody>
        </p:sp>
      </p:grpSp>
      <p:sp>
        <p:nvSpPr>
          <p:cNvPr id="70" name="テキスト ボックス 69"/>
          <p:cNvSpPr txBox="1"/>
          <p:nvPr/>
        </p:nvSpPr>
        <p:spPr>
          <a:xfrm flipH="1">
            <a:off x="3596721" y="239440"/>
            <a:ext cx="2684959" cy="523220"/>
          </a:xfrm>
          <a:prstGeom prst="rect">
            <a:avLst/>
          </a:prstGeom>
          <a:noFill/>
        </p:spPr>
        <p:txBody>
          <a:bodyPr wrap="square" rtlCol="0">
            <a:spAutoFit/>
          </a:bodyPr>
          <a:lstStyle/>
          <a:p>
            <a:r>
              <a:rPr kumimoji="1" lang="ja-JP" altLang="en-US" sz="2800" b="1" dirty="0" smtClean="0">
                <a:solidFill>
                  <a:srgbClr val="FFFF00"/>
                </a:solidFill>
              </a:rPr>
              <a:t>実験の流れ</a:t>
            </a:r>
            <a:endParaRPr kumimoji="1" lang="ja-JP" altLang="en-US" sz="2800" b="1" dirty="0">
              <a:solidFill>
                <a:srgbClr val="FFFF00"/>
              </a:solidFill>
            </a:endParaRPr>
          </a:p>
        </p:txBody>
      </p:sp>
      <p:grpSp>
        <p:nvGrpSpPr>
          <p:cNvPr id="10" name="グループ化 9"/>
          <p:cNvGrpSpPr/>
          <p:nvPr/>
        </p:nvGrpSpPr>
        <p:grpSpPr>
          <a:xfrm>
            <a:off x="1539454" y="1551331"/>
            <a:ext cx="2372990" cy="2068018"/>
            <a:chOff x="1539454" y="1551331"/>
            <a:chExt cx="2372990" cy="2068018"/>
          </a:xfrm>
        </p:grpSpPr>
        <p:grpSp>
          <p:nvGrpSpPr>
            <p:cNvPr id="69" name="グループ化 68"/>
            <p:cNvGrpSpPr/>
            <p:nvPr/>
          </p:nvGrpSpPr>
          <p:grpSpPr>
            <a:xfrm>
              <a:off x="1539454" y="1551331"/>
              <a:ext cx="2372990" cy="2068018"/>
              <a:chOff x="1539454" y="1047275"/>
              <a:chExt cx="2372990" cy="2068018"/>
            </a:xfrm>
          </p:grpSpPr>
          <p:grpSp>
            <p:nvGrpSpPr>
              <p:cNvPr id="14" name="グループ化 13"/>
              <p:cNvGrpSpPr/>
              <p:nvPr/>
            </p:nvGrpSpPr>
            <p:grpSpPr>
              <a:xfrm>
                <a:off x="1940429" y="1796754"/>
                <a:ext cx="1972015" cy="435235"/>
                <a:chOff x="1940429" y="1796754"/>
                <a:chExt cx="1972015" cy="435235"/>
              </a:xfrm>
            </p:grpSpPr>
            <p:sp>
              <p:nvSpPr>
                <p:cNvPr id="87" name="右矢印 86"/>
                <p:cNvSpPr/>
                <p:nvPr/>
              </p:nvSpPr>
              <p:spPr>
                <a:xfrm>
                  <a:off x="2252841" y="1796754"/>
                  <a:ext cx="208484" cy="13983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69" name="テキスト ボックス 168"/>
                <p:cNvSpPr txBox="1"/>
                <p:nvPr/>
              </p:nvSpPr>
              <p:spPr>
                <a:xfrm>
                  <a:off x="1940429" y="1924212"/>
                  <a:ext cx="1972015" cy="307777"/>
                </a:xfrm>
                <a:prstGeom prst="rect">
                  <a:avLst/>
                </a:prstGeom>
                <a:noFill/>
              </p:spPr>
              <p:txBody>
                <a:bodyPr wrap="none" rtlCol="0">
                  <a:spAutoFit/>
                </a:bodyPr>
                <a:lstStyle/>
                <a:p>
                  <a:r>
                    <a:rPr lang="ja-JP" altLang="en-US" sz="1400" b="1" dirty="0" smtClean="0"/>
                    <a:t>３分後にアンケート記入</a:t>
                  </a:r>
                  <a:endParaRPr kumimoji="1" lang="ja-JP" altLang="en-US" sz="1400" b="1" dirty="0"/>
                </a:p>
              </p:txBody>
            </p:sp>
          </p:grpSp>
          <p:grpSp>
            <p:nvGrpSpPr>
              <p:cNvPr id="26" name="グループ化 25"/>
              <p:cNvGrpSpPr/>
              <p:nvPr/>
            </p:nvGrpSpPr>
            <p:grpSpPr>
              <a:xfrm>
                <a:off x="1539454" y="1047275"/>
                <a:ext cx="1141973" cy="2068018"/>
                <a:chOff x="1539454" y="1047275"/>
                <a:chExt cx="1141973" cy="2068018"/>
              </a:xfrm>
            </p:grpSpPr>
            <p:grpSp>
              <p:nvGrpSpPr>
                <p:cNvPr id="13" name="グループ化 12"/>
                <p:cNvGrpSpPr/>
                <p:nvPr/>
              </p:nvGrpSpPr>
              <p:grpSpPr>
                <a:xfrm>
                  <a:off x="1687244" y="1366167"/>
                  <a:ext cx="994183" cy="1749126"/>
                  <a:chOff x="1687244" y="1366167"/>
                  <a:chExt cx="994183" cy="1749126"/>
                </a:xfrm>
              </p:grpSpPr>
              <p:sp>
                <p:nvSpPr>
                  <p:cNvPr id="93" name="右矢印 92"/>
                  <p:cNvSpPr/>
                  <p:nvPr/>
                </p:nvSpPr>
                <p:spPr>
                  <a:xfrm>
                    <a:off x="1732688" y="2999628"/>
                    <a:ext cx="727254" cy="11566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0" name="右矢印 79"/>
                  <p:cNvSpPr/>
                  <p:nvPr/>
                </p:nvSpPr>
                <p:spPr>
                  <a:xfrm>
                    <a:off x="1739357" y="1586409"/>
                    <a:ext cx="727221" cy="115666"/>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68" name="テキスト ボックス 167"/>
                  <p:cNvSpPr txBox="1"/>
                  <p:nvPr/>
                </p:nvSpPr>
                <p:spPr>
                  <a:xfrm>
                    <a:off x="1687244" y="1366167"/>
                    <a:ext cx="994183" cy="307777"/>
                  </a:xfrm>
                  <a:prstGeom prst="rect">
                    <a:avLst/>
                  </a:prstGeom>
                  <a:noFill/>
                </p:spPr>
                <p:txBody>
                  <a:bodyPr wrap="none" rtlCol="0">
                    <a:spAutoFit/>
                  </a:bodyPr>
                  <a:lstStyle/>
                  <a:p>
                    <a:r>
                      <a:rPr lang="ja-JP" altLang="en-US" sz="1400" b="1" dirty="0"/>
                      <a:t>実験</a:t>
                    </a:r>
                    <a:r>
                      <a:rPr kumimoji="1" lang="ja-JP" altLang="en-US" sz="1400" b="1" dirty="0" smtClean="0"/>
                      <a:t>（</a:t>
                    </a:r>
                    <a:r>
                      <a:rPr kumimoji="1" lang="en-US" altLang="ja-JP" sz="1400" b="1" dirty="0" smtClean="0"/>
                      <a:t>5</a:t>
                    </a:r>
                    <a:r>
                      <a:rPr kumimoji="1" lang="ja-JP" altLang="en-US" sz="1400" b="1" dirty="0" smtClean="0"/>
                      <a:t>分）</a:t>
                    </a:r>
                    <a:endParaRPr kumimoji="1" lang="ja-JP" altLang="en-US" sz="1400" b="1" dirty="0"/>
                  </a:p>
                </p:txBody>
              </p:sp>
            </p:grpSp>
            <p:sp>
              <p:nvSpPr>
                <p:cNvPr id="25" name="テキスト ボックス 24"/>
                <p:cNvSpPr txBox="1"/>
                <p:nvPr/>
              </p:nvSpPr>
              <p:spPr>
                <a:xfrm>
                  <a:off x="1539454" y="1047275"/>
                  <a:ext cx="1015021" cy="307777"/>
                </a:xfrm>
                <a:prstGeom prst="rect">
                  <a:avLst/>
                </a:prstGeom>
                <a:noFill/>
              </p:spPr>
              <p:txBody>
                <a:bodyPr wrap="none" rtlCol="0">
                  <a:spAutoFit/>
                </a:bodyPr>
                <a:lstStyle/>
                <a:p>
                  <a:r>
                    <a:rPr lang="ja-JP" altLang="en-US" sz="1400" b="1" dirty="0" smtClean="0"/>
                    <a:t>日除けなし</a:t>
                  </a:r>
                  <a:endParaRPr kumimoji="1" lang="ja-JP" altLang="en-US" sz="1400" b="1" dirty="0"/>
                </a:p>
              </p:txBody>
            </p:sp>
          </p:grpSp>
        </p:grpSp>
        <p:sp>
          <p:nvSpPr>
            <p:cNvPr id="147" name="テキスト ボックス 146"/>
            <p:cNvSpPr txBox="1"/>
            <p:nvPr/>
          </p:nvSpPr>
          <p:spPr>
            <a:xfrm>
              <a:off x="1585536" y="3290007"/>
              <a:ext cx="994183" cy="307777"/>
            </a:xfrm>
            <a:prstGeom prst="rect">
              <a:avLst/>
            </a:prstGeom>
            <a:noFill/>
          </p:spPr>
          <p:txBody>
            <a:bodyPr wrap="none" rtlCol="0">
              <a:spAutoFit/>
            </a:bodyPr>
            <a:lstStyle/>
            <a:p>
              <a:r>
                <a:rPr kumimoji="1" lang="ja-JP" altLang="en-US" sz="1400" b="1" dirty="0" smtClean="0"/>
                <a:t>待機（</a:t>
              </a:r>
              <a:r>
                <a:rPr kumimoji="1" lang="en-US" altLang="ja-JP" sz="1400" b="1" dirty="0" smtClean="0"/>
                <a:t>5</a:t>
              </a:r>
              <a:r>
                <a:rPr kumimoji="1" lang="ja-JP" altLang="en-US" sz="1400" b="1" dirty="0" smtClean="0"/>
                <a:t>分）</a:t>
              </a:r>
              <a:endParaRPr kumimoji="1" lang="ja-JP" altLang="en-US" sz="1400" b="1" dirty="0"/>
            </a:p>
          </p:txBody>
        </p:sp>
      </p:grpSp>
      <p:grpSp>
        <p:nvGrpSpPr>
          <p:cNvPr id="21" name="グループ化 20"/>
          <p:cNvGrpSpPr/>
          <p:nvPr/>
        </p:nvGrpSpPr>
        <p:grpSpPr>
          <a:xfrm>
            <a:off x="2291743" y="1870246"/>
            <a:ext cx="2388309" cy="2291413"/>
            <a:chOff x="2291743" y="1870246"/>
            <a:chExt cx="2388309" cy="2291413"/>
          </a:xfrm>
        </p:grpSpPr>
        <p:grpSp>
          <p:nvGrpSpPr>
            <p:cNvPr id="12" name="グループ化 11"/>
            <p:cNvGrpSpPr/>
            <p:nvPr/>
          </p:nvGrpSpPr>
          <p:grpSpPr>
            <a:xfrm>
              <a:off x="2291743" y="2090812"/>
              <a:ext cx="2388309" cy="2070847"/>
              <a:chOff x="2291743" y="2090812"/>
              <a:chExt cx="2388309" cy="2070847"/>
            </a:xfrm>
          </p:grpSpPr>
          <p:grpSp>
            <p:nvGrpSpPr>
              <p:cNvPr id="11" name="グループ化 10"/>
              <p:cNvGrpSpPr/>
              <p:nvPr/>
            </p:nvGrpSpPr>
            <p:grpSpPr>
              <a:xfrm>
                <a:off x="2291743" y="2090812"/>
                <a:ext cx="1104625" cy="1763070"/>
                <a:chOff x="2291743" y="2090812"/>
                <a:chExt cx="1104625" cy="1763070"/>
              </a:xfrm>
            </p:grpSpPr>
            <p:grpSp>
              <p:nvGrpSpPr>
                <p:cNvPr id="27" name="グループ化 26"/>
                <p:cNvGrpSpPr/>
                <p:nvPr/>
              </p:nvGrpSpPr>
              <p:grpSpPr>
                <a:xfrm>
                  <a:off x="2291743" y="2090812"/>
                  <a:ext cx="1015021" cy="1763070"/>
                  <a:chOff x="2291743" y="1586756"/>
                  <a:chExt cx="1015021" cy="1763070"/>
                </a:xfrm>
              </p:grpSpPr>
              <p:grpSp>
                <p:nvGrpSpPr>
                  <p:cNvPr id="19" name="グループ化 18"/>
                  <p:cNvGrpSpPr/>
                  <p:nvPr/>
                </p:nvGrpSpPr>
                <p:grpSpPr>
                  <a:xfrm>
                    <a:off x="2500172" y="1586756"/>
                    <a:ext cx="741781" cy="1763070"/>
                    <a:chOff x="2500172" y="1586756"/>
                    <a:chExt cx="741781" cy="1763070"/>
                  </a:xfrm>
                </p:grpSpPr>
                <p:grpSp>
                  <p:nvGrpSpPr>
                    <p:cNvPr id="15" name="グループ化 14"/>
                    <p:cNvGrpSpPr/>
                    <p:nvPr/>
                  </p:nvGrpSpPr>
                  <p:grpSpPr>
                    <a:xfrm>
                      <a:off x="2500172" y="1586756"/>
                      <a:ext cx="731550" cy="1528537"/>
                      <a:chOff x="2500172" y="1586756"/>
                      <a:chExt cx="731550" cy="1528537"/>
                    </a:xfrm>
                  </p:grpSpPr>
                  <p:sp>
                    <p:nvSpPr>
                      <p:cNvPr id="81" name="右矢印 80"/>
                      <p:cNvSpPr/>
                      <p:nvPr/>
                    </p:nvSpPr>
                    <p:spPr>
                      <a:xfrm>
                        <a:off x="2513749" y="1586756"/>
                        <a:ext cx="717973" cy="11314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4" name="右矢印 93"/>
                      <p:cNvSpPr/>
                      <p:nvPr/>
                    </p:nvSpPr>
                    <p:spPr>
                      <a:xfrm>
                        <a:off x="2500172" y="2999628"/>
                        <a:ext cx="727254" cy="115665"/>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01" name="右矢印 100"/>
                    <p:cNvSpPr/>
                    <p:nvPr/>
                  </p:nvSpPr>
                  <p:spPr>
                    <a:xfrm>
                      <a:off x="3000503" y="3209871"/>
                      <a:ext cx="241450" cy="13995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76" name="テキスト ボックス 175"/>
                  <p:cNvSpPr txBox="1"/>
                  <p:nvPr/>
                </p:nvSpPr>
                <p:spPr>
                  <a:xfrm>
                    <a:off x="2291743" y="2467496"/>
                    <a:ext cx="1015021" cy="307777"/>
                  </a:xfrm>
                  <a:prstGeom prst="rect">
                    <a:avLst/>
                  </a:prstGeom>
                  <a:noFill/>
                </p:spPr>
                <p:txBody>
                  <a:bodyPr wrap="none" rtlCol="0">
                    <a:spAutoFit/>
                  </a:bodyPr>
                  <a:lstStyle/>
                  <a:p>
                    <a:r>
                      <a:rPr lang="ja-JP" altLang="en-US" sz="1400" b="1" dirty="0" smtClean="0"/>
                      <a:t>日除けなし</a:t>
                    </a:r>
                    <a:endParaRPr kumimoji="1" lang="ja-JP" altLang="en-US" sz="1400" b="1" dirty="0"/>
                  </a:p>
                </p:txBody>
              </p:sp>
            </p:grpSp>
            <p:sp>
              <p:nvSpPr>
                <p:cNvPr id="148" name="テキスト ボックス 147"/>
                <p:cNvSpPr txBox="1"/>
                <p:nvPr/>
              </p:nvSpPr>
              <p:spPr>
                <a:xfrm>
                  <a:off x="2402185" y="3289951"/>
                  <a:ext cx="994183" cy="307777"/>
                </a:xfrm>
                <a:prstGeom prst="rect">
                  <a:avLst/>
                </a:prstGeom>
                <a:noFill/>
              </p:spPr>
              <p:txBody>
                <a:bodyPr wrap="none" rtlCol="0">
                  <a:spAutoFit/>
                </a:bodyPr>
                <a:lstStyle/>
                <a:p>
                  <a:r>
                    <a:rPr lang="ja-JP" altLang="en-US" sz="1400" b="1" dirty="0"/>
                    <a:t>実験</a:t>
                  </a:r>
                  <a:r>
                    <a:rPr kumimoji="1" lang="ja-JP" altLang="en-US" sz="1400" b="1" dirty="0" smtClean="0"/>
                    <a:t>（</a:t>
                  </a:r>
                  <a:r>
                    <a:rPr kumimoji="1" lang="en-US" altLang="ja-JP" sz="1400" b="1" dirty="0" smtClean="0"/>
                    <a:t>5</a:t>
                  </a:r>
                  <a:r>
                    <a:rPr kumimoji="1" lang="ja-JP" altLang="en-US" sz="1400" b="1" dirty="0" smtClean="0"/>
                    <a:t>分）</a:t>
                  </a:r>
                  <a:endParaRPr kumimoji="1" lang="ja-JP" altLang="en-US" sz="1400" b="1" dirty="0"/>
                </a:p>
              </p:txBody>
            </p:sp>
          </p:grpSp>
          <p:sp>
            <p:nvSpPr>
              <p:cNvPr id="149" name="テキスト ボックス 148"/>
              <p:cNvSpPr txBox="1"/>
              <p:nvPr/>
            </p:nvSpPr>
            <p:spPr>
              <a:xfrm>
                <a:off x="2708037" y="3853882"/>
                <a:ext cx="1972015" cy="307777"/>
              </a:xfrm>
              <a:prstGeom prst="rect">
                <a:avLst/>
              </a:prstGeom>
              <a:noFill/>
            </p:spPr>
            <p:txBody>
              <a:bodyPr wrap="none" rtlCol="0">
                <a:spAutoFit/>
              </a:bodyPr>
              <a:lstStyle/>
              <a:p>
                <a:r>
                  <a:rPr lang="ja-JP" altLang="en-US" sz="1400" b="1" dirty="0" smtClean="0"/>
                  <a:t>３分後にアンケート記入</a:t>
                </a:r>
                <a:endParaRPr kumimoji="1" lang="ja-JP" altLang="en-US" sz="1400" b="1" dirty="0"/>
              </a:p>
            </p:txBody>
          </p:sp>
        </p:grpSp>
        <p:sp>
          <p:nvSpPr>
            <p:cNvPr id="153" name="テキスト ボックス 152"/>
            <p:cNvSpPr txBox="1"/>
            <p:nvPr/>
          </p:nvSpPr>
          <p:spPr>
            <a:xfrm>
              <a:off x="2499425" y="1870246"/>
              <a:ext cx="994183" cy="307777"/>
            </a:xfrm>
            <a:prstGeom prst="rect">
              <a:avLst/>
            </a:prstGeom>
            <a:noFill/>
          </p:spPr>
          <p:txBody>
            <a:bodyPr wrap="none" rtlCol="0">
              <a:spAutoFit/>
            </a:bodyPr>
            <a:lstStyle/>
            <a:p>
              <a:r>
                <a:rPr kumimoji="1" lang="ja-JP" altLang="en-US" sz="1400" b="1" dirty="0" smtClean="0"/>
                <a:t>待機（</a:t>
              </a:r>
              <a:r>
                <a:rPr kumimoji="1" lang="en-US" altLang="ja-JP" sz="1400" b="1" dirty="0" smtClean="0"/>
                <a:t>5</a:t>
              </a:r>
              <a:r>
                <a:rPr kumimoji="1" lang="ja-JP" altLang="en-US" sz="1400" b="1" dirty="0" smtClean="0"/>
                <a:t>分）</a:t>
              </a:r>
              <a:endParaRPr kumimoji="1" lang="ja-JP" altLang="en-US" sz="1400" b="1" dirty="0"/>
            </a:p>
          </p:txBody>
        </p:sp>
      </p:grpSp>
    </p:spTree>
    <p:extLst>
      <p:ext uri="{BB962C8B-B14F-4D97-AF65-F5344CB8AC3E}">
        <p14:creationId xmlns:p14="http://schemas.microsoft.com/office/powerpoint/2010/main" val="94863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par>
                                <p:cTn id="23" presetID="22" presetClass="entr" presetSubtype="8"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22" presetClass="entr" presetSubtype="8"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par>
                                <p:cTn id="29" presetID="22" presetClass="entr" presetSubtype="8"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par>
                                <p:cTn id="32" presetID="22" presetClass="entr" presetSubtype="8" fill="hold"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wipe(left)">
                                      <p:cBhvr>
                                        <p:cTn id="34" dur="500"/>
                                        <p:tgtEl>
                                          <p:spTgt spid="64"/>
                                        </p:tgtEl>
                                      </p:cBhvr>
                                    </p:animEffect>
                                  </p:childTnLst>
                                </p:cTn>
                              </p:par>
                              <p:par>
                                <p:cTn id="35" presetID="22" presetClass="entr" presetSubtype="8"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left)">
                                      <p:cBhvr>
                                        <p:cTn id="37" dur="500"/>
                                        <p:tgtEl>
                                          <p:spTgt spid="65"/>
                                        </p:tgtEl>
                                      </p:cBhvr>
                                    </p:animEffect>
                                  </p:childTnLst>
                                </p:cTn>
                              </p:par>
                              <p:par>
                                <p:cTn id="38" presetID="22" presetClass="entr" presetSubtype="8"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left)">
                                      <p:cBhvr>
                                        <p:cTn id="40" dur="500"/>
                                        <p:tgtEl>
                                          <p:spTgt spid="67"/>
                                        </p:tgtEl>
                                      </p:cBhvr>
                                    </p:animEffect>
                                  </p:childTnLst>
                                </p:cTn>
                              </p:par>
                              <p:par>
                                <p:cTn id="41" presetID="22" presetClass="entr" presetSubtype="8"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40606" y="3670648"/>
            <a:ext cx="8640960" cy="2806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38546" y="260648"/>
            <a:ext cx="3397084" cy="523220"/>
          </a:xfrm>
          <a:prstGeom prst="rect">
            <a:avLst/>
          </a:prstGeom>
          <a:noFill/>
        </p:spPr>
        <p:txBody>
          <a:bodyPr wrap="none" rtlCol="0">
            <a:spAutoFit/>
          </a:bodyPr>
          <a:lstStyle/>
          <a:p>
            <a:r>
              <a:rPr kumimoji="1" lang="ja-JP" altLang="en-US" sz="2800" b="1" dirty="0" smtClean="0">
                <a:solidFill>
                  <a:srgbClr val="FFFF00"/>
                </a:solidFill>
              </a:rPr>
              <a:t>各被験者の日除け順</a:t>
            </a:r>
            <a:endParaRPr kumimoji="1" lang="ja-JP" altLang="en-US" sz="2800" b="1" dirty="0">
              <a:solidFill>
                <a:srgbClr val="FFFF00"/>
              </a:solidFill>
            </a:endParaRPr>
          </a:p>
        </p:txBody>
      </p:sp>
      <p:grpSp>
        <p:nvGrpSpPr>
          <p:cNvPr id="6" name="グループ化 5"/>
          <p:cNvGrpSpPr/>
          <p:nvPr/>
        </p:nvGrpSpPr>
        <p:grpSpPr>
          <a:xfrm>
            <a:off x="240606" y="980728"/>
            <a:ext cx="8640960" cy="2856029"/>
            <a:chOff x="292115" y="781249"/>
            <a:chExt cx="8640960" cy="2856029"/>
          </a:xfrm>
        </p:grpSpPr>
        <p:grpSp>
          <p:nvGrpSpPr>
            <p:cNvPr id="16" name="グループ化 15"/>
            <p:cNvGrpSpPr/>
            <p:nvPr/>
          </p:nvGrpSpPr>
          <p:grpSpPr>
            <a:xfrm>
              <a:off x="292115" y="828966"/>
              <a:ext cx="8640960" cy="2808312"/>
              <a:chOff x="411589" y="1062355"/>
              <a:chExt cx="8640960" cy="2808312"/>
            </a:xfrm>
          </p:grpSpPr>
          <p:grpSp>
            <p:nvGrpSpPr>
              <p:cNvPr id="23" name="グループ化 22"/>
              <p:cNvGrpSpPr/>
              <p:nvPr/>
            </p:nvGrpSpPr>
            <p:grpSpPr>
              <a:xfrm>
                <a:off x="411589" y="1062355"/>
                <a:ext cx="8640960" cy="2808312"/>
                <a:chOff x="411589" y="1062355"/>
                <a:chExt cx="8640960" cy="2808312"/>
              </a:xfrm>
            </p:grpSpPr>
            <p:grpSp>
              <p:nvGrpSpPr>
                <p:cNvPr id="40" name="グループ化 39"/>
                <p:cNvGrpSpPr/>
                <p:nvPr/>
              </p:nvGrpSpPr>
              <p:grpSpPr>
                <a:xfrm>
                  <a:off x="411589" y="1062355"/>
                  <a:ext cx="8640960" cy="2808312"/>
                  <a:chOff x="242045" y="922810"/>
                  <a:chExt cx="8640960" cy="2808312"/>
                </a:xfrm>
              </p:grpSpPr>
              <p:grpSp>
                <p:nvGrpSpPr>
                  <p:cNvPr id="51" name="グループ化 50"/>
                  <p:cNvGrpSpPr/>
                  <p:nvPr/>
                </p:nvGrpSpPr>
                <p:grpSpPr>
                  <a:xfrm>
                    <a:off x="242045" y="922810"/>
                    <a:ext cx="8640960" cy="2808312"/>
                    <a:chOff x="242045" y="922810"/>
                    <a:chExt cx="8640960" cy="2808312"/>
                  </a:xfrm>
                </p:grpSpPr>
                <p:sp>
                  <p:nvSpPr>
                    <p:cNvPr id="74" name="正方形/長方形 73"/>
                    <p:cNvSpPr/>
                    <p:nvPr/>
                  </p:nvSpPr>
                  <p:spPr>
                    <a:xfrm>
                      <a:off x="242045" y="922810"/>
                      <a:ext cx="8640960" cy="280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5" name="直線コネクタ 74"/>
                    <p:cNvCxnSpPr/>
                    <p:nvPr/>
                  </p:nvCxnSpPr>
                  <p:spPr>
                    <a:xfrm>
                      <a:off x="2411760" y="1268760"/>
                      <a:ext cx="0" cy="5520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グループ化 75"/>
                    <p:cNvGrpSpPr/>
                    <p:nvPr/>
                  </p:nvGrpSpPr>
                  <p:grpSpPr>
                    <a:xfrm>
                      <a:off x="2411760" y="1983124"/>
                      <a:ext cx="5760640" cy="1434447"/>
                      <a:chOff x="1691680" y="1988838"/>
                      <a:chExt cx="5760640" cy="1434447"/>
                    </a:xfrm>
                  </p:grpSpPr>
                  <p:sp>
                    <p:nvSpPr>
                      <p:cNvPr id="98" name="正方形/長方形 97"/>
                      <p:cNvSpPr>
                        <a:spLocks noChangeAspect="1"/>
                      </p:cNvSpPr>
                      <p:nvPr/>
                    </p:nvSpPr>
                    <p:spPr>
                      <a:xfrm>
                        <a:off x="1691680" y="1988840"/>
                        <a:ext cx="5760640" cy="142873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9" name="直線コネクタ 98"/>
                      <p:cNvCxnSpPr/>
                      <p:nvPr/>
                    </p:nvCxnSpPr>
                    <p:spPr>
                      <a:xfrm>
                        <a:off x="3130345" y="1988839"/>
                        <a:ext cx="0" cy="14287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6012160" y="1988838"/>
                        <a:ext cx="0" cy="14287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4572000" y="1994554"/>
                        <a:ext cx="0" cy="14287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7" name="直線コネクタ 76"/>
                    <p:cNvCxnSpPr/>
                    <p:nvPr/>
                  </p:nvCxnSpPr>
                  <p:spPr>
                    <a:xfrm>
                      <a:off x="467544" y="1901998"/>
                      <a:ext cx="7956884" cy="0"/>
                    </a:xfrm>
                    <a:prstGeom prst="line">
                      <a:avLst/>
                    </a:prstGeom>
                    <a:ln w="254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467544" y="3565014"/>
                      <a:ext cx="7960694" cy="0"/>
                    </a:xfrm>
                    <a:prstGeom prst="line">
                      <a:avLst/>
                    </a:prstGeom>
                    <a:ln w="25400">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8172400" y="1268759"/>
                      <a:ext cx="0" cy="5520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2411760" y="1392796"/>
                      <a:ext cx="576064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H="1">
                      <a:off x="1619672" y="1988840"/>
                      <a:ext cx="7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a:off x="1622847" y="3428386"/>
                      <a:ext cx="7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rot="16200000">
                      <a:off x="1724837" y="2569973"/>
                      <a:ext cx="710451" cy="284693"/>
                    </a:xfrm>
                    <a:prstGeom prst="rect">
                      <a:avLst/>
                    </a:prstGeom>
                    <a:noFill/>
                  </p:spPr>
                  <p:txBody>
                    <a:bodyPr wrap="none" rtlCol="0">
                      <a:spAutoFit/>
                    </a:bodyPr>
                    <a:lstStyle/>
                    <a:p>
                      <a:pPr>
                        <a:lnSpc>
                          <a:spcPts val="1500"/>
                        </a:lnSpc>
                      </a:pPr>
                      <a:r>
                        <a:rPr kumimoji="1" lang="en-US" altLang="ja-JP" dirty="0" smtClean="0"/>
                        <a:t>1,800</a:t>
                      </a:r>
                      <a:endParaRPr kumimoji="1" lang="ja-JP" altLang="en-US" dirty="0"/>
                    </a:p>
                  </p:txBody>
                </p:sp>
                <p:sp>
                  <p:nvSpPr>
                    <p:cNvPr id="84" name="テキスト ボックス 83"/>
                    <p:cNvSpPr txBox="1"/>
                    <p:nvPr/>
                  </p:nvSpPr>
                  <p:spPr>
                    <a:xfrm rot="16200000">
                      <a:off x="1812457" y="2021084"/>
                      <a:ext cx="535724" cy="297517"/>
                    </a:xfrm>
                    <a:prstGeom prst="rect">
                      <a:avLst/>
                    </a:prstGeom>
                    <a:noFill/>
                  </p:spPr>
                  <p:txBody>
                    <a:bodyPr wrap="none" rtlCol="0">
                      <a:spAutoFit/>
                    </a:bodyPr>
                    <a:lstStyle/>
                    <a:p>
                      <a:pPr>
                        <a:lnSpc>
                          <a:spcPts val="1500"/>
                        </a:lnSpc>
                      </a:pPr>
                      <a:r>
                        <a:rPr lang="en-US" altLang="ja-JP" dirty="0" smtClean="0"/>
                        <a:t>900</a:t>
                      </a:r>
                      <a:endParaRPr kumimoji="1" lang="ja-JP" altLang="en-US" dirty="0"/>
                    </a:p>
                  </p:txBody>
                </p:sp>
                <p:sp>
                  <p:nvSpPr>
                    <p:cNvPr id="85" name="テキスト ボックス 84"/>
                    <p:cNvSpPr txBox="1"/>
                    <p:nvPr/>
                  </p:nvSpPr>
                  <p:spPr>
                    <a:xfrm rot="16200000">
                      <a:off x="1820603" y="3097567"/>
                      <a:ext cx="535724" cy="297517"/>
                    </a:xfrm>
                    <a:prstGeom prst="rect">
                      <a:avLst/>
                    </a:prstGeom>
                    <a:noFill/>
                  </p:spPr>
                  <p:txBody>
                    <a:bodyPr wrap="none" rtlCol="0">
                      <a:spAutoFit/>
                    </a:bodyPr>
                    <a:lstStyle/>
                    <a:p>
                      <a:pPr>
                        <a:lnSpc>
                          <a:spcPts val="1500"/>
                        </a:lnSpc>
                      </a:pPr>
                      <a:r>
                        <a:rPr lang="en-US" altLang="ja-JP" dirty="0" smtClean="0"/>
                        <a:t>900</a:t>
                      </a:r>
                      <a:endParaRPr kumimoji="1" lang="ja-JP" altLang="en-US" dirty="0"/>
                    </a:p>
                  </p:txBody>
                </p:sp>
                <p:sp>
                  <p:nvSpPr>
                    <p:cNvPr id="86" name="テキスト ボックス 85"/>
                    <p:cNvSpPr txBox="1"/>
                    <p:nvPr/>
                  </p:nvSpPr>
                  <p:spPr>
                    <a:xfrm>
                      <a:off x="2331326" y="1469186"/>
                      <a:ext cx="535724" cy="297517"/>
                    </a:xfrm>
                    <a:prstGeom prst="rect">
                      <a:avLst/>
                    </a:prstGeom>
                    <a:noFill/>
                  </p:spPr>
                  <p:txBody>
                    <a:bodyPr wrap="none" rtlCol="0">
                      <a:spAutoFit/>
                    </a:bodyPr>
                    <a:lstStyle/>
                    <a:p>
                      <a:pPr>
                        <a:lnSpc>
                          <a:spcPts val="1500"/>
                        </a:lnSpc>
                      </a:pPr>
                      <a:r>
                        <a:rPr lang="en-US" altLang="ja-JP" dirty="0" smtClean="0"/>
                        <a:t>900</a:t>
                      </a:r>
                      <a:endParaRPr kumimoji="1" lang="ja-JP" altLang="en-US" dirty="0"/>
                    </a:p>
                  </p:txBody>
                </p:sp>
                <p:sp>
                  <p:nvSpPr>
                    <p:cNvPr id="87" name="テキスト ボックス 86"/>
                    <p:cNvSpPr txBox="1"/>
                    <p:nvPr/>
                  </p:nvSpPr>
                  <p:spPr>
                    <a:xfrm>
                      <a:off x="7712794" y="1482468"/>
                      <a:ext cx="535724" cy="297517"/>
                    </a:xfrm>
                    <a:prstGeom prst="rect">
                      <a:avLst/>
                    </a:prstGeom>
                    <a:noFill/>
                  </p:spPr>
                  <p:txBody>
                    <a:bodyPr wrap="none" rtlCol="0">
                      <a:spAutoFit/>
                    </a:bodyPr>
                    <a:lstStyle/>
                    <a:p>
                      <a:pPr>
                        <a:lnSpc>
                          <a:spcPts val="1500"/>
                        </a:lnSpc>
                      </a:pPr>
                      <a:r>
                        <a:rPr lang="en-US" altLang="ja-JP" dirty="0" smtClean="0"/>
                        <a:t>900</a:t>
                      </a:r>
                      <a:endParaRPr kumimoji="1" lang="ja-JP" altLang="en-US" dirty="0"/>
                    </a:p>
                  </p:txBody>
                </p:sp>
                <p:sp>
                  <p:nvSpPr>
                    <p:cNvPr id="88" name="テキスト ボックス 87"/>
                    <p:cNvSpPr txBox="1"/>
                    <p:nvPr/>
                  </p:nvSpPr>
                  <p:spPr>
                    <a:xfrm>
                      <a:off x="2778254" y="1476332"/>
                      <a:ext cx="710451" cy="284693"/>
                    </a:xfrm>
                    <a:prstGeom prst="rect">
                      <a:avLst/>
                    </a:prstGeom>
                    <a:noFill/>
                  </p:spPr>
                  <p:txBody>
                    <a:bodyPr wrap="none" rtlCol="0">
                      <a:spAutoFit/>
                    </a:bodyPr>
                    <a:lstStyle/>
                    <a:p>
                      <a:pPr>
                        <a:lnSpc>
                          <a:spcPts val="1500"/>
                        </a:lnSpc>
                      </a:pPr>
                      <a:r>
                        <a:rPr kumimoji="1" lang="en-US" altLang="ja-JP" dirty="0" smtClean="0"/>
                        <a:t>1,800</a:t>
                      </a:r>
                      <a:endParaRPr kumimoji="1" lang="ja-JP" altLang="en-US" dirty="0"/>
                    </a:p>
                  </p:txBody>
                </p:sp>
                <p:sp>
                  <p:nvSpPr>
                    <p:cNvPr id="89" name="テキスト ボックス 88"/>
                    <p:cNvSpPr txBox="1"/>
                    <p:nvPr/>
                  </p:nvSpPr>
                  <p:spPr>
                    <a:xfrm>
                      <a:off x="7085242" y="1474631"/>
                      <a:ext cx="710451" cy="284693"/>
                    </a:xfrm>
                    <a:prstGeom prst="rect">
                      <a:avLst/>
                    </a:prstGeom>
                    <a:noFill/>
                  </p:spPr>
                  <p:txBody>
                    <a:bodyPr wrap="none" rtlCol="0">
                      <a:spAutoFit/>
                    </a:bodyPr>
                    <a:lstStyle/>
                    <a:p>
                      <a:pPr>
                        <a:lnSpc>
                          <a:spcPts val="1500"/>
                        </a:lnSpc>
                      </a:pPr>
                      <a:r>
                        <a:rPr kumimoji="1" lang="en-US" altLang="ja-JP" dirty="0" smtClean="0"/>
                        <a:t>1,800</a:t>
                      </a:r>
                      <a:endParaRPr kumimoji="1" lang="ja-JP" altLang="en-US" dirty="0"/>
                    </a:p>
                  </p:txBody>
                </p:sp>
                <p:sp>
                  <p:nvSpPr>
                    <p:cNvPr id="90" name="テキスト ボックス 89"/>
                    <p:cNvSpPr txBox="1"/>
                    <p:nvPr/>
                  </p:nvSpPr>
                  <p:spPr>
                    <a:xfrm>
                      <a:off x="3649245" y="1492999"/>
                      <a:ext cx="415498" cy="293029"/>
                    </a:xfrm>
                    <a:prstGeom prst="rect">
                      <a:avLst/>
                    </a:prstGeom>
                    <a:noFill/>
                  </p:spPr>
                  <p:txBody>
                    <a:bodyPr wrap="none" rtlCol="0">
                      <a:spAutoFit/>
                    </a:bodyPr>
                    <a:lstStyle/>
                    <a:p>
                      <a:pPr>
                        <a:lnSpc>
                          <a:spcPts val="1500"/>
                        </a:lnSpc>
                      </a:pPr>
                      <a:r>
                        <a:rPr kumimoji="1" lang="en-US" altLang="ja-JP" dirty="0" smtClean="0"/>
                        <a:t>〃</a:t>
                      </a:r>
                      <a:endParaRPr kumimoji="1" lang="ja-JP" altLang="en-US" dirty="0"/>
                    </a:p>
                  </p:txBody>
                </p:sp>
                <p:sp>
                  <p:nvSpPr>
                    <p:cNvPr id="91" name="テキスト ボックス 90"/>
                    <p:cNvSpPr txBox="1"/>
                    <p:nvPr/>
                  </p:nvSpPr>
                  <p:spPr>
                    <a:xfrm>
                      <a:off x="6524491" y="1498543"/>
                      <a:ext cx="415498" cy="293029"/>
                    </a:xfrm>
                    <a:prstGeom prst="rect">
                      <a:avLst/>
                    </a:prstGeom>
                    <a:noFill/>
                  </p:spPr>
                  <p:txBody>
                    <a:bodyPr wrap="none" rtlCol="0">
                      <a:spAutoFit/>
                    </a:bodyPr>
                    <a:lstStyle/>
                    <a:p>
                      <a:pPr>
                        <a:lnSpc>
                          <a:spcPts val="1500"/>
                        </a:lnSpc>
                      </a:pPr>
                      <a:r>
                        <a:rPr kumimoji="1" lang="en-US" altLang="ja-JP" dirty="0" smtClean="0"/>
                        <a:t>〃</a:t>
                      </a:r>
                      <a:endParaRPr kumimoji="1" lang="ja-JP" altLang="en-US" dirty="0"/>
                    </a:p>
                  </p:txBody>
                </p:sp>
                <p:sp>
                  <p:nvSpPr>
                    <p:cNvPr id="92" name="テキスト ボックス 91"/>
                    <p:cNvSpPr txBox="1"/>
                    <p:nvPr/>
                  </p:nvSpPr>
                  <p:spPr>
                    <a:xfrm>
                      <a:off x="5788496" y="1497525"/>
                      <a:ext cx="415498" cy="293029"/>
                    </a:xfrm>
                    <a:prstGeom prst="rect">
                      <a:avLst/>
                    </a:prstGeom>
                    <a:noFill/>
                  </p:spPr>
                  <p:txBody>
                    <a:bodyPr wrap="none" rtlCol="0">
                      <a:spAutoFit/>
                    </a:bodyPr>
                    <a:lstStyle/>
                    <a:p>
                      <a:pPr>
                        <a:lnSpc>
                          <a:spcPts val="1500"/>
                        </a:lnSpc>
                      </a:pPr>
                      <a:r>
                        <a:rPr kumimoji="1" lang="en-US" altLang="ja-JP" dirty="0" smtClean="0"/>
                        <a:t>〃</a:t>
                      </a:r>
                      <a:endParaRPr kumimoji="1" lang="ja-JP" altLang="en-US" dirty="0"/>
                    </a:p>
                  </p:txBody>
                </p:sp>
                <p:sp>
                  <p:nvSpPr>
                    <p:cNvPr id="93" name="テキスト ボックス 92"/>
                    <p:cNvSpPr txBox="1"/>
                    <p:nvPr/>
                  </p:nvSpPr>
                  <p:spPr>
                    <a:xfrm>
                      <a:off x="5068496" y="1490335"/>
                      <a:ext cx="415498" cy="293029"/>
                    </a:xfrm>
                    <a:prstGeom prst="rect">
                      <a:avLst/>
                    </a:prstGeom>
                    <a:noFill/>
                  </p:spPr>
                  <p:txBody>
                    <a:bodyPr wrap="none" rtlCol="0">
                      <a:spAutoFit/>
                    </a:bodyPr>
                    <a:lstStyle/>
                    <a:p>
                      <a:pPr>
                        <a:lnSpc>
                          <a:spcPts val="1500"/>
                        </a:lnSpc>
                      </a:pPr>
                      <a:r>
                        <a:rPr kumimoji="1" lang="en-US" altLang="ja-JP" dirty="0" smtClean="0"/>
                        <a:t>〃</a:t>
                      </a:r>
                      <a:endParaRPr kumimoji="1" lang="ja-JP" altLang="en-US" dirty="0"/>
                    </a:p>
                  </p:txBody>
                </p:sp>
                <p:sp>
                  <p:nvSpPr>
                    <p:cNvPr id="94" name="テキスト ボックス 93"/>
                    <p:cNvSpPr txBox="1"/>
                    <p:nvPr/>
                  </p:nvSpPr>
                  <p:spPr>
                    <a:xfrm>
                      <a:off x="4369543" y="1492999"/>
                      <a:ext cx="415498" cy="293029"/>
                    </a:xfrm>
                    <a:prstGeom prst="rect">
                      <a:avLst/>
                    </a:prstGeom>
                    <a:noFill/>
                  </p:spPr>
                  <p:txBody>
                    <a:bodyPr wrap="none" rtlCol="0">
                      <a:spAutoFit/>
                    </a:bodyPr>
                    <a:lstStyle/>
                    <a:p>
                      <a:pPr>
                        <a:lnSpc>
                          <a:spcPts val="1500"/>
                        </a:lnSpc>
                      </a:pPr>
                      <a:r>
                        <a:rPr kumimoji="1" lang="en-US" altLang="ja-JP" dirty="0" smtClean="0"/>
                        <a:t>〃</a:t>
                      </a:r>
                      <a:endParaRPr kumimoji="1" lang="ja-JP" altLang="en-US" dirty="0"/>
                    </a:p>
                  </p:txBody>
                </p:sp>
                <p:sp>
                  <p:nvSpPr>
                    <p:cNvPr id="95" name="テキスト ボックス 94"/>
                    <p:cNvSpPr txBox="1"/>
                    <p:nvPr/>
                  </p:nvSpPr>
                  <p:spPr>
                    <a:xfrm>
                      <a:off x="4891134" y="1159416"/>
                      <a:ext cx="827471" cy="297517"/>
                    </a:xfrm>
                    <a:prstGeom prst="rect">
                      <a:avLst/>
                    </a:prstGeom>
                    <a:noFill/>
                  </p:spPr>
                  <p:txBody>
                    <a:bodyPr wrap="none" rtlCol="0">
                      <a:spAutoFit/>
                    </a:bodyPr>
                    <a:lstStyle/>
                    <a:p>
                      <a:pPr>
                        <a:lnSpc>
                          <a:spcPts val="1500"/>
                        </a:lnSpc>
                      </a:pPr>
                      <a:r>
                        <a:rPr kumimoji="1" lang="en-US" altLang="ja-JP" dirty="0" smtClean="0"/>
                        <a:t>14,400</a:t>
                      </a:r>
                    </a:p>
                  </p:txBody>
                </p:sp>
                <p:cxnSp>
                  <p:nvCxnSpPr>
                    <p:cNvPr id="96" name="直線矢印コネクタ 95"/>
                    <p:cNvCxnSpPr/>
                    <p:nvPr/>
                  </p:nvCxnSpPr>
                  <p:spPr>
                    <a:xfrm>
                      <a:off x="1763688" y="1988840"/>
                      <a:ext cx="0" cy="144016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7" name="テキスト ボックス 96"/>
                    <p:cNvSpPr txBox="1"/>
                    <p:nvPr/>
                  </p:nvSpPr>
                  <p:spPr>
                    <a:xfrm rot="16200000">
                      <a:off x="1312664" y="2564512"/>
                      <a:ext cx="710451" cy="297517"/>
                    </a:xfrm>
                    <a:prstGeom prst="rect">
                      <a:avLst/>
                    </a:prstGeom>
                    <a:noFill/>
                  </p:spPr>
                  <p:txBody>
                    <a:bodyPr wrap="none" rtlCol="0">
                      <a:spAutoFit/>
                    </a:bodyPr>
                    <a:lstStyle/>
                    <a:p>
                      <a:pPr>
                        <a:lnSpc>
                          <a:spcPts val="1500"/>
                        </a:lnSpc>
                      </a:pPr>
                      <a:r>
                        <a:rPr lang="en-US" altLang="ja-JP" dirty="0" smtClean="0"/>
                        <a:t>3,600</a:t>
                      </a:r>
                      <a:endParaRPr kumimoji="1" lang="ja-JP" altLang="en-US" dirty="0"/>
                    </a:p>
                  </p:txBody>
                </p:sp>
              </p:grpSp>
              <p:cxnSp>
                <p:nvCxnSpPr>
                  <p:cNvPr id="52" name="直線矢印コネクタ 51"/>
                  <p:cNvCxnSpPr/>
                  <p:nvPr/>
                </p:nvCxnSpPr>
                <p:spPr>
                  <a:xfrm>
                    <a:off x="2418903" y="1719094"/>
                    <a:ext cx="36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7800495" y="1720017"/>
                    <a:ext cx="36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2772176" y="1719094"/>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5636245" y="1719094"/>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4202525" y="1720186"/>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3483280" y="1720186"/>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4916245" y="1719094"/>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6353863" y="1720017"/>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7073863" y="1720017"/>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7795693" y="1628800"/>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4202436" y="1631181"/>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7073232" y="1631227"/>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6353152" y="1630750"/>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4920135" y="1630967"/>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5635453" y="1631227"/>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774181" y="1630750"/>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a:off x="2195736" y="3069000"/>
                    <a:ext cx="0" cy="3600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2192872" y="1988840"/>
                    <a:ext cx="2864" cy="3600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2195736" y="2351221"/>
                    <a:ext cx="0" cy="7200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H="1">
                    <a:off x="2087752" y="2348880"/>
                    <a:ext cx="2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H="1">
                    <a:off x="2088466" y="3068960"/>
                    <a:ext cx="2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3481791" y="1631013"/>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テキスト ボックス 40"/>
                <p:cNvSpPr txBox="1"/>
                <p:nvPr/>
              </p:nvSpPr>
              <p:spPr>
                <a:xfrm>
                  <a:off x="485858" y="2125820"/>
                  <a:ext cx="1133813" cy="369332"/>
                </a:xfrm>
                <a:prstGeom prst="rect">
                  <a:avLst/>
                </a:prstGeom>
                <a:solidFill>
                  <a:schemeClr val="bg1"/>
                </a:solidFill>
                <a:ln w="19050">
                  <a:solidFill>
                    <a:schemeClr val="tx1"/>
                  </a:solidFill>
                </a:ln>
              </p:spPr>
              <p:txBody>
                <a:bodyPr wrap="square" rtlCol="0">
                  <a:spAutoFit/>
                </a:bodyPr>
                <a:lstStyle/>
                <a:p>
                  <a:r>
                    <a:rPr lang="ja-JP" altLang="en-US" b="1" dirty="0"/>
                    <a:t>待機場所</a:t>
                  </a:r>
                  <a:endParaRPr kumimoji="1" lang="ja-JP" altLang="en-US" b="1" dirty="0"/>
                </a:p>
              </p:txBody>
            </p:sp>
            <p:sp>
              <p:nvSpPr>
                <p:cNvPr id="42" name="テキスト ボックス 41"/>
                <p:cNvSpPr txBox="1"/>
                <p:nvPr/>
              </p:nvSpPr>
              <p:spPr>
                <a:xfrm>
                  <a:off x="519958" y="1818536"/>
                  <a:ext cx="1573118" cy="276999"/>
                </a:xfrm>
                <a:prstGeom prst="rect">
                  <a:avLst/>
                </a:prstGeom>
                <a:noFill/>
              </p:spPr>
              <p:txBody>
                <a:bodyPr wrap="square" rtlCol="0">
                  <a:spAutoFit/>
                </a:bodyPr>
                <a:lstStyle/>
                <a:p>
                  <a:r>
                    <a:rPr lang="ja-JP" altLang="en-US" sz="1200" b="1" dirty="0"/>
                    <a:t>（</a:t>
                  </a:r>
                  <a:r>
                    <a:rPr kumimoji="1" lang="ja-JP" altLang="en-US" sz="1200" b="1" dirty="0" smtClean="0"/>
                    <a:t>グラウンドフェンス）</a:t>
                  </a:r>
                  <a:endParaRPr kumimoji="1" lang="ja-JP" altLang="en-US" sz="1200" b="1" dirty="0"/>
                </a:p>
              </p:txBody>
            </p:sp>
            <p:sp>
              <p:nvSpPr>
                <p:cNvPr id="43" name="テキスト ボックス 42"/>
                <p:cNvSpPr txBox="1"/>
                <p:nvPr/>
              </p:nvSpPr>
              <p:spPr>
                <a:xfrm>
                  <a:off x="550846" y="3487640"/>
                  <a:ext cx="875662" cy="276999"/>
                </a:xfrm>
                <a:prstGeom prst="rect">
                  <a:avLst/>
                </a:prstGeom>
                <a:noFill/>
              </p:spPr>
              <p:txBody>
                <a:bodyPr wrap="square" rtlCol="0">
                  <a:spAutoFit/>
                </a:bodyPr>
                <a:lstStyle/>
                <a:p>
                  <a:r>
                    <a:rPr lang="ja-JP" altLang="en-US" sz="1200" b="1" dirty="0" smtClean="0"/>
                    <a:t>（</a:t>
                  </a:r>
                  <a:r>
                    <a:rPr lang="ja-JP" altLang="en-US" sz="1200" b="1" dirty="0"/>
                    <a:t>建築棟</a:t>
                  </a:r>
                  <a:r>
                    <a:rPr kumimoji="1" lang="ja-JP" altLang="en-US" sz="1200" b="1" dirty="0" smtClean="0"/>
                    <a:t>）</a:t>
                  </a:r>
                  <a:endParaRPr kumimoji="1" lang="ja-JP" altLang="en-US" sz="1200" b="1" dirty="0"/>
                </a:p>
              </p:txBody>
            </p:sp>
            <p:sp>
              <p:nvSpPr>
                <p:cNvPr id="44" name="正方形/長方形 43"/>
                <p:cNvSpPr/>
                <p:nvPr/>
              </p:nvSpPr>
              <p:spPr>
                <a:xfrm>
                  <a:off x="2941216" y="2484388"/>
                  <a:ext cx="5040000" cy="72000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p:nvPr/>
              </p:nvCxnSpPr>
              <p:spPr>
                <a:xfrm>
                  <a:off x="3652563" y="2492976"/>
                  <a:ext cx="1" cy="72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7245514" y="2492976"/>
                  <a:ext cx="1" cy="72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525789" y="2492976"/>
                  <a:ext cx="1" cy="72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5807103" y="2492976"/>
                  <a:ext cx="1" cy="72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090277" y="2492976"/>
                  <a:ext cx="1" cy="72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374360" y="2492976"/>
                  <a:ext cx="1" cy="72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4" name="円/楕円 23"/>
              <p:cNvSpPr>
                <a:spLocks noChangeAspect="1"/>
              </p:cNvSpPr>
              <p:nvPr/>
            </p:nvSpPr>
            <p:spPr>
              <a:xfrm>
                <a:off x="2885653" y="2429998"/>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a:spLocks noChangeAspect="1"/>
              </p:cNvSpPr>
              <p:nvPr/>
            </p:nvSpPr>
            <p:spPr>
              <a:xfrm>
                <a:off x="2887216" y="3147682"/>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a:spLocks noChangeAspect="1"/>
              </p:cNvSpPr>
              <p:nvPr/>
            </p:nvSpPr>
            <p:spPr>
              <a:xfrm>
                <a:off x="3594160" y="2428075"/>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a:spLocks noChangeAspect="1"/>
              </p:cNvSpPr>
              <p:nvPr/>
            </p:nvSpPr>
            <p:spPr>
              <a:xfrm>
                <a:off x="4317248" y="2427213"/>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a:spLocks noChangeAspect="1"/>
              </p:cNvSpPr>
              <p:nvPr/>
            </p:nvSpPr>
            <p:spPr>
              <a:xfrm>
                <a:off x="7189966" y="3147033"/>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a:spLocks noChangeAspect="1"/>
              </p:cNvSpPr>
              <p:nvPr/>
            </p:nvSpPr>
            <p:spPr>
              <a:xfrm>
                <a:off x="3599723" y="3147033"/>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a:spLocks noChangeAspect="1"/>
              </p:cNvSpPr>
              <p:nvPr/>
            </p:nvSpPr>
            <p:spPr>
              <a:xfrm>
                <a:off x="6471790" y="3147058"/>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a:spLocks noChangeAspect="1"/>
              </p:cNvSpPr>
              <p:nvPr/>
            </p:nvSpPr>
            <p:spPr>
              <a:xfrm>
                <a:off x="5750625" y="3147523"/>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a:spLocks noChangeAspect="1"/>
              </p:cNvSpPr>
              <p:nvPr/>
            </p:nvSpPr>
            <p:spPr>
              <a:xfrm>
                <a:off x="7928457" y="2430388"/>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a:spLocks noChangeAspect="1"/>
              </p:cNvSpPr>
              <p:nvPr/>
            </p:nvSpPr>
            <p:spPr>
              <a:xfrm>
                <a:off x="7188776" y="2428075"/>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a:spLocks noChangeAspect="1"/>
              </p:cNvSpPr>
              <p:nvPr/>
            </p:nvSpPr>
            <p:spPr>
              <a:xfrm>
                <a:off x="5750997" y="2430388"/>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a:spLocks noChangeAspect="1"/>
              </p:cNvSpPr>
              <p:nvPr/>
            </p:nvSpPr>
            <p:spPr>
              <a:xfrm>
                <a:off x="6468696" y="2428075"/>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a:spLocks noChangeAspect="1"/>
              </p:cNvSpPr>
              <p:nvPr/>
            </p:nvSpPr>
            <p:spPr>
              <a:xfrm>
                <a:off x="4321949" y="3149278"/>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a:spLocks noChangeAspect="1"/>
              </p:cNvSpPr>
              <p:nvPr/>
            </p:nvSpPr>
            <p:spPr>
              <a:xfrm>
                <a:off x="5031789" y="3147523"/>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a:spLocks noChangeAspect="1"/>
              </p:cNvSpPr>
              <p:nvPr/>
            </p:nvSpPr>
            <p:spPr>
              <a:xfrm>
                <a:off x="5035679" y="2428075"/>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a:spLocks noChangeAspect="1"/>
              </p:cNvSpPr>
              <p:nvPr/>
            </p:nvSpPr>
            <p:spPr>
              <a:xfrm>
                <a:off x="7927216" y="3140708"/>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p:cNvGrpSpPr/>
            <p:nvPr/>
          </p:nvGrpSpPr>
          <p:grpSpPr>
            <a:xfrm>
              <a:off x="1765735" y="781249"/>
              <a:ext cx="430172" cy="688141"/>
              <a:chOff x="1770671" y="1290725"/>
              <a:chExt cx="430172" cy="688141"/>
            </a:xfrm>
          </p:grpSpPr>
          <p:grpSp>
            <p:nvGrpSpPr>
              <p:cNvPr id="10" name="グループ化 9"/>
              <p:cNvGrpSpPr/>
              <p:nvPr/>
            </p:nvGrpSpPr>
            <p:grpSpPr>
              <a:xfrm rot="8434070">
                <a:off x="1770671" y="1290725"/>
                <a:ext cx="232364" cy="558740"/>
                <a:chOff x="1259632" y="476672"/>
                <a:chExt cx="432048" cy="720080"/>
              </a:xfrm>
            </p:grpSpPr>
            <p:cxnSp>
              <p:nvCxnSpPr>
                <p:cNvPr id="12" name="直線コネクタ 11"/>
                <p:cNvCxnSpPr/>
                <p:nvPr/>
              </p:nvCxnSpPr>
              <p:spPr>
                <a:xfrm flipH="1">
                  <a:off x="1259632" y="476672"/>
                  <a:ext cx="216024"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259632" y="764704"/>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475656" y="476672"/>
                  <a:ext cx="0"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259632" y="908720"/>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p:cNvSpPr txBox="1"/>
              <p:nvPr/>
            </p:nvSpPr>
            <p:spPr>
              <a:xfrm rot="19081539">
                <a:off x="2042863" y="1701867"/>
                <a:ext cx="157980" cy="276999"/>
              </a:xfrm>
              <a:prstGeom prst="rect">
                <a:avLst/>
              </a:prstGeom>
              <a:noFill/>
            </p:spPr>
            <p:txBody>
              <a:bodyPr wrap="square" lIns="0" tIns="0" rIns="0" bIns="0" rtlCol="0">
                <a:spAutoFit/>
              </a:bodyPr>
              <a:lstStyle/>
              <a:p>
                <a:r>
                  <a:rPr kumimoji="1" lang="en-US" altLang="ja-JP" dirty="0" smtClean="0"/>
                  <a:t>N</a:t>
                </a:r>
                <a:endParaRPr kumimoji="1" lang="ja-JP" altLang="en-US" dirty="0"/>
              </a:p>
            </p:txBody>
          </p:sp>
        </p:grpSp>
      </p:grpSp>
      <p:grpSp>
        <p:nvGrpSpPr>
          <p:cNvPr id="190" name="グループ化 189"/>
          <p:cNvGrpSpPr/>
          <p:nvPr/>
        </p:nvGrpSpPr>
        <p:grpSpPr>
          <a:xfrm>
            <a:off x="3861409" y="2100323"/>
            <a:ext cx="1418400" cy="1414166"/>
            <a:chOff x="3920135" y="2423075"/>
            <a:chExt cx="1418400" cy="1403247"/>
          </a:xfrm>
        </p:grpSpPr>
        <p:sp>
          <p:nvSpPr>
            <p:cNvPr id="191" name="正方形/長方形 190"/>
            <p:cNvSpPr/>
            <p:nvPr/>
          </p:nvSpPr>
          <p:spPr>
            <a:xfrm>
              <a:off x="3920135" y="2423075"/>
              <a:ext cx="1418400" cy="14032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テキスト ボックス 191"/>
            <p:cNvSpPr txBox="1"/>
            <p:nvPr/>
          </p:nvSpPr>
          <p:spPr>
            <a:xfrm>
              <a:off x="4131934" y="2524392"/>
              <a:ext cx="1021032" cy="1200329"/>
            </a:xfrm>
            <a:prstGeom prst="rect">
              <a:avLst/>
            </a:prstGeom>
            <a:noFill/>
          </p:spPr>
          <p:txBody>
            <a:bodyPr wrap="square" rtlCol="0">
              <a:spAutoFit/>
            </a:bodyPr>
            <a:lstStyle/>
            <a:p>
              <a:r>
                <a:rPr lang="ja-JP" altLang="en-US" b="1" dirty="0" smtClean="0">
                  <a:solidFill>
                    <a:srgbClr val="FF0000"/>
                  </a:solidFill>
                </a:rPr>
                <a:t> 黒</a:t>
              </a:r>
              <a:r>
                <a:rPr lang="en-US" altLang="ja-JP" b="1" dirty="0" smtClean="0">
                  <a:solidFill>
                    <a:srgbClr val="FF0000"/>
                  </a:solidFill>
                </a:rPr>
                <a:t>90</a:t>
              </a:r>
              <a:r>
                <a:rPr lang="ja-JP" altLang="en-US" b="1" dirty="0" smtClean="0">
                  <a:solidFill>
                    <a:srgbClr val="FF0000"/>
                  </a:solidFill>
                </a:rPr>
                <a:t>％</a:t>
              </a:r>
              <a:endParaRPr lang="en-US" altLang="ja-JP" b="1" dirty="0" smtClean="0">
                <a:solidFill>
                  <a:srgbClr val="FF0000"/>
                </a:solidFill>
              </a:endParaRPr>
            </a:p>
            <a:p>
              <a:endParaRPr kumimoji="1" lang="en-US" altLang="ja-JP" b="1" dirty="0">
                <a:solidFill>
                  <a:srgbClr val="FF0000"/>
                </a:solidFill>
              </a:endParaRPr>
            </a:p>
            <a:p>
              <a:endParaRPr lang="en-US" altLang="ja-JP" b="1" dirty="0" smtClean="0">
                <a:solidFill>
                  <a:srgbClr val="FF0000"/>
                </a:solidFill>
              </a:endParaRPr>
            </a:p>
            <a:p>
              <a:r>
                <a:rPr kumimoji="1" lang="ja-JP" altLang="en-US" b="1" dirty="0">
                  <a:solidFill>
                    <a:srgbClr val="0000FF"/>
                  </a:solidFill>
                </a:rPr>
                <a:t>スタイロ</a:t>
              </a:r>
            </a:p>
          </p:txBody>
        </p:sp>
      </p:grpSp>
      <p:grpSp>
        <p:nvGrpSpPr>
          <p:cNvPr id="193" name="グループ化 192"/>
          <p:cNvGrpSpPr/>
          <p:nvPr/>
        </p:nvGrpSpPr>
        <p:grpSpPr>
          <a:xfrm>
            <a:off x="5303531" y="2102164"/>
            <a:ext cx="1414800" cy="1403247"/>
            <a:chOff x="5362257" y="2413998"/>
            <a:chExt cx="1414800" cy="1403247"/>
          </a:xfrm>
        </p:grpSpPr>
        <p:sp>
          <p:nvSpPr>
            <p:cNvPr id="194" name="正方形/長方形 193"/>
            <p:cNvSpPr/>
            <p:nvPr/>
          </p:nvSpPr>
          <p:spPr>
            <a:xfrm>
              <a:off x="5362257" y="2413998"/>
              <a:ext cx="1414800" cy="140324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テキスト ボックス 194"/>
            <p:cNvSpPr txBox="1"/>
            <p:nvPr/>
          </p:nvSpPr>
          <p:spPr>
            <a:xfrm>
              <a:off x="5662442" y="2528898"/>
              <a:ext cx="1021032" cy="1200329"/>
            </a:xfrm>
            <a:prstGeom prst="rect">
              <a:avLst/>
            </a:prstGeom>
            <a:noFill/>
          </p:spPr>
          <p:txBody>
            <a:bodyPr wrap="square" rtlCol="0">
              <a:spAutoFit/>
            </a:bodyPr>
            <a:lstStyle/>
            <a:p>
              <a:r>
                <a:rPr lang="ja-JP" altLang="en-US" b="1" dirty="0" smtClean="0">
                  <a:solidFill>
                    <a:srgbClr val="FF0000"/>
                  </a:solidFill>
                </a:rPr>
                <a:t>黒</a:t>
              </a:r>
              <a:r>
                <a:rPr lang="en-US" altLang="ja-JP" b="1" dirty="0">
                  <a:solidFill>
                    <a:srgbClr val="FF0000"/>
                  </a:solidFill>
                </a:rPr>
                <a:t>50</a:t>
              </a:r>
              <a:r>
                <a:rPr lang="ja-JP" altLang="en-US" b="1" dirty="0" smtClean="0">
                  <a:solidFill>
                    <a:srgbClr val="FF0000"/>
                  </a:solidFill>
                </a:rPr>
                <a:t>％</a:t>
              </a:r>
              <a:endParaRPr lang="en-US" altLang="ja-JP" b="1" dirty="0" smtClean="0">
                <a:solidFill>
                  <a:srgbClr val="FF0000"/>
                </a:solidFill>
              </a:endParaRPr>
            </a:p>
            <a:p>
              <a:endParaRPr kumimoji="1" lang="en-US" altLang="ja-JP" b="1" dirty="0">
                <a:solidFill>
                  <a:srgbClr val="FF0000"/>
                </a:solidFill>
              </a:endParaRPr>
            </a:p>
            <a:p>
              <a:endParaRPr lang="en-US" altLang="ja-JP" b="1" dirty="0" smtClean="0">
                <a:solidFill>
                  <a:srgbClr val="FF0000"/>
                </a:solidFill>
              </a:endParaRPr>
            </a:p>
            <a:p>
              <a:r>
                <a:rPr lang="ja-JP" altLang="en-US" b="1" dirty="0" smtClean="0">
                  <a:solidFill>
                    <a:srgbClr val="0000FF"/>
                  </a:solidFill>
                </a:rPr>
                <a:t>白</a:t>
              </a:r>
              <a:r>
                <a:rPr lang="en-US" altLang="ja-JP" b="1" dirty="0" smtClean="0">
                  <a:solidFill>
                    <a:srgbClr val="0000FF"/>
                  </a:solidFill>
                </a:rPr>
                <a:t>55</a:t>
              </a:r>
              <a:r>
                <a:rPr lang="ja-JP" altLang="en-US" b="1" dirty="0" smtClean="0">
                  <a:solidFill>
                    <a:srgbClr val="0000FF"/>
                  </a:solidFill>
                </a:rPr>
                <a:t>％</a:t>
              </a:r>
              <a:endParaRPr kumimoji="1" lang="ja-JP" altLang="en-US" b="1" dirty="0">
                <a:solidFill>
                  <a:srgbClr val="0000FF"/>
                </a:solidFill>
              </a:endParaRPr>
            </a:p>
          </p:txBody>
        </p:sp>
      </p:grpSp>
      <p:grpSp>
        <p:nvGrpSpPr>
          <p:cNvPr id="196" name="グループ化 195"/>
          <p:cNvGrpSpPr/>
          <p:nvPr/>
        </p:nvGrpSpPr>
        <p:grpSpPr>
          <a:xfrm>
            <a:off x="6748250" y="2102044"/>
            <a:ext cx="1407600" cy="1403247"/>
            <a:chOff x="6806976" y="2413878"/>
            <a:chExt cx="1407600" cy="1403247"/>
          </a:xfrm>
        </p:grpSpPr>
        <p:sp>
          <p:nvSpPr>
            <p:cNvPr id="197" name="正方形/長方形 196"/>
            <p:cNvSpPr/>
            <p:nvPr/>
          </p:nvSpPr>
          <p:spPr>
            <a:xfrm>
              <a:off x="6806976" y="2413878"/>
              <a:ext cx="1407600" cy="14032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テキスト ボックス 197"/>
            <p:cNvSpPr txBox="1"/>
            <p:nvPr/>
          </p:nvSpPr>
          <p:spPr>
            <a:xfrm>
              <a:off x="7088885" y="2528211"/>
              <a:ext cx="1021032" cy="1200329"/>
            </a:xfrm>
            <a:prstGeom prst="rect">
              <a:avLst/>
            </a:prstGeom>
            <a:noFill/>
          </p:spPr>
          <p:txBody>
            <a:bodyPr wrap="square" rtlCol="0">
              <a:spAutoFit/>
            </a:bodyPr>
            <a:lstStyle/>
            <a:p>
              <a:r>
                <a:rPr lang="ja-JP" altLang="en-US" b="1" dirty="0">
                  <a:solidFill>
                    <a:srgbClr val="FF0000"/>
                  </a:solidFill>
                </a:rPr>
                <a:t>すだれ</a:t>
              </a:r>
              <a:endParaRPr lang="en-US" altLang="ja-JP" b="1" dirty="0" smtClean="0">
                <a:solidFill>
                  <a:srgbClr val="FF0000"/>
                </a:solidFill>
              </a:endParaRPr>
            </a:p>
            <a:p>
              <a:endParaRPr kumimoji="1" lang="en-US" altLang="ja-JP" b="1" dirty="0">
                <a:solidFill>
                  <a:srgbClr val="FF0000"/>
                </a:solidFill>
              </a:endParaRPr>
            </a:p>
            <a:p>
              <a:endParaRPr lang="en-US" altLang="ja-JP" b="1" dirty="0" smtClean="0">
                <a:solidFill>
                  <a:srgbClr val="FF0000"/>
                </a:solidFill>
              </a:endParaRPr>
            </a:p>
            <a:p>
              <a:r>
                <a:rPr lang="ja-JP" altLang="en-US" b="1" dirty="0" smtClean="0">
                  <a:solidFill>
                    <a:srgbClr val="0000FF"/>
                  </a:solidFill>
                </a:rPr>
                <a:t>白</a:t>
              </a:r>
              <a:r>
                <a:rPr lang="en-US" altLang="ja-JP" b="1" dirty="0" smtClean="0">
                  <a:solidFill>
                    <a:srgbClr val="0000FF"/>
                  </a:solidFill>
                </a:rPr>
                <a:t>10</a:t>
              </a:r>
              <a:r>
                <a:rPr lang="ja-JP" altLang="en-US" b="1" dirty="0" smtClean="0">
                  <a:solidFill>
                    <a:srgbClr val="0000FF"/>
                  </a:solidFill>
                </a:rPr>
                <a:t>％</a:t>
              </a:r>
              <a:endParaRPr kumimoji="1" lang="ja-JP" altLang="en-US" b="1" dirty="0">
                <a:solidFill>
                  <a:srgbClr val="0000FF"/>
                </a:solidFill>
              </a:endParaRPr>
            </a:p>
          </p:txBody>
        </p:sp>
      </p:grpSp>
      <p:grpSp>
        <p:nvGrpSpPr>
          <p:cNvPr id="199" name="グループ化 198"/>
          <p:cNvGrpSpPr/>
          <p:nvPr/>
        </p:nvGrpSpPr>
        <p:grpSpPr>
          <a:xfrm>
            <a:off x="2427900" y="2100322"/>
            <a:ext cx="1411200" cy="1403247"/>
            <a:chOff x="2481690" y="1902680"/>
            <a:chExt cx="1411200" cy="1403247"/>
          </a:xfrm>
        </p:grpSpPr>
        <p:grpSp>
          <p:nvGrpSpPr>
            <p:cNvPr id="200" name="グループ化 199"/>
            <p:cNvGrpSpPr/>
            <p:nvPr/>
          </p:nvGrpSpPr>
          <p:grpSpPr>
            <a:xfrm>
              <a:off x="2481690" y="1902680"/>
              <a:ext cx="1411200" cy="1403247"/>
              <a:chOff x="2486626" y="2412156"/>
              <a:chExt cx="1411200" cy="1403247"/>
            </a:xfrm>
          </p:grpSpPr>
          <p:sp>
            <p:nvSpPr>
              <p:cNvPr id="202" name="正方形/長方形 201"/>
              <p:cNvSpPr/>
              <p:nvPr/>
            </p:nvSpPr>
            <p:spPr>
              <a:xfrm>
                <a:off x="2486626" y="2412156"/>
                <a:ext cx="1411200" cy="1403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3" name="テキスト ボックス 202"/>
              <p:cNvSpPr txBox="1"/>
              <p:nvPr/>
            </p:nvSpPr>
            <p:spPr>
              <a:xfrm>
                <a:off x="2550802" y="2509109"/>
                <a:ext cx="1282848" cy="369332"/>
              </a:xfrm>
              <a:prstGeom prst="rect">
                <a:avLst/>
              </a:prstGeom>
              <a:noFill/>
            </p:spPr>
            <p:txBody>
              <a:bodyPr wrap="square" rtlCol="0">
                <a:spAutoFit/>
              </a:bodyPr>
              <a:lstStyle/>
              <a:p>
                <a:r>
                  <a:rPr kumimoji="1" lang="ja-JP" altLang="en-US" b="1" dirty="0" smtClean="0">
                    <a:solidFill>
                      <a:srgbClr val="FF0000"/>
                    </a:solidFill>
                  </a:rPr>
                  <a:t>日除けなし</a:t>
                </a:r>
                <a:endParaRPr kumimoji="1" lang="ja-JP" altLang="en-US" b="1" dirty="0">
                  <a:solidFill>
                    <a:srgbClr val="FF0000"/>
                  </a:solidFill>
                </a:endParaRPr>
              </a:p>
            </p:txBody>
          </p:sp>
        </p:grpSp>
        <p:sp>
          <p:nvSpPr>
            <p:cNvPr id="201" name="テキスト ボックス 200"/>
            <p:cNvSpPr txBox="1"/>
            <p:nvPr/>
          </p:nvSpPr>
          <p:spPr>
            <a:xfrm>
              <a:off x="2545751" y="2830653"/>
              <a:ext cx="1282848" cy="369332"/>
            </a:xfrm>
            <a:prstGeom prst="rect">
              <a:avLst/>
            </a:prstGeom>
            <a:noFill/>
          </p:spPr>
          <p:txBody>
            <a:bodyPr wrap="square" rtlCol="0">
              <a:spAutoFit/>
            </a:bodyPr>
            <a:lstStyle/>
            <a:p>
              <a:r>
                <a:rPr kumimoji="1" lang="ja-JP" altLang="en-US" b="1" dirty="0" smtClean="0">
                  <a:solidFill>
                    <a:srgbClr val="0000FF"/>
                  </a:solidFill>
                </a:rPr>
                <a:t>日除けなし</a:t>
              </a:r>
              <a:endParaRPr kumimoji="1" lang="ja-JP" altLang="en-US" b="1" dirty="0">
                <a:solidFill>
                  <a:srgbClr val="0000FF"/>
                </a:solidFill>
              </a:endParaRPr>
            </a:p>
          </p:txBody>
        </p:sp>
      </p:grpSp>
      <p:cxnSp>
        <p:nvCxnSpPr>
          <p:cNvPr id="18" name="直線コネクタ 17"/>
          <p:cNvCxnSpPr/>
          <p:nvPr/>
        </p:nvCxnSpPr>
        <p:spPr>
          <a:xfrm>
            <a:off x="2410321" y="3047735"/>
            <a:ext cx="0" cy="2685521"/>
          </a:xfrm>
          <a:prstGeom prst="line">
            <a:avLst/>
          </a:prstGeom>
          <a:ln w="25400">
            <a:solidFill>
              <a:schemeClr val="tx1">
                <a:alpha val="27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5" name="直線コネクタ 354"/>
          <p:cNvCxnSpPr/>
          <p:nvPr/>
        </p:nvCxnSpPr>
        <p:spPr>
          <a:xfrm>
            <a:off x="3847343" y="3061656"/>
            <a:ext cx="0" cy="2685521"/>
          </a:xfrm>
          <a:prstGeom prst="line">
            <a:avLst/>
          </a:prstGeom>
          <a:ln w="25400">
            <a:solidFill>
              <a:schemeClr val="tx1">
                <a:alpha val="27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6" name="直線コネクタ 355"/>
          <p:cNvCxnSpPr/>
          <p:nvPr/>
        </p:nvCxnSpPr>
        <p:spPr>
          <a:xfrm>
            <a:off x="5293769" y="3078187"/>
            <a:ext cx="0" cy="2685521"/>
          </a:xfrm>
          <a:prstGeom prst="line">
            <a:avLst/>
          </a:prstGeom>
          <a:ln w="25400">
            <a:solidFill>
              <a:schemeClr val="tx1">
                <a:alpha val="27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7" name="直線コネクタ 356"/>
          <p:cNvCxnSpPr/>
          <p:nvPr/>
        </p:nvCxnSpPr>
        <p:spPr>
          <a:xfrm>
            <a:off x="8170935" y="3047735"/>
            <a:ext cx="0" cy="2685521"/>
          </a:xfrm>
          <a:prstGeom prst="line">
            <a:avLst/>
          </a:prstGeom>
          <a:ln w="25400">
            <a:solidFill>
              <a:schemeClr val="tx1">
                <a:alpha val="27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8" name="直線コネクタ 357"/>
          <p:cNvCxnSpPr/>
          <p:nvPr/>
        </p:nvCxnSpPr>
        <p:spPr>
          <a:xfrm>
            <a:off x="6728122" y="3073631"/>
            <a:ext cx="0" cy="2685521"/>
          </a:xfrm>
          <a:prstGeom prst="line">
            <a:avLst/>
          </a:prstGeom>
          <a:ln w="25400">
            <a:solidFill>
              <a:schemeClr val="tx1">
                <a:alpha val="27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2478085" y="3740093"/>
            <a:ext cx="5669841" cy="380090"/>
            <a:chOff x="2464325" y="2155735"/>
            <a:chExt cx="5669841" cy="380090"/>
          </a:xfrm>
        </p:grpSpPr>
        <p:sp>
          <p:nvSpPr>
            <p:cNvPr id="3" name="テキスト ボックス 2"/>
            <p:cNvSpPr txBox="1"/>
            <p:nvPr/>
          </p:nvSpPr>
          <p:spPr>
            <a:xfrm>
              <a:off x="2464325" y="2163287"/>
              <a:ext cx="1364232" cy="369332"/>
            </a:xfrm>
            <a:prstGeom prst="rect">
              <a:avLst/>
            </a:prstGeom>
            <a:noFill/>
          </p:spPr>
          <p:txBody>
            <a:bodyPr wrap="square" rtlCol="0">
              <a:spAutoFit/>
            </a:bodyPr>
            <a:lstStyle/>
            <a:p>
              <a:r>
                <a:rPr kumimoji="1" lang="ja-JP" altLang="en-US" b="1" dirty="0" smtClean="0">
                  <a:solidFill>
                    <a:srgbClr val="FF0000"/>
                  </a:solidFill>
                </a:rPr>
                <a:t>被験者</a:t>
              </a:r>
              <a:r>
                <a:rPr lang="en-US" altLang="ja-JP" b="1" dirty="0" smtClean="0">
                  <a:solidFill>
                    <a:srgbClr val="FF0000"/>
                  </a:solidFill>
                </a:rPr>
                <a:t>A</a:t>
              </a:r>
              <a:r>
                <a:rPr lang="ja-JP" altLang="en-US" b="1" dirty="0" smtClean="0">
                  <a:solidFill>
                    <a:srgbClr val="FF0000"/>
                  </a:solidFill>
                </a:rPr>
                <a:t>・</a:t>
              </a:r>
              <a:r>
                <a:rPr lang="en-US" altLang="ja-JP" b="1" dirty="0" smtClean="0">
                  <a:solidFill>
                    <a:srgbClr val="FF0000"/>
                  </a:solidFill>
                </a:rPr>
                <a:t>E</a:t>
              </a:r>
              <a:endParaRPr kumimoji="1" lang="ja-JP" altLang="en-US" b="1" dirty="0">
                <a:solidFill>
                  <a:srgbClr val="FF0000"/>
                </a:solidFill>
              </a:endParaRPr>
            </a:p>
          </p:txBody>
        </p:sp>
        <p:sp>
          <p:nvSpPr>
            <p:cNvPr id="308" name="テキスト ボックス 307"/>
            <p:cNvSpPr txBox="1"/>
            <p:nvPr/>
          </p:nvSpPr>
          <p:spPr>
            <a:xfrm>
              <a:off x="6769934" y="2166493"/>
              <a:ext cx="1364232" cy="369332"/>
            </a:xfrm>
            <a:prstGeom prst="rect">
              <a:avLst/>
            </a:prstGeom>
            <a:noFill/>
          </p:spPr>
          <p:txBody>
            <a:bodyPr wrap="square" rtlCol="0">
              <a:spAutoFit/>
            </a:bodyPr>
            <a:lstStyle/>
            <a:p>
              <a:r>
                <a:rPr kumimoji="1" lang="ja-JP" altLang="en-US" b="1" dirty="0" smtClean="0">
                  <a:solidFill>
                    <a:srgbClr val="7030A0"/>
                  </a:solidFill>
                </a:rPr>
                <a:t>被験者</a:t>
              </a:r>
              <a:r>
                <a:rPr lang="en-US" altLang="ja-JP" b="1" dirty="0">
                  <a:solidFill>
                    <a:srgbClr val="7030A0"/>
                  </a:solidFill>
                </a:rPr>
                <a:t>D</a:t>
              </a:r>
              <a:r>
                <a:rPr lang="ja-JP" altLang="en-US" b="1" dirty="0" smtClean="0">
                  <a:solidFill>
                    <a:srgbClr val="7030A0"/>
                  </a:solidFill>
                </a:rPr>
                <a:t>・</a:t>
              </a:r>
              <a:r>
                <a:rPr lang="en-US" altLang="ja-JP" b="1" dirty="0">
                  <a:solidFill>
                    <a:srgbClr val="7030A0"/>
                  </a:solidFill>
                </a:rPr>
                <a:t>H</a:t>
              </a:r>
              <a:endParaRPr kumimoji="1" lang="ja-JP" altLang="en-US" b="1" dirty="0">
                <a:solidFill>
                  <a:srgbClr val="7030A0"/>
                </a:solidFill>
              </a:endParaRPr>
            </a:p>
          </p:txBody>
        </p:sp>
        <p:sp>
          <p:nvSpPr>
            <p:cNvPr id="309" name="テキスト ボックス 308"/>
            <p:cNvSpPr txBox="1"/>
            <p:nvPr/>
          </p:nvSpPr>
          <p:spPr>
            <a:xfrm>
              <a:off x="5341194" y="2163894"/>
              <a:ext cx="1364232" cy="369332"/>
            </a:xfrm>
            <a:prstGeom prst="rect">
              <a:avLst/>
            </a:prstGeom>
            <a:noFill/>
          </p:spPr>
          <p:txBody>
            <a:bodyPr wrap="square" rtlCol="0">
              <a:spAutoFit/>
            </a:bodyPr>
            <a:lstStyle/>
            <a:p>
              <a:r>
                <a:rPr kumimoji="1" lang="ja-JP" altLang="en-US" b="1" dirty="0" smtClean="0">
                  <a:solidFill>
                    <a:srgbClr val="00B050"/>
                  </a:solidFill>
                </a:rPr>
                <a:t>被験者</a:t>
              </a:r>
              <a:r>
                <a:rPr lang="en-US" altLang="ja-JP" b="1" dirty="0">
                  <a:solidFill>
                    <a:srgbClr val="00B050"/>
                  </a:solidFill>
                </a:rPr>
                <a:t>C</a:t>
              </a:r>
              <a:r>
                <a:rPr lang="ja-JP" altLang="en-US" b="1" dirty="0" smtClean="0">
                  <a:solidFill>
                    <a:srgbClr val="00B050"/>
                  </a:solidFill>
                </a:rPr>
                <a:t>・</a:t>
              </a:r>
              <a:r>
                <a:rPr lang="en-US" altLang="ja-JP" b="1" dirty="0">
                  <a:solidFill>
                    <a:srgbClr val="00B050"/>
                  </a:solidFill>
                </a:rPr>
                <a:t>G</a:t>
              </a:r>
              <a:endParaRPr kumimoji="1" lang="ja-JP" altLang="en-US" b="1" dirty="0">
                <a:solidFill>
                  <a:srgbClr val="00B050"/>
                </a:solidFill>
              </a:endParaRPr>
            </a:p>
          </p:txBody>
        </p:sp>
        <p:sp>
          <p:nvSpPr>
            <p:cNvPr id="310" name="テキスト ボックス 309"/>
            <p:cNvSpPr txBox="1"/>
            <p:nvPr/>
          </p:nvSpPr>
          <p:spPr>
            <a:xfrm>
              <a:off x="3910574" y="2155735"/>
              <a:ext cx="1364232" cy="369332"/>
            </a:xfrm>
            <a:prstGeom prst="rect">
              <a:avLst/>
            </a:prstGeom>
            <a:noFill/>
          </p:spPr>
          <p:txBody>
            <a:bodyPr wrap="square" rtlCol="0">
              <a:spAutoFit/>
            </a:bodyPr>
            <a:lstStyle/>
            <a:p>
              <a:r>
                <a:rPr kumimoji="1" lang="ja-JP" altLang="en-US" b="1" dirty="0" smtClean="0">
                  <a:solidFill>
                    <a:srgbClr val="0000FF"/>
                  </a:solidFill>
                </a:rPr>
                <a:t>被験者</a:t>
              </a:r>
              <a:r>
                <a:rPr kumimoji="1" lang="en-US" altLang="ja-JP" b="1" dirty="0" smtClean="0">
                  <a:solidFill>
                    <a:srgbClr val="0000FF"/>
                  </a:solidFill>
                </a:rPr>
                <a:t>B</a:t>
              </a:r>
              <a:r>
                <a:rPr lang="ja-JP" altLang="en-US" b="1" dirty="0" smtClean="0">
                  <a:solidFill>
                    <a:srgbClr val="0000FF"/>
                  </a:solidFill>
                </a:rPr>
                <a:t>・</a:t>
              </a:r>
              <a:r>
                <a:rPr lang="en-US" altLang="ja-JP" b="1" dirty="0">
                  <a:solidFill>
                    <a:srgbClr val="0000FF"/>
                  </a:solidFill>
                </a:rPr>
                <a:t>F</a:t>
              </a:r>
              <a:endParaRPr kumimoji="1" lang="ja-JP" altLang="en-US" b="1" dirty="0">
                <a:solidFill>
                  <a:srgbClr val="0000FF"/>
                </a:solidFill>
              </a:endParaRPr>
            </a:p>
          </p:txBody>
        </p:sp>
      </p:grpSp>
      <p:grpSp>
        <p:nvGrpSpPr>
          <p:cNvPr id="116" name="グループ化 115"/>
          <p:cNvGrpSpPr/>
          <p:nvPr/>
        </p:nvGrpSpPr>
        <p:grpSpPr>
          <a:xfrm>
            <a:off x="2475260" y="4744135"/>
            <a:ext cx="5707313" cy="652867"/>
            <a:chOff x="2475260" y="4288301"/>
            <a:chExt cx="5707313" cy="652867"/>
          </a:xfrm>
        </p:grpSpPr>
        <p:grpSp>
          <p:nvGrpSpPr>
            <p:cNvPr id="311" name="グループ化 310"/>
            <p:cNvGrpSpPr/>
            <p:nvPr/>
          </p:nvGrpSpPr>
          <p:grpSpPr>
            <a:xfrm>
              <a:off x="2475260" y="4562352"/>
              <a:ext cx="5707313" cy="378816"/>
              <a:chOff x="2418857" y="2185347"/>
              <a:chExt cx="5707313" cy="378816"/>
            </a:xfrm>
          </p:grpSpPr>
          <p:sp>
            <p:nvSpPr>
              <p:cNvPr id="312" name="テキスト ボックス 311"/>
              <p:cNvSpPr txBox="1"/>
              <p:nvPr/>
            </p:nvSpPr>
            <p:spPr>
              <a:xfrm>
                <a:off x="5314732" y="2194831"/>
                <a:ext cx="1364232" cy="369332"/>
              </a:xfrm>
              <a:prstGeom prst="rect">
                <a:avLst/>
              </a:prstGeom>
              <a:noFill/>
            </p:spPr>
            <p:txBody>
              <a:bodyPr wrap="square" rtlCol="0">
                <a:spAutoFit/>
              </a:bodyPr>
              <a:lstStyle/>
              <a:p>
                <a:r>
                  <a:rPr kumimoji="1" lang="ja-JP" altLang="en-US" b="1" dirty="0" smtClean="0">
                    <a:solidFill>
                      <a:srgbClr val="FF0000"/>
                    </a:solidFill>
                  </a:rPr>
                  <a:t>被験者</a:t>
                </a:r>
                <a:r>
                  <a:rPr lang="en-US" altLang="ja-JP" b="1" dirty="0" smtClean="0">
                    <a:solidFill>
                      <a:srgbClr val="FF0000"/>
                    </a:solidFill>
                  </a:rPr>
                  <a:t>A</a:t>
                </a:r>
                <a:r>
                  <a:rPr lang="ja-JP" altLang="en-US" b="1" dirty="0" smtClean="0">
                    <a:solidFill>
                      <a:srgbClr val="FF0000"/>
                    </a:solidFill>
                  </a:rPr>
                  <a:t>・</a:t>
                </a:r>
                <a:r>
                  <a:rPr lang="en-US" altLang="ja-JP" b="1" dirty="0" smtClean="0">
                    <a:solidFill>
                      <a:srgbClr val="FF0000"/>
                    </a:solidFill>
                  </a:rPr>
                  <a:t>E</a:t>
                </a:r>
                <a:endParaRPr kumimoji="1" lang="ja-JP" altLang="en-US" b="1" dirty="0">
                  <a:solidFill>
                    <a:srgbClr val="FF0000"/>
                  </a:solidFill>
                </a:endParaRPr>
              </a:p>
            </p:txBody>
          </p:sp>
          <p:sp>
            <p:nvSpPr>
              <p:cNvPr id="313" name="テキスト ボックス 312"/>
              <p:cNvSpPr txBox="1"/>
              <p:nvPr/>
            </p:nvSpPr>
            <p:spPr>
              <a:xfrm>
                <a:off x="6761938" y="2193935"/>
                <a:ext cx="1364232" cy="369332"/>
              </a:xfrm>
              <a:prstGeom prst="rect">
                <a:avLst/>
              </a:prstGeom>
              <a:noFill/>
            </p:spPr>
            <p:txBody>
              <a:bodyPr wrap="square" rtlCol="0">
                <a:spAutoFit/>
              </a:bodyPr>
              <a:lstStyle/>
              <a:p>
                <a:r>
                  <a:rPr kumimoji="1" lang="ja-JP" altLang="en-US" b="1" dirty="0" smtClean="0">
                    <a:solidFill>
                      <a:srgbClr val="0000FF"/>
                    </a:solidFill>
                  </a:rPr>
                  <a:t>被験者</a:t>
                </a:r>
                <a:r>
                  <a:rPr kumimoji="1" lang="en-US" altLang="ja-JP" b="1" dirty="0" smtClean="0">
                    <a:solidFill>
                      <a:srgbClr val="0000FF"/>
                    </a:solidFill>
                  </a:rPr>
                  <a:t>B</a:t>
                </a:r>
                <a:r>
                  <a:rPr lang="ja-JP" altLang="en-US" b="1" dirty="0" smtClean="0">
                    <a:solidFill>
                      <a:srgbClr val="0000FF"/>
                    </a:solidFill>
                  </a:rPr>
                  <a:t>・</a:t>
                </a:r>
                <a:r>
                  <a:rPr lang="en-US" altLang="ja-JP" b="1" dirty="0">
                    <a:solidFill>
                      <a:srgbClr val="0000FF"/>
                    </a:solidFill>
                  </a:rPr>
                  <a:t>F</a:t>
                </a:r>
                <a:endParaRPr kumimoji="1" lang="ja-JP" altLang="en-US" b="1" dirty="0">
                  <a:solidFill>
                    <a:srgbClr val="0000FF"/>
                  </a:solidFill>
                </a:endParaRPr>
              </a:p>
            </p:txBody>
          </p:sp>
          <p:sp>
            <p:nvSpPr>
              <p:cNvPr id="314" name="テキスト ボックス 313"/>
              <p:cNvSpPr txBox="1"/>
              <p:nvPr/>
            </p:nvSpPr>
            <p:spPr>
              <a:xfrm>
                <a:off x="2418857" y="2191410"/>
                <a:ext cx="1364232" cy="369332"/>
              </a:xfrm>
              <a:prstGeom prst="rect">
                <a:avLst/>
              </a:prstGeom>
              <a:noFill/>
            </p:spPr>
            <p:txBody>
              <a:bodyPr wrap="square" rtlCol="0">
                <a:spAutoFit/>
              </a:bodyPr>
              <a:lstStyle/>
              <a:p>
                <a:r>
                  <a:rPr kumimoji="1" lang="ja-JP" altLang="en-US" b="1" dirty="0" smtClean="0">
                    <a:solidFill>
                      <a:srgbClr val="00B050"/>
                    </a:solidFill>
                  </a:rPr>
                  <a:t>被験者</a:t>
                </a:r>
                <a:r>
                  <a:rPr lang="en-US" altLang="ja-JP" b="1" dirty="0">
                    <a:solidFill>
                      <a:srgbClr val="00B050"/>
                    </a:solidFill>
                  </a:rPr>
                  <a:t>C</a:t>
                </a:r>
                <a:r>
                  <a:rPr lang="ja-JP" altLang="en-US" b="1" dirty="0" smtClean="0">
                    <a:solidFill>
                      <a:srgbClr val="00B050"/>
                    </a:solidFill>
                  </a:rPr>
                  <a:t>・</a:t>
                </a:r>
                <a:r>
                  <a:rPr lang="en-US" altLang="ja-JP" b="1" dirty="0">
                    <a:solidFill>
                      <a:srgbClr val="00B050"/>
                    </a:solidFill>
                  </a:rPr>
                  <a:t>G</a:t>
                </a:r>
                <a:endParaRPr kumimoji="1" lang="ja-JP" altLang="en-US" b="1" dirty="0">
                  <a:solidFill>
                    <a:srgbClr val="00B050"/>
                  </a:solidFill>
                </a:endParaRPr>
              </a:p>
            </p:txBody>
          </p:sp>
          <p:sp>
            <p:nvSpPr>
              <p:cNvPr id="319" name="テキスト ボックス 318"/>
              <p:cNvSpPr txBox="1"/>
              <p:nvPr/>
            </p:nvSpPr>
            <p:spPr>
              <a:xfrm>
                <a:off x="3861245" y="2185347"/>
                <a:ext cx="1364232" cy="369332"/>
              </a:xfrm>
              <a:prstGeom prst="rect">
                <a:avLst/>
              </a:prstGeom>
              <a:noFill/>
            </p:spPr>
            <p:txBody>
              <a:bodyPr wrap="square" rtlCol="0">
                <a:spAutoFit/>
              </a:bodyPr>
              <a:lstStyle/>
              <a:p>
                <a:r>
                  <a:rPr kumimoji="1" lang="ja-JP" altLang="en-US" b="1" dirty="0" smtClean="0">
                    <a:solidFill>
                      <a:srgbClr val="7030A0"/>
                    </a:solidFill>
                  </a:rPr>
                  <a:t>被験者</a:t>
                </a:r>
                <a:r>
                  <a:rPr lang="en-US" altLang="ja-JP" b="1" dirty="0">
                    <a:solidFill>
                      <a:srgbClr val="7030A0"/>
                    </a:solidFill>
                  </a:rPr>
                  <a:t>D</a:t>
                </a:r>
                <a:r>
                  <a:rPr lang="ja-JP" altLang="en-US" b="1" dirty="0" smtClean="0">
                    <a:solidFill>
                      <a:srgbClr val="7030A0"/>
                    </a:solidFill>
                  </a:rPr>
                  <a:t>・</a:t>
                </a:r>
                <a:r>
                  <a:rPr lang="en-US" altLang="ja-JP" b="1" dirty="0">
                    <a:solidFill>
                      <a:srgbClr val="7030A0"/>
                    </a:solidFill>
                  </a:rPr>
                  <a:t>H</a:t>
                </a:r>
                <a:endParaRPr kumimoji="1" lang="ja-JP" altLang="en-US" b="1" dirty="0">
                  <a:solidFill>
                    <a:srgbClr val="7030A0"/>
                  </a:solidFill>
                </a:endParaRPr>
              </a:p>
            </p:txBody>
          </p:sp>
        </p:grpSp>
        <p:cxnSp>
          <p:nvCxnSpPr>
            <p:cNvPr id="338" name="直線矢印コネクタ 337"/>
            <p:cNvCxnSpPr>
              <a:stCxn id="315" idx="2"/>
              <a:endCxn id="312" idx="1"/>
            </p:cNvCxnSpPr>
            <p:nvPr/>
          </p:nvCxnSpPr>
          <p:spPr>
            <a:xfrm>
              <a:off x="4601632" y="4288301"/>
              <a:ext cx="769503" cy="4682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9" name="直線矢印コネクタ 338"/>
            <p:cNvCxnSpPr>
              <a:stCxn id="316" idx="2"/>
              <a:endCxn id="313" idx="1"/>
            </p:cNvCxnSpPr>
            <p:nvPr/>
          </p:nvCxnSpPr>
          <p:spPr>
            <a:xfrm>
              <a:off x="6056480" y="4288301"/>
              <a:ext cx="761861" cy="46730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40" name="直線矢印コネクタ 339"/>
            <p:cNvCxnSpPr>
              <a:stCxn id="317" idx="2"/>
              <a:endCxn id="314" idx="0"/>
            </p:cNvCxnSpPr>
            <p:nvPr/>
          </p:nvCxnSpPr>
          <p:spPr>
            <a:xfrm flipH="1">
              <a:off x="3157376" y="4288301"/>
              <a:ext cx="4325093" cy="28011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1" name="直線矢印コネクタ 340"/>
            <p:cNvCxnSpPr>
              <a:stCxn id="318" idx="2"/>
              <a:endCxn id="319" idx="1"/>
            </p:cNvCxnSpPr>
            <p:nvPr/>
          </p:nvCxnSpPr>
          <p:spPr>
            <a:xfrm>
              <a:off x="3155702" y="4293096"/>
              <a:ext cx="761946" cy="453922"/>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118" name="グループ化 117"/>
          <p:cNvGrpSpPr/>
          <p:nvPr/>
        </p:nvGrpSpPr>
        <p:grpSpPr>
          <a:xfrm>
            <a:off x="2474360" y="5339295"/>
            <a:ext cx="5709301" cy="705779"/>
            <a:chOff x="2474360" y="4883461"/>
            <a:chExt cx="5709301" cy="705779"/>
          </a:xfrm>
        </p:grpSpPr>
        <p:grpSp>
          <p:nvGrpSpPr>
            <p:cNvPr id="320" name="グループ化 319"/>
            <p:cNvGrpSpPr/>
            <p:nvPr/>
          </p:nvGrpSpPr>
          <p:grpSpPr>
            <a:xfrm>
              <a:off x="2474360" y="5195628"/>
              <a:ext cx="5709301" cy="393612"/>
              <a:chOff x="2457641" y="5265767"/>
              <a:chExt cx="5709301" cy="393612"/>
            </a:xfrm>
          </p:grpSpPr>
          <p:sp>
            <p:nvSpPr>
              <p:cNvPr id="322" name="テキスト ボックス 321"/>
              <p:cNvSpPr txBox="1"/>
              <p:nvPr/>
            </p:nvSpPr>
            <p:spPr>
              <a:xfrm>
                <a:off x="6802710" y="5290047"/>
                <a:ext cx="1364232" cy="369332"/>
              </a:xfrm>
              <a:prstGeom prst="rect">
                <a:avLst/>
              </a:prstGeom>
              <a:noFill/>
            </p:spPr>
            <p:txBody>
              <a:bodyPr wrap="square" rtlCol="0">
                <a:spAutoFit/>
              </a:bodyPr>
              <a:lstStyle/>
              <a:p>
                <a:r>
                  <a:rPr kumimoji="1" lang="ja-JP" altLang="en-US" b="1" dirty="0" smtClean="0">
                    <a:solidFill>
                      <a:srgbClr val="FF0000"/>
                    </a:solidFill>
                  </a:rPr>
                  <a:t>被験者</a:t>
                </a:r>
                <a:r>
                  <a:rPr lang="en-US" altLang="ja-JP" b="1" dirty="0" smtClean="0">
                    <a:solidFill>
                      <a:srgbClr val="FF0000"/>
                    </a:solidFill>
                  </a:rPr>
                  <a:t>A</a:t>
                </a:r>
                <a:r>
                  <a:rPr lang="ja-JP" altLang="en-US" b="1" dirty="0" smtClean="0">
                    <a:solidFill>
                      <a:srgbClr val="FF0000"/>
                    </a:solidFill>
                  </a:rPr>
                  <a:t>・</a:t>
                </a:r>
                <a:r>
                  <a:rPr lang="en-US" altLang="ja-JP" b="1" dirty="0" smtClean="0">
                    <a:solidFill>
                      <a:srgbClr val="FF0000"/>
                    </a:solidFill>
                  </a:rPr>
                  <a:t>E</a:t>
                </a:r>
                <a:endParaRPr kumimoji="1" lang="ja-JP" altLang="en-US" b="1" dirty="0">
                  <a:solidFill>
                    <a:srgbClr val="FF0000"/>
                  </a:solidFill>
                </a:endParaRPr>
              </a:p>
            </p:txBody>
          </p:sp>
          <p:sp>
            <p:nvSpPr>
              <p:cNvPr id="323" name="テキスト ボックス 322"/>
              <p:cNvSpPr txBox="1"/>
              <p:nvPr/>
            </p:nvSpPr>
            <p:spPr>
              <a:xfrm>
                <a:off x="2457641" y="5288205"/>
                <a:ext cx="1364232" cy="369332"/>
              </a:xfrm>
              <a:prstGeom prst="rect">
                <a:avLst/>
              </a:prstGeom>
              <a:noFill/>
            </p:spPr>
            <p:txBody>
              <a:bodyPr wrap="square" rtlCol="0">
                <a:spAutoFit/>
              </a:bodyPr>
              <a:lstStyle/>
              <a:p>
                <a:r>
                  <a:rPr kumimoji="1" lang="ja-JP" altLang="en-US" b="1" dirty="0" smtClean="0">
                    <a:solidFill>
                      <a:srgbClr val="0000FF"/>
                    </a:solidFill>
                  </a:rPr>
                  <a:t>被験者</a:t>
                </a:r>
                <a:r>
                  <a:rPr kumimoji="1" lang="en-US" altLang="ja-JP" b="1" dirty="0" smtClean="0">
                    <a:solidFill>
                      <a:srgbClr val="0000FF"/>
                    </a:solidFill>
                  </a:rPr>
                  <a:t>B</a:t>
                </a:r>
                <a:r>
                  <a:rPr lang="ja-JP" altLang="en-US" b="1" dirty="0" smtClean="0">
                    <a:solidFill>
                      <a:srgbClr val="0000FF"/>
                    </a:solidFill>
                  </a:rPr>
                  <a:t>・</a:t>
                </a:r>
                <a:r>
                  <a:rPr lang="en-US" altLang="ja-JP" b="1" dirty="0">
                    <a:solidFill>
                      <a:srgbClr val="0000FF"/>
                    </a:solidFill>
                  </a:rPr>
                  <a:t>F</a:t>
                </a:r>
                <a:endParaRPr kumimoji="1" lang="ja-JP" altLang="en-US" b="1" dirty="0">
                  <a:solidFill>
                    <a:srgbClr val="0000FF"/>
                  </a:solidFill>
                </a:endParaRPr>
              </a:p>
            </p:txBody>
          </p:sp>
          <p:sp>
            <p:nvSpPr>
              <p:cNvPr id="324" name="テキスト ボックス 323"/>
              <p:cNvSpPr txBox="1"/>
              <p:nvPr/>
            </p:nvSpPr>
            <p:spPr>
              <a:xfrm>
                <a:off x="3900626" y="5265767"/>
                <a:ext cx="1364232" cy="369332"/>
              </a:xfrm>
              <a:prstGeom prst="rect">
                <a:avLst/>
              </a:prstGeom>
              <a:noFill/>
            </p:spPr>
            <p:txBody>
              <a:bodyPr wrap="square" rtlCol="0">
                <a:spAutoFit/>
              </a:bodyPr>
              <a:lstStyle/>
              <a:p>
                <a:r>
                  <a:rPr kumimoji="1" lang="ja-JP" altLang="en-US" b="1" dirty="0" smtClean="0">
                    <a:solidFill>
                      <a:srgbClr val="00B050"/>
                    </a:solidFill>
                  </a:rPr>
                  <a:t>被験者</a:t>
                </a:r>
                <a:r>
                  <a:rPr lang="en-US" altLang="ja-JP" b="1" dirty="0">
                    <a:solidFill>
                      <a:srgbClr val="00B050"/>
                    </a:solidFill>
                  </a:rPr>
                  <a:t>C</a:t>
                </a:r>
                <a:r>
                  <a:rPr lang="ja-JP" altLang="en-US" b="1" dirty="0" smtClean="0">
                    <a:solidFill>
                      <a:srgbClr val="00B050"/>
                    </a:solidFill>
                  </a:rPr>
                  <a:t>・</a:t>
                </a:r>
                <a:r>
                  <a:rPr lang="en-US" altLang="ja-JP" b="1" dirty="0">
                    <a:solidFill>
                      <a:srgbClr val="00B050"/>
                    </a:solidFill>
                  </a:rPr>
                  <a:t>G</a:t>
                </a:r>
                <a:endParaRPr kumimoji="1" lang="ja-JP" altLang="en-US" b="1" dirty="0">
                  <a:solidFill>
                    <a:srgbClr val="00B050"/>
                  </a:solidFill>
                </a:endParaRPr>
              </a:p>
            </p:txBody>
          </p:sp>
          <p:sp>
            <p:nvSpPr>
              <p:cNvPr id="325" name="テキスト ボックス 324"/>
              <p:cNvSpPr txBox="1"/>
              <p:nvPr/>
            </p:nvSpPr>
            <p:spPr>
              <a:xfrm>
                <a:off x="5346906" y="5288205"/>
                <a:ext cx="1364232" cy="369332"/>
              </a:xfrm>
              <a:prstGeom prst="rect">
                <a:avLst/>
              </a:prstGeom>
              <a:noFill/>
            </p:spPr>
            <p:txBody>
              <a:bodyPr wrap="square" rtlCol="0">
                <a:spAutoFit/>
              </a:bodyPr>
              <a:lstStyle/>
              <a:p>
                <a:r>
                  <a:rPr kumimoji="1" lang="ja-JP" altLang="en-US" b="1" dirty="0" smtClean="0">
                    <a:solidFill>
                      <a:srgbClr val="7030A0"/>
                    </a:solidFill>
                  </a:rPr>
                  <a:t>被験者</a:t>
                </a:r>
                <a:r>
                  <a:rPr lang="en-US" altLang="ja-JP" b="1" dirty="0">
                    <a:solidFill>
                      <a:srgbClr val="7030A0"/>
                    </a:solidFill>
                  </a:rPr>
                  <a:t>D</a:t>
                </a:r>
                <a:r>
                  <a:rPr lang="ja-JP" altLang="en-US" b="1" dirty="0" smtClean="0">
                    <a:solidFill>
                      <a:srgbClr val="7030A0"/>
                    </a:solidFill>
                  </a:rPr>
                  <a:t>・</a:t>
                </a:r>
                <a:r>
                  <a:rPr lang="en-US" altLang="ja-JP" b="1" dirty="0">
                    <a:solidFill>
                      <a:srgbClr val="7030A0"/>
                    </a:solidFill>
                  </a:rPr>
                  <a:t>H</a:t>
                </a:r>
                <a:endParaRPr kumimoji="1" lang="ja-JP" altLang="en-US" b="1" dirty="0">
                  <a:solidFill>
                    <a:srgbClr val="7030A0"/>
                  </a:solidFill>
                </a:endParaRPr>
              </a:p>
            </p:txBody>
          </p:sp>
        </p:grpSp>
        <p:cxnSp>
          <p:nvCxnSpPr>
            <p:cNvPr id="351" name="直線矢印コネクタ 350"/>
            <p:cNvCxnSpPr>
              <a:stCxn id="319" idx="2"/>
              <a:endCxn id="325" idx="1"/>
            </p:cNvCxnSpPr>
            <p:nvPr/>
          </p:nvCxnSpPr>
          <p:spPr>
            <a:xfrm>
              <a:off x="4599764" y="4883461"/>
              <a:ext cx="763861" cy="519271"/>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2" name="直線矢印コネクタ 351"/>
            <p:cNvCxnSpPr>
              <a:stCxn id="312" idx="2"/>
              <a:endCxn id="322" idx="1"/>
            </p:cNvCxnSpPr>
            <p:nvPr/>
          </p:nvCxnSpPr>
          <p:spPr>
            <a:xfrm>
              <a:off x="6053251" y="4892945"/>
              <a:ext cx="766178" cy="51162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3" name="直線矢印コネクタ 352"/>
            <p:cNvCxnSpPr>
              <a:endCxn id="323" idx="0"/>
            </p:cNvCxnSpPr>
            <p:nvPr/>
          </p:nvCxnSpPr>
          <p:spPr>
            <a:xfrm flipH="1">
              <a:off x="3156476" y="4940300"/>
              <a:ext cx="4336525" cy="277766"/>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54" name="直線矢印コネクタ 353"/>
            <p:cNvCxnSpPr>
              <a:stCxn id="314" idx="2"/>
              <a:endCxn id="324" idx="1"/>
            </p:cNvCxnSpPr>
            <p:nvPr/>
          </p:nvCxnSpPr>
          <p:spPr>
            <a:xfrm>
              <a:off x="3157376" y="4889524"/>
              <a:ext cx="759969" cy="49077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15" name="グループ化 114"/>
          <p:cNvGrpSpPr/>
          <p:nvPr/>
        </p:nvGrpSpPr>
        <p:grpSpPr>
          <a:xfrm>
            <a:off x="2473586" y="4061202"/>
            <a:ext cx="5690999" cy="687728"/>
            <a:chOff x="2473586" y="3605368"/>
            <a:chExt cx="5690999" cy="687728"/>
          </a:xfrm>
        </p:grpSpPr>
        <p:grpSp>
          <p:nvGrpSpPr>
            <p:cNvPr id="4" name="グループ化 3"/>
            <p:cNvGrpSpPr/>
            <p:nvPr/>
          </p:nvGrpSpPr>
          <p:grpSpPr>
            <a:xfrm>
              <a:off x="2473586" y="3918969"/>
              <a:ext cx="5690999" cy="374127"/>
              <a:chOff x="2440416" y="5286288"/>
              <a:chExt cx="5690999" cy="374127"/>
            </a:xfrm>
          </p:grpSpPr>
          <p:sp>
            <p:nvSpPr>
              <p:cNvPr id="315" name="テキスト ボックス 314"/>
              <p:cNvSpPr txBox="1"/>
              <p:nvPr/>
            </p:nvSpPr>
            <p:spPr>
              <a:xfrm>
                <a:off x="3886346" y="5286288"/>
                <a:ext cx="1364232" cy="369332"/>
              </a:xfrm>
              <a:prstGeom prst="rect">
                <a:avLst/>
              </a:prstGeom>
              <a:noFill/>
            </p:spPr>
            <p:txBody>
              <a:bodyPr wrap="square" rtlCol="0">
                <a:spAutoFit/>
              </a:bodyPr>
              <a:lstStyle/>
              <a:p>
                <a:r>
                  <a:rPr kumimoji="1" lang="ja-JP" altLang="en-US" b="1" dirty="0" smtClean="0">
                    <a:solidFill>
                      <a:srgbClr val="FF0000"/>
                    </a:solidFill>
                  </a:rPr>
                  <a:t>被験者</a:t>
                </a:r>
                <a:r>
                  <a:rPr lang="en-US" altLang="ja-JP" b="1" dirty="0" smtClean="0">
                    <a:solidFill>
                      <a:srgbClr val="FF0000"/>
                    </a:solidFill>
                  </a:rPr>
                  <a:t>A</a:t>
                </a:r>
                <a:r>
                  <a:rPr lang="ja-JP" altLang="en-US" b="1" dirty="0" smtClean="0">
                    <a:solidFill>
                      <a:srgbClr val="FF0000"/>
                    </a:solidFill>
                  </a:rPr>
                  <a:t>・</a:t>
                </a:r>
                <a:r>
                  <a:rPr lang="en-US" altLang="ja-JP" b="1" dirty="0" smtClean="0">
                    <a:solidFill>
                      <a:srgbClr val="FF0000"/>
                    </a:solidFill>
                  </a:rPr>
                  <a:t>E</a:t>
                </a:r>
                <a:endParaRPr kumimoji="1" lang="ja-JP" altLang="en-US" b="1" dirty="0">
                  <a:solidFill>
                    <a:srgbClr val="FF0000"/>
                  </a:solidFill>
                </a:endParaRPr>
              </a:p>
            </p:txBody>
          </p:sp>
          <p:sp>
            <p:nvSpPr>
              <p:cNvPr id="316" name="テキスト ボックス 315"/>
              <p:cNvSpPr txBox="1"/>
              <p:nvPr/>
            </p:nvSpPr>
            <p:spPr>
              <a:xfrm>
                <a:off x="5341194" y="5286288"/>
                <a:ext cx="1364232" cy="369332"/>
              </a:xfrm>
              <a:prstGeom prst="rect">
                <a:avLst/>
              </a:prstGeom>
              <a:noFill/>
            </p:spPr>
            <p:txBody>
              <a:bodyPr wrap="square" rtlCol="0">
                <a:spAutoFit/>
              </a:bodyPr>
              <a:lstStyle/>
              <a:p>
                <a:r>
                  <a:rPr kumimoji="1" lang="ja-JP" altLang="en-US" b="1" dirty="0" smtClean="0">
                    <a:solidFill>
                      <a:srgbClr val="0000FF"/>
                    </a:solidFill>
                  </a:rPr>
                  <a:t>被験者</a:t>
                </a:r>
                <a:r>
                  <a:rPr kumimoji="1" lang="en-US" altLang="ja-JP" b="1" dirty="0" smtClean="0">
                    <a:solidFill>
                      <a:srgbClr val="0000FF"/>
                    </a:solidFill>
                  </a:rPr>
                  <a:t>B</a:t>
                </a:r>
                <a:r>
                  <a:rPr lang="ja-JP" altLang="en-US" b="1" dirty="0" smtClean="0">
                    <a:solidFill>
                      <a:srgbClr val="0000FF"/>
                    </a:solidFill>
                  </a:rPr>
                  <a:t>・</a:t>
                </a:r>
                <a:r>
                  <a:rPr lang="en-US" altLang="ja-JP" b="1" dirty="0">
                    <a:solidFill>
                      <a:srgbClr val="0000FF"/>
                    </a:solidFill>
                  </a:rPr>
                  <a:t>F</a:t>
                </a:r>
                <a:endParaRPr kumimoji="1" lang="ja-JP" altLang="en-US" b="1" dirty="0">
                  <a:solidFill>
                    <a:srgbClr val="0000FF"/>
                  </a:solidFill>
                </a:endParaRPr>
              </a:p>
            </p:txBody>
          </p:sp>
          <p:sp>
            <p:nvSpPr>
              <p:cNvPr id="317" name="テキスト ボックス 316"/>
              <p:cNvSpPr txBox="1"/>
              <p:nvPr/>
            </p:nvSpPr>
            <p:spPr>
              <a:xfrm>
                <a:off x="6767183" y="5286288"/>
                <a:ext cx="1364232" cy="369332"/>
              </a:xfrm>
              <a:prstGeom prst="rect">
                <a:avLst/>
              </a:prstGeom>
              <a:noFill/>
            </p:spPr>
            <p:txBody>
              <a:bodyPr wrap="square" rtlCol="0">
                <a:spAutoFit/>
              </a:bodyPr>
              <a:lstStyle/>
              <a:p>
                <a:r>
                  <a:rPr kumimoji="1" lang="ja-JP" altLang="en-US" b="1" dirty="0" smtClean="0">
                    <a:solidFill>
                      <a:srgbClr val="00B050"/>
                    </a:solidFill>
                  </a:rPr>
                  <a:t>被験者</a:t>
                </a:r>
                <a:r>
                  <a:rPr lang="en-US" altLang="ja-JP" b="1" dirty="0">
                    <a:solidFill>
                      <a:srgbClr val="00B050"/>
                    </a:solidFill>
                  </a:rPr>
                  <a:t>C</a:t>
                </a:r>
                <a:r>
                  <a:rPr lang="ja-JP" altLang="en-US" b="1" dirty="0" smtClean="0">
                    <a:solidFill>
                      <a:srgbClr val="00B050"/>
                    </a:solidFill>
                  </a:rPr>
                  <a:t>・</a:t>
                </a:r>
                <a:r>
                  <a:rPr lang="en-US" altLang="ja-JP" b="1" dirty="0">
                    <a:solidFill>
                      <a:srgbClr val="00B050"/>
                    </a:solidFill>
                  </a:rPr>
                  <a:t>G</a:t>
                </a:r>
                <a:endParaRPr kumimoji="1" lang="ja-JP" altLang="en-US" b="1" dirty="0">
                  <a:solidFill>
                    <a:srgbClr val="00B050"/>
                  </a:solidFill>
                </a:endParaRPr>
              </a:p>
            </p:txBody>
          </p:sp>
          <p:sp>
            <p:nvSpPr>
              <p:cNvPr id="318" name="テキスト ボックス 317"/>
              <p:cNvSpPr txBox="1"/>
              <p:nvPr/>
            </p:nvSpPr>
            <p:spPr>
              <a:xfrm>
                <a:off x="2440416" y="5291083"/>
                <a:ext cx="1364232" cy="369332"/>
              </a:xfrm>
              <a:prstGeom prst="rect">
                <a:avLst/>
              </a:prstGeom>
              <a:noFill/>
            </p:spPr>
            <p:txBody>
              <a:bodyPr wrap="square" rtlCol="0">
                <a:spAutoFit/>
              </a:bodyPr>
              <a:lstStyle/>
              <a:p>
                <a:r>
                  <a:rPr kumimoji="1" lang="ja-JP" altLang="en-US" b="1" dirty="0" smtClean="0">
                    <a:solidFill>
                      <a:srgbClr val="7030A0"/>
                    </a:solidFill>
                  </a:rPr>
                  <a:t>被験者</a:t>
                </a:r>
                <a:r>
                  <a:rPr lang="en-US" altLang="ja-JP" b="1" dirty="0">
                    <a:solidFill>
                      <a:srgbClr val="7030A0"/>
                    </a:solidFill>
                  </a:rPr>
                  <a:t>D</a:t>
                </a:r>
                <a:r>
                  <a:rPr lang="ja-JP" altLang="en-US" b="1" dirty="0" smtClean="0">
                    <a:solidFill>
                      <a:srgbClr val="7030A0"/>
                    </a:solidFill>
                  </a:rPr>
                  <a:t>・</a:t>
                </a:r>
                <a:r>
                  <a:rPr lang="en-US" altLang="ja-JP" b="1" dirty="0">
                    <a:solidFill>
                      <a:srgbClr val="7030A0"/>
                    </a:solidFill>
                  </a:rPr>
                  <a:t>H</a:t>
                </a:r>
                <a:endParaRPr kumimoji="1" lang="ja-JP" altLang="en-US" b="1" dirty="0">
                  <a:solidFill>
                    <a:srgbClr val="7030A0"/>
                  </a:solidFill>
                </a:endParaRPr>
              </a:p>
            </p:txBody>
          </p:sp>
        </p:grpSp>
        <p:cxnSp>
          <p:nvCxnSpPr>
            <p:cNvPr id="22" name="直線矢印コネクタ 21"/>
            <p:cNvCxnSpPr>
              <a:stCxn id="3" idx="2"/>
              <a:endCxn id="315" idx="1"/>
            </p:cNvCxnSpPr>
            <p:nvPr/>
          </p:nvCxnSpPr>
          <p:spPr>
            <a:xfrm>
              <a:off x="3160201" y="3612920"/>
              <a:ext cx="759315" cy="49071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8" name="直線矢印コネクタ 327"/>
            <p:cNvCxnSpPr>
              <a:stCxn id="310" idx="2"/>
              <a:endCxn id="316" idx="1"/>
            </p:cNvCxnSpPr>
            <p:nvPr/>
          </p:nvCxnSpPr>
          <p:spPr>
            <a:xfrm>
              <a:off x="4606450" y="3605368"/>
              <a:ext cx="767914" cy="498267"/>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1" name="直線矢印コネクタ 330"/>
            <p:cNvCxnSpPr>
              <a:stCxn id="309" idx="2"/>
              <a:endCxn id="317" idx="1"/>
            </p:cNvCxnSpPr>
            <p:nvPr/>
          </p:nvCxnSpPr>
          <p:spPr>
            <a:xfrm>
              <a:off x="6037070" y="3613527"/>
              <a:ext cx="763283" cy="49010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4" name="直線矢印コネクタ 333"/>
            <p:cNvCxnSpPr>
              <a:stCxn id="308" idx="2"/>
              <a:endCxn id="318" idx="0"/>
            </p:cNvCxnSpPr>
            <p:nvPr/>
          </p:nvCxnSpPr>
          <p:spPr>
            <a:xfrm flipH="1">
              <a:off x="3155702" y="3664349"/>
              <a:ext cx="4310108" cy="259415"/>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364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90" y="1003395"/>
            <a:ext cx="8905481" cy="294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2123728" y="1217035"/>
            <a:ext cx="1887066" cy="2304256"/>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049996" y="1218268"/>
            <a:ext cx="1728192" cy="2304256"/>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106252" y="724634"/>
            <a:ext cx="2161169" cy="307777"/>
          </a:xfrm>
          <a:prstGeom prst="rect">
            <a:avLst/>
          </a:prstGeom>
          <a:solidFill>
            <a:schemeClr val="bg1"/>
          </a:solidFill>
        </p:spPr>
        <p:txBody>
          <a:bodyPr wrap="none" rtlCol="0">
            <a:spAutoFit/>
          </a:bodyPr>
          <a:lstStyle/>
          <a:p>
            <a:r>
              <a:rPr kumimoji="1" lang="en-US" altLang="ja-JP" sz="1400" b="1" dirty="0" smtClean="0">
                <a:solidFill>
                  <a:srgbClr val="7030A0"/>
                </a:solidFill>
              </a:rPr>
              <a:t>―</a:t>
            </a:r>
            <a:r>
              <a:rPr kumimoji="1" lang="ja-JP" altLang="en-US" sz="1400" b="1" dirty="0" smtClean="0"/>
              <a:t>風速</a:t>
            </a:r>
            <a:r>
              <a:rPr kumimoji="1" lang="en-US" altLang="ja-JP" sz="1400" b="1" dirty="0" smtClean="0"/>
              <a:t>(m/s)</a:t>
            </a:r>
            <a:r>
              <a:rPr kumimoji="1" lang="ja-JP" altLang="en-US" sz="1400" b="1" dirty="0" smtClean="0"/>
              <a:t>　</a:t>
            </a:r>
            <a:r>
              <a:rPr kumimoji="1" lang="en-US" altLang="ja-JP" sz="1400" b="1" dirty="0" smtClean="0">
                <a:solidFill>
                  <a:srgbClr val="FF0000"/>
                </a:solidFill>
              </a:rPr>
              <a:t>―</a:t>
            </a:r>
            <a:r>
              <a:rPr lang="ja-JP" altLang="en-US" sz="1400" b="1" dirty="0" smtClean="0"/>
              <a:t>気温</a:t>
            </a:r>
            <a:r>
              <a:rPr lang="en-US" altLang="ja-JP" sz="1400" b="1" dirty="0" smtClean="0"/>
              <a:t>(</a:t>
            </a:r>
            <a:r>
              <a:rPr lang="ja-JP" altLang="en-US" sz="1400" b="1" dirty="0" smtClean="0"/>
              <a:t>℃</a:t>
            </a:r>
            <a:r>
              <a:rPr lang="en-US" altLang="ja-JP" sz="1400" b="1" dirty="0" smtClean="0"/>
              <a:t>)</a:t>
            </a:r>
            <a:r>
              <a:rPr lang="ja-JP" altLang="en-US" sz="1400" b="1" dirty="0" smtClean="0"/>
              <a:t>　</a:t>
            </a:r>
            <a:endParaRPr kumimoji="1" lang="ja-JP" altLang="en-US" sz="1400" b="1" dirty="0">
              <a:solidFill>
                <a:srgbClr val="7030A0"/>
              </a:solidFill>
            </a:endParaRPr>
          </a:p>
        </p:txBody>
      </p:sp>
      <p:sp>
        <p:nvSpPr>
          <p:cNvPr id="9" name="テキスト ボックス 8"/>
          <p:cNvSpPr txBox="1"/>
          <p:nvPr/>
        </p:nvSpPr>
        <p:spPr>
          <a:xfrm>
            <a:off x="3490383" y="630095"/>
            <a:ext cx="2040943" cy="461665"/>
          </a:xfrm>
          <a:prstGeom prst="rect">
            <a:avLst/>
          </a:prstGeom>
          <a:noFill/>
        </p:spPr>
        <p:txBody>
          <a:bodyPr wrap="none" rtlCol="0">
            <a:spAutoFit/>
          </a:bodyPr>
          <a:lstStyle/>
          <a:p>
            <a:r>
              <a:rPr kumimoji="1" lang="ja-JP" altLang="en-US" sz="2400" b="1" dirty="0" smtClean="0">
                <a:solidFill>
                  <a:srgbClr val="FFFF00"/>
                </a:solidFill>
              </a:rPr>
              <a:t>超音波風速計</a:t>
            </a:r>
            <a:endParaRPr kumimoji="1" lang="ja-JP" altLang="en-US" sz="2400" b="1" dirty="0">
              <a:solidFill>
                <a:srgbClr val="FFFF00"/>
              </a:solidFill>
            </a:endParaRPr>
          </a:p>
        </p:txBody>
      </p:sp>
      <p:sp>
        <p:nvSpPr>
          <p:cNvPr id="10" name="テキスト ボックス 9"/>
          <p:cNvSpPr txBox="1"/>
          <p:nvPr/>
        </p:nvSpPr>
        <p:spPr>
          <a:xfrm>
            <a:off x="146090" y="584597"/>
            <a:ext cx="3047629" cy="523220"/>
          </a:xfrm>
          <a:prstGeom prst="rect">
            <a:avLst/>
          </a:prstGeom>
          <a:noFill/>
        </p:spPr>
        <p:txBody>
          <a:bodyPr wrap="none" rtlCol="0">
            <a:spAutoFit/>
          </a:bodyPr>
          <a:lstStyle/>
          <a:p>
            <a:r>
              <a:rPr kumimoji="1" lang="en-US" altLang="ja-JP" sz="2800" b="1" dirty="0" smtClean="0">
                <a:solidFill>
                  <a:srgbClr val="FFFF00"/>
                </a:solidFill>
              </a:rPr>
              <a:t>9/3</a:t>
            </a:r>
            <a:r>
              <a:rPr kumimoji="1" lang="ja-JP" altLang="en-US" sz="2800" b="1" dirty="0" smtClean="0">
                <a:solidFill>
                  <a:srgbClr val="FFFF00"/>
                </a:solidFill>
              </a:rPr>
              <a:t>　</a:t>
            </a:r>
            <a:r>
              <a:rPr kumimoji="1" lang="en-US" altLang="ja-JP" sz="2800" b="1" dirty="0" smtClean="0">
                <a:solidFill>
                  <a:srgbClr val="FFFF00"/>
                </a:solidFill>
              </a:rPr>
              <a:t>12</a:t>
            </a:r>
            <a:r>
              <a:rPr kumimoji="1" lang="ja-JP" altLang="en-US" sz="2800" b="1" dirty="0" smtClean="0">
                <a:solidFill>
                  <a:srgbClr val="FFFF00"/>
                </a:solidFill>
              </a:rPr>
              <a:t>：</a:t>
            </a:r>
            <a:r>
              <a:rPr lang="en-US" altLang="ja-JP" sz="2800" b="1" dirty="0" smtClean="0">
                <a:solidFill>
                  <a:srgbClr val="FFFF00"/>
                </a:solidFill>
              </a:rPr>
              <a:t>48</a:t>
            </a:r>
            <a:r>
              <a:rPr kumimoji="1" lang="ja-JP" altLang="en-US" sz="2800" b="1" dirty="0" smtClean="0">
                <a:solidFill>
                  <a:srgbClr val="FFFF00"/>
                </a:solidFill>
              </a:rPr>
              <a:t>～</a:t>
            </a:r>
            <a:r>
              <a:rPr kumimoji="1" lang="en-US" altLang="ja-JP" sz="2800" b="1" dirty="0" smtClean="0">
                <a:solidFill>
                  <a:srgbClr val="FFFF00"/>
                </a:solidFill>
              </a:rPr>
              <a:t>13:28</a:t>
            </a:r>
            <a:endParaRPr kumimoji="1" lang="ja-JP" altLang="en-US" sz="2800" b="1" dirty="0">
              <a:solidFill>
                <a:srgbClr val="FFFF00"/>
              </a:solidFill>
            </a:endParaRPr>
          </a:p>
        </p:txBody>
      </p:sp>
      <p:sp>
        <p:nvSpPr>
          <p:cNvPr id="11" name="テキスト ボックス 10"/>
          <p:cNvSpPr txBox="1"/>
          <p:nvPr/>
        </p:nvSpPr>
        <p:spPr>
          <a:xfrm>
            <a:off x="3662511" y="61377"/>
            <a:ext cx="1627369" cy="523220"/>
          </a:xfrm>
          <a:prstGeom prst="rect">
            <a:avLst/>
          </a:prstGeom>
          <a:noFill/>
        </p:spPr>
        <p:txBody>
          <a:bodyPr wrap="none" rtlCol="0">
            <a:spAutoFit/>
          </a:bodyPr>
          <a:lstStyle/>
          <a:p>
            <a:r>
              <a:rPr kumimoji="1" lang="ja-JP" altLang="en-US" sz="2800" b="1" dirty="0" smtClean="0">
                <a:solidFill>
                  <a:srgbClr val="FFFF00"/>
                </a:solidFill>
              </a:rPr>
              <a:t>実験結果</a:t>
            </a:r>
            <a:endParaRPr kumimoji="1" lang="ja-JP" altLang="en-US" sz="2800" b="1" dirty="0">
              <a:solidFill>
                <a:srgbClr val="FFFF00"/>
              </a:solidFill>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1067" y="4046498"/>
            <a:ext cx="4380505" cy="2657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直線コネクタ 19"/>
          <p:cNvCxnSpPr/>
          <p:nvPr/>
        </p:nvCxnSpPr>
        <p:spPr>
          <a:xfrm>
            <a:off x="7226771" y="6290270"/>
            <a:ext cx="551417"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226771" y="5805264"/>
            <a:ext cx="551417"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上下矢印 21"/>
          <p:cNvSpPr/>
          <p:nvPr/>
        </p:nvSpPr>
        <p:spPr>
          <a:xfrm>
            <a:off x="7282137" y="5819550"/>
            <a:ext cx="222731" cy="460620"/>
          </a:xfrm>
          <a:prstGeom prst="upDownArrow">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上下矢印 22"/>
          <p:cNvSpPr/>
          <p:nvPr/>
        </p:nvSpPr>
        <p:spPr>
          <a:xfrm>
            <a:off x="7282278" y="4986978"/>
            <a:ext cx="222731" cy="597039"/>
          </a:xfrm>
          <a:prstGeom prst="upDown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a:off x="7224067" y="5589240"/>
            <a:ext cx="551417"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7229300" y="4979835"/>
            <a:ext cx="551417"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5289880" y="3521290"/>
            <a:ext cx="1314000" cy="720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596336" y="3521290"/>
            <a:ext cx="720080" cy="720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6603880" y="1218268"/>
            <a:ext cx="992456" cy="230425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43" name="正方形/長方形 14342"/>
          <p:cNvSpPr/>
          <p:nvPr/>
        </p:nvSpPr>
        <p:spPr>
          <a:xfrm flipH="1">
            <a:off x="125039" y="4053102"/>
            <a:ext cx="4460892" cy="2650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342" name="グループ化 14341"/>
          <p:cNvGrpSpPr/>
          <p:nvPr/>
        </p:nvGrpSpPr>
        <p:grpSpPr>
          <a:xfrm>
            <a:off x="2069289" y="5733060"/>
            <a:ext cx="563330" cy="580319"/>
            <a:chOff x="2669118" y="4547831"/>
            <a:chExt cx="563330" cy="580319"/>
          </a:xfrm>
        </p:grpSpPr>
        <p:sp>
          <p:nvSpPr>
            <p:cNvPr id="55" name="Line 159"/>
            <p:cNvSpPr>
              <a:spLocks noChangeShapeType="1"/>
            </p:cNvSpPr>
            <p:nvPr/>
          </p:nvSpPr>
          <p:spPr bwMode="auto">
            <a:xfrm>
              <a:off x="3052088" y="4553918"/>
              <a:ext cx="0" cy="569002"/>
            </a:xfrm>
            <a:prstGeom prst="line">
              <a:avLst/>
            </a:prstGeom>
            <a:noFill/>
            <a:ln w="25400" cmpd="sng">
              <a:solidFill>
                <a:schemeClr val="tx1"/>
              </a:solidFill>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6" name="Line 160"/>
            <p:cNvSpPr>
              <a:spLocks noChangeShapeType="1"/>
            </p:cNvSpPr>
            <p:nvPr/>
          </p:nvSpPr>
          <p:spPr bwMode="auto">
            <a:xfrm flipH="1">
              <a:off x="2866979" y="4891763"/>
              <a:ext cx="157620" cy="236387"/>
            </a:xfrm>
            <a:prstGeom prst="line">
              <a:avLst/>
            </a:prstGeom>
            <a:noFill/>
            <a:ln w="25400" cmpd="sng">
              <a:solidFill>
                <a:schemeClr val="tx1"/>
              </a:solidFill>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7" name="Line 161"/>
            <p:cNvSpPr>
              <a:spLocks noChangeShapeType="1"/>
            </p:cNvSpPr>
            <p:nvPr/>
          </p:nvSpPr>
          <p:spPr bwMode="auto">
            <a:xfrm>
              <a:off x="3074828" y="4891763"/>
              <a:ext cx="157620" cy="236387"/>
            </a:xfrm>
            <a:prstGeom prst="line">
              <a:avLst/>
            </a:prstGeom>
            <a:noFill/>
            <a:ln w="25400" cmpd="sng">
              <a:solidFill>
                <a:schemeClr val="tx1"/>
              </a:solidFill>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8" name="Freeform 1387"/>
            <p:cNvSpPr>
              <a:spLocks/>
            </p:cNvSpPr>
            <p:nvPr/>
          </p:nvSpPr>
          <p:spPr bwMode="auto">
            <a:xfrm flipH="1">
              <a:off x="2828118" y="4548557"/>
              <a:ext cx="25120" cy="22880"/>
            </a:xfrm>
            <a:custGeom>
              <a:avLst/>
              <a:gdLst/>
              <a:ahLst/>
              <a:cxnLst>
                <a:cxn ang="0">
                  <a:pos x="41" y="5"/>
                </a:cxn>
                <a:cxn ang="0">
                  <a:pos x="7" y="63"/>
                </a:cxn>
                <a:cxn ang="0">
                  <a:pos x="0" y="59"/>
                </a:cxn>
                <a:cxn ang="0">
                  <a:pos x="34" y="0"/>
                </a:cxn>
                <a:cxn ang="0">
                  <a:pos x="41" y="5"/>
                </a:cxn>
              </a:cxnLst>
              <a:rect l="0" t="0" r="r" b="b"/>
              <a:pathLst>
                <a:path w="41" h="63">
                  <a:moveTo>
                    <a:pt x="41" y="5"/>
                  </a:moveTo>
                  <a:lnTo>
                    <a:pt x="7" y="63"/>
                  </a:lnTo>
                  <a:lnTo>
                    <a:pt x="0" y="59"/>
                  </a:lnTo>
                  <a:lnTo>
                    <a:pt x="34" y="0"/>
                  </a:lnTo>
                  <a:lnTo>
                    <a:pt x="41" y="5"/>
                  </a:lnTo>
                  <a:close/>
                </a:path>
              </a:pathLst>
            </a:custGeom>
            <a:solidFill>
              <a:srgbClr val="000000"/>
            </a:solidFill>
            <a:ln w="0">
              <a:solidFill>
                <a:srgbClr val="000000"/>
              </a:solidFill>
              <a:round/>
              <a:headEnd/>
              <a:tailEnd/>
            </a:ln>
          </p:spPr>
          <p:txBody>
            <a:bodyPr/>
            <a:lstStyle/>
            <a:p>
              <a:endParaRPr lang="ja-JP" altLang="en-US"/>
            </a:p>
          </p:txBody>
        </p:sp>
        <p:sp>
          <p:nvSpPr>
            <p:cNvPr id="59" name="Freeform 1386"/>
            <p:cNvSpPr>
              <a:spLocks/>
            </p:cNvSpPr>
            <p:nvPr/>
          </p:nvSpPr>
          <p:spPr bwMode="auto">
            <a:xfrm flipH="1">
              <a:off x="2828118" y="4589426"/>
              <a:ext cx="25120" cy="19248"/>
            </a:xfrm>
            <a:custGeom>
              <a:avLst/>
              <a:gdLst/>
              <a:ahLst/>
              <a:cxnLst>
                <a:cxn ang="0">
                  <a:pos x="34" y="53"/>
                </a:cxn>
                <a:cxn ang="0">
                  <a:pos x="0" y="5"/>
                </a:cxn>
                <a:cxn ang="0">
                  <a:pos x="7" y="0"/>
                </a:cxn>
                <a:cxn ang="0">
                  <a:pos x="41" y="49"/>
                </a:cxn>
                <a:cxn ang="0">
                  <a:pos x="34" y="53"/>
                </a:cxn>
              </a:cxnLst>
              <a:rect l="0" t="0" r="r" b="b"/>
              <a:pathLst>
                <a:path w="41" h="53">
                  <a:moveTo>
                    <a:pt x="34" y="53"/>
                  </a:moveTo>
                  <a:lnTo>
                    <a:pt x="0" y="5"/>
                  </a:lnTo>
                  <a:lnTo>
                    <a:pt x="7" y="0"/>
                  </a:lnTo>
                  <a:lnTo>
                    <a:pt x="41" y="49"/>
                  </a:lnTo>
                  <a:lnTo>
                    <a:pt x="34" y="53"/>
                  </a:lnTo>
                  <a:close/>
                </a:path>
              </a:pathLst>
            </a:custGeom>
            <a:solidFill>
              <a:srgbClr val="000000"/>
            </a:solidFill>
            <a:ln w="0">
              <a:solidFill>
                <a:srgbClr val="000000"/>
              </a:solidFill>
              <a:round/>
              <a:headEnd/>
              <a:tailEnd/>
            </a:ln>
          </p:spPr>
          <p:txBody>
            <a:bodyPr/>
            <a:lstStyle/>
            <a:p>
              <a:endParaRPr lang="ja-JP" altLang="en-US"/>
            </a:p>
          </p:txBody>
        </p:sp>
        <p:sp>
          <p:nvSpPr>
            <p:cNvPr id="60" name="Rectangle 1391"/>
            <p:cNvSpPr>
              <a:spLocks noChangeArrowheads="1"/>
            </p:cNvSpPr>
            <p:nvPr/>
          </p:nvSpPr>
          <p:spPr bwMode="auto">
            <a:xfrm flipH="1">
              <a:off x="2683210" y="4547831"/>
              <a:ext cx="148584" cy="3269"/>
            </a:xfrm>
            <a:prstGeom prst="rect">
              <a:avLst/>
            </a:prstGeom>
            <a:solidFill>
              <a:srgbClr val="000000"/>
            </a:solidFill>
            <a:ln w="0">
              <a:solidFill>
                <a:srgbClr val="000000"/>
              </a:solidFill>
              <a:round/>
              <a:headEnd/>
              <a:tailEnd/>
            </a:ln>
          </p:spPr>
          <p:txBody>
            <a:bodyPr/>
            <a:lstStyle/>
            <a:p>
              <a:endParaRPr lang="ja-JP" altLang="en-US"/>
            </a:p>
          </p:txBody>
        </p:sp>
        <p:sp>
          <p:nvSpPr>
            <p:cNvPr id="61" name="Rectangle 1389"/>
            <p:cNvSpPr>
              <a:spLocks noChangeArrowheads="1"/>
            </p:cNvSpPr>
            <p:nvPr/>
          </p:nvSpPr>
          <p:spPr bwMode="auto">
            <a:xfrm flipH="1">
              <a:off x="2683210" y="4606859"/>
              <a:ext cx="148584" cy="3269"/>
            </a:xfrm>
            <a:prstGeom prst="rect">
              <a:avLst/>
            </a:prstGeom>
            <a:solidFill>
              <a:srgbClr val="000000"/>
            </a:solidFill>
            <a:ln w="0">
              <a:solidFill>
                <a:srgbClr val="000000"/>
              </a:solidFill>
              <a:round/>
              <a:headEnd/>
              <a:tailEnd/>
            </a:ln>
          </p:spPr>
          <p:txBody>
            <a:bodyPr/>
            <a:lstStyle/>
            <a:p>
              <a:endParaRPr lang="ja-JP" altLang="en-US"/>
            </a:p>
          </p:txBody>
        </p:sp>
        <p:sp>
          <p:nvSpPr>
            <p:cNvPr id="62" name="Freeform 1385"/>
            <p:cNvSpPr>
              <a:spLocks noEditPoints="1"/>
            </p:cNvSpPr>
            <p:nvPr/>
          </p:nvSpPr>
          <p:spPr bwMode="auto">
            <a:xfrm flipH="1">
              <a:off x="2844047" y="4569258"/>
              <a:ext cx="169712" cy="19442"/>
            </a:xfrm>
            <a:custGeom>
              <a:avLst/>
              <a:gdLst/>
              <a:ahLst/>
              <a:cxnLst>
                <a:cxn ang="0">
                  <a:pos x="0" y="8"/>
                </a:cxn>
                <a:cxn ang="0">
                  <a:pos x="8" y="0"/>
                </a:cxn>
                <a:cxn ang="0">
                  <a:pos x="552" y="0"/>
                </a:cxn>
                <a:cxn ang="0">
                  <a:pos x="560" y="8"/>
                </a:cxn>
                <a:cxn ang="0">
                  <a:pos x="560" y="88"/>
                </a:cxn>
                <a:cxn ang="0">
                  <a:pos x="552" y="96"/>
                </a:cxn>
                <a:cxn ang="0">
                  <a:pos x="8" y="96"/>
                </a:cxn>
                <a:cxn ang="0">
                  <a:pos x="0" y="88"/>
                </a:cxn>
                <a:cxn ang="0">
                  <a:pos x="0" y="8"/>
                </a:cxn>
                <a:cxn ang="0">
                  <a:pos x="16" y="88"/>
                </a:cxn>
                <a:cxn ang="0">
                  <a:pos x="8" y="80"/>
                </a:cxn>
                <a:cxn ang="0">
                  <a:pos x="552" y="80"/>
                </a:cxn>
                <a:cxn ang="0">
                  <a:pos x="544" y="88"/>
                </a:cxn>
                <a:cxn ang="0">
                  <a:pos x="544" y="8"/>
                </a:cxn>
                <a:cxn ang="0">
                  <a:pos x="552" y="16"/>
                </a:cxn>
                <a:cxn ang="0">
                  <a:pos x="8" y="16"/>
                </a:cxn>
                <a:cxn ang="0">
                  <a:pos x="16" y="8"/>
                </a:cxn>
                <a:cxn ang="0">
                  <a:pos x="16" y="88"/>
                </a:cxn>
              </a:cxnLst>
              <a:rect l="0" t="0" r="r" b="b"/>
              <a:pathLst>
                <a:path w="560" h="96">
                  <a:moveTo>
                    <a:pt x="0" y="8"/>
                  </a:moveTo>
                  <a:cubicBezTo>
                    <a:pt x="0" y="4"/>
                    <a:pt x="4" y="0"/>
                    <a:pt x="8" y="0"/>
                  </a:cubicBezTo>
                  <a:lnTo>
                    <a:pt x="552" y="0"/>
                  </a:lnTo>
                  <a:cubicBezTo>
                    <a:pt x="557" y="0"/>
                    <a:pt x="560" y="4"/>
                    <a:pt x="560" y="8"/>
                  </a:cubicBezTo>
                  <a:lnTo>
                    <a:pt x="560" y="88"/>
                  </a:lnTo>
                  <a:cubicBezTo>
                    <a:pt x="560" y="93"/>
                    <a:pt x="557" y="96"/>
                    <a:pt x="552" y="96"/>
                  </a:cubicBezTo>
                  <a:lnTo>
                    <a:pt x="8" y="96"/>
                  </a:lnTo>
                  <a:cubicBezTo>
                    <a:pt x="4" y="96"/>
                    <a:pt x="0" y="93"/>
                    <a:pt x="0" y="88"/>
                  </a:cubicBezTo>
                  <a:lnTo>
                    <a:pt x="0" y="8"/>
                  </a:lnTo>
                  <a:close/>
                  <a:moveTo>
                    <a:pt x="16" y="88"/>
                  </a:moveTo>
                  <a:lnTo>
                    <a:pt x="8" y="80"/>
                  </a:lnTo>
                  <a:lnTo>
                    <a:pt x="552" y="80"/>
                  </a:lnTo>
                  <a:lnTo>
                    <a:pt x="544" y="88"/>
                  </a:lnTo>
                  <a:lnTo>
                    <a:pt x="544" y="8"/>
                  </a:lnTo>
                  <a:lnTo>
                    <a:pt x="552" y="16"/>
                  </a:lnTo>
                  <a:lnTo>
                    <a:pt x="8" y="16"/>
                  </a:lnTo>
                  <a:lnTo>
                    <a:pt x="16" y="8"/>
                  </a:lnTo>
                  <a:lnTo>
                    <a:pt x="16" y="88"/>
                  </a:lnTo>
                  <a:close/>
                </a:path>
              </a:pathLst>
            </a:custGeom>
            <a:solidFill>
              <a:srgbClr val="000000"/>
            </a:solidFill>
            <a:ln w="0">
              <a:solidFill>
                <a:srgbClr val="000000"/>
              </a:solidFill>
              <a:round/>
              <a:headEnd/>
              <a:tailEnd/>
            </a:ln>
          </p:spPr>
          <p:txBody>
            <a:bodyPr/>
            <a:lstStyle/>
            <a:p>
              <a:endParaRPr lang="ja-JP" altLang="en-US"/>
            </a:p>
          </p:txBody>
        </p:sp>
        <p:sp>
          <p:nvSpPr>
            <p:cNvPr id="63" name="Rectangle 1384"/>
            <p:cNvSpPr>
              <a:spLocks noChangeArrowheads="1"/>
            </p:cNvSpPr>
            <p:nvPr/>
          </p:nvSpPr>
          <p:spPr bwMode="auto">
            <a:xfrm flipH="1">
              <a:off x="2669118" y="4578338"/>
              <a:ext cx="177380" cy="3269"/>
            </a:xfrm>
            <a:prstGeom prst="rect">
              <a:avLst/>
            </a:prstGeom>
            <a:solidFill>
              <a:srgbClr val="000000"/>
            </a:solidFill>
            <a:ln w="0">
              <a:solidFill>
                <a:srgbClr val="000000"/>
              </a:solidFill>
              <a:round/>
              <a:headEnd/>
              <a:tailEnd/>
            </a:ln>
          </p:spPr>
          <p:txBody>
            <a:bodyPr/>
            <a:lstStyle/>
            <a:p>
              <a:endParaRPr lang="ja-JP" altLang="en-US"/>
            </a:p>
          </p:txBody>
        </p:sp>
        <p:sp>
          <p:nvSpPr>
            <p:cNvPr id="64" name="Freeform 1382"/>
            <p:cNvSpPr>
              <a:spLocks noEditPoints="1"/>
            </p:cNvSpPr>
            <p:nvPr/>
          </p:nvSpPr>
          <p:spPr bwMode="auto">
            <a:xfrm flipH="1">
              <a:off x="3003956" y="4569258"/>
              <a:ext cx="34310" cy="19442"/>
            </a:xfrm>
            <a:custGeom>
              <a:avLst/>
              <a:gdLst/>
              <a:ahLst/>
              <a:cxnLst>
                <a:cxn ang="0">
                  <a:pos x="0" y="8"/>
                </a:cxn>
                <a:cxn ang="0">
                  <a:pos x="8" y="0"/>
                </a:cxn>
                <a:cxn ang="0">
                  <a:pos x="104" y="0"/>
                </a:cxn>
                <a:cxn ang="0">
                  <a:pos x="112" y="8"/>
                </a:cxn>
                <a:cxn ang="0">
                  <a:pos x="112" y="88"/>
                </a:cxn>
                <a:cxn ang="0">
                  <a:pos x="104" y="96"/>
                </a:cxn>
                <a:cxn ang="0">
                  <a:pos x="8" y="96"/>
                </a:cxn>
                <a:cxn ang="0">
                  <a:pos x="0" y="88"/>
                </a:cxn>
                <a:cxn ang="0">
                  <a:pos x="0" y="8"/>
                </a:cxn>
                <a:cxn ang="0">
                  <a:pos x="16" y="88"/>
                </a:cxn>
                <a:cxn ang="0">
                  <a:pos x="8" y="80"/>
                </a:cxn>
                <a:cxn ang="0">
                  <a:pos x="104" y="80"/>
                </a:cxn>
                <a:cxn ang="0">
                  <a:pos x="96" y="88"/>
                </a:cxn>
                <a:cxn ang="0">
                  <a:pos x="96" y="8"/>
                </a:cxn>
                <a:cxn ang="0">
                  <a:pos x="104" y="16"/>
                </a:cxn>
                <a:cxn ang="0">
                  <a:pos x="8" y="16"/>
                </a:cxn>
                <a:cxn ang="0">
                  <a:pos x="16" y="8"/>
                </a:cxn>
                <a:cxn ang="0">
                  <a:pos x="16" y="88"/>
                </a:cxn>
              </a:cxnLst>
              <a:rect l="0" t="0" r="r" b="b"/>
              <a:pathLst>
                <a:path w="112" h="96">
                  <a:moveTo>
                    <a:pt x="0" y="8"/>
                  </a:moveTo>
                  <a:cubicBezTo>
                    <a:pt x="0" y="4"/>
                    <a:pt x="4" y="0"/>
                    <a:pt x="8" y="0"/>
                  </a:cubicBezTo>
                  <a:lnTo>
                    <a:pt x="104" y="0"/>
                  </a:lnTo>
                  <a:cubicBezTo>
                    <a:pt x="109" y="0"/>
                    <a:pt x="112" y="4"/>
                    <a:pt x="112" y="8"/>
                  </a:cubicBezTo>
                  <a:lnTo>
                    <a:pt x="112" y="88"/>
                  </a:lnTo>
                  <a:cubicBezTo>
                    <a:pt x="112" y="93"/>
                    <a:pt x="109" y="96"/>
                    <a:pt x="104" y="96"/>
                  </a:cubicBezTo>
                  <a:lnTo>
                    <a:pt x="8" y="96"/>
                  </a:lnTo>
                  <a:cubicBezTo>
                    <a:pt x="4" y="96"/>
                    <a:pt x="0" y="93"/>
                    <a:pt x="0" y="88"/>
                  </a:cubicBezTo>
                  <a:lnTo>
                    <a:pt x="0" y="8"/>
                  </a:lnTo>
                  <a:close/>
                  <a:moveTo>
                    <a:pt x="16" y="88"/>
                  </a:moveTo>
                  <a:lnTo>
                    <a:pt x="8" y="80"/>
                  </a:lnTo>
                  <a:lnTo>
                    <a:pt x="104" y="80"/>
                  </a:lnTo>
                  <a:lnTo>
                    <a:pt x="96" y="88"/>
                  </a:lnTo>
                  <a:lnTo>
                    <a:pt x="96" y="8"/>
                  </a:lnTo>
                  <a:lnTo>
                    <a:pt x="104" y="16"/>
                  </a:lnTo>
                  <a:lnTo>
                    <a:pt x="8" y="16"/>
                  </a:lnTo>
                  <a:lnTo>
                    <a:pt x="16" y="8"/>
                  </a:lnTo>
                  <a:lnTo>
                    <a:pt x="16" y="88"/>
                  </a:lnTo>
                  <a:close/>
                </a:path>
              </a:pathLst>
            </a:custGeom>
            <a:solidFill>
              <a:srgbClr val="000000"/>
            </a:solidFill>
            <a:ln w="0">
              <a:solidFill>
                <a:srgbClr val="000000"/>
              </a:solidFill>
              <a:round/>
              <a:headEnd/>
              <a:tailEnd/>
            </a:ln>
          </p:spPr>
          <p:txBody>
            <a:bodyPr/>
            <a:lstStyle/>
            <a:p>
              <a:endParaRPr lang="ja-JP" altLang="en-US"/>
            </a:p>
          </p:txBody>
        </p:sp>
      </p:grpSp>
      <p:grpSp>
        <p:nvGrpSpPr>
          <p:cNvPr id="14345" name="グループ化 14344"/>
          <p:cNvGrpSpPr/>
          <p:nvPr/>
        </p:nvGrpSpPr>
        <p:grpSpPr>
          <a:xfrm>
            <a:off x="751431" y="6303964"/>
            <a:ext cx="3429948" cy="388979"/>
            <a:chOff x="232563" y="5929395"/>
            <a:chExt cx="6688008" cy="388979"/>
          </a:xfrm>
        </p:grpSpPr>
        <p:sp>
          <p:nvSpPr>
            <p:cNvPr id="67" name="正方形/長方形 66"/>
            <p:cNvSpPr/>
            <p:nvPr/>
          </p:nvSpPr>
          <p:spPr>
            <a:xfrm>
              <a:off x="244225" y="5951709"/>
              <a:ext cx="6669867" cy="36666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cxnSp>
          <p:nvCxnSpPr>
            <p:cNvPr id="68" name="直線コネクタ 67"/>
            <p:cNvCxnSpPr/>
            <p:nvPr/>
          </p:nvCxnSpPr>
          <p:spPr>
            <a:xfrm flipH="1">
              <a:off x="232563" y="5929395"/>
              <a:ext cx="6688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50" name="グループ化 14349"/>
          <p:cNvGrpSpPr/>
          <p:nvPr/>
        </p:nvGrpSpPr>
        <p:grpSpPr>
          <a:xfrm>
            <a:off x="3048612" y="5388068"/>
            <a:ext cx="714034" cy="912878"/>
            <a:chOff x="3048612" y="5388068"/>
            <a:chExt cx="714034" cy="912878"/>
          </a:xfrm>
        </p:grpSpPr>
        <p:grpSp>
          <p:nvGrpSpPr>
            <p:cNvPr id="71" name="グループ化 70"/>
            <p:cNvGrpSpPr/>
            <p:nvPr/>
          </p:nvGrpSpPr>
          <p:grpSpPr>
            <a:xfrm>
              <a:off x="3604959" y="5700136"/>
              <a:ext cx="157687" cy="125689"/>
              <a:chOff x="5227030" y="4235374"/>
              <a:chExt cx="157687" cy="125689"/>
            </a:xfrm>
          </p:grpSpPr>
          <p:grpSp>
            <p:nvGrpSpPr>
              <p:cNvPr id="72" name="グループ化 71"/>
              <p:cNvGrpSpPr/>
              <p:nvPr/>
            </p:nvGrpSpPr>
            <p:grpSpPr>
              <a:xfrm>
                <a:off x="5238944" y="4261711"/>
                <a:ext cx="53447" cy="11631"/>
                <a:chOff x="5227039" y="4316474"/>
                <a:chExt cx="53447" cy="11631"/>
              </a:xfrm>
            </p:grpSpPr>
            <p:cxnSp>
              <p:nvCxnSpPr>
                <p:cNvPr id="84" name="直線コネクタ 83"/>
                <p:cNvCxnSpPr/>
                <p:nvPr/>
              </p:nvCxnSpPr>
              <p:spPr>
                <a:xfrm>
                  <a:off x="5231855" y="4316474"/>
                  <a:ext cx="486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5227039" y="4328105"/>
                  <a:ext cx="5344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グループ化 72"/>
              <p:cNvGrpSpPr/>
              <p:nvPr/>
            </p:nvGrpSpPr>
            <p:grpSpPr>
              <a:xfrm>
                <a:off x="5227030" y="4326166"/>
                <a:ext cx="62980" cy="11631"/>
                <a:chOff x="5379439" y="4468874"/>
                <a:chExt cx="62980" cy="11631"/>
              </a:xfrm>
            </p:grpSpPr>
            <p:cxnSp>
              <p:nvCxnSpPr>
                <p:cNvPr id="82" name="直線コネクタ 81"/>
                <p:cNvCxnSpPr/>
                <p:nvPr/>
              </p:nvCxnSpPr>
              <p:spPr>
                <a:xfrm>
                  <a:off x="5384255" y="4468874"/>
                  <a:ext cx="5816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5379439" y="4480505"/>
                  <a:ext cx="629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グループ化 73"/>
              <p:cNvGrpSpPr/>
              <p:nvPr/>
            </p:nvGrpSpPr>
            <p:grpSpPr>
              <a:xfrm>
                <a:off x="5294461" y="4235374"/>
                <a:ext cx="90256" cy="125689"/>
                <a:chOff x="5394207" y="4228231"/>
                <a:chExt cx="90256" cy="125689"/>
              </a:xfrm>
            </p:grpSpPr>
            <p:sp>
              <p:nvSpPr>
                <p:cNvPr id="75" name="正方形/長方形 74"/>
                <p:cNvSpPr/>
                <p:nvPr/>
              </p:nvSpPr>
              <p:spPr>
                <a:xfrm>
                  <a:off x="5394463" y="4228231"/>
                  <a:ext cx="90000" cy="10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5394294" y="4247444"/>
                  <a:ext cx="90000" cy="10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5394224" y="4266244"/>
                  <a:ext cx="90000" cy="10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5394294" y="4285953"/>
                  <a:ext cx="90000" cy="10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5394224" y="4304259"/>
                  <a:ext cx="90000" cy="10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5394207" y="4323295"/>
                  <a:ext cx="90000" cy="10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5394463" y="4343120"/>
                  <a:ext cx="90000" cy="10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6" name="グループ化 85"/>
            <p:cNvGrpSpPr/>
            <p:nvPr/>
          </p:nvGrpSpPr>
          <p:grpSpPr>
            <a:xfrm>
              <a:off x="3048612" y="5388068"/>
              <a:ext cx="551083" cy="912878"/>
              <a:chOff x="1" y="0"/>
              <a:chExt cx="1377313" cy="2536231"/>
            </a:xfrm>
          </p:grpSpPr>
          <p:grpSp>
            <p:nvGrpSpPr>
              <p:cNvPr id="87" name="グループ化 86"/>
              <p:cNvGrpSpPr/>
              <p:nvPr/>
            </p:nvGrpSpPr>
            <p:grpSpPr>
              <a:xfrm>
                <a:off x="1" y="0"/>
                <a:ext cx="1377313" cy="2533648"/>
                <a:chOff x="-83014" y="6843"/>
                <a:chExt cx="547894" cy="1138098"/>
              </a:xfrm>
            </p:grpSpPr>
            <p:sp>
              <p:nvSpPr>
                <p:cNvPr id="93" name="円/楕円 92"/>
                <p:cNvSpPr/>
                <p:nvPr/>
              </p:nvSpPr>
              <p:spPr>
                <a:xfrm rot="1648051" flipH="1">
                  <a:off x="316285" y="6843"/>
                  <a:ext cx="146431" cy="171299"/>
                </a:xfrm>
                <a:prstGeom prst="ellipse">
                  <a:avLst/>
                </a:prstGeom>
                <a:solidFill>
                  <a:sysClr val="windowText" lastClr="000000">
                    <a:alpha val="0"/>
                  </a:sys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4" name="円/楕円 93"/>
                <p:cNvSpPr/>
                <p:nvPr/>
              </p:nvSpPr>
              <p:spPr>
                <a:xfrm rot="473567">
                  <a:off x="289560" y="175260"/>
                  <a:ext cx="175320" cy="442080"/>
                </a:xfrm>
                <a:prstGeom prst="ellipse">
                  <a:avLst/>
                </a:prstGeom>
                <a:solidFill>
                  <a:sysClr val="window" lastClr="FFFFFF"/>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5" name="円/楕円 94"/>
                <p:cNvSpPr/>
                <p:nvPr/>
              </p:nvSpPr>
              <p:spPr>
                <a:xfrm rot="7628860">
                  <a:off x="253005" y="573778"/>
                  <a:ext cx="180859" cy="124681"/>
                </a:xfrm>
                <a:prstGeom prst="ellipse">
                  <a:avLst/>
                </a:prstGeom>
                <a:solidFill>
                  <a:sysClr val="windowText" lastClr="000000">
                    <a:alpha val="0"/>
                  </a:sys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6" name="円/楕円 95"/>
                <p:cNvSpPr/>
                <p:nvPr/>
              </p:nvSpPr>
              <p:spPr>
                <a:xfrm rot="405310">
                  <a:off x="-2730" y="699666"/>
                  <a:ext cx="69812" cy="438663"/>
                </a:xfrm>
                <a:prstGeom prst="ellipse">
                  <a:avLst/>
                </a:prstGeom>
                <a:solidFill>
                  <a:sysClr val="windowText" lastClr="000000">
                    <a:alpha val="0"/>
                  </a:sys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7" name="円/楕円 96"/>
                <p:cNvSpPr/>
                <p:nvPr/>
              </p:nvSpPr>
              <p:spPr>
                <a:xfrm>
                  <a:off x="45720" y="662940"/>
                  <a:ext cx="297180" cy="83820"/>
                </a:xfrm>
                <a:prstGeom prst="ellipse">
                  <a:avLst/>
                </a:prstGeom>
                <a:solidFill>
                  <a:sysClr val="windowText" lastClr="000000">
                    <a:alpha val="0"/>
                  </a:sysClr>
                </a:solidFill>
                <a:ln w="3175" cap="flat" cmpd="sng" algn="ctr">
                  <a:solidFill>
                    <a:sysClr val="windowText" lastClr="000000"/>
                  </a:solidFill>
                  <a:prstDash val="solid"/>
                </a:ln>
                <a:effectLst>
                  <a:outerShdw algn="ctr" rotWithShape="0">
                    <a:srgbClr val="000000">
                      <a:alpha val="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8" name="円/楕円 97"/>
                <p:cNvSpPr/>
                <p:nvPr/>
              </p:nvSpPr>
              <p:spPr>
                <a:xfrm>
                  <a:off x="-83014" y="1099856"/>
                  <a:ext cx="91440" cy="45085"/>
                </a:xfrm>
                <a:prstGeom prst="ellipse">
                  <a:avLst/>
                </a:prstGeom>
                <a:solidFill>
                  <a:sysClr val="windowText" lastClr="000000">
                    <a:alpha val="0"/>
                  </a:sys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9" name="円/楕円 98"/>
                <p:cNvSpPr/>
                <p:nvPr/>
              </p:nvSpPr>
              <p:spPr>
                <a:xfrm rot="1054528">
                  <a:off x="342859" y="183182"/>
                  <a:ext cx="65520" cy="265812"/>
                </a:xfrm>
                <a:prstGeom prst="ellipse">
                  <a:avLst/>
                </a:prstGeom>
                <a:solidFill>
                  <a:sysClr val="windowText" lastClr="000000">
                    <a:alpha val="0"/>
                  </a:sys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0" name="円/楕円 99"/>
                <p:cNvSpPr/>
                <p:nvPr/>
              </p:nvSpPr>
              <p:spPr>
                <a:xfrm rot="2495206">
                  <a:off x="225592" y="370779"/>
                  <a:ext cx="69526" cy="323527"/>
                </a:xfrm>
                <a:prstGeom prst="ellipse">
                  <a:avLst/>
                </a:prstGeom>
                <a:solidFill>
                  <a:sysClr val="windowText" lastClr="000000">
                    <a:alpha val="0"/>
                  </a:sys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88" name="グループ化 87"/>
              <p:cNvGrpSpPr/>
              <p:nvPr/>
            </p:nvGrpSpPr>
            <p:grpSpPr>
              <a:xfrm>
                <a:off x="522515" y="834014"/>
                <a:ext cx="849686" cy="1702217"/>
                <a:chOff x="0" y="0"/>
                <a:chExt cx="849686" cy="1702217"/>
              </a:xfrm>
            </p:grpSpPr>
            <p:sp>
              <p:nvSpPr>
                <p:cNvPr id="89" name="正方形/長方形 88"/>
                <p:cNvSpPr/>
                <p:nvPr/>
              </p:nvSpPr>
              <p:spPr>
                <a:xfrm rot="720785">
                  <a:off x="804601" y="0"/>
                  <a:ext cx="45085" cy="85407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0" name="正方形/長方形 89"/>
                <p:cNvSpPr/>
                <p:nvPr/>
              </p:nvSpPr>
              <p:spPr>
                <a:xfrm rot="5400000">
                  <a:off x="352425" y="472272"/>
                  <a:ext cx="45085" cy="749935"/>
                </a:xfrm>
                <a:prstGeom prst="rect">
                  <a:avLst/>
                </a:prstGeom>
                <a:solidFill>
                  <a:sysClr val="window" lastClr="FFFFFF"/>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1" name="正方形/長方形 90"/>
                <p:cNvSpPr/>
                <p:nvPr/>
              </p:nvSpPr>
              <p:spPr>
                <a:xfrm rot="274137">
                  <a:off x="733" y="874206"/>
                  <a:ext cx="45719" cy="825961"/>
                </a:xfrm>
                <a:prstGeom prst="rect">
                  <a:avLst/>
                </a:prstGeom>
                <a:solidFill>
                  <a:sysClr val="window" lastClr="FFFFFF"/>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2" name="正方形/長方形 91"/>
                <p:cNvSpPr/>
                <p:nvPr/>
              </p:nvSpPr>
              <p:spPr>
                <a:xfrm rot="21410463">
                  <a:off x="714166" y="874206"/>
                  <a:ext cx="48837" cy="828011"/>
                </a:xfrm>
                <a:prstGeom prst="rect">
                  <a:avLst/>
                </a:prstGeom>
                <a:solidFill>
                  <a:sysClr val="window" lastClr="FFFFFF"/>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grpSp>
      <p:sp>
        <p:nvSpPr>
          <p:cNvPr id="101" name="正方形/長方形 100"/>
          <p:cNvSpPr/>
          <p:nvPr/>
        </p:nvSpPr>
        <p:spPr>
          <a:xfrm flipV="1">
            <a:off x="757779" y="4103360"/>
            <a:ext cx="3423600" cy="45719"/>
          </a:xfrm>
          <a:prstGeom prst="rect">
            <a:avLst/>
          </a:prstGeom>
          <a:solidFill>
            <a:sysClr val="windowText" lastClr="000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2" name="角丸四角形 101"/>
          <p:cNvSpPr/>
          <p:nvPr/>
        </p:nvSpPr>
        <p:spPr>
          <a:xfrm>
            <a:off x="2915440" y="4100344"/>
            <a:ext cx="221163" cy="45720"/>
          </a:xfrm>
          <a:prstGeom prst="roundRect">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3" name="角丸四角形 102"/>
          <p:cNvSpPr/>
          <p:nvPr/>
        </p:nvSpPr>
        <p:spPr>
          <a:xfrm>
            <a:off x="1210181" y="4100978"/>
            <a:ext cx="221163" cy="45720"/>
          </a:xfrm>
          <a:prstGeom prst="roundRect">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0" name="角丸四角形 109"/>
          <p:cNvSpPr/>
          <p:nvPr/>
        </p:nvSpPr>
        <p:spPr>
          <a:xfrm flipH="1">
            <a:off x="1297746" y="4144936"/>
            <a:ext cx="45720" cy="45720"/>
          </a:xfrm>
          <a:prstGeom prst="roundRect">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2" name="角丸四角形 111"/>
          <p:cNvSpPr/>
          <p:nvPr/>
        </p:nvSpPr>
        <p:spPr>
          <a:xfrm flipH="1">
            <a:off x="3000396" y="4148287"/>
            <a:ext cx="45720" cy="45720"/>
          </a:xfrm>
          <a:prstGeom prst="roundRect">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4356" name="グループ化 14355"/>
          <p:cNvGrpSpPr/>
          <p:nvPr/>
        </p:nvGrpSpPr>
        <p:grpSpPr>
          <a:xfrm>
            <a:off x="989687" y="4206092"/>
            <a:ext cx="654363" cy="542382"/>
            <a:chOff x="1264013" y="2434439"/>
            <a:chExt cx="867373" cy="995232"/>
          </a:xfrm>
        </p:grpSpPr>
        <p:cxnSp>
          <p:nvCxnSpPr>
            <p:cNvPr id="266" name="直線コネクタ 265"/>
            <p:cNvCxnSpPr/>
            <p:nvPr/>
          </p:nvCxnSpPr>
          <p:spPr>
            <a:xfrm flipH="1">
              <a:off x="1264013" y="2434439"/>
              <a:ext cx="438930" cy="868635"/>
            </a:xfrm>
            <a:prstGeom prst="line">
              <a:avLst/>
            </a:prstGeom>
            <a:noFill/>
            <a:ln w="12700" cap="flat" cmpd="sng" algn="ctr">
              <a:solidFill>
                <a:srgbClr val="4F81BD">
                  <a:shade val="95000"/>
                  <a:satMod val="105000"/>
                </a:srgbClr>
              </a:solidFill>
              <a:prstDash val="lgDashDot"/>
            </a:ln>
            <a:effectLst/>
          </p:spPr>
        </p:cxnSp>
        <p:cxnSp>
          <p:nvCxnSpPr>
            <p:cNvPr id="267" name="直線コネクタ 266"/>
            <p:cNvCxnSpPr/>
            <p:nvPr/>
          </p:nvCxnSpPr>
          <p:spPr>
            <a:xfrm>
              <a:off x="1705366" y="2434439"/>
              <a:ext cx="0" cy="995232"/>
            </a:xfrm>
            <a:prstGeom prst="line">
              <a:avLst/>
            </a:prstGeom>
            <a:noFill/>
            <a:ln w="12700" cap="flat" cmpd="sng" algn="ctr">
              <a:solidFill>
                <a:srgbClr val="4F81BD">
                  <a:shade val="95000"/>
                  <a:satMod val="105000"/>
                </a:srgbClr>
              </a:solidFill>
              <a:prstDash val="lgDashDot"/>
            </a:ln>
            <a:effectLst/>
          </p:spPr>
        </p:cxnSp>
        <p:cxnSp>
          <p:nvCxnSpPr>
            <p:cNvPr id="268" name="直線コネクタ 267"/>
            <p:cNvCxnSpPr/>
            <p:nvPr/>
          </p:nvCxnSpPr>
          <p:spPr>
            <a:xfrm flipH="1">
              <a:off x="1548274" y="2434439"/>
              <a:ext cx="157047" cy="977063"/>
            </a:xfrm>
            <a:prstGeom prst="line">
              <a:avLst/>
            </a:prstGeom>
            <a:noFill/>
            <a:ln w="12700" cap="flat" cmpd="sng" algn="ctr">
              <a:solidFill>
                <a:srgbClr val="4F81BD">
                  <a:shade val="95000"/>
                  <a:satMod val="105000"/>
                </a:srgbClr>
              </a:solidFill>
              <a:prstDash val="lgDashDot"/>
            </a:ln>
            <a:effectLst/>
          </p:spPr>
        </p:cxnSp>
        <p:cxnSp>
          <p:nvCxnSpPr>
            <p:cNvPr id="269" name="直線コネクタ 268"/>
            <p:cNvCxnSpPr/>
            <p:nvPr/>
          </p:nvCxnSpPr>
          <p:spPr>
            <a:xfrm flipH="1">
              <a:off x="1402403" y="2434439"/>
              <a:ext cx="300656" cy="953287"/>
            </a:xfrm>
            <a:prstGeom prst="line">
              <a:avLst/>
            </a:prstGeom>
            <a:noFill/>
            <a:ln w="12700" cap="flat" cmpd="sng" algn="ctr">
              <a:solidFill>
                <a:srgbClr val="4F81BD">
                  <a:shade val="95000"/>
                  <a:satMod val="105000"/>
                </a:srgbClr>
              </a:solidFill>
              <a:prstDash val="lgDashDot"/>
            </a:ln>
            <a:effectLst/>
          </p:spPr>
        </p:cxnSp>
        <p:cxnSp>
          <p:nvCxnSpPr>
            <p:cNvPr id="270" name="直線コネクタ 269"/>
            <p:cNvCxnSpPr/>
            <p:nvPr/>
          </p:nvCxnSpPr>
          <p:spPr>
            <a:xfrm>
              <a:off x="1705366" y="2434439"/>
              <a:ext cx="145871" cy="977063"/>
            </a:xfrm>
            <a:prstGeom prst="line">
              <a:avLst/>
            </a:prstGeom>
            <a:noFill/>
            <a:ln w="12700" cap="flat" cmpd="sng" algn="ctr">
              <a:solidFill>
                <a:srgbClr val="4F81BD">
                  <a:shade val="95000"/>
                  <a:satMod val="105000"/>
                </a:srgbClr>
              </a:solidFill>
              <a:prstDash val="lgDashDot"/>
            </a:ln>
            <a:effectLst/>
          </p:spPr>
        </p:cxnSp>
        <p:cxnSp>
          <p:nvCxnSpPr>
            <p:cNvPr id="271" name="直線コネクタ 270"/>
            <p:cNvCxnSpPr/>
            <p:nvPr/>
          </p:nvCxnSpPr>
          <p:spPr>
            <a:xfrm>
              <a:off x="1705366" y="2434439"/>
              <a:ext cx="291983" cy="953287"/>
            </a:xfrm>
            <a:prstGeom prst="line">
              <a:avLst/>
            </a:prstGeom>
            <a:noFill/>
            <a:ln w="12700" cap="flat" cmpd="sng" algn="ctr">
              <a:solidFill>
                <a:srgbClr val="4F81BD">
                  <a:shade val="95000"/>
                  <a:satMod val="105000"/>
                </a:srgbClr>
              </a:solidFill>
              <a:prstDash val="lgDashDot"/>
            </a:ln>
            <a:effectLst/>
          </p:spPr>
        </p:cxnSp>
        <p:cxnSp>
          <p:nvCxnSpPr>
            <p:cNvPr id="272" name="直線コネクタ 271"/>
            <p:cNvCxnSpPr/>
            <p:nvPr/>
          </p:nvCxnSpPr>
          <p:spPr>
            <a:xfrm>
              <a:off x="1705366" y="2434439"/>
              <a:ext cx="426020" cy="868635"/>
            </a:xfrm>
            <a:prstGeom prst="line">
              <a:avLst/>
            </a:prstGeom>
            <a:noFill/>
            <a:ln w="12700" cap="flat" cmpd="sng" algn="ctr">
              <a:solidFill>
                <a:srgbClr val="4F81BD">
                  <a:shade val="95000"/>
                  <a:satMod val="105000"/>
                </a:srgbClr>
              </a:solidFill>
              <a:prstDash val="lgDashDot"/>
            </a:ln>
            <a:effectLst/>
          </p:spPr>
        </p:cxnSp>
      </p:grpSp>
      <p:grpSp>
        <p:nvGrpSpPr>
          <p:cNvPr id="274" name="グループ化 273"/>
          <p:cNvGrpSpPr/>
          <p:nvPr/>
        </p:nvGrpSpPr>
        <p:grpSpPr>
          <a:xfrm>
            <a:off x="2691311" y="4214797"/>
            <a:ext cx="654363" cy="542382"/>
            <a:chOff x="1264013" y="2434439"/>
            <a:chExt cx="867373" cy="995232"/>
          </a:xfrm>
        </p:grpSpPr>
        <p:cxnSp>
          <p:nvCxnSpPr>
            <p:cNvPr id="275" name="直線コネクタ 274"/>
            <p:cNvCxnSpPr/>
            <p:nvPr/>
          </p:nvCxnSpPr>
          <p:spPr>
            <a:xfrm flipH="1">
              <a:off x="1264013" y="2434439"/>
              <a:ext cx="438930" cy="868635"/>
            </a:xfrm>
            <a:prstGeom prst="line">
              <a:avLst/>
            </a:prstGeom>
            <a:noFill/>
            <a:ln w="12700" cap="flat" cmpd="sng" algn="ctr">
              <a:solidFill>
                <a:srgbClr val="4F81BD">
                  <a:shade val="95000"/>
                  <a:satMod val="105000"/>
                </a:srgbClr>
              </a:solidFill>
              <a:prstDash val="lgDashDot"/>
            </a:ln>
            <a:effectLst/>
          </p:spPr>
        </p:cxnSp>
        <p:cxnSp>
          <p:nvCxnSpPr>
            <p:cNvPr id="276" name="直線コネクタ 275"/>
            <p:cNvCxnSpPr/>
            <p:nvPr/>
          </p:nvCxnSpPr>
          <p:spPr>
            <a:xfrm>
              <a:off x="1705366" y="2434439"/>
              <a:ext cx="0" cy="995232"/>
            </a:xfrm>
            <a:prstGeom prst="line">
              <a:avLst/>
            </a:prstGeom>
            <a:noFill/>
            <a:ln w="12700" cap="flat" cmpd="sng" algn="ctr">
              <a:solidFill>
                <a:srgbClr val="4F81BD">
                  <a:shade val="95000"/>
                  <a:satMod val="105000"/>
                </a:srgbClr>
              </a:solidFill>
              <a:prstDash val="lgDashDot"/>
            </a:ln>
            <a:effectLst/>
          </p:spPr>
        </p:cxnSp>
        <p:cxnSp>
          <p:nvCxnSpPr>
            <p:cNvPr id="277" name="直線コネクタ 276"/>
            <p:cNvCxnSpPr/>
            <p:nvPr/>
          </p:nvCxnSpPr>
          <p:spPr>
            <a:xfrm flipH="1">
              <a:off x="1548274" y="2434439"/>
              <a:ext cx="157047" cy="977063"/>
            </a:xfrm>
            <a:prstGeom prst="line">
              <a:avLst/>
            </a:prstGeom>
            <a:noFill/>
            <a:ln w="12700" cap="flat" cmpd="sng" algn="ctr">
              <a:solidFill>
                <a:srgbClr val="4F81BD">
                  <a:shade val="95000"/>
                  <a:satMod val="105000"/>
                </a:srgbClr>
              </a:solidFill>
              <a:prstDash val="lgDashDot"/>
            </a:ln>
            <a:effectLst/>
          </p:spPr>
        </p:cxnSp>
        <p:cxnSp>
          <p:nvCxnSpPr>
            <p:cNvPr id="278" name="直線コネクタ 277"/>
            <p:cNvCxnSpPr/>
            <p:nvPr/>
          </p:nvCxnSpPr>
          <p:spPr>
            <a:xfrm flipH="1">
              <a:off x="1402403" y="2434439"/>
              <a:ext cx="300656" cy="953287"/>
            </a:xfrm>
            <a:prstGeom prst="line">
              <a:avLst/>
            </a:prstGeom>
            <a:noFill/>
            <a:ln w="12700" cap="flat" cmpd="sng" algn="ctr">
              <a:solidFill>
                <a:srgbClr val="4F81BD">
                  <a:shade val="95000"/>
                  <a:satMod val="105000"/>
                </a:srgbClr>
              </a:solidFill>
              <a:prstDash val="lgDashDot"/>
            </a:ln>
            <a:effectLst/>
          </p:spPr>
        </p:cxnSp>
        <p:cxnSp>
          <p:nvCxnSpPr>
            <p:cNvPr id="279" name="直線コネクタ 278"/>
            <p:cNvCxnSpPr/>
            <p:nvPr/>
          </p:nvCxnSpPr>
          <p:spPr>
            <a:xfrm>
              <a:off x="1705366" y="2434439"/>
              <a:ext cx="145871" cy="977063"/>
            </a:xfrm>
            <a:prstGeom prst="line">
              <a:avLst/>
            </a:prstGeom>
            <a:noFill/>
            <a:ln w="12700" cap="flat" cmpd="sng" algn="ctr">
              <a:solidFill>
                <a:srgbClr val="4F81BD">
                  <a:shade val="95000"/>
                  <a:satMod val="105000"/>
                </a:srgbClr>
              </a:solidFill>
              <a:prstDash val="lgDashDot"/>
            </a:ln>
            <a:effectLst/>
          </p:spPr>
        </p:cxnSp>
        <p:cxnSp>
          <p:nvCxnSpPr>
            <p:cNvPr id="280" name="直線コネクタ 279"/>
            <p:cNvCxnSpPr/>
            <p:nvPr/>
          </p:nvCxnSpPr>
          <p:spPr>
            <a:xfrm>
              <a:off x="1705366" y="2434439"/>
              <a:ext cx="291983" cy="953287"/>
            </a:xfrm>
            <a:prstGeom prst="line">
              <a:avLst/>
            </a:prstGeom>
            <a:noFill/>
            <a:ln w="12700" cap="flat" cmpd="sng" algn="ctr">
              <a:solidFill>
                <a:srgbClr val="4F81BD">
                  <a:shade val="95000"/>
                  <a:satMod val="105000"/>
                </a:srgbClr>
              </a:solidFill>
              <a:prstDash val="lgDashDot"/>
            </a:ln>
            <a:effectLst/>
          </p:spPr>
        </p:cxnSp>
        <p:cxnSp>
          <p:nvCxnSpPr>
            <p:cNvPr id="281" name="直線コネクタ 280"/>
            <p:cNvCxnSpPr/>
            <p:nvPr/>
          </p:nvCxnSpPr>
          <p:spPr>
            <a:xfrm>
              <a:off x="1705366" y="2434439"/>
              <a:ext cx="426020" cy="868635"/>
            </a:xfrm>
            <a:prstGeom prst="line">
              <a:avLst/>
            </a:prstGeom>
            <a:noFill/>
            <a:ln w="12700" cap="flat" cmpd="sng" algn="ctr">
              <a:solidFill>
                <a:srgbClr val="4F81BD">
                  <a:shade val="95000"/>
                  <a:satMod val="105000"/>
                </a:srgbClr>
              </a:solidFill>
              <a:prstDash val="lgDashDot"/>
            </a:ln>
            <a:effectLst/>
          </p:spPr>
        </p:cxnSp>
      </p:grpSp>
      <p:sp>
        <p:nvSpPr>
          <p:cNvPr id="14336" name="テキスト ボックス 14335"/>
          <p:cNvSpPr txBox="1"/>
          <p:nvPr/>
        </p:nvSpPr>
        <p:spPr>
          <a:xfrm>
            <a:off x="5170868" y="4485988"/>
            <a:ext cx="1547218" cy="646331"/>
          </a:xfrm>
          <a:prstGeom prst="rect">
            <a:avLst/>
          </a:prstGeom>
          <a:solidFill>
            <a:schemeClr val="bg1"/>
          </a:solidFill>
          <a:ln w="15875">
            <a:solidFill>
              <a:schemeClr val="tx1"/>
            </a:solidFill>
          </a:ln>
        </p:spPr>
        <p:txBody>
          <a:bodyPr wrap="none" rtlCol="0">
            <a:spAutoFit/>
          </a:bodyPr>
          <a:lstStyle/>
          <a:p>
            <a:r>
              <a:rPr kumimoji="1" lang="ja-JP" altLang="en-US" b="1" dirty="0" smtClean="0"/>
              <a:t>風速が強いと</a:t>
            </a:r>
            <a:endParaRPr kumimoji="1" lang="en-US" altLang="ja-JP" b="1" dirty="0" smtClean="0"/>
          </a:p>
          <a:p>
            <a:r>
              <a:rPr lang="ja-JP" altLang="en-US" b="1" dirty="0"/>
              <a:t>気温</a:t>
            </a:r>
            <a:r>
              <a:rPr lang="ja-JP" altLang="en-US" b="1" dirty="0" smtClean="0"/>
              <a:t>が上がる</a:t>
            </a:r>
            <a:endParaRPr kumimoji="1" lang="en-US" altLang="ja-JP" b="1" dirty="0" smtClean="0"/>
          </a:p>
        </p:txBody>
      </p:sp>
      <p:sp>
        <p:nvSpPr>
          <p:cNvPr id="6" name="テキスト ボックス 5"/>
          <p:cNvSpPr txBox="1"/>
          <p:nvPr/>
        </p:nvSpPr>
        <p:spPr>
          <a:xfrm>
            <a:off x="2242368" y="1286866"/>
            <a:ext cx="1702451" cy="369332"/>
          </a:xfrm>
          <a:prstGeom prst="rect">
            <a:avLst/>
          </a:prstGeom>
          <a:noFill/>
        </p:spPr>
        <p:txBody>
          <a:bodyPr wrap="square" rtlCol="0">
            <a:spAutoFit/>
          </a:bodyPr>
          <a:lstStyle/>
          <a:p>
            <a:r>
              <a:rPr kumimoji="1" lang="ja-JP" altLang="en-US" b="1" dirty="0" smtClean="0">
                <a:solidFill>
                  <a:srgbClr val="0000FF"/>
                </a:solidFill>
              </a:rPr>
              <a:t>ミスト噴霧時間</a:t>
            </a:r>
            <a:endParaRPr kumimoji="1" lang="ja-JP" altLang="en-US" b="1" dirty="0">
              <a:solidFill>
                <a:srgbClr val="0000FF"/>
              </a:solidFill>
            </a:endParaRPr>
          </a:p>
        </p:txBody>
      </p:sp>
      <p:sp>
        <p:nvSpPr>
          <p:cNvPr id="104" name="テキスト ボックス 103"/>
          <p:cNvSpPr txBox="1"/>
          <p:nvPr/>
        </p:nvSpPr>
        <p:spPr>
          <a:xfrm>
            <a:off x="6109909" y="1286866"/>
            <a:ext cx="1702451" cy="369332"/>
          </a:xfrm>
          <a:prstGeom prst="rect">
            <a:avLst/>
          </a:prstGeom>
          <a:noFill/>
        </p:spPr>
        <p:txBody>
          <a:bodyPr wrap="square" rtlCol="0">
            <a:spAutoFit/>
          </a:bodyPr>
          <a:lstStyle/>
          <a:p>
            <a:r>
              <a:rPr kumimoji="1" lang="ja-JP" altLang="en-US" b="1" dirty="0" smtClean="0">
                <a:solidFill>
                  <a:srgbClr val="0000FF"/>
                </a:solidFill>
              </a:rPr>
              <a:t>ミスト噴霧時間</a:t>
            </a:r>
            <a:endParaRPr kumimoji="1" lang="ja-JP" altLang="en-US" b="1" dirty="0">
              <a:solidFill>
                <a:srgbClr val="0000FF"/>
              </a:solidFill>
            </a:endParaRPr>
          </a:p>
        </p:txBody>
      </p:sp>
      <p:grpSp>
        <p:nvGrpSpPr>
          <p:cNvPr id="14338" name="グループ化 14337"/>
          <p:cNvGrpSpPr/>
          <p:nvPr/>
        </p:nvGrpSpPr>
        <p:grpSpPr>
          <a:xfrm>
            <a:off x="52825" y="4229498"/>
            <a:ext cx="4669081" cy="2505975"/>
            <a:chOff x="2930584" y="4221100"/>
            <a:chExt cx="4669081" cy="2505975"/>
          </a:xfrm>
        </p:grpSpPr>
        <p:sp>
          <p:nvSpPr>
            <p:cNvPr id="29" name="正方形/長方形 28"/>
            <p:cNvSpPr/>
            <p:nvPr/>
          </p:nvSpPr>
          <p:spPr>
            <a:xfrm>
              <a:off x="3607097" y="4221100"/>
              <a:ext cx="3461106" cy="2092278"/>
            </a:xfrm>
            <a:custGeom>
              <a:avLst/>
              <a:gdLst>
                <a:gd name="connsiteX0" fmla="*/ 0 w 3448406"/>
                <a:gd name="connsiteY0" fmla="*/ 0 h 2072089"/>
                <a:gd name="connsiteX1" fmla="*/ 3448406 w 3448406"/>
                <a:gd name="connsiteY1" fmla="*/ 0 h 2072089"/>
                <a:gd name="connsiteX2" fmla="*/ 3448406 w 3448406"/>
                <a:gd name="connsiteY2" fmla="*/ 2072089 h 2072089"/>
                <a:gd name="connsiteX3" fmla="*/ 0 w 3448406"/>
                <a:gd name="connsiteY3" fmla="*/ 2072089 h 2072089"/>
                <a:gd name="connsiteX4" fmla="*/ 0 w 3448406"/>
                <a:gd name="connsiteY4" fmla="*/ 0 h 2072089"/>
                <a:gd name="connsiteX0" fmla="*/ 0 w 3448406"/>
                <a:gd name="connsiteY0" fmla="*/ 6350 h 2078439"/>
                <a:gd name="connsiteX1" fmla="*/ 3448406 w 3448406"/>
                <a:gd name="connsiteY1" fmla="*/ 0 h 2078439"/>
                <a:gd name="connsiteX2" fmla="*/ 3448406 w 3448406"/>
                <a:gd name="connsiteY2" fmla="*/ 2078439 h 2078439"/>
                <a:gd name="connsiteX3" fmla="*/ 0 w 3448406"/>
                <a:gd name="connsiteY3" fmla="*/ 2078439 h 2078439"/>
                <a:gd name="connsiteX4" fmla="*/ 0 w 3448406"/>
                <a:gd name="connsiteY4" fmla="*/ 6350 h 2078439"/>
                <a:gd name="connsiteX0" fmla="*/ 0 w 3448406"/>
                <a:gd name="connsiteY0" fmla="*/ 18541 h 2090630"/>
                <a:gd name="connsiteX1" fmla="*/ 1677000 w 3448406"/>
                <a:gd name="connsiteY1" fmla="*/ 1 h 2090630"/>
                <a:gd name="connsiteX2" fmla="*/ 3448406 w 3448406"/>
                <a:gd name="connsiteY2" fmla="*/ 12191 h 2090630"/>
                <a:gd name="connsiteX3" fmla="*/ 3448406 w 3448406"/>
                <a:gd name="connsiteY3" fmla="*/ 2090630 h 2090630"/>
                <a:gd name="connsiteX4" fmla="*/ 0 w 3448406"/>
                <a:gd name="connsiteY4" fmla="*/ 2090630 h 2090630"/>
                <a:gd name="connsiteX5" fmla="*/ 0 w 3448406"/>
                <a:gd name="connsiteY5" fmla="*/ 18541 h 2090630"/>
                <a:gd name="connsiteX0" fmla="*/ 0 w 3448406"/>
                <a:gd name="connsiteY0" fmla="*/ 18541 h 2090630"/>
                <a:gd name="connsiteX1" fmla="*/ 1677000 w 3448406"/>
                <a:gd name="connsiteY1" fmla="*/ 1 h 2090630"/>
                <a:gd name="connsiteX2" fmla="*/ 3321406 w 3448406"/>
                <a:gd name="connsiteY2" fmla="*/ 266191 h 2090630"/>
                <a:gd name="connsiteX3" fmla="*/ 3448406 w 3448406"/>
                <a:gd name="connsiteY3" fmla="*/ 2090630 h 2090630"/>
                <a:gd name="connsiteX4" fmla="*/ 0 w 3448406"/>
                <a:gd name="connsiteY4" fmla="*/ 2090630 h 2090630"/>
                <a:gd name="connsiteX5" fmla="*/ 0 w 3448406"/>
                <a:gd name="connsiteY5" fmla="*/ 18541 h 2090630"/>
                <a:gd name="connsiteX0" fmla="*/ 44450 w 3448406"/>
                <a:gd name="connsiteY0" fmla="*/ 253491 h 2090630"/>
                <a:gd name="connsiteX1" fmla="*/ 1677000 w 3448406"/>
                <a:gd name="connsiteY1" fmla="*/ 1 h 2090630"/>
                <a:gd name="connsiteX2" fmla="*/ 3321406 w 3448406"/>
                <a:gd name="connsiteY2" fmla="*/ 266191 h 2090630"/>
                <a:gd name="connsiteX3" fmla="*/ 3448406 w 3448406"/>
                <a:gd name="connsiteY3" fmla="*/ 2090630 h 2090630"/>
                <a:gd name="connsiteX4" fmla="*/ 0 w 3448406"/>
                <a:gd name="connsiteY4" fmla="*/ 2090630 h 2090630"/>
                <a:gd name="connsiteX5" fmla="*/ 44450 w 3448406"/>
                <a:gd name="connsiteY5" fmla="*/ 253491 h 2090630"/>
                <a:gd name="connsiteX0" fmla="*/ 44450 w 3448406"/>
                <a:gd name="connsiteY0" fmla="*/ 253491 h 2090630"/>
                <a:gd name="connsiteX1" fmla="*/ 1677000 w 3448406"/>
                <a:gd name="connsiteY1" fmla="*/ 1 h 2090630"/>
                <a:gd name="connsiteX2" fmla="*/ 2451700 w 3448406"/>
                <a:gd name="connsiteY2" fmla="*/ 114301 h 2090630"/>
                <a:gd name="connsiteX3" fmla="*/ 3321406 w 3448406"/>
                <a:gd name="connsiteY3" fmla="*/ 266191 h 2090630"/>
                <a:gd name="connsiteX4" fmla="*/ 3448406 w 3448406"/>
                <a:gd name="connsiteY4" fmla="*/ 2090630 h 2090630"/>
                <a:gd name="connsiteX5" fmla="*/ 0 w 3448406"/>
                <a:gd name="connsiteY5" fmla="*/ 2090630 h 2090630"/>
                <a:gd name="connsiteX6" fmla="*/ 44450 w 3448406"/>
                <a:gd name="connsiteY6" fmla="*/ 253491 h 2090630"/>
                <a:gd name="connsiteX0" fmla="*/ 44450 w 3448406"/>
                <a:gd name="connsiteY0" fmla="*/ 253491 h 2090630"/>
                <a:gd name="connsiteX1" fmla="*/ 1677000 w 3448406"/>
                <a:gd name="connsiteY1" fmla="*/ 1 h 2090630"/>
                <a:gd name="connsiteX2" fmla="*/ 2451700 w 3448406"/>
                <a:gd name="connsiteY2" fmla="*/ 114301 h 2090630"/>
                <a:gd name="connsiteX3" fmla="*/ 3397606 w 3448406"/>
                <a:gd name="connsiteY3" fmla="*/ 266191 h 2090630"/>
                <a:gd name="connsiteX4" fmla="*/ 3448406 w 3448406"/>
                <a:gd name="connsiteY4" fmla="*/ 2090630 h 2090630"/>
                <a:gd name="connsiteX5" fmla="*/ 0 w 3448406"/>
                <a:gd name="connsiteY5" fmla="*/ 2090630 h 2090630"/>
                <a:gd name="connsiteX6" fmla="*/ 44450 w 3448406"/>
                <a:gd name="connsiteY6" fmla="*/ 253491 h 2090630"/>
                <a:gd name="connsiteX0" fmla="*/ 44450 w 3454756"/>
                <a:gd name="connsiteY0" fmla="*/ 253491 h 2090630"/>
                <a:gd name="connsiteX1" fmla="*/ 1677000 w 3454756"/>
                <a:gd name="connsiteY1" fmla="*/ 1 h 2090630"/>
                <a:gd name="connsiteX2" fmla="*/ 2451700 w 3454756"/>
                <a:gd name="connsiteY2" fmla="*/ 114301 h 2090630"/>
                <a:gd name="connsiteX3" fmla="*/ 3454756 w 3454756"/>
                <a:gd name="connsiteY3" fmla="*/ 272541 h 2090630"/>
                <a:gd name="connsiteX4" fmla="*/ 3448406 w 3454756"/>
                <a:gd name="connsiteY4" fmla="*/ 2090630 h 2090630"/>
                <a:gd name="connsiteX5" fmla="*/ 0 w 3454756"/>
                <a:gd name="connsiteY5" fmla="*/ 2090630 h 2090630"/>
                <a:gd name="connsiteX6" fmla="*/ 44450 w 3454756"/>
                <a:gd name="connsiteY6" fmla="*/ 253491 h 2090630"/>
                <a:gd name="connsiteX0" fmla="*/ 44450 w 3454756"/>
                <a:gd name="connsiteY0" fmla="*/ 253491 h 2090630"/>
                <a:gd name="connsiteX1" fmla="*/ 1677000 w 3454756"/>
                <a:gd name="connsiteY1" fmla="*/ 1 h 2090630"/>
                <a:gd name="connsiteX2" fmla="*/ 2451700 w 3454756"/>
                <a:gd name="connsiteY2" fmla="*/ 114301 h 2090630"/>
                <a:gd name="connsiteX3" fmla="*/ 2826350 w 3454756"/>
                <a:gd name="connsiteY3" fmla="*/ 209551 h 2090630"/>
                <a:gd name="connsiteX4" fmla="*/ 3454756 w 3454756"/>
                <a:gd name="connsiteY4" fmla="*/ 272541 h 2090630"/>
                <a:gd name="connsiteX5" fmla="*/ 3448406 w 3454756"/>
                <a:gd name="connsiteY5" fmla="*/ 2090630 h 2090630"/>
                <a:gd name="connsiteX6" fmla="*/ 0 w 3454756"/>
                <a:gd name="connsiteY6" fmla="*/ 2090630 h 2090630"/>
                <a:gd name="connsiteX7" fmla="*/ 44450 w 3454756"/>
                <a:gd name="connsiteY7" fmla="*/ 253491 h 2090630"/>
                <a:gd name="connsiteX0" fmla="*/ 44450 w 3454756"/>
                <a:gd name="connsiteY0" fmla="*/ 253491 h 2090630"/>
                <a:gd name="connsiteX1" fmla="*/ 1677000 w 3454756"/>
                <a:gd name="connsiteY1" fmla="*/ 1 h 2090630"/>
                <a:gd name="connsiteX2" fmla="*/ 2489800 w 3454756"/>
                <a:gd name="connsiteY2" fmla="*/ 165101 h 2090630"/>
                <a:gd name="connsiteX3" fmla="*/ 2826350 w 3454756"/>
                <a:gd name="connsiteY3" fmla="*/ 209551 h 2090630"/>
                <a:gd name="connsiteX4" fmla="*/ 3454756 w 3454756"/>
                <a:gd name="connsiteY4" fmla="*/ 272541 h 2090630"/>
                <a:gd name="connsiteX5" fmla="*/ 3448406 w 3454756"/>
                <a:gd name="connsiteY5" fmla="*/ 2090630 h 2090630"/>
                <a:gd name="connsiteX6" fmla="*/ 0 w 3454756"/>
                <a:gd name="connsiteY6" fmla="*/ 2090630 h 2090630"/>
                <a:gd name="connsiteX7" fmla="*/ 44450 w 3454756"/>
                <a:gd name="connsiteY7" fmla="*/ 253491 h 2090630"/>
                <a:gd name="connsiteX0" fmla="*/ 0 w 3461106"/>
                <a:gd name="connsiteY0" fmla="*/ 253491 h 2090630"/>
                <a:gd name="connsiteX1" fmla="*/ 1683350 w 3461106"/>
                <a:gd name="connsiteY1" fmla="*/ 1 h 2090630"/>
                <a:gd name="connsiteX2" fmla="*/ 2496150 w 3461106"/>
                <a:gd name="connsiteY2" fmla="*/ 165101 h 2090630"/>
                <a:gd name="connsiteX3" fmla="*/ 2832700 w 3461106"/>
                <a:gd name="connsiteY3" fmla="*/ 209551 h 2090630"/>
                <a:gd name="connsiteX4" fmla="*/ 3461106 w 3461106"/>
                <a:gd name="connsiteY4" fmla="*/ 272541 h 2090630"/>
                <a:gd name="connsiteX5" fmla="*/ 3454756 w 3461106"/>
                <a:gd name="connsiteY5" fmla="*/ 2090630 h 2090630"/>
                <a:gd name="connsiteX6" fmla="*/ 6350 w 3461106"/>
                <a:gd name="connsiteY6" fmla="*/ 2090630 h 2090630"/>
                <a:gd name="connsiteX7" fmla="*/ 0 w 3461106"/>
                <a:gd name="connsiteY7" fmla="*/ 253491 h 2090630"/>
                <a:gd name="connsiteX0" fmla="*/ 0 w 3461106"/>
                <a:gd name="connsiteY0" fmla="*/ 253491 h 2090630"/>
                <a:gd name="connsiteX1" fmla="*/ 1683350 w 3461106"/>
                <a:gd name="connsiteY1" fmla="*/ 1 h 2090630"/>
                <a:gd name="connsiteX2" fmla="*/ 2648550 w 3461106"/>
                <a:gd name="connsiteY2" fmla="*/ 139701 h 2090630"/>
                <a:gd name="connsiteX3" fmla="*/ 2832700 w 3461106"/>
                <a:gd name="connsiteY3" fmla="*/ 209551 h 2090630"/>
                <a:gd name="connsiteX4" fmla="*/ 3461106 w 3461106"/>
                <a:gd name="connsiteY4" fmla="*/ 272541 h 2090630"/>
                <a:gd name="connsiteX5" fmla="*/ 3454756 w 3461106"/>
                <a:gd name="connsiteY5" fmla="*/ 2090630 h 2090630"/>
                <a:gd name="connsiteX6" fmla="*/ 6350 w 3461106"/>
                <a:gd name="connsiteY6" fmla="*/ 2090630 h 2090630"/>
                <a:gd name="connsiteX7" fmla="*/ 0 w 3461106"/>
                <a:gd name="connsiteY7" fmla="*/ 253491 h 2090630"/>
                <a:gd name="connsiteX0" fmla="*/ 0 w 3461106"/>
                <a:gd name="connsiteY0" fmla="*/ 253491 h 2090630"/>
                <a:gd name="connsiteX1" fmla="*/ 1683350 w 3461106"/>
                <a:gd name="connsiteY1" fmla="*/ 1 h 2090630"/>
                <a:gd name="connsiteX2" fmla="*/ 2648550 w 3461106"/>
                <a:gd name="connsiteY2" fmla="*/ 139701 h 2090630"/>
                <a:gd name="connsiteX3" fmla="*/ 2947000 w 3461106"/>
                <a:gd name="connsiteY3" fmla="*/ 190501 h 2090630"/>
                <a:gd name="connsiteX4" fmla="*/ 3461106 w 3461106"/>
                <a:gd name="connsiteY4" fmla="*/ 272541 h 2090630"/>
                <a:gd name="connsiteX5" fmla="*/ 3454756 w 3461106"/>
                <a:gd name="connsiteY5" fmla="*/ 2090630 h 2090630"/>
                <a:gd name="connsiteX6" fmla="*/ 6350 w 3461106"/>
                <a:gd name="connsiteY6" fmla="*/ 2090630 h 2090630"/>
                <a:gd name="connsiteX7" fmla="*/ 0 w 3461106"/>
                <a:gd name="connsiteY7" fmla="*/ 253491 h 2090630"/>
                <a:gd name="connsiteX0" fmla="*/ 0 w 3461106"/>
                <a:gd name="connsiteY0" fmla="*/ 253996 h 2091135"/>
                <a:gd name="connsiteX1" fmla="*/ 1683350 w 3461106"/>
                <a:gd name="connsiteY1" fmla="*/ 506 h 2091135"/>
                <a:gd name="connsiteX2" fmla="*/ 2947000 w 3461106"/>
                <a:gd name="connsiteY2" fmla="*/ 191006 h 2091135"/>
                <a:gd name="connsiteX3" fmla="*/ 3461106 w 3461106"/>
                <a:gd name="connsiteY3" fmla="*/ 273046 h 2091135"/>
                <a:gd name="connsiteX4" fmla="*/ 3454756 w 3461106"/>
                <a:gd name="connsiteY4" fmla="*/ 2091135 h 2091135"/>
                <a:gd name="connsiteX5" fmla="*/ 6350 w 3461106"/>
                <a:gd name="connsiteY5" fmla="*/ 2091135 h 2091135"/>
                <a:gd name="connsiteX6" fmla="*/ 0 w 3461106"/>
                <a:gd name="connsiteY6" fmla="*/ 253996 h 2091135"/>
                <a:gd name="connsiteX0" fmla="*/ 0 w 3461106"/>
                <a:gd name="connsiteY0" fmla="*/ 292096 h 2091135"/>
                <a:gd name="connsiteX1" fmla="*/ 1683350 w 3461106"/>
                <a:gd name="connsiteY1" fmla="*/ 506 h 2091135"/>
                <a:gd name="connsiteX2" fmla="*/ 2947000 w 3461106"/>
                <a:gd name="connsiteY2" fmla="*/ 191006 h 2091135"/>
                <a:gd name="connsiteX3" fmla="*/ 3461106 w 3461106"/>
                <a:gd name="connsiteY3" fmla="*/ 273046 h 2091135"/>
                <a:gd name="connsiteX4" fmla="*/ 3454756 w 3461106"/>
                <a:gd name="connsiteY4" fmla="*/ 2091135 h 2091135"/>
                <a:gd name="connsiteX5" fmla="*/ 6350 w 3461106"/>
                <a:gd name="connsiteY5" fmla="*/ 2091135 h 2091135"/>
                <a:gd name="connsiteX6" fmla="*/ 0 w 3461106"/>
                <a:gd name="connsiteY6" fmla="*/ 292096 h 2091135"/>
                <a:gd name="connsiteX0" fmla="*/ 0 w 3461106"/>
                <a:gd name="connsiteY0" fmla="*/ 209546 h 2091135"/>
                <a:gd name="connsiteX1" fmla="*/ 1683350 w 3461106"/>
                <a:gd name="connsiteY1" fmla="*/ 506 h 2091135"/>
                <a:gd name="connsiteX2" fmla="*/ 2947000 w 3461106"/>
                <a:gd name="connsiteY2" fmla="*/ 191006 h 2091135"/>
                <a:gd name="connsiteX3" fmla="*/ 3461106 w 3461106"/>
                <a:gd name="connsiteY3" fmla="*/ 273046 h 2091135"/>
                <a:gd name="connsiteX4" fmla="*/ 3454756 w 3461106"/>
                <a:gd name="connsiteY4" fmla="*/ 2091135 h 2091135"/>
                <a:gd name="connsiteX5" fmla="*/ 6350 w 3461106"/>
                <a:gd name="connsiteY5" fmla="*/ 2091135 h 2091135"/>
                <a:gd name="connsiteX6" fmla="*/ 0 w 3461106"/>
                <a:gd name="connsiteY6" fmla="*/ 209546 h 2091135"/>
                <a:gd name="connsiteX0" fmla="*/ 0 w 3467456"/>
                <a:gd name="connsiteY0" fmla="*/ 133346 h 2091135"/>
                <a:gd name="connsiteX1" fmla="*/ 1689700 w 3467456"/>
                <a:gd name="connsiteY1" fmla="*/ 506 h 2091135"/>
                <a:gd name="connsiteX2" fmla="*/ 2953350 w 3467456"/>
                <a:gd name="connsiteY2" fmla="*/ 191006 h 2091135"/>
                <a:gd name="connsiteX3" fmla="*/ 3467456 w 3467456"/>
                <a:gd name="connsiteY3" fmla="*/ 273046 h 2091135"/>
                <a:gd name="connsiteX4" fmla="*/ 3461106 w 3467456"/>
                <a:gd name="connsiteY4" fmla="*/ 2091135 h 2091135"/>
                <a:gd name="connsiteX5" fmla="*/ 12700 w 3467456"/>
                <a:gd name="connsiteY5" fmla="*/ 2091135 h 2091135"/>
                <a:gd name="connsiteX6" fmla="*/ 0 w 3467456"/>
                <a:gd name="connsiteY6" fmla="*/ 133346 h 2091135"/>
                <a:gd name="connsiteX0" fmla="*/ 0 w 3467456"/>
                <a:gd name="connsiteY0" fmla="*/ 133574 h 2091363"/>
                <a:gd name="connsiteX1" fmla="*/ 1689700 w 3467456"/>
                <a:gd name="connsiteY1" fmla="*/ 734 h 2091363"/>
                <a:gd name="connsiteX2" fmla="*/ 3035900 w 3467456"/>
                <a:gd name="connsiteY2" fmla="*/ 140434 h 2091363"/>
                <a:gd name="connsiteX3" fmla="*/ 3467456 w 3467456"/>
                <a:gd name="connsiteY3" fmla="*/ 273274 h 2091363"/>
                <a:gd name="connsiteX4" fmla="*/ 3461106 w 3467456"/>
                <a:gd name="connsiteY4" fmla="*/ 2091363 h 2091363"/>
                <a:gd name="connsiteX5" fmla="*/ 12700 w 3467456"/>
                <a:gd name="connsiteY5" fmla="*/ 2091363 h 2091363"/>
                <a:gd name="connsiteX6" fmla="*/ 0 w 3467456"/>
                <a:gd name="connsiteY6" fmla="*/ 133574 h 2091363"/>
                <a:gd name="connsiteX0" fmla="*/ 0 w 3467456"/>
                <a:gd name="connsiteY0" fmla="*/ 133574 h 2091363"/>
                <a:gd name="connsiteX1" fmla="*/ 1689700 w 3467456"/>
                <a:gd name="connsiteY1" fmla="*/ 734 h 2091363"/>
                <a:gd name="connsiteX2" fmla="*/ 3035900 w 3467456"/>
                <a:gd name="connsiteY2" fmla="*/ 140434 h 2091363"/>
                <a:gd name="connsiteX3" fmla="*/ 3467456 w 3467456"/>
                <a:gd name="connsiteY3" fmla="*/ 273274 h 2091363"/>
                <a:gd name="connsiteX4" fmla="*/ 3461106 w 3467456"/>
                <a:gd name="connsiteY4" fmla="*/ 2091363 h 2091363"/>
                <a:gd name="connsiteX5" fmla="*/ 12700 w 3467456"/>
                <a:gd name="connsiteY5" fmla="*/ 2091363 h 2091363"/>
                <a:gd name="connsiteX6" fmla="*/ 0 w 3467456"/>
                <a:gd name="connsiteY6" fmla="*/ 133574 h 2091363"/>
                <a:gd name="connsiteX0" fmla="*/ 0 w 3467456"/>
                <a:gd name="connsiteY0" fmla="*/ 134489 h 2092278"/>
                <a:gd name="connsiteX1" fmla="*/ 1689700 w 3467456"/>
                <a:gd name="connsiteY1" fmla="*/ 1649 h 2092278"/>
                <a:gd name="connsiteX2" fmla="*/ 2959700 w 3467456"/>
                <a:gd name="connsiteY2" fmla="*/ 77849 h 2092278"/>
                <a:gd name="connsiteX3" fmla="*/ 3467456 w 3467456"/>
                <a:gd name="connsiteY3" fmla="*/ 274189 h 2092278"/>
                <a:gd name="connsiteX4" fmla="*/ 3461106 w 3467456"/>
                <a:gd name="connsiteY4" fmla="*/ 2092278 h 2092278"/>
                <a:gd name="connsiteX5" fmla="*/ 12700 w 3467456"/>
                <a:gd name="connsiteY5" fmla="*/ 2092278 h 2092278"/>
                <a:gd name="connsiteX6" fmla="*/ 0 w 3467456"/>
                <a:gd name="connsiteY6" fmla="*/ 134489 h 2092278"/>
                <a:gd name="connsiteX0" fmla="*/ 0 w 3461106"/>
                <a:gd name="connsiteY0" fmla="*/ 140839 h 2092278"/>
                <a:gd name="connsiteX1" fmla="*/ 1683350 w 3461106"/>
                <a:gd name="connsiteY1" fmla="*/ 1649 h 2092278"/>
                <a:gd name="connsiteX2" fmla="*/ 2953350 w 3461106"/>
                <a:gd name="connsiteY2" fmla="*/ 77849 h 2092278"/>
                <a:gd name="connsiteX3" fmla="*/ 3461106 w 3461106"/>
                <a:gd name="connsiteY3" fmla="*/ 274189 h 2092278"/>
                <a:gd name="connsiteX4" fmla="*/ 3454756 w 3461106"/>
                <a:gd name="connsiteY4" fmla="*/ 2092278 h 2092278"/>
                <a:gd name="connsiteX5" fmla="*/ 6350 w 3461106"/>
                <a:gd name="connsiteY5" fmla="*/ 2092278 h 2092278"/>
                <a:gd name="connsiteX6" fmla="*/ 0 w 3461106"/>
                <a:gd name="connsiteY6" fmla="*/ 140839 h 209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1106" h="2092278">
                  <a:moveTo>
                    <a:pt x="0" y="140839"/>
                  </a:moveTo>
                  <a:cubicBezTo>
                    <a:pt x="559000" y="141009"/>
                    <a:pt x="1124350" y="1479"/>
                    <a:pt x="1683350" y="1649"/>
                  </a:cubicBezTo>
                  <a:cubicBezTo>
                    <a:pt x="2174517" y="-8849"/>
                    <a:pt x="2657057" y="32426"/>
                    <a:pt x="2953350" y="77849"/>
                  </a:cubicBezTo>
                  <a:cubicBezTo>
                    <a:pt x="3198802" y="147529"/>
                    <a:pt x="3317254" y="229909"/>
                    <a:pt x="3461106" y="274189"/>
                  </a:cubicBezTo>
                  <a:cubicBezTo>
                    <a:pt x="3458989" y="880219"/>
                    <a:pt x="3456873" y="1486248"/>
                    <a:pt x="3454756" y="2092278"/>
                  </a:cubicBezTo>
                  <a:lnTo>
                    <a:pt x="6350" y="2092278"/>
                  </a:lnTo>
                  <a:cubicBezTo>
                    <a:pt x="4233" y="1479898"/>
                    <a:pt x="2117" y="753219"/>
                    <a:pt x="0" y="140839"/>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6" name="テキスト ボックス 285"/>
            <p:cNvSpPr txBox="1"/>
            <p:nvPr/>
          </p:nvSpPr>
          <p:spPr>
            <a:xfrm>
              <a:off x="2930584" y="6388521"/>
              <a:ext cx="4669081" cy="338554"/>
            </a:xfrm>
            <a:prstGeom prst="rect">
              <a:avLst/>
            </a:prstGeom>
            <a:solidFill>
              <a:schemeClr val="bg1"/>
            </a:solidFill>
            <a:ln w="15875">
              <a:solidFill>
                <a:schemeClr val="tx1"/>
              </a:solidFill>
            </a:ln>
          </p:spPr>
          <p:txBody>
            <a:bodyPr wrap="square" rtlCol="0">
              <a:spAutoFit/>
            </a:bodyPr>
            <a:lstStyle/>
            <a:p>
              <a:r>
                <a:rPr kumimoji="1" lang="ja-JP" altLang="en-US" sz="1600" b="1" dirty="0" smtClean="0"/>
                <a:t>風速が弱いと、ミストが地面まで落ち、</a:t>
              </a:r>
              <a:r>
                <a:rPr lang="ja-JP" altLang="en-US" sz="1600" b="1" dirty="0" smtClean="0"/>
                <a:t>気温が下がる</a:t>
              </a:r>
              <a:endParaRPr kumimoji="1" lang="en-US" altLang="ja-JP" sz="1600" b="1" dirty="0" smtClean="0"/>
            </a:p>
          </p:txBody>
        </p:sp>
      </p:grpSp>
      <p:grpSp>
        <p:nvGrpSpPr>
          <p:cNvPr id="14339" name="グループ化 14338"/>
          <p:cNvGrpSpPr/>
          <p:nvPr/>
        </p:nvGrpSpPr>
        <p:grpSpPr>
          <a:xfrm>
            <a:off x="60866" y="4300885"/>
            <a:ext cx="4655150" cy="2434588"/>
            <a:chOff x="-119967" y="4300885"/>
            <a:chExt cx="4655150" cy="2434588"/>
          </a:xfrm>
        </p:grpSpPr>
        <p:grpSp>
          <p:nvGrpSpPr>
            <p:cNvPr id="14337" name="グループ化 14336"/>
            <p:cNvGrpSpPr/>
            <p:nvPr/>
          </p:nvGrpSpPr>
          <p:grpSpPr>
            <a:xfrm>
              <a:off x="574644" y="4300885"/>
              <a:ext cx="3542009" cy="803927"/>
              <a:chOff x="574644" y="4300885"/>
              <a:chExt cx="3542009" cy="803927"/>
            </a:xfrm>
          </p:grpSpPr>
          <p:sp>
            <p:nvSpPr>
              <p:cNvPr id="14358" name="右矢印 14357"/>
              <p:cNvSpPr/>
              <p:nvPr/>
            </p:nvSpPr>
            <p:spPr>
              <a:xfrm>
                <a:off x="574644" y="4702309"/>
                <a:ext cx="1497932" cy="37920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ローチャート : せん孔テープ 30"/>
              <p:cNvSpPr/>
              <p:nvPr/>
            </p:nvSpPr>
            <p:spPr>
              <a:xfrm>
                <a:off x="574645" y="4300885"/>
                <a:ext cx="3542008" cy="803927"/>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48 h 10048"/>
                  <a:gd name="connsiteX1" fmla="*/ 2500 w 10000"/>
                  <a:gd name="connsiteY1" fmla="*/ 2048 h 10048"/>
                  <a:gd name="connsiteX2" fmla="*/ 5000 w 10000"/>
                  <a:gd name="connsiteY2" fmla="*/ 496 h 10048"/>
                  <a:gd name="connsiteX3" fmla="*/ 7500 w 10000"/>
                  <a:gd name="connsiteY3" fmla="*/ 48 h 10048"/>
                  <a:gd name="connsiteX4" fmla="*/ 10000 w 10000"/>
                  <a:gd name="connsiteY4" fmla="*/ 1048 h 10048"/>
                  <a:gd name="connsiteX5" fmla="*/ 10000 w 10000"/>
                  <a:gd name="connsiteY5" fmla="*/ 9048 h 10048"/>
                  <a:gd name="connsiteX6" fmla="*/ 7500 w 10000"/>
                  <a:gd name="connsiteY6" fmla="*/ 8048 h 10048"/>
                  <a:gd name="connsiteX7" fmla="*/ 5000 w 10000"/>
                  <a:gd name="connsiteY7" fmla="*/ 9048 h 10048"/>
                  <a:gd name="connsiteX8" fmla="*/ 2500 w 10000"/>
                  <a:gd name="connsiteY8" fmla="*/ 10048 h 10048"/>
                  <a:gd name="connsiteX9" fmla="*/ 0 w 10000"/>
                  <a:gd name="connsiteY9" fmla="*/ 9048 h 10048"/>
                  <a:gd name="connsiteX10" fmla="*/ 0 w 10000"/>
                  <a:gd name="connsiteY10" fmla="*/ 1048 h 10048"/>
                  <a:gd name="connsiteX0" fmla="*/ 0 w 10000"/>
                  <a:gd name="connsiteY0" fmla="*/ 1016 h 10016"/>
                  <a:gd name="connsiteX1" fmla="*/ 2500 w 10000"/>
                  <a:gd name="connsiteY1" fmla="*/ 1227 h 10016"/>
                  <a:gd name="connsiteX2" fmla="*/ 5000 w 10000"/>
                  <a:gd name="connsiteY2" fmla="*/ 464 h 10016"/>
                  <a:gd name="connsiteX3" fmla="*/ 7500 w 10000"/>
                  <a:gd name="connsiteY3" fmla="*/ 16 h 10016"/>
                  <a:gd name="connsiteX4" fmla="*/ 10000 w 10000"/>
                  <a:gd name="connsiteY4" fmla="*/ 1016 h 10016"/>
                  <a:gd name="connsiteX5" fmla="*/ 10000 w 10000"/>
                  <a:gd name="connsiteY5" fmla="*/ 9016 h 10016"/>
                  <a:gd name="connsiteX6" fmla="*/ 7500 w 10000"/>
                  <a:gd name="connsiteY6" fmla="*/ 8016 h 10016"/>
                  <a:gd name="connsiteX7" fmla="*/ 5000 w 10000"/>
                  <a:gd name="connsiteY7" fmla="*/ 9016 h 10016"/>
                  <a:gd name="connsiteX8" fmla="*/ 2500 w 10000"/>
                  <a:gd name="connsiteY8" fmla="*/ 10016 h 10016"/>
                  <a:gd name="connsiteX9" fmla="*/ 0 w 10000"/>
                  <a:gd name="connsiteY9" fmla="*/ 9016 h 10016"/>
                  <a:gd name="connsiteX10" fmla="*/ 0 w 10000"/>
                  <a:gd name="connsiteY10" fmla="*/ 1016 h 10016"/>
                  <a:gd name="connsiteX0" fmla="*/ 0 w 10000"/>
                  <a:gd name="connsiteY0" fmla="*/ 1016 h 10016"/>
                  <a:gd name="connsiteX1" fmla="*/ 2500 w 10000"/>
                  <a:gd name="connsiteY1" fmla="*/ 1227 h 10016"/>
                  <a:gd name="connsiteX2" fmla="*/ 5000 w 10000"/>
                  <a:gd name="connsiteY2" fmla="*/ 464 h 10016"/>
                  <a:gd name="connsiteX3" fmla="*/ 7500 w 10000"/>
                  <a:gd name="connsiteY3" fmla="*/ 16 h 10016"/>
                  <a:gd name="connsiteX4" fmla="*/ 10000 w 10000"/>
                  <a:gd name="connsiteY4" fmla="*/ 1016 h 10016"/>
                  <a:gd name="connsiteX5" fmla="*/ 10000 w 10000"/>
                  <a:gd name="connsiteY5" fmla="*/ 9016 h 10016"/>
                  <a:gd name="connsiteX6" fmla="*/ 7500 w 10000"/>
                  <a:gd name="connsiteY6" fmla="*/ 8411 h 10016"/>
                  <a:gd name="connsiteX7" fmla="*/ 5000 w 10000"/>
                  <a:gd name="connsiteY7" fmla="*/ 9016 h 10016"/>
                  <a:gd name="connsiteX8" fmla="*/ 2500 w 10000"/>
                  <a:gd name="connsiteY8" fmla="*/ 10016 h 10016"/>
                  <a:gd name="connsiteX9" fmla="*/ 0 w 10000"/>
                  <a:gd name="connsiteY9" fmla="*/ 9016 h 10016"/>
                  <a:gd name="connsiteX10" fmla="*/ 0 w 10000"/>
                  <a:gd name="connsiteY10" fmla="*/ 1016 h 10016"/>
                  <a:gd name="connsiteX0" fmla="*/ 0 w 10000"/>
                  <a:gd name="connsiteY0" fmla="*/ 1014 h 10014"/>
                  <a:gd name="connsiteX1" fmla="*/ 1807 w 10000"/>
                  <a:gd name="connsiteY1" fmla="*/ 727 h 10014"/>
                  <a:gd name="connsiteX2" fmla="*/ 5000 w 10000"/>
                  <a:gd name="connsiteY2" fmla="*/ 462 h 10014"/>
                  <a:gd name="connsiteX3" fmla="*/ 7500 w 10000"/>
                  <a:gd name="connsiteY3" fmla="*/ 14 h 10014"/>
                  <a:gd name="connsiteX4" fmla="*/ 10000 w 10000"/>
                  <a:gd name="connsiteY4" fmla="*/ 1014 h 10014"/>
                  <a:gd name="connsiteX5" fmla="*/ 10000 w 10000"/>
                  <a:gd name="connsiteY5" fmla="*/ 9014 h 10014"/>
                  <a:gd name="connsiteX6" fmla="*/ 7500 w 10000"/>
                  <a:gd name="connsiteY6" fmla="*/ 8409 h 10014"/>
                  <a:gd name="connsiteX7" fmla="*/ 5000 w 10000"/>
                  <a:gd name="connsiteY7" fmla="*/ 9014 h 10014"/>
                  <a:gd name="connsiteX8" fmla="*/ 2500 w 10000"/>
                  <a:gd name="connsiteY8" fmla="*/ 10014 h 10014"/>
                  <a:gd name="connsiteX9" fmla="*/ 0 w 10000"/>
                  <a:gd name="connsiteY9" fmla="*/ 9014 h 10014"/>
                  <a:gd name="connsiteX10" fmla="*/ 0 w 10000"/>
                  <a:gd name="connsiteY10" fmla="*/ 1014 h 10014"/>
                  <a:gd name="connsiteX0" fmla="*/ 0 w 10000"/>
                  <a:gd name="connsiteY0" fmla="*/ 1797 h 10014"/>
                  <a:gd name="connsiteX1" fmla="*/ 1807 w 10000"/>
                  <a:gd name="connsiteY1" fmla="*/ 727 h 10014"/>
                  <a:gd name="connsiteX2" fmla="*/ 5000 w 10000"/>
                  <a:gd name="connsiteY2" fmla="*/ 462 h 10014"/>
                  <a:gd name="connsiteX3" fmla="*/ 7500 w 10000"/>
                  <a:gd name="connsiteY3" fmla="*/ 14 h 10014"/>
                  <a:gd name="connsiteX4" fmla="*/ 10000 w 10000"/>
                  <a:gd name="connsiteY4" fmla="*/ 1014 h 10014"/>
                  <a:gd name="connsiteX5" fmla="*/ 10000 w 10000"/>
                  <a:gd name="connsiteY5" fmla="*/ 9014 h 10014"/>
                  <a:gd name="connsiteX6" fmla="*/ 7500 w 10000"/>
                  <a:gd name="connsiteY6" fmla="*/ 8409 h 10014"/>
                  <a:gd name="connsiteX7" fmla="*/ 5000 w 10000"/>
                  <a:gd name="connsiteY7" fmla="*/ 9014 h 10014"/>
                  <a:gd name="connsiteX8" fmla="*/ 2500 w 10000"/>
                  <a:gd name="connsiteY8" fmla="*/ 10014 h 10014"/>
                  <a:gd name="connsiteX9" fmla="*/ 0 w 10000"/>
                  <a:gd name="connsiteY9" fmla="*/ 9014 h 10014"/>
                  <a:gd name="connsiteX10" fmla="*/ 0 w 10000"/>
                  <a:gd name="connsiteY10" fmla="*/ 1797 h 10014"/>
                  <a:gd name="connsiteX0" fmla="*/ 36 w 10036"/>
                  <a:gd name="connsiteY0" fmla="*/ 1797 h 10014"/>
                  <a:gd name="connsiteX1" fmla="*/ 1843 w 10036"/>
                  <a:gd name="connsiteY1" fmla="*/ 727 h 10014"/>
                  <a:gd name="connsiteX2" fmla="*/ 5036 w 10036"/>
                  <a:gd name="connsiteY2" fmla="*/ 462 h 10014"/>
                  <a:gd name="connsiteX3" fmla="*/ 7536 w 10036"/>
                  <a:gd name="connsiteY3" fmla="*/ 14 h 10014"/>
                  <a:gd name="connsiteX4" fmla="*/ 10036 w 10036"/>
                  <a:gd name="connsiteY4" fmla="*/ 1014 h 10014"/>
                  <a:gd name="connsiteX5" fmla="*/ 10036 w 10036"/>
                  <a:gd name="connsiteY5" fmla="*/ 9014 h 10014"/>
                  <a:gd name="connsiteX6" fmla="*/ 7536 w 10036"/>
                  <a:gd name="connsiteY6" fmla="*/ 8409 h 10014"/>
                  <a:gd name="connsiteX7" fmla="*/ 5036 w 10036"/>
                  <a:gd name="connsiteY7" fmla="*/ 9014 h 10014"/>
                  <a:gd name="connsiteX8" fmla="*/ 2536 w 10036"/>
                  <a:gd name="connsiteY8" fmla="*/ 10014 h 10014"/>
                  <a:gd name="connsiteX9" fmla="*/ 0 w 10036"/>
                  <a:gd name="connsiteY9" fmla="*/ 8160 h 10014"/>
                  <a:gd name="connsiteX10" fmla="*/ 36 w 10036"/>
                  <a:gd name="connsiteY10" fmla="*/ 1797 h 10014"/>
                  <a:gd name="connsiteX0" fmla="*/ 36 w 10036"/>
                  <a:gd name="connsiteY0" fmla="*/ 1228 h 10014"/>
                  <a:gd name="connsiteX1" fmla="*/ 1843 w 10036"/>
                  <a:gd name="connsiteY1" fmla="*/ 727 h 10014"/>
                  <a:gd name="connsiteX2" fmla="*/ 5036 w 10036"/>
                  <a:gd name="connsiteY2" fmla="*/ 462 h 10014"/>
                  <a:gd name="connsiteX3" fmla="*/ 7536 w 10036"/>
                  <a:gd name="connsiteY3" fmla="*/ 14 h 10014"/>
                  <a:gd name="connsiteX4" fmla="*/ 10036 w 10036"/>
                  <a:gd name="connsiteY4" fmla="*/ 1014 h 10014"/>
                  <a:gd name="connsiteX5" fmla="*/ 10036 w 10036"/>
                  <a:gd name="connsiteY5" fmla="*/ 9014 h 10014"/>
                  <a:gd name="connsiteX6" fmla="*/ 7536 w 10036"/>
                  <a:gd name="connsiteY6" fmla="*/ 8409 h 10014"/>
                  <a:gd name="connsiteX7" fmla="*/ 5036 w 10036"/>
                  <a:gd name="connsiteY7" fmla="*/ 9014 h 10014"/>
                  <a:gd name="connsiteX8" fmla="*/ 2536 w 10036"/>
                  <a:gd name="connsiteY8" fmla="*/ 10014 h 10014"/>
                  <a:gd name="connsiteX9" fmla="*/ 0 w 10036"/>
                  <a:gd name="connsiteY9" fmla="*/ 8160 h 10014"/>
                  <a:gd name="connsiteX10" fmla="*/ 36 w 10036"/>
                  <a:gd name="connsiteY10" fmla="*/ 1228 h 10014"/>
                  <a:gd name="connsiteX0" fmla="*/ 36 w 10036"/>
                  <a:gd name="connsiteY0" fmla="*/ 1228 h 9015"/>
                  <a:gd name="connsiteX1" fmla="*/ 1843 w 10036"/>
                  <a:gd name="connsiteY1" fmla="*/ 727 h 9015"/>
                  <a:gd name="connsiteX2" fmla="*/ 5036 w 10036"/>
                  <a:gd name="connsiteY2" fmla="*/ 462 h 9015"/>
                  <a:gd name="connsiteX3" fmla="*/ 7536 w 10036"/>
                  <a:gd name="connsiteY3" fmla="*/ 14 h 9015"/>
                  <a:gd name="connsiteX4" fmla="*/ 10036 w 10036"/>
                  <a:gd name="connsiteY4" fmla="*/ 1014 h 9015"/>
                  <a:gd name="connsiteX5" fmla="*/ 10036 w 10036"/>
                  <a:gd name="connsiteY5" fmla="*/ 9014 h 9015"/>
                  <a:gd name="connsiteX6" fmla="*/ 7536 w 10036"/>
                  <a:gd name="connsiteY6" fmla="*/ 8409 h 9015"/>
                  <a:gd name="connsiteX7" fmla="*/ 5036 w 10036"/>
                  <a:gd name="connsiteY7" fmla="*/ 9014 h 9015"/>
                  <a:gd name="connsiteX8" fmla="*/ 2536 w 10036"/>
                  <a:gd name="connsiteY8" fmla="*/ 8590 h 9015"/>
                  <a:gd name="connsiteX9" fmla="*/ 0 w 10036"/>
                  <a:gd name="connsiteY9" fmla="*/ 8160 h 9015"/>
                  <a:gd name="connsiteX10" fmla="*/ 36 w 10036"/>
                  <a:gd name="connsiteY10" fmla="*/ 1228 h 9015"/>
                  <a:gd name="connsiteX0" fmla="*/ 36 w 10000"/>
                  <a:gd name="connsiteY0" fmla="*/ 1361 h 9998"/>
                  <a:gd name="connsiteX1" fmla="*/ 1836 w 10000"/>
                  <a:gd name="connsiteY1" fmla="*/ 805 h 9998"/>
                  <a:gd name="connsiteX2" fmla="*/ 5018 w 10000"/>
                  <a:gd name="connsiteY2" fmla="*/ 511 h 9998"/>
                  <a:gd name="connsiteX3" fmla="*/ 7509 w 10000"/>
                  <a:gd name="connsiteY3" fmla="*/ 15 h 9998"/>
                  <a:gd name="connsiteX4" fmla="*/ 10000 w 10000"/>
                  <a:gd name="connsiteY4" fmla="*/ 1124 h 9998"/>
                  <a:gd name="connsiteX5" fmla="*/ 10000 w 10000"/>
                  <a:gd name="connsiteY5" fmla="*/ 9998 h 9998"/>
                  <a:gd name="connsiteX6" fmla="*/ 7509 w 10000"/>
                  <a:gd name="connsiteY6" fmla="*/ 9327 h 9998"/>
                  <a:gd name="connsiteX7" fmla="*/ 5018 w 10000"/>
                  <a:gd name="connsiteY7" fmla="*/ 9050 h 9998"/>
                  <a:gd name="connsiteX8" fmla="*/ 2527 w 10000"/>
                  <a:gd name="connsiteY8" fmla="*/ 9528 h 9998"/>
                  <a:gd name="connsiteX9" fmla="*/ 0 w 10000"/>
                  <a:gd name="connsiteY9" fmla="*/ 9051 h 9998"/>
                  <a:gd name="connsiteX10" fmla="*/ 36 w 10000"/>
                  <a:gd name="connsiteY10" fmla="*/ 1361 h 9998"/>
                  <a:gd name="connsiteX0" fmla="*/ 36 w 10000"/>
                  <a:gd name="connsiteY0" fmla="*/ 1360 h 9999"/>
                  <a:gd name="connsiteX1" fmla="*/ 1909 w 10000"/>
                  <a:gd name="connsiteY1" fmla="*/ 567 h 9999"/>
                  <a:gd name="connsiteX2" fmla="*/ 5018 w 10000"/>
                  <a:gd name="connsiteY2" fmla="*/ 510 h 9999"/>
                  <a:gd name="connsiteX3" fmla="*/ 7509 w 10000"/>
                  <a:gd name="connsiteY3" fmla="*/ 14 h 9999"/>
                  <a:gd name="connsiteX4" fmla="*/ 10000 w 10000"/>
                  <a:gd name="connsiteY4" fmla="*/ 1123 h 9999"/>
                  <a:gd name="connsiteX5" fmla="*/ 10000 w 10000"/>
                  <a:gd name="connsiteY5" fmla="*/ 9999 h 9999"/>
                  <a:gd name="connsiteX6" fmla="*/ 7509 w 10000"/>
                  <a:gd name="connsiteY6" fmla="*/ 9328 h 9999"/>
                  <a:gd name="connsiteX7" fmla="*/ 5018 w 10000"/>
                  <a:gd name="connsiteY7" fmla="*/ 9051 h 9999"/>
                  <a:gd name="connsiteX8" fmla="*/ 2527 w 10000"/>
                  <a:gd name="connsiteY8" fmla="*/ 9529 h 9999"/>
                  <a:gd name="connsiteX9" fmla="*/ 0 w 10000"/>
                  <a:gd name="connsiteY9" fmla="*/ 9052 h 9999"/>
                  <a:gd name="connsiteX10" fmla="*/ 36 w 10000"/>
                  <a:gd name="connsiteY10" fmla="*/ 1360 h 9999"/>
                  <a:gd name="connsiteX0" fmla="*/ 36 w 10000"/>
                  <a:gd name="connsiteY0" fmla="*/ 570 h 10000"/>
                  <a:gd name="connsiteX1" fmla="*/ 1909 w 10000"/>
                  <a:gd name="connsiteY1" fmla="*/ 567 h 10000"/>
                  <a:gd name="connsiteX2" fmla="*/ 5018 w 10000"/>
                  <a:gd name="connsiteY2" fmla="*/ 510 h 10000"/>
                  <a:gd name="connsiteX3" fmla="*/ 7509 w 10000"/>
                  <a:gd name="connsiteY3" fmla="*/ 14 h 10000"/>
                  <a:gd name="connsiteX4" fmla="*/ 10000 w 10000"/>
                  <a:gd name="connsiteY4" fmla="*/ 1123 h 10000"/>
                  <a:gd name="connsiteX5" fmla="*/ 10000 w 10000"/>
                  <a:gd name="connsiteY5" fmla="*/ 10000 h 10000"/>
                  <a:gd name="connsiteX6" fmla="*/ 7509 w 10000"/>
                  <a:gd name="connsiteY6" fmla="*/ 9329 h 10000"/>
                  <a:gd name="connsiteX7" fmla="*/ 5018 w 10000"/>
                  <a:gd name="connsiteY7" fmla="*/ 9052 h 10000"/>
                  <a:gd name="connsiteX8" fmla="*/ 2527 w 10000"/>
                  <a:gd name="connsiteY8" fmla="*/ 9530 h 10000"/>
                  <a:gd name="connsiteX9" fmla="*/ 0 w 10000"/>
                  <a:gd name="connsiteY9" fmla="*/ 9053 h 10000"/>
                  <a:gd name="connsiteX10" fmla="*/ 36 w 10000"/>
                  <a:gd name="connsiteY10" fmla="*/ 570 h 10000"/>
                  <a:gd name="connsiteX0" fmla="*/ 36 w 10000"/>
                  <a:gd name="connsiteY0" fmla="*/ 570 h 10000"/>
                  <a:gd name="connsiteX1" fmla="*/ 1909 w 10000"/>
                  <a:gd name="connsiteY1" fmla="*/ 567 h 10000"/>
                  <a:gd name="connsiteX2" fmla="*/ 5018 w 10000"/>
                  <a:gd name="connsiteY2" fmla="*/ 510 h 10000"/>
                  <a:gd name="connsiteX3" fmla="*/ 7509 w 10000"/>
                  <a:gd name="connsiteY3" fmla="*/ 14 h 10000"/>
                  <a:gd name="connsiteX4" fmla="*/ 10000 w 10000"/>
                  <a:gd name="connsiteY4" fmla="*/ 1123 h 10000"/>
                  <a:gd name="connsiteX5" fmla="*/ 10000 w 10000"/>
                  <a:gd name="connsiteY5" fmla="*/ 10000 h 10000"/>
                  <a:gd name="connsiteX6" fmla="*/ 7509 w 10000"/>
                  <a:gd name="connsiteY6" fmla="*/ 9329 h 10000"/>
                  <a:gd name="connsiteX7" fmla="*/ 5018 w 10000"/>
                  <a:gd name="connsiteY7" fmla="*/ 8736 h 10000"/>
                  <a:gd name="connsiteX8" fmla="*/ 2527 w 10000"/>
                  <a:gd name="connsiteY8" fmla="*/ 9530 h 10000"/>
                  <a:gd name="connsiteX9" fmla="*/ 0 w 10000"/>
                  <a:gd name="connsiteY9" fmla="*/ 9053 h 10000"/>
                  <a:gd name="connsiteX10" fmla="*/ 36 w 10000"/>
                  <a:gd name="connsiteY10" fmla="*/ 570 h 10000"/>
                  <a:gd name="connsiteX0" fmla="*/ 36 w 10000"/>
                  <a:gd name="connsiteY0" fmla="*/ 570 h 10000"/>
                  <a:gd name="connsiteX1" fmla="*/ 1909 w 10000"/>
                  <a:gd name="connsiteY1" fmla="*/ 567 h 10000"/>
                  <a:gd name="connsiteX2" fmla="*/ 5018 w 10000"/>
                  <a:gd name="connsiteY2" fmla="*/ 510 h 10000"/>
                  <a:gd name="connsiteX3" fmla="*/ 7509 w 10000"/>
                  <a:gd name="connsiteY3" fmla="*/ 14 h 10000"/>
                  <a:gd name="connsiteX4" fmla="*/ 10000 w 10000"/>
                  <a:gd name="connsiteY4" fmla="*/ 1123 h 10000"/>
                  <a:gd name="connsiteX5" fmla="*/ 10000 w 10000"/>
                  <a:gd name="connsiteY5" fmla="*/ 10000 h 10000"/>
                  <a:gd name="connsiteX6" fmla="*/ 7509 w 10000"/>
                  <a:gd name="connsiteY6" fmla="*/ 9329 h 10000"/>
                  <a:gd name="connsiteX7" fmla="*/ 5018 w 10000"/>
                  <a:gd name="connsiteY7" fmla="*/ 8736 h 10000"/>
                  <a:gd name="connsiteX8" fmla="*/ 2527 w 10000"/>
                  <a:gd name="connsiteY8" fmla="*/ 8977 h 10000"/>
                  <a:gd name="connsiteX9" fmla="*/ 0 w 10000"/>
                  <a:gd name="connsiteY9" fmla="*/ 9053 h 10000"/>
                  <a:gd name="connsiteX10" fmla="*/ 36 w 10000"/>
                  <a:gd name="connsiteY10" fmla="*/ 570 h 10000"/>
                  <a:gd name="connsiteX0" fmla="*/ 36 w 10000"/>
                  <a:gd name="connsiteY0" fmla="*/ 570 h 10000"/>
                  <a:gd name="connsiteX1" fmla="*/ 1909 w 10000"/>
                  <a:gd name="connsiteY1" fmla="*/ 567 h 10000"/>
                  <a:gd name="connsiteX2" fmla="*/ 5018 w 10000"/>
                  <a:gd name="connsiteY2" fmla="*/ 510 h 10000"/>
                  <a:gd name="connsiteX3" fmla="*/ 7509 w 10000"/>
                  <a:gd name="connsiteY3" fmla="*/ 14 h 10000"/>
                  <a:gd name="connsiteX4" fmla="*/ 10000 w 10000"/>
                  <a:gd name="connsiteY4" fmla="*/ 1123 h 10000"/>
                  <a:gd name="connsiteX5" fmla="*/ 10000 w 10000"/>
                  <a:gd name="connsiteY5" fmla="*/ 10000 h 10000"/>
                  <a:gd name="connsiteX6" fmla="*/ 7527 w 10000"/>
                  <a:gd name="connsiteY6" fmla="*/ 9013 h 10000"/>
                  <a:gd name="connsiteX7" fmla="*/ 5018 w 10000"/>
                  <a:gd name="connsiteY7" fmla="*/ 8736 h 10000"/>
                  <a:gd name="connsiteX8" fmla="*/ 2527 w 10000"/>
                  <a:gd name="connsiteY8" fmla="*/ 8977 h 10000"/>
                  <a:gd name="connsiteX9" fmla="*/ 0 w 10000"/>
                  <a:gd name="connsiteY9" fmla="*/ 9053 h 10000"/>
                  <a:gd name="connsiteX10" fmla="*/ 36 w 10000"/>
                  <a:gd name="connsiteY10" fmla="*/ 570 h 10000"/>
                  <a:gd name="connsiteX0" fmla="*/ 36 w 10000"/>
                  <a:gd name="connsiteY0" fmla="*/ 570 h 10000"/>
                  <a:gd name="connsiteX1" fmla="*/ 1909 w 10000"/>
                  <a:gd name="connsiteY1" fmla="*/ 567 h 10000"/>
                  <a:gd name="connsiteX2" fmla="*/ 5018 w 10000"/>
                  <a:gd name="connsiteY2" fmla="*/ 510 h 10000"/>
                  <a:gd name="connsiteX3" fmla="*/ 7509 w 10000"/>
                  <a:gd name="connsiteY3" fmla="*/ 14 h 10000"/>
                  <a:gd name="connsiteX4" fmla="*/ 10000 w 10000"/>
                  <a:gd name="connsiteY4" fmla="*/ 1123 h 10000"/>
                  <a:gd name="connsiteX5" fmla="*/ 10000 w 10000"/>
                  <a:gd name="connsiteY5" fmla="*/ 10000 h 10000"/>
                  <a:gd name="connsiteX6" fmla="*/ 7527 w 10000"/>
                  <a:gd name="connsiteY6" fmla="*/ 9408 h 10000"/>
                  <a:gd name="connsiteX7" fmla="*/ 5018 w 10000"/>
                  <a:gd name="connsiteY7" fmla="*/ 8736 h 10000"/>
                  <a:gd name="connsiteX8" fmla="*/ 2527 w 10000"/>
                  <a:gd name="connsiteY8" fmla="*/ 8977 h 10000"/>
                  <a:gd name="connsiteX9" fmla="*/ 0 w 10000"/>
                  <a:gd name="connsiteY9" fmla="*/ 9053 h 10000"/>
                  <a:gd name="connsiteX10" fmla="*/ 36 w 10000"/>
                  <a:gd name="connsiteY10" fmla="*/ 5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36" y="570"/>
                    </a:moveTo>
                    <a:cubicBezTo>
                      <a:pt x="36" y="1182"/>
                      <a:pt x="1079" y="577"/>
                      <a:pt x="1909" y="567"/>
                    </a:cubicBezTo>
                    <a:lnTo>
                      <a:pt x="5018" y="510"/>
                    </a:lnTo>
                    <a:cubicBezTo>
                      <a:pt x="5951" y="418"/>
                      <a:pt x="6679" y="-89"/>
                      <a:pt x="7509" y="14"/>
                    </a:cubicBezTo>
                    <a:cubicBezTo>
                      <a:pt x="8339" y="116"/>
                      <a:pt x="10000" y="510"/>
                      <a:pt x="10000" y="1123"/>
                    </a:cubicBezTo>
                    <a:lnTo>
                      <a:pt x="10000" y="10000"/>
                    </a:lnTo>
                    <a:cubicBezTo>
                      <a:pt x="10000" y="9388"/>
                      <a:pt x="8357" y="9619"/>
                      <a:pt x="7527" y="9408"/>
                    </a:cubicBezTo>
                    <a:cubicBezTo>
                      <a:pt x="6697" y="9197"/>
                      <a:pt x="5851" y="8808"/>
                      <a:pt x="5018" y="8736"/>
                    </a:cubicBezTo>
                    <a:cubicBezTo>
                      <a:pt x="4185" y="8664"/>
                      <a:pt x="3903" y="8977"/>
                      <a:pt x="2527" y="8977"/>
                    </a:cubicBezTo>
                    <a:cubicBezTo>
                      <a:pt x="1151" y="8977"/>
                      <a:pt x="0" y="9665"/>
                      <a:pt x="0" y="9053"/>
                    </a:cubicBezTo>
                    <a:cubicBezTo>
                      <a:pt x="12" y="6488"/>
                      <a:pt x="24" y="3135"/>
                      <a:pt x="36" y="570"/>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7" name="テキスト ボックス 286"/>
            <p:cNvSpPr txBox="1"/>
            <p:nvPr/>
          </p:nvSpPr>
          <p:spPr>
            <a:xfrm>
              <a:off x="-119967" y="6396919"/>
              <a:ext cx="4655150" cy="338554"/>
            </a:xfrm>
            <a:prstGeom prst="rect">
              <a:avLst/>
            </a:prstGeom>
            <a:solidFill>
              <a:schemeClr val="bg1"/>
            </a:solidFill>
            <a:ln w="15875">
              <a:solidFill>
                <a:schemeClr val="tx1"/>
              </a:solidFill>
            </a:ln>
          </p:spPr>
          <p:txBody>
            <a:bodyPr wrap="square" rtlCol="0">
              <a:spAutoFit/>
            </a:bodyPr>
            <a:lstStyle/>
            <a:p>
              <a:r>
                <a:rPr kumimoji="1" lang="ja-JP" altLang="en-US" sz="1600" b="1" dirty="0" smtClean="0"/>
                <a:t>風速が強いと、ミストが飛ばされ、気温が下がらない</a:t>
              </a:r>
              <a:endParaRPr kumimoji="1" lang="en-US" altLang="ja-JP" sz="1600" b="1" dirty="0" smtClean="0"/>
            </a:p>
          </p:txBody>
        </p:sp>
      </p:grpSp>
      <p:grpSp>
        <p:nvGrpSpPr>
          <p:cNvPr id="3" name="グループ化 2"/>
          <p:cNvGrpSpPr/>
          <p:nvPr/>
        </p:nvGrpSpPr>
        <p:grpSpPr>
          <a:xfrm>
            <a:off x="3981031" y="2047142"/>
            <a:ext cx="2884824" cy="525703"/>
            <a:chOff x="3895306" y="2037617"/>
            <a:chExt cx="2884824" cy="525703"/>
          </a:xfrm>
        </p:grpSpPr>
        <p:sp>
          <p:nvSpPr>
            <p:cNvPr id="15" name="上下矢印 14"/>
            <p:cNvSpPr/>
            <p:nvPr/>
          </p:nvSpPr>
          <p:spPr>
            <a:xfrm>
              <a:off x="3989029" y="2043966"/>
              <a:ext cx="222731" cy="511413"/>
            </a:xfrm>
            <a:prstGeom prst="up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3895306" y="2563320"/>
              <a:ext cx="316454"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908445" y="2037617"/>
              <a:ext cx="316454"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269506" y="2116694"/>
              <a:ext cx="2510624" cy="369332"/>
            </a:xfrm>
            <a:prstGeom prst="rect">
              <a:avLst/>
            </a:prstGeom>
            <a:solidFill>
              <a:schemeClr val="bg1"/>
            </a:solidFill>
            <a:ln w="15875">
              <a:solidFill>
                <a:schemeClr val="tx1"/>
              </a:solidFill>
            </a:ln>
          </p:spPr>
          <p:txBody>
            <a:bodyPr wrap="none" rtlCol="0">
              <a:spAutoFit/>
            </a:bodyPr>
            <a:lstStyle/>
            <a:p>
              <a:r>
                <a:rPr lang="en-US" altLang="ja-JP" b="1" dirty="0" smtClean="0"/>
                <a:t>3</a:t>
              </a:r>
              <a:r>
                <a:rPr lang="ja-JP" altLang="en-US" b="1" dirty="0" smtClean="0"/>
                <a:t>～</a:t>
              </a:r>
              <a:r>
                <a:rPr lang="en-US" altLang="ja-JP" b="1" dirty="0" smtClean="0"/>
                <a:t>4</a:t>
              </a:r>
              <a:r>
                <a:rPr lang="ja-JP" altLang="en-US" b="1" dirty="0" smtClean="0"/>
                <a:t>℃程度の気温低下</a:t>
              </a:r>
              <a:endParaRPr lang="en-US" altLang="ja-JP" b="1" dirty="0" smtClean="0"/>
            </a:p>
          </p:txBody>
        </p:sp>
      </p:grpSp>
      <p:sp>
        <p:nvSpPr>
          <p:cNvPr id="105" name="テキスト ボックス 104"/>
          <p:cNvSpPr txBox="1"/>
          <p:nvPr/>
        </p:nvSpPr>
        <p:spPr>
          <a:xfrm>
            <a:off x="395536" y="4698831"/>
            <a:ext cx="440703" cy="369332"/>
          </a:xfrm>
          <a:prstGeom prst="rect">
            <a:avLst/>
          </a:prstGeom>
          <a:noFill/>
        </p:spPr>
        <p:txBody>
          <a:bodyPr wrap="square" rtlCol="0">
            <a:spAutoFit/>
          </a:bodyPr>
          <a:lstStyle/>
          <a:p>
            <a:r>
              <a:rPr kumimoji="1" lang="ja-JP" altLang="en-US" b="1" dirty="0" smtClean="0">
                <a:solidFill>
                  <a:srgbClr val="7030A0"/>
                </a:solidFill>
              </a:rPr>
              <a:t>風</a:t>
            </a:r>
            <a:endParaRPr kumimoji="1" lang="ja-JP" altLang="en-US" b="1" dirty="0">
              <a:solidFill>
                <a:srgbClr val="7030A0"/>
              </a:solidFill>
            </a:endParaRPr>
          </a:p>
        </p:txBody>
      </p:sp>
    </p:spTree>
    <p:extLst>
      <p:ext uri="{BB962C8B-B14F-4D97-AF65-F5344CB8AC3E}">
        <p14:creationId xmlns:p14="http://schemas.microsoft.com/office/powerpoint/2010/main" val="9070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336"/>
                                        </p:tgtEl>
                                        <p:attrNameLst>
                                          <p:attrName>style.visibility</p:attrName>
                                        </p:attrNameLst>
                                      </p:cBhvr>
                                      <p:to>
                                        <p:strVal val="visible"/>
                                      </p:to>
                                    </p:set>
                                    <p:animEffect transition="in" filter="fade">
                                      <p:cBhvr>
                                        <p:cTn id="19" dur="500"/>
                                        <p:tgtEl>
                                          <p:spTgt spid="14336"/>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500"/>
                                        <p:tgtEl>
                                          <p:spTgt spid="10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4338"/>
                                        </p:tgtEl>
                                        <p:attrNameLst>
                                          <p:attrName>style.visibility</p:attrName>
                                        </p:attrNameLst>
                                      </p:cBhvr>
                                      <p:to>
                                        <p:strVal val="visible"/>
                                      </p:to>
                                    </p:set>
                                    <p:animEffect transition="in" filter="wipe(up)">
                                      <p:cBhvr>
                                        <p:cTn id="54" dur="500"/>
                                        <p:tgtEl>
                                          <p:spTgt spid="1433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4338"/>
                                        </p:tgtEl>
                                      </p:cBhvr>
                                    </p:animEffect>
                                    <p:set>
                                      <p:cBhvr>
                                        <p:cTn id="59" dur="1" fill="hold">
                                          <p:stCondLst>
                                            <p:cond delay="499"/>
                                          </p:stCondLst>
                                        </p:cTn>
                                        <p:tgtEl>
                                          <p:spTgt spid="14338"/>
                                        </p:tgtEl>
                                        <p:attrNameLst>
                                          <p:attrName>style.visibility</p:attrName>
                                        </p:attrNameLst>
                                      </p:cBhvr>
                                      <p:to>
                                        <p:strVal val="hidden"/>
                                      </p:to>
                                    </p:set>
                                  </p:childTnLst>
                                </p:cTn>
                              </p:par>
                              <p:par>
                                <p:cTn id="60" presetID="22" presetClass="entr" presetSubtype="8" fill="hold" nodeType="withEffect">
                                  <p:stCondLst>
                                    <p:cond delay="0"/>
                                  </p:stCondLst>
                                  <p:childTnLst>
                                    <p:set>
                                      <p:cBhvr>
                                        <p:cTn id="61" dur="1" fill="hold">
                                          <p:stCondLst>
                                            <p:cond delay="0"/>
                                          </p:stCondLst>
                                        </p:cTn>
                                        <p:tgtEl>
                                          <p:spTgt spid="14339"/>
                                        </p:tgtEl>
                                        <p:attrNameLst>
                                          <p:attrName>style.visibility</p:attrName>
                                        </p:attrNameLst>
                                      </p:cBhvr>
                                      <p:to>
                                        <p:strVal val="visible"/>
                                      </p:to>
                                    </p:set>
                                    <p:animEffect transition="in" filter="wipe(left)">
                                      <p:cBhvr>
                                        <p:cTn id="62" dur="500"/>
                                        <p:tgtEl>
                                          <p:spTgt spid="1433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fade">
                                      <p:cBhvr>
                                        <p:cTn id="65"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22" grpId="0" animBg="1"/>
      <p:bldP spid="23" grpId="0" animBg="1"/>
      <p:bldP spid="36" grpId="0" animBg="1"/>
      <p:bldP spid="14336" grpId="0" animBg="1"/>
      <p:bldP spid="6" grpId="0"/>
      <p:bldP spid="104" grpId="0"/>
      <p:bldP spid="10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0510"/>
            <a:ext cx="8383415" cy="797779"/>
          </a:xfrm>
        </p:spPr>
        <p:txBody>
          <a:bodyPr>
            <a:normAutofit/>
          </a:bodyPr>
          <a:lstStyle/>
          <a:p>
            <a:r>
              <a:rPr lang="ja-JP" altLang="en-US" sz="3600" dirty="0"/>
              <a:t>熱</a:t>
            </a:r>
            <a:r>
              <a:rPr lang="ja-JP" altLang="en-US" sz="3600" dirty="0" smtClean="0"/>
              <a:t>画像</a:t>
            </a:r>
            <a:endParaRPr kumimoji="1" lang="ja-JP" altLang="en-US" sz="3600" dirty="0"/>
          </a:p>
        </p:txBody>
      </p:sp>
      <p:sp>
        <p:nvSpPr>
          <p:cNvPr id="4" name="テキスト ボックス 3"/>
          <p:cNvSpPr txBox="1"/>
          <p:nvPr/>
        </p:nvSpPr>
        <p:spPr>
          <a:xfrm>
            <a:off x="83206" y="316619"/>
            <a:ext cx="3806482" cy="830997"/>
          </a:xfrm>
          <a:prstGeom prst="rect">
            <a:avLst/>
          </a:prstGeom>
          <a:noFill/>
        </p:spPr>
        <p:txBody>
          <a:bodyPr wrap="square" rtlCol="0">
            <a:spAutoFit/>
          </a:bodyPr>
          <a:lstStyle/>
          <a:p>
            <a:r>
              <a:rPr kumimoji="1" lang="ja-JP" altLang="en-US" sz="2400" b="1" dirty="0" smtClean="0">
                <a:solidFill>
                  <a:srgbClr val="0000FF"/>
                </a:solidFill>
              </a:rPr>
              <a:t>ミストあり（日射量</a:t>
            </a:r>
            <a:r>
              <a:rPr kumimoji="1" lang="en-US" altLang="ja-JP" sz="2400" b="1" dirty="0" smtClean="0">
                <a:solidFill>
                  <a:srgbClr val="0000FF"/>
                </a:solidFill>
              </a:rPr>
              <a:t>923W/</a:t>
            </a:r>
            <a:r>
              <a:rPr kumimoji="1" lang="ja-JP" altLang="en-US" sz="2400" b="1" dirty="0" smtClean="0">
                <a:solidFill>
                  <a:srgbClr val="0000FF"/>
                </a:solidFill>
              </a:rPr>
              <a:t>㎡</a:t>
            </a:r>
            <a:r>
              <a:rPr lang="en-US" altLang="ja-JP" sz="2400" b="1" dirty="0" smtClean="0">
                <a:solidFill>
                  <a:srgbClr val="0000FF"/>
                </a:solidFill>
              </a:rPr>
              <a:t>)</a:t>
            </a:r>
          </a:p>
          <a:p>
            <a:pPr algn="ctr"/>
            <a:endParaRPr kumimoji="1" lang="en-US" altLang="ja-JP" sz="2400" b="1" dirty="0" smtClean="0">
              <a:solidFill>
                <a:schemeClr val="bg2">
                  <a:lumMod val="75000"/>
                </a:schemeClr>
              </a:solidFill>
            </a:endParaRPr>
          </a:p>
        </p:txBody>
      </p:sp>
      <p:sp>
        <p:nvSpPr>
          <p:cNvPr id="42" name="テキスト ボックス 41"/>
          <p:cNvSpPr txBox="1"/>
          <p:nvPr/>
        </p:nvSpPr>
        <p:spPr>
          <a:xfrm>
            <a:off x="83205" y="3533238"/>
            <a:ext cx="3876330" cy="461665"/>
          </a:xfrm>
          <a:prstGeom prst="rect">
            <a:avLst/>
          </a:prstGeom>
          <a:noFill/>
        </p:spPr>
        <p:txBody>
          <a:bodyPr wrap="square" rtlCol="0">
            <a:spAutoFit/>
          </a:bodyPr>
          <a:lstStyle/>
          <a:p>
            <a:r>
              <a:rPr kumimoji="1" lang="ja-JP" altLang="en-US" sz="2400" b="1" dirty="0" smtClean="0">
                <a:solidFill>
                  <a:srgbClr val="FF0000"/>
                </a:solidFill>
              </a:rPr>
              <a:t>ミストなし</a:t>
            </a:r>
            <a:r>
              <a:rPr kumimoji="1" lang="en-US" altLang="ja-JP" sz="2400" b="1" dirty="0" smtClean="0">
                <a:solidFill>
                  <a:srgbClr val="FF0000"/>
                </a:solidFill>
              </a:rPr>
              <a:t>(</a:t>
            </a:r>
            <a:r>
              <a:rPr kumimoji="1" lang="ja-JP" altLang="en-US" sz="2400" b="1" dirty="0" smtClean="0">
                <a:solidFill>
                  <a:srgbClr val="FF0000"/>
                </a:solidFill>
              </a:rPr>
              <a:t>日射量</a:t>
            </a:r>
            <a:r>
              <a:rPr kumimoji="1" lang="en-US" altLang="ja-JP" sz="2400" b="1" dirty="0" smtClean="0">
                <a:solidFill>
                  <a:srgbClr val="FF0000"/>
                </a:solidFill>
              </a:rPr>
              <a:t>873W/</a:t>
            </a:r>
            <a:r>
              <a:rPr kumimoji="1" lang="ja-JP" altLang="en-US" sz="2400" b="1" dirty="0" smtClean="0">
                <a:solidFill>
                  <a:srgbClr val="FF0000"/>
                </a:solidFill>
              </a:rPr>
              <a:t>㎡）</a:t>
            </a:r>
            <a:endParaRPr kumimoji="1" lang="en-US" altLang="ja-JP" sz="2400" b="1" dirty="0" smtClean="0">
              <a:solidFill>
                <a:srgbClr val="FF0000"/>
              </a:solidFill>
            </a:endParaRPr>
          </a:p>
        </p:txBody>
      </p:sp>
      <p:pic>
        <p:nvPicPr>
          <p:cNvPr id="13"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53501"/>
            <a:ext cx="1715571" cy="2290676"/>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017" y="862982"/>
            <a:ext cx="1731600" cy="2302241"/>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863933"/>
            <a:ext cx="1714899" cy="2289725"/>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855262"/>
            <a:ext cx="1721352" cy="2298396"/>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790" y="4085192"/>
            <a:ext cx="1739030" cy="2318707"/>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8017" y="4085191"/>
            <a:ext cx="1741518" cy="2318707"/>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 name="Picture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9952" y="4085191"/>
            <a:ext cx="1733925" cy="2308596"/>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 name="Picture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8104" y="4052982"/>
            <a:ext cx="1760686" cy="2350917"/>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テキスト ボックス 2"/>
          <p:cNvSpPr txBox="1"/>
          <p:nvPr/>
        </p:nvSpPr>
        <p:spPr>
          <a:xfrm>
            <a:off x="355348" y="3215036"/>
            <a:ext cx="1611743" cy="369332"/>
          </a:xfrm>
          <a:prstGeom prst="rect">
            <a:avLst/>
          </a:prstGeom>
          <a:solidFill>
            <a:schemeClr val="bg1"/>
          </a:solidFill>
        </p:spPr>
        <p:txBody>
          <a:bodyPr wrap="square" rtlCol="0">
            <a:spAutoFit/>
          </a:bodyPr>
          <a:lstStyle/>
          <a:p>
            <a:pPr algn="ctr"/>
            <a:r>
              <a:rPr lang="ja-JP" altLang="en-US" b="1" dirty="0" smtClean="0"/>
              <a:t>白寒冷紗</a:t>
            </a:r>
            <a:r>
              <a:rPr lang="en-US" altLang="ja-JP" b="1" dirty="0" smtClean="0"/>
              <a:t>10</a:t>
            </a:r>
            <a:r>
              <a:rPr lang="ja-JP" altLang="en-US" b="1" dirty="0" smtClean="0"/>
              <a:t>％</a:t>
            </a:r>
            <a:endParaRPr kumimoji="1" lang="ja-JP" altLang="en-US" b="1" dirty="0"/>
          </a:p>
        </p:txBody>
      </p:sp>
      <p:sp>
        <p:nvSpPr>
          <p:cNvPr id="22" name="テキスト ボックス 21"/>
          <p:cNvSpPr txBox="1"/>
          <p:nvPr/>
        </p:nvSpPr>
        <p:spPr>
          <a:xfrm>
            <a:off x="2277945" y="3227213"/>
            <a:ext cx="1611743" cy="369332"/>
          </a:xfrm>
          <a:prstGeom prst="rect">
            <a:avLst/>
          </a:prstGeom>
          <a:solidFill>
            <a:schemeClr val="bg1"/>
          </a:solidFill>
        </p:spPr>
        <p:txBody>
          <a:bodyPr wrap="square" rtlCol="0">
            <a:spAutoFit/>
          </a:bodyPr>
          <a:lstStyle/>
          <a:p>
            <a:pPr algn="ctr"/>
            <a:r>
              <a:rPr lang="ja-JP" altLang="en-US" b="1" dirty="0" smtClean="0"/>
              <a:t>白寒冷紗</a:t>
            </a:r>
            <a:r>
              <a:rPr lang="en-US" altLang="ja-JP" b="1" dirty="0"/>
              <a:t>55</a:t>
            </a:r>
            <a:r>
              <a:rPr lang="ja-JP" altLang="en-US" b="1" dirty="0" smtClean="0"/>
              <a:t>％</a:t>
            </a:r>
            <a:endParaRPr kumimoji="1" lang="ja-JP" altLang="en-US" b="1" dirty="0"/>
          </a:p>
        </p:txBody>
      </p:sp>
      <p:sp>
        <p:nvSpPr>
          <p:cNvPr id="23" name="テキスト ボックス 22"/>
          <p:cNvSpPr txBox="1"/>
          <p:nvPr/>
        </p:nvSpPr>
        <p:spPr>
          <a:xfrm>
            <a:off x="4191529" y="3229648"/>
            <a:ext cx="1611743" cy="369332"/>
          </a:xfrm>
          <a:prstGeom prst="rect">
            <a:avLst/>
          </a:prstGeom>
          <a:solidFill>
            <a:schemeClr val="bg1"/>
          </a:solidFill>
        </p:spPr>
        <p:txBody>
          <a:bodyPr wrap="square" rtlCol="0">
            <a:spAutoFit/>
          </a:bodyPr>
          <a:lstStyle/>
          <a:p>
            <a:pPr algn="ctr"/>
            <a:r>
              <a:rPr lang="ja-JP" altLang="en-US" b="1" dirty="0" smtClean="0"/>
              <a:t>スタイロ</a:t>
            </a:r>
            <a:endParaRPr kumimoji="1" lang="ja-JP" altLang="en-US" b="1" dirty="0"/>
          </a:p>
        </p:txBody>
      </p:sp>
      <p:sp>
        <p:nvSpPr>
          <p:cNvPr id="24" name="テキスト ボックス 23"/>
          <p:cNvSpPr txBox="1"/>
          <p:nvPr/>
        </p:nvSpPr>
        <p:spPr>
          <a:xfrm>
            <a:off x="6066964" y="3229648"/>
            <a:ext cx="1611743" cy="369332"/>
          </a:xfrm>
          <a:prstGeom prst="rect">
            <a:avLst/>
          </a:prstGeom>
          <a:solidFill>
            <a:schemeClr val="bg1"/>
          </a:solidFill>
        </p:spPr>
        <p:txBody>
          <a:bodyPr wrap="square" rtlCol="0">
            <a:spAutoFit/>
          </a:bodyPr>
          <a:lstStyle/>
          <a:p>
            <a:pPr algn="ctr"/>
            <a:r>
              <a:rPr lang="ja-JP" altLang="en-US" b="1" dirty="0" smtClean="0"/>
              <a:t>日除けなし</a:t>
            </a:r>
            <a:endParaRPr kumimoji="1" lang="ja-JP" altLang="en-US" b="1" dirty="0"/>
          </a:p>
        </p:txBody>
      </p:sp>
      <p:sp>
        <p:nvSpPr>
          <p:cNvPr id="25" name="テキスト ボックス 24"/>
          <p:cNvSpPr txBox="1"/>
          <p:nvPr/>
        </p:nvSpPr>
        <p:spPr>
          <a:xfrm>
            <a:off x="303433" y="6488668"/>
            <a:ext cx="1611743" cy="369332"/>
          </a:xfrm>
          <a:prstGeom prst="rect">
            <a:avLst/>
          </a:prstGeom>
          <a:solidFill>
            <a:schemeClr val="bg1"/>
          </a:solidFill>
        </p:spPr>
        <p:txBody>
          <a:bodyPr wrap="square" rtlCol="0">
            <a:spAutoFit/>
          </a:bodyPr>
          <a:lstStyle/>
          <a:p>
            <a:pPr algn="ctr"/>
            <a:r>
              <a:rPr lang="ja-JP" altLang="en-US" b="1" dirty="0" smtClean="0"/>
              <a:t>白寒冷紗</a:t>
            </a:r>
            <a:r>
              <a:rPr lang="en-US" altLang="ja-JP" b="1" dirty="0" smtClean="0"/>
              <a:t>10</a:t>
            </a:r>
            <a:r>
              <a:rPr lang="ja-JP" altLang="en-US" b="1" dirty="0" smtClean="0"/>
              <a:t>％</a:t>
            </a:r>
            <a:endParaRPr kumimoji="1" lang="ja-JP" altLang="en-US" b="1" dirty="0"/>
          </a:p>
        </p:txBody>
      </p:sp>
      <p:sp>
        <p:nvSpPr>
          <p:cNvPr id="27" name="テキスト ボックス 26"/>
          <p:cNvSpPr txBox="1"/>
          <p:nvPr/>
        </p:nvSpPr>
        <p:spPr>
          <a:xfrm>
            <a:off x="2282904" y="6497040"/>
            <a:ext cx="1611743" cy="369332"/>
          </a:xfrm>
          <a:prstGeom prst="rect">
            <a:avLst/>
          </a:prstGeom>
          <a:solidFill>
            <a:schemeClr val="bg1"/>
          </a:solidFill>
        </p:spPr>
        <p:txBody>
          <a:bodyPr wrap="square" rtlCol="0">
            <a:spAutoFit/>
          </a:bodyPr>
          <a:lstStyle/>
          <a:p>
            <a:pPr algn="ctr"/>
            <a:r>
              <a:rPr lang="ja-JP" altLang="en-US" b="1" dirty="0" smtClean="0"/>
              <a:t>白寒冷紗</a:t>
            </a:r>
            <a:r>
              <a:rPr lang="en-US" altLang="ja-JP" b="1" dirty="0"/>
              <a:t>55</a:t>
            </a:r>
            <a:r>
              <a:rPr lang="ja-JP" altLang="en-US" b="1" dirty="0" smtClean="0"/>
              <a:t>％</a:t>
            </a:r>
            <a:endParaRPr kumimoji="1" lang="ja-JP" altLang="en-US" b="1" dirty="0"/>
          </a:p>
        </p:txBody>
      </p:sp>
      <p:sp>
        <p:nvSpPr>
          <p:cNvPr id="28" name="テキスト ボックス 27"/>
          <p:cNvSpPr txBox="1"/>
          <p:nvPr/>
        </p:nvSpPr>
        <p:spPr>
          <a:xfrm>
            <a:off x="4195816" y="6488668"/>
            <a:ext cx="1611743" cy="369332"/>
          </a:xfrm>
          <a:prstGeom prst="rect">
            <a:avLst/>
          </a:prstGeom>
          <a:solidFill>
            <a:schemeClr val="bg1"/>
          </a:solidFill>
        </p:spPr>
        <p:txBody>
          <a:bodyPr wrap="square" rtlCol="0">
            <a:spAutoFit/>
          </a:bodyPr>
          <a:lstStyle/>
          <a:p>
            <a:pPr algn="ctr"/>
            <a:r>
              <a:rPr lang="ja-JP" altLang="en-US" b="1" dirty="0" smtClean="0"/>
              <a:t>スタイロ</a:t>
            </a:r>
            <a:endParaRPr kumimoji="1" lang="ja-JP" altLang="en-US" b="1" dirty="0"/>
          </a:p>
        </p:txBody>
      </p:sp>
      <p:sp>
        <p:nvSpPr>
          <p:cNvPr id="29" name="テキスト ボックス 28"/>
          <p:cNvSpPr txBox="1"/>
          <p:nvPr/>
        </p:nvSpPr>
        <p:spPr>
          <a:xfrm>
            <a:off x="6066963" y="6497040"/>
            <a:ext cx="1611743" cy="369332"/>
          </a:xfrm>
          <a:prstGeom prst="rect">
            <a:avLst/>
          </a:prstGeom>
          <a:solidFill>
            <a:schemeClr val="bg1"/>
          </a:solidFill>
        </p:spPr>
        <p:txBody>
          <a:bodyPr wrap="square" rtlCol="0">
            <a:spAutoFit/>
          </a:bodyPr>
          <a:lstStyle/>
          <a:p>
            <a:pPr algn="ctr"/>
            <a:r>
              <a:rPr lang="ja-JP" altLang="en-US" b="1" dirty="0" smtClean="0"/>
              <a:t>日除けなし</a:t>
            </a:r>
            <a:endParaRPr kumimoji="1" lang="ja-JP" altLang="en-US" b="1" dirty="0"/>
          </a:p>
        </p:txBody>
      </p:sp>
      <p:pic>
        <p:nvPicPr>
          <p:cNvPr id="26" name="Picture 46"/>
          <p:cNvPicPr>
            <a:picLocks noChangeAspect="1" noChangeArrowheads="1"/>
          </p:cNvPicPr>
          <p:nvPr/>
        </p:nvPicPr>
        <p:blipFill rotWithShape="1">
          <a:blip r:embed="rId11">
            <a:extLst>
              <a:ext uri="{28A0092B-C50C-407E-A947-70E740481C1C}">
                <a14:useLocalDpi xmlns:a14="http://schemas.microsoft.com/office/drawing/2010/main" val="0"/>
              </a:ext>
            </a:extLst>
          </a:blip>
          <a:srcRect l="79116" b="416"/>
          <a:stretch/>
        </p:blipFill>
        <p:spPr bwMode="auto">
          <a:xfrm>
            <a:off x="7908848" y="1915359"/>
            <a:ext cx="908721" cy="2968685"/>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 name="テキスト ボックス 29"/>
          <p:cNvSpPr txBox="1"/>
          <p:nvPr/>
        </p:nvSpPr>
        <p:spPr>
          <a:xfrm>
            <a:off x="6038104" y="493650"/>
            <a:ext cx="1804418" cy="369332"/>
          </a:xfrm>
          <a:prstGeom prst="rect">
            <a:avLst/>
          </a:prstGeom>
          <a:noFill/>
        </p:spPr>
        <p:txBody>
          <a:bodyPr wrap="square" rtlCol="0">
            <a:spAutoFit/>
          </a:bodyPr>
          <a:lstStyle/>
          <a:p>
            <a:r>
              <a:rPr lang="en-US" altLang="ja-JP" b="1" dirty="0"/>
              <a:t>8</a:t>
            </a:r>
            <a:r>
              <a:rPr kumimoji="1" lang="ja-JP" altLang="en-US" b="1" dirty="0" smtClean="0"/>
              <a:t>月</a:t>
            </a:r>
            <a:r>
              <a:rPr lang="en-US" altLang="ja-JP" b="1" dirty="0"/>
              <a:t>31</a:t>
            </a:r>
            <a:r>
              <a:rPr kumimoji="1" lang="ja-JP" altLang="en-US" b="1" dirty="0" smtClean="0"/>
              <a:t>日　</a:t>
            </a:r>
            <a:r>
              <a:rPr kumimoji="1" lang="en-US" altLang="ja-JP" b="1" dirty="0" smtClean="0"/>
              <a:t>12</a:t>
            </a:r>
            <a:r>
              <a:rPr kumimoji="1" lang="ja-JP" altLang="en-US" b="1" dirty="0" smtClean="0"/>
              <a:t>：</a:t>
            </a:r>
            <a:r>
              <a:rPr lang="en-US" altLang="ja-JP" b="1" dirty="0"/>
              <a:t>45</a:t>
            </a:r>
            <a:r>
              <a:rPr kumimoji="1" lang="ja-JP" altLang="en-US" b="1" dirty="0" smtClean="0"/>
              <a:t>　</a:t>
            </a:r>
            <a:endParaRPr kumimoji="1" lang="ja-JP" altLang="en-US" b="1" dirty="0"/>
          </a:p>
        </p:txBody>
      </p:sp>
      <p:sp>
        <p:nvSpPr>
          <p:cNvPr id="31" name="テキスト ボックス 30"/>
          <p:cNvSpPr txBox="1"/>
          <p:nvPr/>
        </p:nvSpPr>
        <p:spPr>
          <a:xfrm>
            <a:off x="6008662" y="3683650"/>
            <a:ext cx="1804418" cy="369332"/>
          </a:xfrm>
          <a:prstGeom prst="rect">
            <a:avLst/>
          </a:prstGeom>
          <a:noFill/>
        </p:spPr>
        <p:txBody>
          <a:bodyPr wrap="square" rtlCol="0">
            <a:spAutoFit/>
          </a:bodyPr>
          <a:lstStyle/>
          <a:p>
            <a:r>
              <a:rPr lang="en-US" altLang="ja-JP" b="1" dirty="0"/>
              <a:t>8</a:t>
            </a:r>
            <a:r>
              <a:rPr kumimoji="1" lang="ja-JP" altLang="en-US" b="1" dirty="0" smtClean="0"/>
              <a:t>月</a:t>
            </a:r>
            <a:r>
              <a:rPr lang="en-US" altLang="ja-JP" b="1" dirty="0"/>
              <a:t>31</a:t>
            </a:r>
            <a:r>
              <a:rPr kumimoji="1" lang="ja-JP" altLang="en-US" b="1" dirty="0" smtClean="0"/>
              <a:t>日　</a:t>
            </a:r>
            <a:r>
              <a:rPr kumimoji="1" lang="en-US" altLang="ja-JP" b="1" dirty="0" smtClean="0"/>
              <a:t>12</a:t>
            </a:r>
            <a:r>
              <a:rPr kumimoji="1" lang="ja-JP" altLang="en-US" b="1" dirty="0" smtClean="0"/>
              <a:t>：</a:t>
            </a:r>
            <a:r>
              <a:rPr lang="en-US" altLang="ja-JP" b="1" dirty="0" smtClean="0"/>
              <a:t>55</a:t>
            </a:r>
            <a:r>
              <a:rPr kumimoji="1" lang="ja-JP" altLang="en-US" b="1" dirty="0" smtClean="0"/>
              <a:t>　</a:t>
            </a:r>
            <a:endParaRPr kumimoji="1" lang="ja-JP" altLang="en-US" b="1" dirty="0"/>
          </a:p>
        </p:txBody>
      </p:sp>
    </p:spTree>
    <p:extLst>
      <p:ext uri="{BB962C8B-B14F-4D97-AF65-F5344CB8AC3E}">
        <p14:creationId xmlns:p14="http://schemas.microsoft.com/office/powerpoint/2010/main" val="2514719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623" t="8709" r="28878"/>
          <a:stretch/>
        </p:blipFill>
        <p:spPr bwMode="auto">
          <a:xfrm>
            <a:off x="4263549" y="1116723"/>
            <a:ext cx="4628931" cy="471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094" t="13199" r="33659" b="2158"/>
          <a:stretch/>
        </p:blipFill>
        <p:spPr bwMode="auto">
          <a:xfrm>
            <a:off x="35496" y="1428310"/>
            <a:ext cx="4211960" cy="4376954"/>
          </a:xfrm>
          <a:prstGeom prst="rect">
            <a:avLst/>
          </a:prstGeom>
          <a:noFill/>
          <a:ln w="9525">
            <a:no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2725840" y="231031"/>
            <a:ext cx="3852174" cy="523220"/>
          </a:xfrm>
          <a:prstGeom prst="rect">
            <a:avLst/>
          </a:prstGeom>
          <a:noFill/>
        </p:spPr>
        <p:txBody>
          <a:bodyPr wrap="square" rtlCol="0">
            <a:spAutoFit/>
          </a:bodyPr>
          <a:lstStyle/>
          <a:p>
            <a:r>
              <a:rPr kumimoji="1" lang="ja-JP" altLang="en-US" sz="2800" b="1" dirty="0" smtClean="0">
                <a:solidFill>
                  <a:srgbClr val="0000FF"/>
                </a:solidFill>
              </a:rPr>
              <a:t>快適感と温冷感の相関</a:t>
            </a:r>
            <a:endParaRPr kumimoji="1" lang="ja-JP" altLang="en-US" sz="2800" b="1" dirty="0">
              <a:solidFill>
                <a:srgbClr val="0000FF"/>
              </a:solidFill>
            </a:endParaRPr>
          </a:p>
        </p:txBody>
      </p:sp>
      <p:grpSp>
        <p:nvGrpSpPr>
          <p:cNvPr id="7172" name="グループ化 7171"/>
          <p:cNvGrpSpPr/>
          <p:nvPr/>
        </p:nvGrpSpPr>
        <p:grpSpPr>
          <a:xfrm>
            <a:off x="6267565" y="2348880"/>
            <a:ext cx="2768931" cy="4176464"/>
            <a:chOff x="6238474" y="1638092"/>
            <a:chExt cx="2768931" cy="4176464"/>
          </a:xfrm>
        </p:grpSpPr>
        <p:sp>
          <p:nvSpPr>
            <p:cNvPr id="4" name="円/楕円 3"/>
            <p:cNvSpPr/>
            <p:nvPr/>
          </p:nvSpPr>
          <p:spPr>
            <a:xfrm>
              <a:off x="7423230" y="1638092"/>
              <a:ext cx="1584175" cy="3024336"/>
            </a:xfrm>
            <a:prstGeom prst="ellipse">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a:stCxn id="4" idx="4"/>
            </p:cNvCxnSpPr>
            <p:nvPr/>
          </p:nvCxnSpPr>
          <p:spPr>
            <a:xfrm>
              <a:off x="8215318" y="4662428"/>
              <a:ext cx="0" cy="782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238474" y="5445224"/>
              <a:ext cx="2620951" cy="369332"/>
            </a:xfrm>
            <a:prstGeom prst="rect">
              <a:avLst/>
            </a:prstGeom>
            <a:noFill/>
            <a:ln>
              <a:solidFill>
                <a:schemeClr val="tx1"/>
              </a:solidFill>
            </a:ln>
          </p:spPr>
          <p:txBody>
            <a:bodyPr wrap="square" rtlCol="0">
              <a:spAutoFit/>
            </a:bodyPr>
            <a:lstStyle/>
            <a:p>
              <a:r>
                <a:rPr kumimoji="1" lang="ja-JP" altLang="en-US" b="1" dirty="0" smtClean="0"/>
                <a:t>評価値毎の集計結果</a:t>
              </a:r>
              <a:r>
                <a:rPr kumimoji="1" lang="en-US" altLang="ja-JP" b="1" dirty="0" smtClean="0"/>
                <a:t>(%)</a:t>
              </a:r>
              <a:endParaRPr kumimoji="1" lang="ja-JP" altLang="en-US" b="1" dirty="0"/>
            </a:p>
          </p:txBody>
        </p:sp>
      </p:grpSp>
      <p:grpSp>
        <p:nvGrpSpPr>
          <p:cNvPr id="7171" name="グループ化 7170"/>
          <p:cNvGrpSpPr/>
          <p:nvPr/>
        </p:nvGrpSpPr>
        <p:grpSpPr>
          <a:xfrm>
            <a:off x="2883269" y="1772816"/>
            <a:ext cx="2480819" cy="432048"/>
            <a:chOff x="3059832" y="1052736"/>
            <a:chExt cx="2480819" cy="432048"/>
          </a:xfrm>
        </p:grpSpPr>
        <p:sp>
          <p:nvSpPr>
            <p:cNvPr id="11" name="円/楕円 10"/>
            <p:cNvSpPr/>
            <p:nvPr/>
          </p:nvSpPr>
          <p:spPr>
            <a:xfrm>
              <a:off x="4716016" y="1052736"/>
              <a:ext cx="824635" cy="432048"/>
            </a:xfrm>
            <a:prstGeom prst="ellipse">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68" name="直線コネクタ 7167"/>
            <p:cNvCxnSpPr>
              <a:stCxn id="11" idx="2"/>
            </p:cNvCxnSpPr>
            <p:nvPr/>
          </p:nvCxnSpPr>
          <p:spPr>
            <a:xfrm flipH="1">
              <a:off x="4499992" y="126876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69" name="テキスト ボックス 7168"/>
            <p:cNvSpPr txBox="1"/>
            <p:nvPr/>
          </p:nvSpPr>
          <p:spPr>
            <a:xfrm>
              <a:off x="3059832" y="1052736"/>
              <a:ext cx="1440160" cy="369332"/>
            </a:xfrm>
            <a:prstGeom prst="rect">
              <a:avLst/>
            </a:prstGeom>
            <a:noFill/>
            <a:ln>
              <a:solidFill>
                <a:schemeClr val="tx1"/>
              </a:solidFill>
            </a:ln>
          </p:spPr>
          <p:txBody>
            <a:bodyPr wrap="square" rtlCol="0">
              <a:spAutoFit/>
            </a:bodyPr>
            <a:lstStyle/>
            <a:p>
              <a:r>
                <a:rPr kumimoji="1" lang="ja-JP" altLang="en-US" b="1" dirty="0" smtClean="0"/>
                <a:t>日射遮蔽率</a:t>
              </a:r>
              <a:endParaRPr kumimoji="1" lang="ja-JP" altLang="en-US" b="1" dirty="0"/>
            </a:p>
          </p:txBody>
        </p:sp>
      </p:grpSp>
      <p:grpSp>
        <p:nvGrpSpPr>
          <p:cNvPr id="17" name="グループ化 16"/>
          <p:cNvGrpSpPr/>
          <p:nvPr/>
        </p:nvGrpSpPr>
        <p:grpSpPr>
          <a:xfrm>
            <a:off x="736696" y="4231287"/>
            <a:ext cx="3094805" cy="637873"/>
            <a:chOff x="736696" y="4087271"/>
            <a:chExt cx="3094805" cy="637873"/>
          </a:xfrm>
        </p:grpSpPr>
        <p:cxnSp>
          <p:nvCxnSpPr>
            <p:cNvPr id="7174" name="直線矢印コネクタ 7173"/>
            <p:cNvCxnSpPr/>
            <p:nvPr/>
          </p:nvCxnSpPr>
          <p:spPr>
            <a:xfrm flipV="1">
              <a:off x="1835696" y="4088106"/>
              <a:ext cx="0" cy="39612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2483768" y="4087271"/>
              <a:ext cx="0" cy="39612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7" name="テキスト ボックス 7176"/>
            <p:cNvSpPr txBox="1"/>
            <p:nvPr/>
          </p:nvSpPr>
          <p:spPr>
            <a:xfrm>
              <a:off x="736696" y="4448145"/>
              <a:ext cx="1493284" cy="276999"/>
            </a:xfrm>
            <a:prstGeom prst="rect">
              <a:avLst/>
            </a:prstGeom>
            <a:solidFill>
              <a:schemeClr val="bg1"/>
            </a:solidFill>
            <a:ln w="12700">
              <a:solidFill>
                <a:schemeClr val="tx1"/>
              </a:solidFill>
            </a:ln>
          </p:spPr>
          <p:txBody>
            <a:bodyPr wrap="square" lIns="0" tIns="0" rIns="0" bIns="0" rtlCol="0">
              <a:spAutoFit/>
            </a:bodyPr>
            <a:lstStyle/>
            <a:p>
              <a:pPr algn="ctr"/>
              <a:r>
                <a:rPr kumimoji="1" lang="ja-JP" altLang="en-US" b="1" dirty="0" smtClean="0">
                  <a:solidFill>
                    <a:srgbClr val="0000FF"/>
                  </a:solidFill>
                </a:rPr>
                <a:t>青○</a:t>
              </a:r>
              <a:r>
                <a:rPr kumimoji="1" lang="ja-JP" altLang="en-US" b="1" dirty="0" smtClean="0"/>
                <a:t>ミストあり</a:t>
              </a:r>
              <a:endParaRPr kumimoji="1" lang="ja-JP" altLang="en-US" b="1" dirty="0"/>
            </a:p>
          </p:txBody>
        </p:sp>
        <p:sp>
          <p:nvSpPr>
            <p:cNvPr id="53" name="テキスト ボックス 52"/>
            <p:cNvSpPr txBox="1"/>
            <p:nvPr/>
          </p:nvSpPr>
          <p:spPr>
            <a:xfrm>
              <a:off x="2338217" y="4448145"/>
              <a:ext cx="1493284" cy="276999"/>
            </a:xfrm>
            <a:prstGeom prst="rect">
              <a:avLst/>
            </a:prstGeom>
            <a:solidFill>
              <a:schemeClr val="bg1"/>
            </a:solidFill>
            <a:ln w="12700">
              <a:solidFill>
                <a:schemeClr val="tx1"/>
              </a:solidFill>
            </a:ln>
          </p:spPr>
          <p:txBody>
            <a:bodyPr wrap="square" lIns="0" tIns="0" rIns="0" bIns="0" rtlCol="0">
              <a:spAutoFit/>
            </a:bodyPr>
            <a:lstStyle/>
            <a:p>
              <a:pPr algn="ctr"/>
              <a:r>
                <a:rPr lang="ja-JP" altLang="en-US" b="1" dirty="0" smtClean="0">
                  <a:solidFill>
                    <a:srgbClr val="FF0000"/>
                  </a:solidFill>
                </a:rPr>
                <a:t>赤○</a:t>
              </a:r>
              <a:r>
                <a:rPr kumimoji="1" lang="ja-JP" altLang="en-US" b="1" dirty="0" smtClean="0"/>
                <a:t>ミストあり</a:t>
              </a:r>
              <a:endParaRPr kumimoji="1" lang="ja-JP" altLang="en-US" b="1" dirty="0"/>
            </a:p>
          </p:txBody>
        </p:sp>
      </p:grpSp>
      <p:sp>
        <p:nvSpPr>
          <p:cNvPr id="19" name="テキスト ボックス 18"/>
          <p:cNvSpPr txBox="1"/>
          <p:nvPr/>
        </p:nvSpPr>
        <p:spPr>
          <a:xfrm>
            <a:off x="2483055" y="5762158"/>
            <a:ext cx="4094959" cy="923330"/>
          </a:xfrm>
          <a:prstGeom prst="rect">
            <a:avLst/>
          </a:prstGeom>
          <a:solidFill>
            <a:srgbClr val="FFFF66"/>
          </a:solidFill>
          <a:ln>
            <a:solidFill>
              <a:schemeClr val="tx1"/>
            </a:solidFill>
          </a:ln>
        </p:spPr>
        <p:txBody>
          <a:bodyPr wrap="square" rtlCol="0">
            <a:spAutoFit/>
          </a:bodyPr>
          <a:lstStyle/>
          <a:p>
            <a:r>
              <a:rPr lang="ja-JP" altLang="en-US" b="1" dirty="0" smtClean="0"/>
              <a:t>不快エリアは申告値</a:t>
            </a:r>
            <a:r>
              <a:rPr lang="en-US" altLang="ja-JP" b="1" dirty="0"/>
              <a:t>1</a:t>
            </a:r>
            <a:r>
              <a:rPr lang="ja-JP" altLang="en-US" b="1" dirty="0"/>
              <a:t>～</a:t>
            </a:r>
            <a:r>
              <a:rPr lang="en-US" altLang="ja-JP" b="1" dirty="0"/>
              <a:t>3</a:t>
            </a:r>
            <a:r>
              <a:rPr lang="ja-JP" altLang="en-US" b="1" dirty="0" smtClean="0"/>
              <a:t>の集計結果。</a:t>
            </a:r>
            <a:endParaRPr lang="en-US" altLang="ja-JP" b="1" dirty="0" smtClean="0"/>
          </a:p>
          <a:p>
            <a:r>
              <a:rPr kumimoji="1" lang="ja-JP" altLang="en-US" b="1" dirty="0" smtClean="0"/>
              <a:t>快適エリアは申告値</a:t>
            </a:r>
            <a:r>
              <a:rPr kumimoji="1" lang="en-US" altLang="ja-JP" b="1" dirty="0" smtClean="0"/>
              <a:t>5</a:t>
            </a:r>
            <a:r>
              <a:rPr kumimoji="1" lang="ja-JP" altLang="en-US" b="1" dirty="0" smtClean="0"/>
              <a:t>～</a:t>
            </a:r>
            <a:r>
              <a:rPr kumimoji="1" lang="en-US" altLang="ja-JP" b="1" dirty="0" smtClean="0"/>
              <a:t>7</a:t>
            </a:r>
            <a:r>
              <a:rPr kumimoji="1" lang="ja-JP" altLang="en-US" b="1" dirty="0" smtClean="0"/>
              <a:t>の集計結果。</a:t>
            </a:r>
            <a:endParaRPr kumimoji="1" lang="en-US" altLang="ja-JP" b="1" dirty="0" smtClean="0"/>
          </a:p>
          <a:p>
            <a:r>
              <a:rPr lang="en-US" altLang="ja-JP" b="1" dirty="0" smtClean="0">
                <a:solidFill>
                  <a:srgbClr val="FF0000"/>
                </a:solidFill>
              </a:rPr>
              <a:t>※</a:t>
            </a:r>
            <a:r>
              <a:rPr lang="ja-JP" altLang="en-US" b="1" dirty="0" smtClean="0">
                <a:solidFill>
                  <a:srgbClr val="FF0000"/>
                </a:solidFill>
              </a:rPr>
              <a:t>中間値である</a:t>
            </a:r>
            <a:r>
              <a:rPr lang="en-US" altLang="ja-JP" b="1" dirty="0" smtClean="0">
                <a:solidFill>
                  <a:srgbClr val="FF0000"/>
                </a:solidFill>
              </a:rPr>
              <a:t>4</a:t>
            </a:r>
            <a:r>
              <a:rPr lang="ja-JP" altLang="en-US" b="1" dirty="0" smtClean="0">
                <a:solidFill>
                  <a:srgbClr val="FF0000"/>
                </a:solidFill>
              </a:rPr>
              <a:t>は省いています。</a:t>
            </a:r>
            <a:endParaRPr kumimoji="1" lang="ja-JP" altLang="en-US" b="1" dirty="0">
              <a:solidFill>
                <a:srgbClr val="FF0000"/>
              </a:solidFill>
            </a:endParaRPr>
          </a:p>
        </p:txBody>
      </p:sp>
      <p:pic>
        <p:nvPicPr>
          <p:cNvPr id="1945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22586"/>
          <a:stretch/>
        </p:blipFill>
        <p:spPr bwMode="auto">
          <a:xfrm>
            <a:off x="208908" y="3010383"/>
            <a:ext cx="4541837" cy="150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グループ化 5"/>
          <p:cNvGrpSpPr/>
          <p:nvPr/>
        </p:nvGrpSpPr>
        <p:grpSpPr>
          <a:xfrm>
            <a:off x="827584" y="2780928"/>
            <a:ext cx="2592288" cy="691842"/>
            <a:chOff x="827584" y="2708920"/>
            <a:chExt cx="2592288" cy="648072"/>
          </a:xfrm>
        </p:grpSpPr>
        <p:sp>
          <p:nvSpPr>
            <p:cNvPr id="3" name="正方形/長方形 2"/>
            <p:cNvSpPr/>
            <p:nvPr/>
          </p:nvSpPr>
          <p:spPr>
            <a:xfrm>
              <a:off x="827584" y="2708920"/>
              <a:ext cx="2592288" cy="648072"/>
            </a:xfrm>
            <a:prstGeom prst="rect">
              <a:avLst/>
            </a:prstGeom>
            <a:solidFill>
              <a:schemeClr val="accent1"/>
            </a:solidFill>
            <a:ln w="4762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331640" y="2739927"/>
              <a:ext cx="1656184" cy="57606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0000FF"/>
                  </a:solidFill>
                </a:rPr>
                <a:t>快適エリア</a:t>
              </a:r>
              <a:endParaRPr kumimoji="1" lang="ja-JP" altLang="en-US" sz="2400" b="1" dirty="0">
                <a:solidFill>
                  <a:srgbClr val="0000FF"/>
                </a:solidFill>
              </a:endParaRPr>
            </a:p>
          </p:txBody>
        </p:sp>
      </p:grpSp>
      <p:grpSp>
        <p:nvGrpSpPr>
          <p:cNvPr id="7" name="グループ化 6"/>
          <p:cNvGrpSpPr/>
          <p:nvPr/>
        </p:nvGrpSpPr>
        <p:grpSpPr>
          <a:xfrm>
            <a:off x="863588" y="4109804"/>
            <a:ext cx="2592288" cy="648072"/>
            <a:chOff x="863588" y="3931164"/>
            <a:chExt cx="2592288" cy="648072"/>
          </a:xfrm>
          <a:solidFill>
            <a:srgbClr val="FF9966"/>
          </a:solidFill>
        </p:grpSpPr>
        <p:sp>
          <p:nvSpPr>
            <p:cNvPr id="67" name="正方形/長方形 66"/>
            <p:cNvSpPr/>
            <p:nvPr/>
          </p:nvSpPr>
          <p:spPr>
            <a:xfrm>
              <a:off x="863588" y="3931164"/>
              <a:ext cx="2592288" cy="648072"/>
            </a:xfrm>
            <a:prstGeom prst="rect">
              <a:avLst/>
            </a:prstGeom>
            <a:grp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1295636" y="3991351"/>
              <a:ext cx="1656184"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FF0000"/>
                  </a:solidFill>
                </a:rPr>
                <a:t>不快エリア</a:t>
              </a:r>
              <a:endParaRPr kumimoji="1" lang="ja-JP" altLang="en-US" sz="2400" b="1" dirty="0">
                <a:solidFill>
                  <a:srgbClr val="FF0000"/>
                </a:solidFill>
              </a:endParaRPr>
            </a:p>
          </p:txBody>
        </p:sp>
      </p:grpSp>
      <p:grpSp>
        <p:nvGrpSpPr>
          <p:cNvPr id="18" name="グループ化 17"/>
          <p:cNvGrpSpPr/>
          <p:nvPr/>
        </p:nvGrpSpPr>
        <p:grpSpPr>
          <a:xfrm>
            <a:off x="2900159" y="3130598"/>
            <a:ext cx="5851325" cy="1435810"/>
            <a:chOff x="3023694" y="3061489"/>
            <a:chExt cx="5851325" cy="1435810"/>
          </a:xfrm>
        </p:grpSpPr>
        <p:pic>
          <p:nvPicPr>
            <p:cNvPr id="1945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6600"/>
            <a:stretch/>
          </p:blipFill>
          <p:spPr bwMode="auto">
            <a:xfrm>
              <a:off x="4247456" y="3061489"/>
              <a:ext cx="4627563" cy="142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円/楕円 11"/>
            <p:cNvSpPr/>
            <p:nvPr/>
          </p:nvSpPr>
          <p:spPr>
            <a:xfrm>
              <a:off x="4247456" y="3472770"/>
              <a:ext cx="1260648" cy="53229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a:stCxn id="12" idx="2"/>
            </p:cNvCxnSpPr>
            <p:nvPr/>
          </p:nvCxnSpPr>
          <p:spPr>
            <a:xfrm flipH="1">
              <a:off x="3084859" y="3738917"/>
              <a:ext cx="1162597" cy="758382"/>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4" name="円/楕円 73"/>
            <p:cNvSpPr/>
            <p:nvPr/>
          </p:nvSpPr>
          <p:spPr>
            <a:xfrm>
              <a:off x="4283968" y="3904818"/>
              <a:ext cx="1260648" cy="532294"/>
            </a:xfrm>
            <a:prstGeom prst="ellipse">
              <a:avLst/>
            </a:pr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5" name="直線矢印コネクタ 74"/>
            <p:cNvCxnSpPr>
              <a:stCxn id="74" idx="2"/>
            </p:cNvCxnSpPr>
            <p:nvPr/>
          </p:nvCxnSpPr>
          <p:spPr>
            <a:xfrm flipH="1" flipV="1">
              <a:off x="3023694" y="3068960"/>
              <a:ext cx="1260274" cy="1102005"/>
            </a:xfrm>
            <a:prstGeom prst="straightConnector1">
              <a:avLst/>
            </a:prstGeom>
            <a:ln w="3492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7173" name="グループ化 7172"/>
          <p:cNvGrpSpPr/>
          <p:nvPr/>
        </p:nvGrpSpPr>
        <p:grpSpPr>
          <a:xfrm>
            <a:off x="5148064" y="2739044"/>
            <a:ext cx="2592288" cy="648072"/>
            <a:chOff x="5148064" y="2739044"/>
            <a:chExt cx="2592288" cy="648072"/>
          </a:xfrm>
        </p:grpSpPr>
        <p:sp>
          <p:nvSpPr>
            <p:cNvPr id="79" name="正方形/長方形 78"/>
            <p:cNvSpPr/>
            <p:nvPr/>
          </p:nvSpPr>
          <p:spPr>
            <a:xfrm>
              <a:off x="5148064" y="2739044"/>
              <a:ext cx="2592288" cy="648072"/>
            </a:xfrm>
            <a:prstGeom prst="rect">
              <a:avLst/>
            </a:prstGeom>
            <a:solidFill>
              <a:schemeClr val="accent1"/>
            </a:solidFill>
            <a:ln w="4762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5643349" y="2790843"/>
              <a:ext cx="1656184" cy="57606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0000FF"/>
                  </a:solidFill>
                </a:rPr>
                <a:t>快適エリア</a:t>
              </a:r>
              <a:endParaRPr kumimoji="1" lang="ja-JP" altLang="en-US" sz="2400" b="1" dirty="0">
                <a:solidFill>
                  <a:srgbClr val="0000FF"/>
                </a:solidFill>
              </a:endParaRPr>
            </a:p>
          </p:txBody>
        </p:sp>
      </p:grpSp>
      <p:grpSp>
        <p:nvGrpSpPr>
          <p:cNvPr id="82" name="グループ化 81"/>
          <p:cNvGrpSpPr/>
          <p:nvPr/>
        </p:nvGrpSpPr>
        <p:grpSpPr>
          <a:xfrm>
            <a:off x="5148064" y="4037631"/>
            <a:ext cx="2592288" cy="648072"/>
            <a:chOff x="863588" y="3931164"/>
            <a:chExt cx="2592288" cy="648072"/>
          </a:xfrm>
          <a:solidFill>
            <a:srgbClr val="FF9966"/>
          </a:solidFill>
        </p:grpSpPr>
        <p:sp>
          <p:nvSpPr>
            <p:cNvPr id="83" name="正方形/長方形 82"/>
            <p:cNvSpPr/>
            <p:nvPr/>
          </p:nvSpPr>
          <p:spPr>
            <a:xfrm>
              <a:off x="863588" y="3931164"/>
              <a:ext cx="2592288" cy="648072"/>
            </a:xfrm>
            <a:prstGeom prst="rect">
              <a:avLst/>
            </a:prstGeom>
            <a:grp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1295636" y="3991351"/>
              <a:ext cx="1656184"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FF0000"/>
                  </a:solidFill>
                </a:rPr>
                <a:t>不快エリア</a:t>
              </a:r>
              <a:endParaRPr kumimoji="1" lang="ja-JP" altLang="en-US" sz="2400" b="1" dirty="0">
                <a:solidFill>
                  <a:srgbClr val="FF0000"/>
                </a:solidFill>
              </a:endParaRPr>
            </a:p>
          </p:txBody>
        </p:sp>
      </p:grpSp>
    </p:spTree>
    <p:extLst>
      <p:ext uri="{BB962C8B-B14F-4D97-AF65-F5344CB8AC3E}">
        <p14:creationId xmlns:p14="http://schemas.microsoft.com/office/powerpoint/2010/main" val="405989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fade">
                                      <p:cBhvr>
                                        <p:cTn id="13" dur="500"/>
                                        <p:tgtEl>
                                          <p:spTgt spid="71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171"/>
                                        </p:tgtEl>
                                      </p:cBhvr>
                                    </p:animEffect>
                                    <p:set>
                                      <p:cBhvr>
                                        <p:cTn id="18" dur="1" fill="hold">
                                          <p:stCondLst>
                                            <p:cond delay="499"/>
                                          </p:stCondLst>
                                        </p:cTn>
                                        <p:tgtEl>
                                          <p:spTgt spid="717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7172"/>
                                        </p:tgtEl>
                                      </p:cBhvr>
                                    </p:animEffect>
                                    <p:set>
                                      <p:cBhvr>
                                        <p:cTn id="24" dur="1" fill="hold">
                                          <p:stCondLst>
                                            <p:cond delay="499"/>
                                          </p:stCondLst>
                                        </p:cTn>
                                        <p:tgtEl>
                                          <p:spTgt spid="717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9459"/>
                                        </p:tgtEl>
                                        <p:attrNameLst>
                                          <p:attrName>style.visibility</p:attrName>
                                        </p:attrNameLst>
                                      </p:cBhvr>
                                      <p:to>
                                        <p:strVal val="visible"/>
                                      </p:to>
                                    </p:set>
                                    <p:animEffect transition="in" filter="fade">
                                      <p:cBhvr>
                                        <p:cTn id="54" dur="500"/>
                                        <p:tgtEl>
                                          <p:spTgt spid="19459"/>
                                        </p:tgtEl>
                                      </p:cBhvr>
                                    </p:animEffect>
                                  </p:childTnLst>
                                </p:cTn>
                              </p:par>
                              <p:par>
                                <p:cTn id="55" presetID="10" presetClass="entr" presetSubtype="0" fill="hold" nodeType="withEffect">
                                  <p:stCondLst>
                                    <p:cond delay="0"/>
                                  </p:stCondLst>
                                  <p:childTnLst>
                                    <p:set>
                                      <p:cBhvr>
                                        <p:cTn id="56" dur="1" fill="hold">
                                          <p:stCondLst>
                                            <p:cond delay="0"/>
                                          </p:stCondLst>
                                        </p:cTn>
                                        <p:tgtEl>
                                          <p:spTgt spid="7173"/>
                                        </p:tgtEl>
                                        <p:attrNameLst>
                                          <p:attrName>style.visibility</p:attrName>
                                        </p:attrNameLst>
                                      </p:cBhvr>
                                      <p:to>
                                        <p:strVal val="visible"/>
                                      </p:to>
                                    </p:set>
                                    <p:animEffect transition="in" filter="fade">
                                      <p:cBhvr>
                                        <p:cTn id="57" dur="500"/>
                                        <p:tgtEl>
                                          <p:spTgt spid="7173"/>
                                        </p:tgtEl>
                                      </p:cBhvr>
                                    </p:animEffect>
                                  </p:childTnLst>
                                </p:cTn>
                              </p:par>
                              <p:par>
                                <p:cTn id="58" presetID="10" presetClass="entr" presetSubtype="0" fill="hold" nodeType="with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fade">
                                      <p:cBhvr>
                                        <p:cTn id="6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テキスト ボックス 8"/>
          <p:cNvSpPr txBox="1"/>
          <p:nvPr/>
        </p:nvSpPr>
        <p:spPr>
          <a:xfrm>
            <a:off x="3274866" y="3364"/>
            <a:ext cx="2594268" cy="369332"/>
          </a:xfrm>
          <a:prstGeom prst="rect">
            <a:avLst/>
          </a:prstGeom>
          <a:noFill/>
        </p:spPr>
        <p:txBody>
          <a:bodyPr wrap="square" rtlCol="0">
            <a:spAutoFit/>
          </a:bodyPr>
          <a:lstStyle/>
          <a:p>
            <a:r>
              <a:rPr lang="ja-JP" altLang="en-US" b="1" dirty="0" smtClean="0">
                <a:solidFill>
                  <a:srgbClr val="0000FF"/>
                </a:solidFill>
              </a:rPr>
              <a:t>快適感と温冷感の相関</a:t>
            </a:r>
            <a:endParaRPr kumimoji="1" lang="ja-JP" altLang="en-US" b="1" dirty="0">
              <a:solidFill>
                <a:srgbClr val="0000FF"/>
              </a:solidFill>
            </a:endParaRPr>
          </a:p>
        </p:txBody>
      </p:sp>
      <p:sp>
        <p:nvSpPr>
          <p:cNvPr id="10" name="テキスト ボックス 9"/>
          <p:cNvSpPr txBox="1"/>
          <p:nvPr/>
        </p:nvSpPr>
        <p:spPr>
          <a:xfrm>
            <a:off x="35496" y="533673"/>
            <a:ext cx="720080" cy="519063"/>
          </a:xfrm>
          <a:prstGeom prst="rect">
            <a:avLst/>
          </a:prstGeom>
          <a:solidFill>
            <a:schemeClr val="bg1"/>
          </a:solidFill>
        </p:spPr>
        <p:txBody>
          <a:bodyPr wrap="square" rtlCol="0">
            <a:spAutoFit/>
          </a:bodyPr>
          <a:lstStyle/>
          <a:p>
            <a:endParaRPr kumimoji="1" lang="ja-JP" altLang="en-US" sz="1400" dirty="0"/>
          </a:p>
        </p:txBody>
      </p:sp>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775" t="17537" r="7154" b="2858"/>
          <a:stretch/>
        </p:blipFill>
        <p:spPr bwMode="auto">
          <a:xfrm>
            <a:off x="3203848" y="3861048"/>
            <a:ext cx="2877368" cy="281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879" t="13334" r="33428" b="2660"/>
          <a:stretch/>
        </p:blipFill>
        <p:spPr bwMode="auto">
          <a:xfrm>
            <a:off x="3122118" y="404664"/>
            <a:ext cx="2857526" cy="2925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6082" t="5769" r="25861" b="2568"/>
          <a:stretch/>
        </p:blipFill>
        <p:spPr bwMode="auto">
          <a:xfrm>
            <a:off x="6014921" y="243802"/>
            <a:ext cx="3058572" cy="307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5660" t="11623" r="26267" b="2286"/>
          <a:stretch/>
        </p:blipFill>
        <p:spPr bwMode="auto">
          <a:xfrm>
            <a:off x="6190" y="3645024"/>
            <a:ext cx="319765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l="4848" t="8929" r="28939"/>
          <a:stretch/>
        </p:blipFill>
        <p:spPr bwMode="auto">
          <a:xfrm>
            <a:off x="96718" y="243802"/>
            <a:ext cx="3025400" cy="3113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rotWithShape="1">
          <a:blip r:embed="rId8">
            <a:extLst>
              <a:ext uri="{28A0092B-C50C-407E-A947-70E740481C1C}">
                <a14:useLocalDpi xmlns:a14="http://schemas.microsoft.com/office/drawing/2010/main" val="0"/>
              </a:ext>
            </a:extLst>
          </a:blip>
          <a:srcRect l="6407" t="8734" r="28414"/>
          <a:stretch/>
        </p:blipFill>
        <p:spPr bwMode="auto">
          <a:xfrm>
            <a:off x="6012160" y="3573016"/>
            <a:ext cx="3093392" cy="316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円/楕円 29"/>
          <p:cNvSpPr/>
          <p:nvPr/>
        </p:nvSpPr>
        <p:spPr>
          <a:xfrm rot="2738194">
            <a:off x="3601555" y="1295765"/>
            <a:ext cx="1280401" cy="792088"/>
          </a:xfrm>
          <a:prstGeom prst="ellipse">
            <a:avLst/>
          </a:prstGeom>
          <a:solidFill>
            <a:schemeClr val="bg1">
              <a:alpha val="0"/>
            </a:schemeClr>
          </a:solidFill>
          <a:ln w="317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115135" y="1377263"/>
            <a:ext cx="2857526" cy="1200329"/>
          </a:xfrm>
          <a:prstGeom prst="rect">
            <a:avLst/>
          </a:prstGeom>
          <a:solidFill>
            <a:schemeClr val="accent5">
              <a:lumMod val="60000"/>
              <a:lumOff val="40000"/>
            </a:schemeClr>
          </a:solidFill>
          <a:ln w="22225">
            <a:solidFill>
              <a:srgbClr val="FF0000"/>
            </a:solidFill>
          </a:ln>
        </p:spPr>
        <p:txBody>
          <a:bodyPr wrap="square" rtlCol="0">
            <a:spAutoFit/>
          </a:bodyPr>
          <a:lstStyle/>
          <a:p>
            <a:pPr algn="just"/>
            <a:r>
              <a:rPr lang="ja-JP" altLang="en-US" sz="2400" b="1" dirty="0" smtClean="0"/>
              <a:t>ミストの噴霧により快適感が増していることがわかる。</a:t>
            </a:r>
            <a:endParaRPr lang="en-US" altLang="ja-JP" sz="2400" b="1" dirty="0" smtClean="0"/>
          </a:p>
        </p:txBody>
      </p:sp>
      <p:sp>
        <p:nvSpPr>
          <p:cNvPr id="34" name="円/楕円 33"/>
          <p:cNvSpPr/>
          <p:nvPr/>
        </p:nvSpPr>
        <p:spPr>
          <a:xfrm rot="2738194">
            <a:off x="6442843" y="1386935"/>
            <a:ext cx="1280401" cy="792088"/>
          </a:xfrm>
          <a:prstGeom prst="ellipse">
            <a:avLst/>
          </a:prstGeom>
          <a:solidFill>
            <a:schemeClr val="bg1">
              <a:alpha val="0"/>
            </a:schemeClr>
          </a:solidFill>
          <a:ln w="317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rot="2738194">
            <a:off x="756989" y="4778520"/>
            <a:ext cx="1131079" cy="792088"/>
          </a:xfrm>
          <a:prstGeom prst="ellipse">
            <a:avLst/>
          </a:prstGeom>
          <a:solidFill>
            <a:schemeClr val="bg1">
              <a:alpha val="0"/>
            </a:schemeClr>
          </a:solidFill>
          <a:ln w="317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rot="2738194">
            <a:off x="3872290" y="4873714"/>
            <a:ext cx="1280401" cy="792088"/>
          </a:xfrm>
          <a:prstGeom prst="ellipse">
            <a:avLst/>
          </a:prstGeom>
          <a:solidFill>
            <a:schemeClr val="bg1">
              <a:alpha val="0"/>
            </a:schemeClr>
          </a:solidFill>
          <a:ln w="317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グループ化 4"/>
          <p:cNvGrpSpPr/>
          <p:nvPr/>
        </p:nvGrpSpPr>
        <p:grpSpPr>
          <a:xfrm>
            <a:off x="3122786" y="3342083"/>
            <a:ext cx="4935390" cy="3051601"/>
            <a:chOff x="3104816" y="3322154"/>
            <a:chExt cx="4935390" cy="3051601"/>
          </a:xfrm>
        </p:grpSpPr>
        <p:sp>
          <p:nvSpPr>
            <p:cNvPr id="53" name="円/楕円 52"/>
            <p:cNvSpPr/>
            <p:nvPr/>
          </p:nvSpPr>
          <p:spPr>
            <a:xfrm rot="2738194">
              <a:off x="6807156" y="5140704"/>
              <a:ext cx="1636844" cy="829257"/>
            </a:xfrm>
            <a:prstGeom prst="ellipse">
              <a:avLst/>
            </a:prstGeom>
            <a:solidFill>
              <a:schemeClr val="bg1">
                <a:alpha val="0"/>
              </a:schemeClr>
            </a:solidFill>
            <a:ln w="317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テキスト ボックス 54"/>
            <p:cNvSpPr txBox="1"/>
            <p:nvPr/>
          </p:nvSpPr>
          <p:spPr>
            <a:xfrm>
              <a:off x="3104816" y="3322154"/>
              <a:ext cx="2857526" cy="1569660"/>
            </a:xfrm>
            <a:prstGeom prst="rect">
              <a:avLst/>
            </a:prstGeom>
            <a:solidFill>
              <a:schemeClr val="accent5">
                <a:lumMod val="60000"/>
                <a:lumOff val="40000"/>
              </a:schemeClr>
            </a:solidFill>
            <a:ln w="22225">
              <a:solidFill>
                <a:srgbClr val="FF0000"/>
              </a:solidFill>
            </a:ln>
          </p:spPr>
          <p:txBody>
            <a:bodyPr wrap="square" rtlCol="0">
              <a:spAutoFit/>
            </a:bodyPr>
            <a:lstStyle/>
            <a:p>
              <a:pPr algn="just"/>
              <a:r>
                <a:rPr lang="ja-JP" altLang="en-US" sz="2400" b="1" dirty="0" smtClean="0"/>
                <a:t>ミストの噴霧をしても</a:t>
              </a:r>
              <a:endParaRPr lang="en-US" altLang="ja-JP" sz="2400" b="1" dirty="0" smtClean="0"/>
            </a:p>
            <a:p>
              <a:pPr algn="just"/>
              <a:r>
                <a:rPr lang="ja-JP" altLang="en-US" sz="2400" b="1" dirty="0" smtClean="0"/>
                <a:t>申告値が快適エリアにシフトしないことがわかる。</a:t>
              </a:r>
              <a:endParaRPr lang="en-US" altLang="ja-JP" sz="2400" b="1" dirty="0" smtClean="0"/>
            </a:p>
          </p:txBody>
        </p:sp>
        <p:cxnSp>
          <p:nvCxnSpPr>
            <p:cNvPr id="3" name="直線コネクタ 2"/>
            <p:cNvCxnSpPr>
              <a:stCxn id="53" idx="2"/>
              <a:endCxn id="55" idx="3"/>
            </p:cNvCxnSpPr>
            <p:nvPr/>
          </p:nvCxnSpPr>
          <p:spPr>
            <a:xfrm flipH="1" flipV="1">
              <a:off x="5962342" y="4106984"/>
              <a:ext cx="1090989" cy="86324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p:cNvGrpSpPr/>
          <p:nvPr/>
        </p:nvGrpSpPr>
        <p:grpSpPr>
          <a:xfrm>
            <a:off x="719852" y="1975606"/>
            <a:ext cx="5238530" cy="1981550"/>
            <a:chOff x="719852" y="1975606"/>
            <a:chExt cx="5238530" cy="1981550"/>
          </a:xfrm>
        </p:grpSpPr>
        <p:sp>
          <p:nvSpPr>
            <p:cNvPr id="57" name="テキスト ボックス 56"/>
            <p:cNvSpPr txBox="1"/>
            <p:nvPr/>
          </p:nvSpPr>
          <p:spPr>
            <a:xfrm>
              <a:off x="3100856" y="2756827"/>
              <a:ext cx="2857526" cy="1200329"/>
            </a:xfrm>
            <a:prstGeom prst="rect">
              <a:avLst/>
            </a:prstGeom>
            <a:solidFill>
              <a:schemeClr val="accent5">
                <a:lumMod val="60000"/>
                <a:lumOff val="40000"/>
              </a:schemeClr>
            </a:solidFill>
            <a:ln w="22225">
              <a:solidFill>
                <a:srgbClr val="FF0000"/>
              </a:solidFill>
            </a:ln>
          </p:spPr>
          <p:txBody>
            <a:bodyPr wrap="square" rtlCol="0">
              <a:spAutoFit/>
            </a:bodyPr>
            <a:lstStyle/>
            <a:p>
              <a:pPr algn="just"/>
              <a:r>
                <a:rPr lang="ja-JP" altLang="en-US" sz="2400" b="1" dirty="0" smtClean="0"/>
                <a:t>ミストの噴霧により、申告値が不快エリアにシフトしてします。</a:t>
              </a:r>
              <a:endParaRPr lang="en-US" altLang="ja-JP" sz="2400" b="1" dirty="0" smtClean="0"/>
            </a:p>
          </p:txBody>
        </p:sp>
        <p:sp>
          <p:nvSpPr>
            <p:cNvPr id="58" name="円/楕円 57"/>
            <p:cNvSpPr/>
            <p:nvPr/>
          </p:nvSpPr>
          <p:spPr>
            <a:xfrm rot="2738194">
              <a:off x="714681" y="1980777"/>
              <a:ext cx="863626" cy="853284"/>
            </a:xfrm>
            <a:prstGeom prst="ellipse">
              <a:avLst/>
            </a:prstGeom>
            <a:solidFill>
              <a:schemeClr val="bg1">
                <a:alpha val="0"/>
              </a:schemeClr>
            </a:solidFill>
            <a:ln w="317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1543898" y="2514600"/>
              <a:ext cx="1556958" cy="6983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28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44"/>
                                        </p:tgtEl>
                                      </p:cBhvr>
                                    </p:animEffect>
                                    <p:set>
                                      <p:cBhvr>
                                        <p:cTn id="24" dur="1" fill="hold">
                                          <p:stCondLst>
                                            <p:cond delay="499"/>
                                          </p:stCondLst>
                                        </p:cTn>
                                        <p:tgtEl>
                                          <p:spTgt spid="44"/>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34"/>
                                        </p:tgtEl>
                                      </p:cBhvr>
                                    </p:animEffect>
                                    <p:set>
                                      <p:cBhvr>
                                        <p:cTn id="30" dur="1" fill="hold">
                                          <p:stCondLst>
                                            <p:cond delay="499"/>
                                          </p:stCondLst>
                                        </p:cTn>
                                        <p:tgtEl>
                                          <p:spTgt spid="34"/>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35"/>
                                        </p:tgtEl>
                                      </p:cBhvr>
                                    </p:animEffect>
                                    <p:set>
                                      <p:cBhvr>
                                        <p:cTn id="33" dur="1" fill="hold">
                                          <p:stCondLst>
                                            <p:cond delay="499"/>
                                          </p:stCondLst>
                                        </p:cTn>
                                        <p:tgtEl>
                                          <p:spTgt spid="3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36"/>
                                        </p:tgtEl>
                                      </p:cBhvr>
                                    </p:animEffect>
                                    <p:set>
                                      <p:cBhvr>
                                        <p:cTn id="36" dur="1" fill="hold">
                                          <p:stCondLst>
                                            <p:cond delay="499"/>
                                          </p:stCondLst>
                                        </p:cTn>
                                        <p:tgtEl>
                                          <p:spTgt spid="3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44" grpId="0" animBg="1"/>
      <p:bldP spid="44" grpId="1" animBg="1"/>
      <p:bldP spid="34" grpId="0" animBg="1"/>
      <p:bldP spid="34" grpId="1" animBg="1"/>
      <p:bldP spid="35" grpId="0" animBg="1"/>
      <p:bldP spid="35" grpId="1" animBg="1"/>
      <p:bldP spid="36" grpId="0" animBg="1"/>
      <p:bldP spid="3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 name="正方形/長方形 257"/>
          <p:cNvSpPr/>
          <p:nvPr/>
        </p:nvSpPr>
        <p:spPr>
          <a:xfrm>
            <a:off x="7686043" y="4581128"/>
            <a:ext cx="1419818" cy="584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a:t>
            </a:r>
            <a:r>
              <a:rPr lang="en-US" altLang="ja-JP" sz="2000" b="1" dirty="0">
                <a:solidFill>
                  <a:schemeClr val="tx1"/>
                </a:solidFill>
              </a:rPr>
              <a:t>0</a:t>
            </a:r>
            <a:r>
              <a:rPr lang="en-US" altLang="ja-JP" sz="2000" b="1" dirty="0" smtClean="0">
                <a:solidFill>
                  <a:schemeClr val="tx1"/>
                </a:solidFill>
              </a:rPr>
              <a:t>%</a:t>
            </a:r>
            <a:r>
              <a:rPr lang="ja-JP" altLang="en-US" sz="2000" b="1" dirty="0" smtClean="0">
                <a:solidFill>
                  <a:schemeClr val="tx1"/>
                </a:solidFill>
              </a:rPr>
              <a:t>）</a:t>
            </a:r>
            <a:endParaRPr kumimoji="1" lang="ja-JP" altLang="en-US" sz="2000" b="1" dirty="0">
              <a:solidFill>
                <a:schemeClr val="tx1"/>
              </a:solidFill>
            </a:endParaRPr>
          </a:p>
        </p:txBody>
      </p:sp>
      <p:sp>
        <p:nvSpPr>
          <p:cNvPr id="257" name="正方形/長方形 256"/>
          <p:cNvSpPr/>
          <p:nvPr/>
        </p:nvSpPr>
        <p:spPr>
          <a:xfrm>
            <a:off x="2914276" y="4638369"/>
            <a:ext cx="1419818" cy="584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a:t>
            </a:r>
            <a:r>
              <a:rPr lang="en-US" altLang="ja-JP" sz="2000" b="1" dirty="0">
                <a:solidFill>
                  <a:schemeClr val="tx1"/>
                </a:solidFill>
              </a:rPr>
              <a:t>25</a:t>
            </a:r>
            <a:r>
              <a:rPr lang="en-US" altLang="ja-JP" sz="2000" b="1" dirty="0" smtClean="0">
                <a:solidFill>
                  <a:schemeClr val="tx1"/>
                </a:solidFill>
              </a:rPr>
              <a:t>%</a:t>
            </a:r>
            <a:r>
              <a:rPr lang="ja-JP" altLang="en-US" sz="2000" b="1" dirty="0" smtClean="0">
                <a:solidFill>
                  <a:schemeClr val="tx1"/>
                </a:solidFill>
              </a:rPr>
              <a:t>）</a:t>
            </a:r>
            <a:endParaRPr kumimoji="1" lang="ja-JP" altLang="en-US" sz="2000" b="1" dirty="0">
              <a:solidFill>
                <a:schemeClr val="tx1"/>
              </a:solidFill>
            </a:endParaRPr>
          </a:p>
        </p:txBody>
      </p:sp>
      <p:sp>
        <p:nvSpPr>
          <p:cNvPr id="255" name="正方形/長方形 254"/>
          <p:cNvSpPr/>
          <p:nvPr/>
        </p:nvSpPr>
        <p:spPr>
          <a:xfrm>
            <a:off x="2953578" y="2581080"/>
            <a:ext cx="1419818" cy="584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a:t>
            </a:r>
            <a:r>
              <a:rPr lang="en-US" altLang="ja-JP" sz="2000" b="1" dirty="0">
                <a:solidFill>
                  <a:schemeClr val="tx1"/>
                </a:solidFill>
              </a:rPr>
              <a:t>71</a:t>
            </a:r>
            <a:r>
              <a:rPr lang="en-US" altLang="ja-JP" sz="2000" b="1" dirty="0" smtClean="0">
                <a:solidFill>
                  <a:schemeClr val="tx1"/>
                </a:solidFill>
              </a:rPr>
              <a:t>%</a:t>
            </a:r>
            <a:r>
              <a:rPr lang="ja-JP" altLang="en-US" sz="2000" b="1" dirty="0" smtClean="0">
                <a:solidFill>
                  <a:schemeClr val="tx1"/>
                </a:solidFill>
              </a:rPr>
              <a:t>）</a:t>
            </a:r>
            <a:endParaRPr kumimoji="1" lang="ja-JP" altLang="en-US" sz="2000" b="1" dirty="0">
              <a:solidFill>
                <a:schemeClr val="tx1"/>
              </a:solidFill>
            </a:endParaRPr>
          </a:p>
        </p:txBody>
      </p:sp>
      <p:sp>
        <p:nvSpPr>
          <p:cNvPr id="254" name="正方形/長方形 253"/>
          <p:cNvSpPr/>
          <p:nvPr/>
        </p:nvSpPr>
        <p:spPr>
          <a:xfrm>
            <a:off x="7452320" y="404664"/>
            <a:ext cx="1419818" cy="584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a:t>
            </a:r>
            <a:r>
              <a:rPr lang="en-US" altLang="ja-JP" sz="2000" b="1" dirty="0">
                <a:solidFill>
                  <a:schemeClr val="tx1"/>
                </a:solidFill>
              </a:rPr>
              <a:t>85</a:t>
            </a:r>
            <a:r>
              <a:rPr lang="en-US" altLang="ja-JP" sz="2000" b="1" dirty="0" smtClean="0">
                <a:solidFill>
                  <a:schemeClr val="tx1"/>
                </a:solidFill>
              </a:rPr>
              <a:t>%</a:t>
            </a:r>
            <a:r>
              <a:rPr lang="ja-JP" altLang="en-US" sz="2000" b="1" dirty="0" smtClean="0">
                <a:solidFill>
                  <a:schemeClr val="tx1"/>
                </a:solidFill>
              </a:rPr>
              <a:t>）</a:t>
            </a:r>
            <a:endParaRPr kumimoji="1" lang="ja-JP" altLang="en-US" sz="2000" b="1" dirty="0">
              <a:solidFill>
                <a:schemeClr val="tx1"/>
              </a:solidFill>
            </a:endParaRPr>
          </a:p>
        </p:txBody>
      </p:sp>
      <p:sp>
        <p:nvSpPr>
          <p:cNvPr id="7" name="正方形/長方形 6"/>
          <p:cNvSpPr/>
          <p:nvPr/>
        </p:nvSpPr>
        <p:spPr>
          <a:xfrm>
            <a:off x="3060596" y="392356"/>
            <a:ext cx="1419818" cy="584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a:t>
            </a:r>
            <a:r>
              <a:rPr lang="en-US" altLang="ja-JP" sz="2000" b="1" dirty="0" smtClean="0">
                <a:solidFill>
                  <a:schemeClr val="tx1"/>
                </a:solidFill>
              </a:rPr>
              <a:t>88%</a:t>
            </a:r>
            <a:r>
              <a:rPr lang="ja-JP" altLang="en-US" sz="2000" b="1" dirty="0" smtClean="0">
                <a:solidFill>
                  <a:schemeClr val="tx1"/>
                </a:solidFill>
              </a:rPr>
              <a:t>）</a:t>
            </a:r>
            <a:endParaRPr kumimoji="1" lang="ja-JP" altLang="en-US" sz="2000" b="1" dirty="0">
              <a:solidFill>
                <a:schemeClr val="tx1"/>
              </a:solidFill>
            </a:endParaRPr>
          </a:p>
        </p:txBody>
      </p:sp>
      <p:grpSp>
        <p:nvGrpSpPr>
          <p:cNvPr id="6" name="グループ化 5"/>
          <p:cNvGrpSpPr/>
          <p:nvPr/>
        </p:nvGrpSpPr>
        <p:grpSpPr>
          <a:xfrm>
            <a:off x="0" y="455388"/>
            <a:ext cx="4528343" cy="1753809"/>
            <a:chOff x="0" y="455388"/>
            <a:chExt cx="4528343" cy="1753809"/>
          </a:xfrm>
        </p:grpSpPr>
        <p:grpSp>
          <p:nvGrpSpPr>
            <p:cNvPr id="118" name="グループ化 117"/>
            <p:cNvGrpSpPr/>
            <p:nvPr/>
          </p:nvGrpSpPr>
          <p:grpSpPr>
            <a:xfrm>
              <a:off x="0" y="455388"/>
              <a:ext cx="4508583" cy="1753809"/>
              <a:chOff x="120418" y="4727914"/>
              <a:chExt cx="4508583" cy="1753809"/>
            </a:xfrm>
          </p:grpSpPr>
          <p:grpSp>
            <p:nvGrpSpPr>
              <p:cNvPr id="86" name="グループ化 85"/>
              <p:cNvGrpSpPr/>
              <p:nvPr/>
            </p:nvGrpSpPr>
            <p:grpSpPr>
              <a:xfrm>
                <a:off x="120418" y="5250617"/>
                <a:ext cx="4508583" cy="1231106"/>
                <a:chOff x="1112388" y="2060848"/>
                <a:chExt cx="4508583" cy="1231106"/>
              </a:xfrm>
            </p:grpSpPr>
            <p:sp>
              <p:nvSpPr>
                <p:cNvPr id="87" name="テキスト ボックス 86"/>
                <p:cNvSpPr txBox="1"/>
                <p:nvPr/>
              </p:nvSpPr>
              <p:spPr>
                <a:xfrm>
                  <a:off x="1162292" y="2060848"/>
                  <a:ext cx="4458679" cy="1231106"/>
                </a:xfrm>
                <a:prstGeom prst="rect">
                  <a:avLst/>
                </a:prstGeom>
                <a:solidFill>
                  <a:schemeClr val="accent5">
                    <a:lumMod val="40000"/>
                    <a:lumOff val="60000"/>
                  </a:schemeClr>
                </a:solidFill>
                <a:ln w="22225">
                  <a:solidFill>
                    <a:schemeClr val="tx1"/>
                  </a:solidFill>
                </a:ln>
              </p:spPr>
              <p:txBody>
                <a:bodyPr wrap="square" rtlCol="0">
                  <a:spAutoFit/>
                </a:bodyPr>
                <a:lstStyle/>
                <a:p>
                  <a:r>
                    <a:rPr lang="ja-JP" altLang="en-US" dirty="0"/>
                    <a:t>　</a:t>
                  </a:r>
                  <a:r>
                    <a:rPr lang="ja-JP" altLang="en-US" dirty="0" smtClean="0"/>
                    <a:t>　　　　　　　</a:t>
                  </a:r>
                  <a:r>
                    <a:rPr lang="ja-JP" altLang="en-US" b="1" dirty="0" smtClean="0">
                      <a:solidFill>
                        <a:srgbClr val="FF0000"/>
                      </a:solidFill>
                    </a:rPr>
                    <a:t>ミストなし　</a:t>
                  </a:r>
                  <a:r>
                    <a:rPr lang="ja-JP" altLang="en-US" b="1" dirty="0" smtClean="0"/>
                    <a:t>　</a:t>
                  </a:r>
                  <a:r>
                    <a:rPr lang="ja-JP" altLang="en-US" b="1" dirty="0" smtClean="0">
                      <a:solidFill>
                        <a:srgbClr val="0000FF"/>
                      </a:solidFill>
                    </a:rPr>
                    <a:t>ミストあり</a:t>
                  </a:r>
                  <a:endParaRPr lang="en-US" altLang="ja-JP" sz="2000" b="1" dirty="0" smtClean="0">
                    <a:solidFill>
                      <a:srgbClr val="0000FF"/>
                    </a:solidFill>
                  </a:endParaRPr>
                </a:p>
                <a:p>
                  <a:r>
                    <a:rPr lang="ja-JP" altLang="en-US" b="1" dirty="0" smtClean="0"/>
                    <a:t>　　　　　　　　</a:t>
                  </a:r>
                  <a:endParaRPr lang="en-US" altLang="ja-JP" b="1" dirty="0" smtClean="0"/>
                </a:p>
                <a:p>
                  <a:endParaRPr lang="en-US" altLang="ja-JP" b="1" dirty="0"/>
                </a:p>
                <a:p>
                  <a:endParaRPr lang="en-US" altLang="ja-JP" b="1" dirty="0" smtClean="0"/>
                </a:p>
              </p:txBody>
            </p:sp>
            <p:cxnSp>
              <p:nvCxnSpPr>
                <p:cNvPr id="88" name="直線コネクタ 87"/>
                <p:cNvCxnSpPr/>
                <p:nvPr/>
              </p:nvCxnSpPr>
              <p:spPr>
                <a:xfrm>
                  <a:off x="1162293" y="2420888"/>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1112388" y="2452308"/>
                  <a:ext cx="1408967" cy="369332"/>
                </a:xfrm>
                <a:prstGeom prst="rect">
                  <a:avLst/>
                </a:prstGeom>
                <a:noFill/>
              </p:spPr>
              <p:txBody>
                <a:bodyPr wrap="square" rtlCol="0">
                  <a:spAutoFit/>
                </a:bodyPr>
                <a:lstStyle/>
                <a:p>
                  <a:r>
                    <a:rPr kumimoji="1" lang="ja-JP" altLang="en-US" b="1" dirty="0" smtClean="0"/>
                    <a:t>不快エリア</a:t>
                  </a:r>
                  <a:endParaRPr kumimoji="1" lang="ja-JP" altLang="en-US" b="1" dirty="0"/>
                </a:p>
              </p:txBody>
            </p:sp>
            <p:sp>
              <p:nvSpPr>
                <p:cNvPr id="90" name="テキスト ボックス 89"/>
                <p:cNvSpPr txBox="1"/>
                <p:nvPr/>
              </p:nvSpPr>
              <p:spPr>
                <a:xfrm>
                  <a:off x="1130465" y="2907233"/>
                  <a:ext cx="1408967" cy="369332"/>
                </a:xfrm>
                <a:prstGeom prst="rect">
                  <a:avLst/>
                </a:prstGeom>
                <a:noFill/>
              </p:spPr>
              <p:txBody>
                <a:bodyPr wrap="square" rtlCol="0">
                  <a:spAutoFit/>
                </a:bodyPr>
                <a:lstStyle/>
                <a:p>
                  <a:r>
                    <a:rPr lang="ja-JP" altLang="en-US" b="1" dirty="0"/>
                    <a:t>快適</a:t>
                  </a:r>
                  <a:r>
                    <a:rPr kumimoji="1" lang="ja-JP" altLang="en-US" b="1" dirty="0" smtClean="0"/>
                    <a:t>エリア</a:t>
                  </a:r>
                  <a:endParaRPr kumimoji="1" lang="ja-JP" altLang="en-US" b="1" dirty="0"/>
                </a:p>
              </p:txBody>
            </p:sp>
            <p:cxnSp>
              <p:nvCxnSpPr>
                <p:cNvPr id="91" name="直線コネクタ 90"/>
                <p:cNvCxnSpPr/>
                <p:nvPr/>
              </p:nvCxnSpPr>
              <p:spPr>
                <a:xfrm>
                  <a:off x="2372020" y="2060848"/>
                  <a:ext cx="0" cy="12311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1162293" y="2852936"/>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2596157" y="2441724"/>
                  <a:ext cx="704484" cy="400110"/>
                </a:xfrm>
                <a:prstGeom prst="rect">
                  <a:avLst/>
                </a:prstGeom>
                <a:noFill/>
              </p:spPr>
              <p:txBody>
                <a:bodyPr wrap="square" rtlCol="0">
                  <a:spAutoFit/>
                </a:bodyPr>
                <a:lstStyle/>
                <a:p>
                  <a:r>
                    <a:rPr lang="en-US" altLang="ja-JP" sz="2000" b="1" dirty="0" smtClean="0"/>
                    <a:t>4</a:t>
                  </a:r>
                  <a:r>
                    <a:rPr kumimoji="1" lang="en-US" altLang="ja-JP" sz="2000" b="1" dirty="0" smtClean="0"/>
                    <a:t>%</a:t>
                  </a:r>
                  <a:endParaRPr kumimoji="1" lang="ja-JP" altLang="en-US" sz="2000" b="1" dirty="0"/>
                </a:p>
              </p:txBody>
            </p:sp>
            <p:sp>
              <p:nvSpPr>
                <p:cNvPr id="94" name="テキスト ボックス 93"/>
                <p:cNvSpPr txBox="1"/>
                <p:nvPr/>
              </p:nvSpPr>
              <p:spPr>
                <a:xfrm>
                  <a:off x="3243916" y="245546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95" name="テキスト ボックス 94"/>
                <p:cNvSpPr txBox="1"/>
                <p:nvPr/>
              </p:nvSpPr>
              <p:spPr>
                <a:xfrm>
                  <a:off x="3252281" y="285557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96" name="テキスト ボックス 95"/>
                <p:cNvSpPr txBox="1"/>
                <p:nvPr/>
              </p:nvSpPr>
              <p:spPr>
                <a:xfrm>
                  <a:off x="3750098" y="2425671"/>
                  <a:ext cx="704484" cy="400110"/>
                </a:xfrm>
                <a:prstGeom prst="rect">
                  <a:avLst/>
                </a:prstGeom>
                <a:noFill/>
              </p:spPr>
              <p:txBody>
                <a:bodyPr wrap="square" rtlCol="0">
                  <a:spAutoFit/>
                </a:bodyPr>
                <a:lstStyle/>
                <a:p>
                  <a:r>
                    <a:rPr lang="en-US" altLang="ja-JP" sz="2000" b="1" dirty="0" smtClean="0"/>
                    <a:t>17</a:t>
                  </a:r>
                  <a:r>
                    <a:rPr kumimoji="1" lang="en-US" altLang="ja-JP" sz="2000" b="1" dirty="0" smtClean="0"/>
                    <a:t>%</a:t>
                  </a:r>
                  <a:r>
                    <a:rPr kumimoji="1" lang="ja-JP" altLang="en-US" sz="2000" b="1" dirty="0" smtClean="0"/>
                    <a:t>　</a:t>
                  </a:r>
                  <a:endParaRPr kumimoji="1" lang="ja-JP" altLang="en-US" sz="2000" b="1" dirty="0"/>
                </a:p>
              </p:txBody>
            </p:sp>
            <p:sp>
              <p:nvSpPr>
                <p:cNvPr id="97" name="テキスト ボックス 96"/>
                <p:cNvSpPr txBox="1"/>
                <p:nvPr/>
              </p:nvSpPr>
              <p:spPr>
                <a:xfrm>
                  <a:off x="2539432" y="2876455"/>
                  <a:ext cx="704484" cy="400110"/>
                </a:xfrm>
                <a:prstGeom prst="rect">
                  <a:avLst/>
                </a:prstGeom>
                <a:noFill/>
              </p:spPr>
              <p:txBody>
                <a:bodyPr wrap="square" rtlCol="0">
                  <a:spAutoFit/>
                </a:bodyPr>
                <a:lstStyle/>
                <a:p>
                  <a:r>
                    <a:rPr lang="en-US" altLang="ja-JP" sz="2000" b="1" dirty="0" smtClean="0"/>
                    <a:t>71</a:t>
                  </a:r>
                  <a:r>
                    <a:rPr kumimoji="1" lang="en-US" altLang="ja-JP" sz="2000" b="1" dirty="0" smtClean="0"/>
                    <a:t>%</a:t>
                  </a:r>
                  <a:endParaRPr kumimoji="1" lang="ja-JP" altLang="en-US" sz="2000" b="1" dirty="0"/>
                </a:p>
              </p:txBody>
            </p:sp>
            <p:sp>
              <p:nvSpPr>
                <p:cNvPr id="98" name="テキスト ボックス 97"/>
                <p:cNvSpPr txBox="1"/>
                <p:nvPr/>
              </p:nvSpPr>
              <p:spPr>
                <a:xfrm>
                  <a:off x="3740172" y="2881239"/>
                  <a:ext cx="704484" cy="400110"/>
                </a:xfrm>
                <a:prstGeom prst="rect">
                  <a:avLst/>
                </a:prstGeom>
                <a:noFill/>
              </p:spPr>
              <p:txBody>
                <a:bodyPr wrap="square" rtlCol="0">
                  <a:spAutoFit/>
                </a:bodyPr>
                <a:lstStyle/>
                <a:p>
                  <a:r>
                    <a:rPr lang="en-US" altLang="ja-JP" sz="2000" b="1" dirty="0" smtClean="0"/>
                    <a:t>77</a:t>
                  </a:r>
                  <a:r>
                    <a:rPr kumimoji="1" lang="en-US" altLang="ja-JP" sz="2000" b="1" dirty="0" smtClean="0"/>
                    <a:t>%</a:t>
                  </a:r>
                  <a:endParaRPr kumimoji="1" lang="ja-JP" altLang="en-US" sz="2000" b="1" dirty="0"/>
                </a:p>
              </p:txBody>
            </p:sp>
          </p:grpSp>
          <p:sp>
            <p:nvSpPr>
              <p:cNvPr id="114" name="テキスト ボックス 113"/>
              <p:cNvSpPr txBox="1"/>
              <p:nvPr/>
            </p:nvSpPr>
            <p:spPr>
              <a:xfrm>
                <a:off x="1918547" y="4727914"/>
                <a:ext cx="1469644" cy="461665"/>
              </a:xfrm>
              <a:prstGeom prst="rect">
                <a:avLst/>
              </a:prstGeom>
              <a:noFill/>
            </p:spPr>
            <p:txBody>
              <a:bodyPr wrap="square" rtlCol="0">
                <a:spAutoFit/>
              </a:bodyPr>
              <a:lstStyle/>
              <a:p>
                <a:r>
                  <a:rPr lang="ja-JP" altLang="en-US" sz="2400" b="1" dirty="0">
                    <a:solidFill>
                      <a:srgbClr val="FF6600"/>
                    </a:solidFill>
                  </a:rPr>
                  <a:t>スタイロ</a:t>
                </a:r>
                <a:endParaRPr kumimoji="1" lang="ja-JP" altLang="en-US" sz="2400" b="1" dirty="0">
                  <a:solidFill>
                    <a:srgbClr val="FF6600"/>
                  </a:solidFill>
                </a:endParaRPr>
              </a:p>
            </p:txBody>
          </p:sp>
        </p:grpSp>
        <p:cxnSp>
          <p:nvCxnSpPr>
            <p:cNvPr id="141" name="直線コネクタ 140"/>
            <p:cNvCxnSpPr/>
            <p:nvPr/>
          </p:nvCxnSpPr>
          <p:spPr>
            <a:xfrm>
              <a:off x="3563888" y="997569"/>
              <a:ext cx="0" cy="120102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テキスト ボックス 141"/>
            <p:cNvSpPr txBox="1"/>
            <p:nvPr/>
          </p:nvSpPr>
          <p:spPr>
            <a:xfrm>
              <a:off x="3668913" y="980728"/>
              <a:ext cx="704483" cy="369332"/>
            </a:xfrm>
            <a:prstGeom prst="rect">
              <a:avLst/>
            </a:prstGeom>
            <a:noFill/>
          </p:spPr>
          <p:txBody>
            <a:bodyPr wrap="square" rtlCol="0">
              <a:spAutoFit/>
            </a:bodyPr>
            <a:lstStyle/>
            <a:p>
              <a:r>
                <a:rPr lang="ja-JP" altLang="en-US" b="1" dirty="0"/>
                <a:t>増減</a:t>
              </a:r>
              <a:endParaRPr kumimoji="1" lang="ja-JP" altLang="en-US" b="1" dirty="0"/>
            </a:p>
          </p:txBody>
        </p:sp>
        <p:sp>
          <p:nvSpPr>
            <p:cNvPr id="144" name="テキスト ボックス 143"/>
            <p:cNvSpPr txBox="1"/>
            <p:nvPr/>
          </p:nvSpPr>
          <p:spPr>
            <a:xfrm>
              <a:off x="3563888" y="1335109"/>
              <a:ext cx="944695" cy="400110"/>
            </a:xfrm>
            <a:prstGeom prst="rect">
              <a:avLst/>
            </a:prstGeom>
            <a:noFill/>
          </p:spPr>
          <p:txBody>
            <a:bodyPr wrap="square" rtlCol="0">
              <a:spAutoFit/>
            </a:bodyPr>
            <a:lstStyle/>
            <a:p>
              <a:r>
                <a:rPr lang="ja-JP" altLang="en-US" sz="2000" b="1" dirty="0" smtClean="0"/>
                <a:t>＋</a:t>
              </a:r>
              <a:r>
                <a:rPr lang="en-US" altLang="ja-JP" sz="2000" b="1" dirty="0" smtClean="0"/>
                <a:t>13</a:t>
              </a:r>
              <a:r>
                <a:rPr kumimoji="1" lang="en-US" altLang="ja-JP" sz="2000" b="1" dirty="0" smtClean="0"/>
                <a:t>%</a:t>
              </a:r>
              <a:r>
                <a:rPr kumimoji="1" lang="ja-JP" altLang="en-US" sz="2000" b="1" dirty="0" smtClean="0"/>
                <a:t>　</a:t>
              </a:r>
              <a:endParaRPr kumimoji="1" lang="ja-JP" altLang="en-US" sz="2000" b="1" dirty="0"/>
            </a:p>
          </p:txBody>
        </p:sp>
        <p:sp>
          <p:nvSpPr>
            <p:cNvPr id="145" name="テキスト ボックス 144"/>
            <p:cNvSpPr txBox="1"/>
            <p:nvPr/>
          </p:nvSpPr>
          <p:spPr>
            <a:xfrm>
              <a:off x="3583648" y="1787761"/>
              <a:ext cx="944695" cy="400110"/>
            </a:xfrm>
            <a:prstGeom prst="rect">
              <a:avLst/>
            </a:prstGeom>
            <a:noFill/>
          </p:spPr>
          <p:txBody>
            <a:bodyPr wrap="square" rtlCol="0">
              <a:spAutoFit/>
            </a:bodyPr>
            <a:lstStyle/>
            <a:p>
              <a:r>
                <a:rPr lang="ja-JP" altLang="en-US" sz="2000" b="1" dirty="0" smtClean="0"/>
                <a:t>＋</a:t>
              </a:r>
              <a:r>
                <a:rPr lang="en-US" altLang="ja-JP" sz="2000" b="1" dirty="0"/>
                <a:t>6</a:t>
              </a:r>
              <a:r>
                <a:rPr kumimoji="1" lang="en-US" altLang="ja-JP" sz="2000" b="1" dirty="0" smtClean="0"/>
                <a:t>%</a:t>
              </a:r>
              <a:r>
                <a:rPr kumimoji="1" lang="ja-JP" altLang="en-US" sz="2000" b="1" dirty="0" smtClean="0"/>
                <a:t>　</a:t>
              </a:r>
              <a:endParaRPr kumimoji="1" lang="ja-JP" altLang="en-US" sz="2000" b="1" dirty="0"/>
            </a:p>
          </p:txBody>
        </p:sp>
      </p:grpSp>
      <p:grpSp>
        <p:nvGrpSpPr>
          <p:cNvPr id="150" name="グループ化 149"/>
          <p:cNvGrpSpPr/>
          <p:nvPr/>
        </p:nvGrpSpPr>
        <p:grpSpPr>
          <a:xfrm>
            <a:off x="4577518" y="455386"/>
            <a:ext cx="4574730" cy="1770746"/>
            <a:chOff x="0" y="438451"/>
            <a:chExt cx="4574730" cy="1770746"/>
          </a:xfrm>
        </p:grpSpPr>
        <p:grpSp>
          <p:nvGrpSpPr>
            <p:cNvPr id="155" name="グループ化 154"/>
            <p:cNvGrpSpPr/>
            <p:nvPr/>
          </p:nvGrpSpPr>
          <p:grpSpPr>
            <a:xfrm>
              <a:off x="0" y="438451"/>
              <a:ext cx="4508583" cy="1770746"/>
              <a:chOff x="120418" y="4710977"/>
              <a:chExt cx="4508583" cy="1770746"/>
            </a:xfrm>
          </p:grpSpPr>
          <p:grpSp>
            <p:nvGrpSpPr>
              <p:cNvPr id="160" name="グループ化 159"/>
              <p:cNvGrpSpPr/>
              <p:nvPr/>
            </p:nvGrpSpPr>
            <p:grpSpPr>
              <a:xfrm>
                <a:off x="120418" y="5250617"/>
                <a:ext cx="4508583" cy="1231106"/>
                <a:chOff x="1112388" y="2060848"/>
                <a:chExt cx="4508583" cy="1231106"/>
              </a:xfrm>
            </p:grpSpPr>
            <p:sp>
              <p:nvSpPr>
                <p:cNvPr id="162" name="テキスト ボックス 161"/>
                <p:cNvSpPr txBox="1"/>
                <p:nvPr/>
              </p:nvSpPr>
              <p:spPr>
                <a:xfrm>
                  <a:off x="1162292" y="2060848"/>
                  <a:ext cx="4458679" cy="1231106"/>
                </a:xfrm>
                <a:prstGeom prst="rect">
                  <a:avLst/>
                </a:prstGeom>
                <a:solidFill>
                  <a:schemeClr val="accent5">
                    <a:lumMod val="40000"/>
                    <a:lumOff val="60000"/>
                  </a:schemeClr>
                </a:solidFill>
                <a:ln w="22225">
                  <a:solidFill>
                    <a:schemeClr val="tx1"/>
                  </a:solidFill>
                </a:ln>
              </p:spPr>
              <p:txBody>
                <a:bodyPr wrap="square" rtlCol="0">
                  <a:spAutoFit/>
                </a:bodyPr>
                <a:lstStyle/>
                <a:p>
                  <a:r>
                    <a:rPr lang="ja-JP" altLang="en-US" dirty="0"/>
                    <a:t>　</a:t>
                  </a:r>
                  <a:r>
                    <a:rPr lang="ja-JP" altLang="en-US" dirty="0" smtClean="0"/>
                    <a:t>　　　　　　　</a:t>
                  </a:r>
                  <a:r>
                    <a:rPr lang="ja-JP" altLang="en-US" b="1" dirty="0" smtClean="0">
                      <a:solidFill>
                        <a:srgbClr val="FF0000"/>
                      </a:solidFill>
                    </a:rPr>
                    <a:t>ミストなし　</a:t>
                  </a:r>
                  <a:r>
                    <a:rPr lang="ja-JP" altLang="en-US" b="1" dirty="0" smtClean="0"/>
                    <a:t>　</a:t>
                  </a:r>
                  <a:r>
                    <a:rPr lang="ja-JP" altLang="en-US" b="1" dirty="0" smtClean="0">
                      <a:solidFill>
                        <a:srgbClr val="0000FF"/>
                      </a:solidFill>
                    </a:rPr>
                    <a:t>ミストあり</a:t>
                  </a:r>
                  <a:endParaRPr lang="en-US" altLang="ja-JP" sz="2000" b="1" dirty="0" smtClean="0">
                    <a:solidFill>
                      <a:srgbClr val="0000FF"/>
                    </a:solidFill>
                  </a:endParaRPr>
                </a:p>
                <a:p>
                  <a:r>
                    <a:rPr lang="ja-JP" altLang="en-US" b="1" dirty="0" smtClean="0"/>
                    <a:t>　　　　　　　　</a:t>
                  </a:r>
                  <a:endParaRPr lang="en-US" altLang="ja-JP" b="1" dirty="0" smtClean="0"/>
                </a:p>
                <a:p>
                  <a:endParaRPr lang="en-US" altLang="ja-JP" b="1" dirty="0"/>
                </a:p>
                <a:p>
                  <a:endParaRPr lang="en-US" altLang="ja-JP" b="1" dirty="0" smtClean="0"/>
                </a:p>
              </p:txBody>
            </p:sp>
            <p:cxnSp>
              <p:nvCxnSpPr>
                <p:cNvPr id="163" name="直線コネクタ 162"/>
                <p:cNvCxnSpPr/>
                <p:nvPr/>
              </p:nvCxnSpPr>
              <p:spPr>
                <a:xfrm>
                  <a:off x="1162293" y="2420888"/>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1112388" y="2452308"/>
                  <a:ext cx="1408967" cy="369332"/>
                </a:xfrm>
                <a:prstGeom prst="rect">
                  <a:avLst/>
                </a:prstGeom>
                <a:noFill/>
              </p:spPr>
              <p:txBody>
                <a:bodyPr wrap="square" rtlCol="0">
                  <a:spAutoFit/>
                </a:bodyPr>
                <a:lstStyle/>
                <a:p>
                  <a:r>
                    <a:rPr kumimoji="1" lang="ja-JP" altLang="en-US" b="1" dirty="0" smtClean="0"/>
                    <a:t>不快エリア</a:t>
                  </a:r>
                  <a:endParaRPr kumimoji="1" lang="ja-JP" altLang="en-US" b="1" dirty="0"/>
                </a:p>
              </p:txBody>
            </p:sp>
            <p:sp>
              <p:nvSpPr>
                <p:cNvPr id="165" name="テキスト ボックス 164"/>
                <p:cNvSpPr txBox="1"/>
                <p:nvPr/>
              </p:nvSpPr>
              <p:spPr>
                <a:xfrm>
                  <a:off x="1130465" y="2907233"/>
                  <a:ext cx="1408967" cy="369332"/>
                </a:xfrm>
                <a:prstGeom prst="rect">
                  <a:avLst/>
                </a:prstGeom>
                <a:noFill/>
              </p:spPr>
              <p:txBody>
                <a:bodyPr wrap="square" rtlCol="0">
                  <a:spAutoFit/>
                </a:bodyPr>
                <a:lstStyle/>
                <a:p>
                  <a:r>
                    <a:rPr lang="ja-JP" altLang="en-US" b="1" dirty="0"/>
                    <a:t>快適</a:t>
                  </a:r>
                  <a:r>
                    <a:rPr kumimoji="1" lang="ja-JP" altLang="en-US" b="1" dirty="0" smtClean="0"/>
                    <a:t>エリア</a:t>
                  </a:r>
                  <a:endParaRPr kumimoji="1" lang="ja-JP" altLang="en-US" b="1" dirty="0"/>
                </a:p>
              </p:txBody>
            </p:sp>
            <p:cxnSp>
              <p:nvCxnSpPr>
                <p:cNvPr id="166" name="直線コネクタ 165"/>
                <p:cNvCxnSpPr/>
                <p:nvPr/>
              </p:nvCxnSpPr>
              <p:spPr>
                <a:xfrm>
                  <a:off x="2372020" y="2060848"/>
                  <a:ext cx="0" cy="12311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1162293" y="2852936"/>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テキスト ボックス 167"/>
                <p:cNvSpPr txBox="1"/>
                <p:nvPr/>
              </p:nvSpPr>
              <p:spPr>
                <a:xfrm>
                  <a:off x="2596157" y="2441724"/>
                  <a:ext cx="704484" cy="400110"/>
                </a:xfrm>
                <a:prstGeom prst="rect">
                  <a:avLst/>
                </a:prstGeom>
                <a:noFill/>
              </p:spPr>
              <p:txBody>
                <a:bodyPr wrap="square" rtlCol="0">
                  <a:spAutoFit/>
                </a:bodyPr>
                <a:lstStyle/>
                <a:p>
                  <a:r>
                    <a:rPr lang="en-US" altLang="ja-JP" sz="2000" b="1" dirty="0"/>
                    <a:t>3</a:t>
                  </a:r>
                  <a:r>
                    <a:rPr kumimoji="1" lang="en-US" altLang="ja-JP" sz="2000" b="1" dirty="0" smtClean="0"/>
                    <a:t>%</a:t>
                  </a:r>
                  <a:endParaRPr kumimoji="1" lang="ja-JP" altLang="en-US" sz="2000" b="1" dirty="0"/>
                </a:p>
              </p:txBody>
            </p:sp>
            <p:sp>
              <p:nvSpPr>
                <p:cNvPr id="169" name="テキスト ボックス 168"/>
                <p:cNvSpPr txBox="1"/>
                <p:nvPr/>
              </p:nvSpPr>
              <p:spPr>
                <a:xfrm>
                  <a:off x="3243916" y="245546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170" name="テキスト ボックス 169"/>
                <p:cNvSpPr txBox="1"/>
                <p:nvPr/>
              </p:nvSpPr>
              <p:spPr>
                <a:xfrm>
                  <a:off x="3252281" y="285557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171" name="テキスト ボックス 170"/>
                <p:cNvSpPr txBox="1"/>
                <p:nvPr/>
              </p:nvSpPr>
              <p:spPr>
                <a:xfrm>
                  <a:off x="3750098" y="2425671"/>
                  <a:ext cx="704484" cy="400110"/>
                </a:xfrm>
                <a:prstGeom prst="rect">
                  <a:avLst/>
                </a:prstGeom>
                <a:noFill/>
              </p:spPr>
              <p:txBody>
                <a:bodyPr wrap="square" rtlCol="0">
                  <a:spAutoFit/>
                </a:bodyPr>
                <a:lstStyle/>
                <a:p>
                  <a:r>
                    <a:rPr lang="en-US" altLang="ja-JP" sz="2000" b="1" dirty="0"/>
                    <a:t>1</a:t>
                  </a:r>
                  <a:r>
                    <a:rPr kumimoji="1" lang="en-US" altLang="ja-JP" sz="2000" b="1" dirty="0" smtClean="0"/>
                    <a:t>%</a:t>
                  </a:r>
                  <a:r>
                    <a:rPr kumimoji="1" lang="ja-JP" altLang="en-US" sz="2000" b="1" dirty="0" smtClean="0"/>
                    <a:t>　</a:t>
                  </a:r>
                  <a:endParaRPr kumimoji="1" lang="ja-JP" altLang="en-US" sz="2000" b="1" dirty="0"/>
                </a:p>
              </p:txBody>
            </p:sp>
            <p:sp>
              <p:nvSpPr>
                <p:cNvPr id="172" name="テキスト ボックス 171"/>
                <p:cNvSpPr txBox="1"/>
                <p:nvPr/>
              </p:nvSpPr>
              <p:spPr>
                <a:xfrm>
                  <a:off x="2539432" y="2876455"/>
                  <a:ext cx="704484" cy="400110"/>
                </a:xfrm>
                <a:prstGeom prst="rect">
                  <a:avLst/>
                </a:prstGeom>
                <a:noFill/>
              </p:spPr>
              <p:txBody>
                <a:bodyPr wrap="square" rtlCol="0">
                  <a:spAutoFit/>
                </a:bodyPr>
                <a:lstStyle/>
                <a:p>
                  <a:r>
                    <a:rPr lang="en-US" altLang="ja-JP" sz="2000" b="1" dirty="0" smtClean="0"/>
                    <a:t>78</a:t>
                  </a:r>
                  <a:r>
                    <a:rPr kumimoji="1" lang="en-US" altLang="ja-JP" sz="2000" b="1" dirty="0" smtClean="0"/>
                    <a:t>%</a:t>
                  </a:r>
                  <a:endParaRPr kumimoji="1" lang="ja-JP" altLang="en-US" sz="2000" b="1" dirty="0"/>
                </a:p>
              </p:txBody>
            </p:sp>
            <p:sp>
              <p:nvSpPr>
                <p:cNvPr id="173" name="テキスト ボックス 172"/>
                <p:cNvSpPr txBox="1"/>
                <p:nvPr/>
              </p:nvSpPr>
              <p:spPr>
                <a:xfrm>
                  <a:off x="3740172" y="2881239"/>
                  <a:ext cx="704484" cy="400110"/>
                </a:xfrm>
                <a:prstGeom prst="rect">
                  <a:avLst/>
                </a:prstGeom>
                <a:noFill/>
              </p:spPr>
              <p:txBody>
                <a:bodyPr wrap="square" rtlCol="0">
                  <a:spAutoFit/>
                </a:bodyPr>
                <a:lstStyle/>
                <a:p>
                  <a:r>
                    <a:rPr lang="en-US" altLang="ja-JP" sz="2000" b="1" dirty="0"/>
                    <a:t>96</a:t>
                  </a:r>
                  <a:r>
                    <a:rPr kumimoji="1" lang="en-US" altLang="ja-JP" sz="2000" b="1" dirty="0" smtClean="0"/>
                    <a:t>%</a:t>
                  </a:r>
                  <a:endParaRPr kumimoji="1" lang="ja-JP" altLang="en-US" sz="2000" b="1" dirty="0"/>
                </a:p>
              </p:txBody>
            </p:sp>
          </p:grpSp>
          <p:sp>
            <p:nvSpPr>
              <p:cNvPr id="161" name="テキスト ボックス 160"/>
              <p:cNvSpPr txBox="1"/>
              <p:nvPr/>
            </p:nvSpPr>
            <p:spPr>
              <a:xfrm>
                <a:off x="1992968" y="4710977"/>
                <a:ext cx="1469644" cy="461665"/>
              </a:xfrm>
              <a:prstGeom prst="rect">
                <a:avLst/>
              </a:prstGeom>
              <a:noFill/>
            </p:spPr>
            <p:txBody>
              <a:bodyPr wrap="square" rtlCol="0">
                <a:spAutoFit/>
              </a:bodyPr>
              <a:lstStyle/>
              <a:p>
                <a:r>
                  <a:rPr lang="ja-JP" altLang="en-US" sz="2400" b="1" dirty="0" smtClean="0">
                    <a:solidFill>
                      <a:srgbClr val="FF6600"/>
                    </a:solidFill>
                  </a:rPr>
                  <a:t>黒</a:t>
                </a:r>
                <a:r>
                  <a:rPr lang="en-US" altLang="ja-JP" sz="2400" b="1" dirty="0" smtClean="0">
                    <a:solidFill>
                      <a:srgbClr val="FF6600"/>
                    </a:solidFill>
                  </a:rPr>
                  <a:t>90%</a:t>
                </a:r>
              </a:p>
            </p:txBody>
          </p:sp>
        </p:grpSp>
        <p:cxnSp>
          <p:nvCxnSpPr>
            <p:cNvPr id="156" name="直線コネクタ 155"/>
            <p:cNvCxnSpPr/>
            <p:nvPr/>
          </p:nvCxnSpPr>
          <p:spPr>
            <a:xfrm>
              <a:off x="3563888" y="997569"/>
              <a:ext cx="0" cy="121162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テキスト ボックス 156"/>
            <p:cNvSpPr txBox="1"/>
            <p:nvPr/>
          </p:nvSpPr>
          <p:spPr>
            <a:xfrm>
              <a:off x="3668913" y="980728"/>
              <a:ext cx="704483" cy="369332"/>
            </a:xfrm>
            <a:prstGeom prst="rect">
              <a:avLst/>
            </a:prstGeom>
            <a:noFill/>
          </p:spPr>
          <p:txBody>
            <a:bodyPr wrap="square" rtlCol="0">
              <a:spAutoFit/>
            </a:bodyPr>
            <a:lstStyle/>
            <a:p>
              <a:r>
                <a:rPr lang="ja-JP" altLang="en-US" b="1" dirty="0"/>
                <a:t>増減</a:t>
              </a:r>
              <a:endParaRPr kumimoji="1" lang="ja-JP" altLang="en-US" b="1" dirty="0"/>
            </a:p>
          </p:txBody>
        </p:sp>
        <p:sp>
          <p:nvSpPr>
            <p:cNvPr id="158" name="テキスト ボックス 157"/>
            <p:cNvSpPr txBox="1"/>
            <p:nvPr/>
          </p:nvSpPr>
          <p:spPr>
            <a:xfrm>
              <a:off x="3630035" y="1358967"/>
              <a:ext cx="944695" cy="400110"/>
            </a:xfrm>
            <a:prstGeom prst="rect">
              <a:avLst/>
            </a:prstGeom>
            <a:noFill/>
          </p:spPr>
          <p:txBody>
            <a:bodyPr wrap="square" rtlCol="0">
              <a:spAutoFit/>
            </a:bodyPr>
            <a:lstStyle/>
            <a:p>
              <a:r>
                <a:rPr kumimoji="1" lang="ja-JP" altLang="en-US" sz="2000" b="1" dirty="0" smtClean="0"/>
                <a:t>－</a:t>
              </a:r>
              <a:r>
                <a:rPr kumimoji="1" lang="en-US" altLang="ja-JP" sz="2000" b="1" dirty="0" smtClean="0"/>
                <a:t>2%</a:t>
              </a:r>
              <a:r>
                <a:rPr kumimoji="1" lang="ja-JP" altLang="en-US" sz="2000" b="1" dirty="0" smtClean="0"/>
                <a:t>　</a:t>
              </a:r>
              <a:endParaRPr kumimoji="1" lang="ja-JP" altLang="en-US" sz="2000" b="1" dirty="0"/>
            </a:p>
          </p:txBody>
        </p:sp>
        <p:sp>
          <p:nvSpPr>
            <p:cNvPr id="159" name="テキスト ボックス 158"/>
            <p:cNvSpPr txBox="1"/>
            <p:nvPr/>
          </p:nvSpPr>
          <p:spPr>
            <a:xfrm>
              <a:off x="3607616" y="1787761"/>
              <a:ext cx="920727" cy="400110"/>
            </a:xfrm>
            <a:prstGeom prst="rect">
              <a:avLst/>
            </a:prstGeom>
            <a:noFill/>
          </p:spPr>
          <p:txBody>
            <a:bodyPr wrap="square" rtlCol="0">
              <a:spAutoFit/>
            </a:bodyPr>
            <a:lstStyle/>
            <a:p>
              <a:r>
                <a:rPr lang="ja-JP" altLang="en-US" sz="2000" b="1" dirty="0"/>
                <a:t>＋</a:t>
              </a:r>
              <a:r>
                <a:rPr kumimoji="1" lang="en-US" altLang="ja-JP" sz="2000" b="1" dirty="0" smtClean="0"/>
                <a:t>18%</a:t>
              </a:r>
              <a:r>
                <a:rPr kumimoji="1" lang="ja-JP" altLang="en-US" sz="2000" b="1" dirty="0" smtClean="0"/>
                <a:t>　</a:t>
              </a:r>
              <a:endParaRPr kumimoji="1" lang="ja-JP" altLang="en-US" sz="2000" b="1" dirty="0"/>
            </a:p>
          </p:txBody>
        </p:sp>
      </p:grpSp>
      <p:grpSp>
        <p:nvGrpSpPr>
          <p:cNvPr id="174" name="グループ化 173"/>
          <p:cNvGrpSpPr/>
          <p:nvPr/>
        </p:nvGrpSpPr>
        <p:grpSpPr>
          <a:xfrm>
            <a:off x="13423" y="2629125"/>
            <a:ext cx="4486569" cy="1767456"/>
            <a:chOff x="0" y="441741"/>
            <a:chExt cx="4528343" cy="1767456"/>
          </a:xfrm>
        </p:grpSpPr>
        <p:grpSp>
          <p:nvGrpSpPr>
            <p:cNvPr id="175" name="グループ化 174"/>
            <p:cNvGrpSpPr/>
            <p:nvPr/>
          </p:nvGrpSpPr>
          <p:grpSpPr>
            <a:xfrm>
              <a:off x="0" y="441741"/>
              <a:ext cx="4508583" cy="1767456"/>
              <a:chOff x="120418" y="4714267"/>
              <a:chExt cx="4508583" cy="1767456"/>
            </a:xfrm>
          </p:grpSpPr>
          <p:grpSp>
            <p:nvGrpSpPr>
              <p:cNvPr id="180" name="グループ化 179"/>
              <p:cNvGrpSpPr/>
              <p:nvPr/>
            </p:nvGrpSpPr>
            <p:grpSpPr>
              <a:xfrm>
                <a:off x="120418" y="5250617"/>
                <a:ext cx="4508583" cy="1231106"/>
                <a:chOff x="1112388" y="2060848"/>
                <a:chExt cx="4508583" cy="1231106"/>
              </a:xfrm>
            </p:grpSpPr>
            <p:sp>
              <p:nvSpPr>
                <p:cNvPr id="182" name="テキスト ボックス 181"/>
                <p:cNvSpPr txBox="1"/>
                <p:nvPr/>
              </p:nvSpPr>
              <p:spPr>
                <a:xfrm>
                  <a:off x="1162292" y="2060848"/>
                  <a:ext cx="4458679" cy="1231106"/>
                </a:xfrm>
                <a:prstGeom prst="rect">
                  <a:avLst/>
                </a:prstGeom>
                <a:solidFill>
                  <a:schemeClr val="accent5">
                    <a:lumMod val="40000"/>
                    <a:lumOff val="60000"/>
                  </a:schemeClr>
                </a:solidFill>
                <a:ln w="22225">
                  <a:solidFill>
                    <a:schemeClr val="tx1"/>
                  </a:solidFill>
                </a:ln>
              </p:spPr>
              <p:txBody>
                <a:bodyPr wrap="square" rtlCol="0">
                  <a:spAutoFit/>
                </a:bodyPr>
                <a:lstStyle/>
                <a:p>
                  <a:r>
                    <a:rPr lang="ja-JP" altLang="en-US" dirty="0"/>
                    <a:t>　</a:t>
                  </a:r>
                  <a:r>
                    <a:rPr lang="ja-JP" altLang="en-US" dirty="0" smtClean="0"/>
                    <a:t>　　　　　　　</a:t>
                  </a:r>
                  <a:r>
                    <a:rPr lang="ja-JP" altLang="en-US" b="1" dirty="0" smtClean="0">
                      <a:solidFill>
                        <a:srgbClr val="FF0000"/>
                      </a:solidFill>
                    </a:rPr>
                    <a:t>ミストなし　</a:t>
                  </a:r>
                  <a:r>
                    <a:rPr lang="ja-JP" altLang="en-US" b="1" dirty="0" smtClean="0"/>
                    <a:t>　</a:t>
                  </a:r>
                  <a:r>
                    <a:rPr lang="ja-JP" altLang="en-US" b="1" dirty="0" smtClean="0">
                      <a:solidFill>
                        <a:srgbClr val="0000FF"/>
                      </a:solidFill>
                    </a:rPr>
                    <a:t>ミストあり</a:t>
                  </a:r>
                  <a:endParaRPr lang="en-US" altLang="ja-JP" sz="2000" b="1" dirty="0" smtClean="0">
                    <a:solidFill>
                      <a:srgbClr val="0000FF"/>
                    </a:solidFill>
                  </a:endParaRPr>
                </a:p>
                <a:p>
                  <a:r>
                    <a:rPr lang="ja-JP" altLang="en-US" b="1" dirty="0" smtClean="0"/>
                    <a:t>　　　　　　　　</a:t>
                  </a:r>
                  <a:endParaRPr lang="en-US" altLang="ja-JP" b="1" dirty="0" smtClean="0"/>
                </a:p>
                <a:p>
                  <a:endParaRPr lang="en-US" altLang="ja-JP" b="1" dirty="0"/>
                </a:p>
                <a:p>
                  <a:endParaRPr lang="en-US" altLang="ja-JP" b="1" dirty="0" smtClean="0"/>
                </a:p>
              </p:txBody>
            </p:sp>
            <p:cxnSp>
              <p:nvCxnSpPr>
                <p:cNvPr id="183" name="直線コネクタ 182"/>
                <p:cNvCxnSpPr/>
                <p:nvPr/>
              </p:nvCxnSpPr>
              <p:spPr>
                <a:xfrm>
                  <a:off x="1162293" y="2420888"/>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テキスト ボックス 183"/>
                <p:cNvSpPr txBox="1"/>
                <p:nvPr/>
              </p:nvSpPr>
              <p:spPr>
                <a:xfrm>
                  <a:off x="1112388" y="2452308"/>
                  <a:ext cx="1408967" cy="369332"/>
                </a:xfrm>
                <a:prstGeom prst="rect">
                  <a:avLst/>
                </a:prstGeom>
                <a:noFill/>
              </p:spPr>
              <p:txBody>
                <a:bodyPr wrap="square" rtlCol="0">
                  <a:spAutoFit/>
                </a:bodyPr>
                <a:lstStyle/>
                <a:p>
                  <a:r>
                    <a:rPr kumimoji="1" lang="ja-JP" altLang="en-US" b="1" dirty="0" smtClean="0"/>
                    <a:t>不快エリア</a:t>
                  </a:r>
                  <a:endParaRPr kumimoji="1" lang="ja-JP" altLang="en-US" b="1" dirty="0"/>
                </a:p>
              </p:txBody>
            </p:sp>
            <p:sp>
              <p:nvSpPr>
                <p:cNvPr id="185" name="テキスト ボックス 184"/>
                <p:cNvSpPr txBox="1"/>
                <p:nvPr/>
              </p:nvSpPr>
              <p:spPr>
                <a:xfrm>
                  <a:off x="1130465" y="2907233"/>
                  <a:ext cx="1408967" cy="369332"/>
                </a:xfrm>
                <a:prstGeom prst="rect">
                  <a:avLst/>
                </a:prstGeom>
                <a:noFill/>
              </p:spPr>
              <p:txBody>
                <a:bodyPr wrap="square" rtlCol="0">
                  <a:spAutoFit/>
                </a:bodyPr>
                <a:lstStyle/>
                <a:p>
                  <a:r>
                    <a:rPr lang="ja-JP" altLang="en-US" b="1" dirty="0"/>
                    <a:t>快適</a:t>
                  </a:r>
                  <a:r>
                    <a:rPr kumimoji="1" lang="ja-JP" altLang="en-US" b="1" dirty="0" smtClean="0"/>
                    <a:t>エリア</a:t>
                  </a:r>
                  <a:endParaRPr kumimoji="1" lang="ja-JP" altLang="en-US" b="1" dirty="0"/>
                </a:p>
              </p:txBody>
            </p:sp>
            <p:cxnSp>
              <p:nvCxnSpPr>
                <p:cNvPr id="186" name="直線コネクタ 185"/>
                <p:cNvCxnSpPr/>
                <p:nvPr/>
              </p:nvCxnSpPr>
              <p:spPr>
                <a:xfrm>
                  <a:off x="2372020" y="2060848"/>
                  <a:ext cx="0" cy="12311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a:off x="1162293" y="2852936"/>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テキスト ボックス 187"/>
                <p:cNvSpPr txBox="1"/>
                <p:nvPr/>
              </p:nvSpPr>
              <p:spPr>
                <a:xfrm>
                  <a:off x="2596157" y="2441724"/>
                  <a:ext cx="704484" cy="400110"/>
                </a:xfrm>
                <a:prstGeom prst="rect">
                  <a:avLst/>
                </a:prstGeom>
                <a:noFill/>
              </p:spPr>
              <p:txBody>
                <a:bodyPr wrap="square" rtlCol="0">
                  <a:spAutoFit/>
                </a:bodyPr>
                <a:lstStyle/>
                <a:p>
                  <a:r>
                    <a:rPr lang="en-US" altLang="ja-JP" sz="2000" b="1" dirty="0"/>
                    <a:t>7</a:t>
                  </a:r>
                  <a:r>
                    <a:rPr kumimoji="1" lang="en-US" altLang="ja-JP" sz="2000" b="1" dirty="0" smtClean="0"/>
                    <a:t>%</a:t>
                  </a:r>
                  <a:endParaRPr kumimoji="1" lang="ja-JP" altLang="en-US" sz="2000" b="1" dirty="0"/>
                </a:p>
              </p:txBody>
            </p:sp>
            <p:sp>
              <p:nvSpPr>
                <p:cNvPr id="189" name="テキスト ボックス 188"/>
                <p:cNvSpPr txBox="1"/>
                <p:nvPr/>
              </p:nvSpPr>
              <p:spPr>
                <a:xfrm>
                  <a:off x="3243916" y="245546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190" name="テキスト ボックス 189"/>
                <p:cNvSpPr txBox="1"/>
                <p:nvPr/>
              </p:nvSpPr>
              <p:spPr>
                <a:xfrm>
                  <a:off x="3252281" y="285557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191" name="テキスト ボックス 190"/>
                <p:cNvSpPr txBox="1"/>
                <p:nvPr/>
              </p:nvSpPr>
              <p:spPr>
                <a:xfrm>
                  <a:off x="3750098" y="2425671"/>
                  <a:ext cx="704484" cy="400110"/>
                </a:xfrm>
                <a:prstGeom prst="rect">
                  <a:avLst/>
                </a:prstGeom>
                <a:noFill/>
              </p:spPr>
              <p:txBody>
                <a:bodyPr wrap="square" rtlCol="0">
                  <a:spAutoFit/>
                </a:bodyPr>
                <a:lstStyle/>
                <a:p>
                  <a:r>
                    <a:rPr kumimoji="1" lang="en-US" altLang="ja-JP" sz="2000" b="1" dirty="0" smtClean="0"/>
                    <a:t>3%</a:t>
                  </a:r>
                  <a:r>
                    <a:rPr kumimoji="1" lang="ja-JP" altLang="en-US" sz="2000" b="1" dirty="0" smtClean="0"/>
                    <a:t>　</a:t>
                  </a:r>
                  <a:endParaRPr kumimoji="1" lang="ja-JP" altLang="en-US" sz="2000" b="1" dirty="0"/>
                </a:p>
              </p:txBody>
            </p:sp>
            <p:sp>
              <p:nvSpPr>
                <p:cNvPr id="192" name="テキスト ボックス 191"/>
                <p:cNvSpPr txBox="1"/>
                <p:nvPr/>
              </p:nvSpPr>
              <p:spPr>
                <a:xfrm>
                  <a:off x="2539432" y="2876455"/>
                  <a:ext cx="704484" cy="400110"/>
                </a:xfrm>
                <a:prstGeom prst="rect">
                  <a:avLst/>
                </a:prstGeom>
                <a:noFill/>
              </p:spPr>
              <p:txBody>
                <a:bodyPr wrap="square" rtlCol="0">
                  <a:spAutoFit/>
                </a:bodyPr>
                <a:lstStyle/>
                <a:p>
                  <a:r>
                    <a:rPr lang="en-US" altLang="ja-JP" sz="2000" b="1" dirty="0"/>
                    <a:t>59</a:t>
                  </a:r>
                  <a:r>
                    <a:rPr kumimoji="1" lang="en-US" altLang="ja-JP" sz="2000" b="1" dirty="0" smtClean="0"/>
                    <a:t>%</a:t>
                  </a:r>
                  <a:endParaRPr kumimoji="1" lang="ja-JP" altLang="en-US" sz="2000" b="1" dirty="0"/>
                </a:p>
              </p:txBody>
            </p:sp>
            <p:sp>
              <p:nvSpPr>
                <p:cNvPr id="193" name="テキスト ボックス 192"/>
                <p:cNvSpPr txBox="1"/>
                <p:nvPr/>
              </p:nvSpPr>
              <p:spPr>
                <a:xfrm>
                  <a:off x="3740172" y="2881239"/>
                  <a:ext cx="704484" cy="400110"/>
                </a:xfrm>
                <a:prstGeom prst="rect">
                  <a:avLst/>
                </a:prstGeom>
                <a:noFill/>
              </p:spPr>
              <p:txBody>
                <a:bodyPr wrap="square" rtlCol="0">
                  <a:spAutoFit/>
                </a:bodyPr>
                <a:lstStyle/>
                <a:p>
                  <a:r>
                    <a:rPr lang="en-US" altLang="ja-JP" sz="2000" b="1" dirty="0"/>
                    <a:t>91</a:t>
                  </a:r>
                  <a:r>
                    <a:rPr kumimoji="1" lang="en-US" altLang="ja-JP" sz="2000" b="1" dirty="0" smtClean="0"/>
                    <a:t>%</a:t>
                  </a:r>
                  <a:endParaRPr kumimoji="1" lang="ja-JP" altLang="en-US" sz="2000" b="1" dirty="0"/>
                </a:p>
              </p:txBody>
            </p:sp>
          </p:grpSp>
          <p:sp>
            <p:nvSpPr>
              <p:cNvPr id="181" name="テキスト ボックス 180"/>
              <p:cNvSpPr txBox="1"/>
              <p:nvPr/>
            </p:nvSpPr>
            <p:spPr>
              <a:xfrm>
                <a:off x="2042521" y="4714267"/>
                <a:ext cx="1469644" cy="830997"/>
              </a:xfrm>
              <a:prstGeom prst="rect">
                <a:avLst/>
              </a:prstGeom>
              <a:noFill/>
            </p:spPr>
            <p:txBody>
              <a:bodyPr wrap="square" rtlCol="0">
                <a:spAutoFit/>
              </a:bodyPr>
              <a:lstStyle/>
              <a:p>
                <a:r>
                  <a:rPr lang="ja-JP" altLang="en-US" sz="2400" b="1" dirty="0" smtClean="0">
                    <a:solidFill>
                      <a:srgbClr val="FF6600"/>
                    </a:solidFill>
                  </a:rPr>
                  <a:t>黒</a:t>
                </a:r>
                <a:r>
                  <a:rPr lang="en-US" altLang="ja-JP" sz="2400" b="1" dirty="0" smtClean="0">
                    <a:solidFill>
                      <a:srgbClr val="FF6600"/>
                    </a:solidFill>
                  </a:rPr>
                  <a:t>50%</a:t>
                </a:r>
              </a:p>
              <a:p>
                <a:endParaRPr kumimoji="1" lang="ja-JP" altLang="en-US" sz="2400" b="1" dirty="0">
                  <a:solidFill>
                    <a:srgbClr val="FF6600"/>
                  </a:solidFill>
                </a:endParaRPr>
              </a:p>
            </p:txBody>
          </p:sp>
        </p:grpSp>
        <p:cxnSp>
          <p:nvCxnSpPr>
            <p:cNvPr id="176" name="直線コネクタ 175"/>
            <p:cNvCxnSpPr/>
            <p:nvPr/>
          </p:nvCxnSpPr>
          <p:spPr>
            <a:xfrm>
              <a:off x="3563888" y="994897"/>
              <a:ext cx="0" cy="12143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テキスト ボックス 176"/>
            <p:cNvSpPr txBox="1"/>
            <p:nvPr/>
          </p:nvSpPr>
          <p:spPr>
            <a:xfrm>
              <a:off x="3668913" y="980728"/>
              <a:ext cx="704483" cy="369332"/>
            </a:xfrm>
            <a:prstGeom prst="rect">
              <a:avLst/>
            </a:prstGeom>
            <a:noFill/>
          </p:spPr>
          <p:txBody>
            <a:bodyPr wrap="square" rtlCol="0">
              <a:spAutoFit/>
            </a:bodyPr>
            <a:lstStyle/>
            <a:p>
              <a:r>
                <a:rPr lang="ja-JP" altLang="en-US" b="1" dirty="0"/>
                <a:t>増減</a:t>
              </a:r>
              <a:endParaRPr kumimoji="1" lang="ja-JP" altLang="en-US" b="1" dirty="0"/>
            </a:p>
          </p:txBody>
        </p:sp>
        <p:sp>
          <p:nvSpPr>
            <p:cNvPr id="178" name="テキスト ボックス 177"/>
            <p:cNvSpPr txBox="1"/>
            <p:nvPr/>
          </p:nvSpPr>
          <p:spPr>
            <a:xfrm>
              <a:off x="3563888" y="1335109"/>
              <a:ext cx="944695" cy="400110"/>
            </a:xfrm>
            <a:prstGeom prst="rect">
              <a:avLst/>
            </a:prstGeom>
            <a:noFill/>
          </p:spPr>
          <p:txBody>
            <a:bodyPr wrap="square" rtlCol="0">
              <a:spAutoFit/>
            </a:bodyPr>
            <a:lstStyle/>
            <a:p>
              <a:r>
                <a:rPr lang="ja-JP" altLang="en-US" sz="2000" b="1" dirty="0" smtClean="0"/>
                <a:t>－</a:t>
              </a:r>
              <a:r>
                <a:rPr lang="en-US" altLang="ja-JP" sz="2000" b="1" dirty="0" smtClean="0"/>
                <a:t>4</a:t>
              </a:r>
              <a:r>
                <a:rPr kumimoji="1" lang="en-US" altLang="ja-JP" sz="2000" b="1" dirty="0" smtClean="0"/>
                <a:t>%</a:t>
              </a:r>
              <a:r>
                <a:rPr kumimoji="1" lang="ja-JP" altLang="en-US" sz="2000" b="1" dirty="0" smtClean="0"/>
                <a:t>　</a:t>
              </a:r>
              <a:endParaRPr kumimoji="1" lang="ja-JP" altLang="en-US" sz="2000" b="1" dirty="0"/>
            </a:p>
          </p:txBody>
        </p:sp>
        <p:sp>
          <p:nvSpPr>
            <p:cNvPr id="179" name="テキスト ボックス 178"/>
            <p:cNvSpPr txBox="1"/>
            <p:nvPr/>
          </p:nvSpPr>
          <p:spPr>
            <a:xfrm>
              <a:off x="3583648" y="1787761"/>
              <a:ext cx="944695" cy="400110"/>
            </a:xfrm>
            <a:prstGeom prst="rect">
              <a:avLst/>
            </a:prstGeom>
            <a:noFill/>
          </p:spPr>
          <p:txBody>
            <a:bodyPr wrap="square" rtlCol="0">
              <a:spAutoFit/>
            </a:bodyPr>
            <a:lstStyle/>
            <a:p>
              <a:r>
                <a:rPr lang="ja-JP" altLang="en-US" sz="2000" b="1" dirty="0" smtClean="0"/>
                <a:t>＋</a:t>
              </a:r>
              <a:r>
                <a:rPr lang="en-US" altLang="ja-JP" sz="2000" b="1" dirty="0" smtClean="0"/>
                <a:t>32</a:t>
              </a:r>
              <a:r>
                <a:rPr kumimoji="1" lang="en-US" altLang="ja-JP" sz="2000" b="1" dirty="0" smtClean="0"/>
                <a:t>%</a:t>
              </a:r>
              <a:r>
                <a:rPr kumimoji="1" lang="ja-JP" altLang="en-US" sz="2000" b="1" dirty="0" smtClean="0"/>
                <a:t>　</a:t>
              </a:r>
              <a:endParaRPr kumimoji="1" lang="ja-JP" altLang="en-US" sz="2000" b="1" dirty="0"/>
            </a:p>
          </p:txBody>
        </p:sp>
      </p:grpSp>
      <p:grpSp>
        <p:nvGrpSpPr>
          <p:cNvPr id="194" name="グループ化 193"/>
          <p:cNvGrpSpPr/>
          <p:nvPr/>
        </p:nvGrpSpPr>
        <p:grpSpPr>
          <a:xfrm>
            <a:off x="4599532" y="2629125"/>
            <a:ext cx="4521582" cy="1786934"/>
            <a:chOff x="0" y="424935"/>
            <a:chExt cx="4563682" cy="1786934"/>
          </a:xfrm>
        </p:grpSpPr>
        <p:grpSp>
          <p:nvGrpSpPr>
            <p:cNvPr id="195" name="グループ化 194"/>
            <p:cNvGrpSpPr/>
            <p:nvPr/>
          </p:nvGrpSpPr>
          <p:grpSpPr>
            <a:xfrm>
              <a:off x="0" y="424935"/>
              <a:ext cx="4508583" cy="1784262"/>
              <a:chOff x="120418" y="4697461"/>
              <a:chExt cx="4508583" cy="1784262"/>
            </a:xfrm>
          </p:grpSpPr>
          <p:grpSp>
            <p:nvGrpSpPr>
              <p:cNvPr id="200" name="グループ化 199"/>
              <p:cNvGrpSpPr/>
              <p:nvPr/>
            </p:nvGrpSpPr>
            <p:grpSpPr>
              <a:xfrm>
                <a:off x="120418" y="5250617"/>
                <a:ext cx="4508583" cy="1231106"/>
                <a:chOff x="1112388" y="2060848"/>
                <a:chExt cx="4508583" cy="1231106"/>
              </a:xfrm>
            </p:grpSpPr>
            <p:sp>
              <p:nvSpPr>
                <p:cNvPr id="202" name="テキスト ボックス 201"/>
                <p:cNvSpPr txBox="1"/>
                <p:nvPr/>
              </p:nvSpPr>
              <p:spPr>
                <a:xfrm>
                  <a:off x="1162292" y="2060848"/>
                  <a:ext cx="4458679" cy="1231106"/>
                </a:xfrm>
                <a:prstGeom prst="rect">
                  <a:avLst/>
                </a:prstGeom>
                <a:solidFill>
                  <a:schemeClr val="accent5">
                    <a:lumMod val="40000"/>
                    <a:lumOff val="60000"/>
                  </a:schemeClr>
                </a:solidFill>
                <a:ln w="22225">
                  <a:solidFill>
                    <a:schemeClr val="tx1"/>
                  </a:solidFill>
                </a:ln>
              </p:spPr>
              <p:txBody>
                <a:bodyPr wrap="square" rtlCol="0">
                  <a:spAutoFit/>
                </a:bodyPr>
                <a:lstStyle/>
                <a:p>
                  <a:r>
                    <a:rPr lang="ja-JP" altLang="en-US" dirty="0"/>
                    <a:t>　</a:t>
                  </a:r>
                  <a:r>
                    <a:rPr lang="ja-JP" altLang="en-US" dirty="0" smtClean="0"/>
                    <a:t>　　　　　　　</a:t>
                  </a:r>
                  <a:r>
                    <a:rPr lang="ja-JP" altLang="en-US" b="1" dirty="0" smtClean="0">
                      <a:solidFill>
                        <a:srgbClr val="FF0000"/>
                      </a:solidFill>
                    </a:rPr>
                    <a:t>ミストなし　</a:t>
                  </a:r>
                  <a:r>
                    <a:rPr lang="ja-JP" altLang="en-US" b="1" dirty="0" smtClean="0"/>
                    <a:t>　</a:t>
                  </a:r>
                  <a:r>
                    <a:rPr lang="ja-JP" altLang="en-US" b="1" dirty="0" smtClean="0">
                      <a:solidFill>
                        <a:srgbClr val="0000FF"/>
                      </a:solidFill>
                    </a:rPr>
                    <a:t>ミストあり</a:t>
                  </a:r>
                  <a:endParaRPr lang="en-US" altLang="ja-JP" sz="2000" b="1" dirty="0" smtClean="0">
                    <a:solidFill>
                      <a:srgbClr val="0000FF"/>
                    </a:solidFill>
                  </a:endParaRPr>
                </a:p>
                <a:p>
                  <a:r>
                    <a:rPr lang="ja-JP" altLang="en-US" b="1" dirty="0" smtClean="0"/>
                    <a:t>　　　　　　　　</a:t>
                  </a:r>
                  <a:endParaRPr lang="en-US" altLang="ja-JP" b="1" dirty="0" smtClean="0"/>
                </a:p>
                <a:p>
                  <a:endParaRPr lang="en-US" altLang="ja-JP" b="1" dirty="0"/>
                </a:p>
                <a:p>
                  <a:endParaRPr lang="en-US" altLang="ja-JP" b="1" dirty="0" smtClean="0"/>
                </a:p>
              </p:txBody>
            </p:sp>
            <p:cxnSp>
              <p:nvCxnSpPr>
                <p:cNvPr id="203" name="直線コネクタ 202"/>
                <p:cNvCxnSpPr/>
                <p:nvPr/>
              </p:nvCxnSpPr>
              <p:spPr>
                <a:xfrm>
                  <a:off x="1162293" y="2420888"/>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テキスト ボックス 203"/>
                <p:cNvSpPr txBox="1"/>
                <p:nvPr/>
              </p:nvSpPr>
              <p:spPr>
                <a:xfrm>
                  <a:off x="1112388" y="2452308"/>
                  <a:ext cx="1408967" cy="369332"/>
                </a:xfrm>
                <a:prstGeom prst="rect">
                  <a:avLst/>
                </a:prstGeom>
                <a:noFill/>
              </p:spPr>
              <p:txBody>
                <a:bodyPr wrap="square" rtlCol="0">
                  <a:spAutoFit/>
                </a:bodyPr>
                <a:lstStyle/>
                <a:p>
                  <a:r>
                    <a:rPr kumimoji="1" lang="ja-JP" altLang="en-US" b="1" dirty="0" smtClean="0"/>
                    <a:t>不快エリア</a:t>
                  </a:r>
                  <a:endParaRPr kumimoji="1" lang="ja-JP" altLang="en-US" b="1" dirty="0"/>
                </a:p>
              </p:txBody>
            </p:sp>
            <p:sp>
              <p:nvSpPr>
                <p:cNvPr id="205" name="テキスト ボックス 204"/>
                <p:cNvSpPr txBox="1"/>
                <p:nvPr/>
              </p:nvSpPr>
              <p:spPr>
                <a:xfrm>
                  <a:off x="1130465" y="2907233"/>
                  <a:ext cx="1408967" cy="369332"/>
                </a:xfrm>
                <a:prstGeom prst="rect">
                  <a:avLst/>
                </a:prstGeom>
                <a:noFill/>
              </p:spPr>
              <p:txBody>
                <a:bodyPr wrap="square" rtlCol="0">
                  <a:spAutoFit/>
                </a:bodyPr>
                <a:lstStyle/>
                <a:p>
                  <a:r>
                    <a:rPr lang="ja-JP" altLang="en-US" b="1" dirty="0"/>
                    <a:t>快適</a:t>
                  </a:r>
                  <a:r>
                    <a:rPr kumimoji="1" lang="ja-JP" altLang="en-US" b="1" dirty="0" smtClean="0"/>
                    <a:t>エリア</a:t>
                  </a:r>
                  <a:endParaRPr kumimoji="1" lang="ja-JP" altLang="en-US" b="1" dirty="0"/>
                </a:p>
              </p:txBody>
            </p:sp>
            <p:cxnSp>
              <p:nvCxnSpPr>
                <p:cNvPr id="206" name="直線コネクタ 205"/>
                <p:cNvCxnSpPr/>
                <p:nvPr/>
              </p:nvCxnSpPr>
              <p:spPr>
                <a:xfrm>
                  <a:off x="2372020" y="2060848"/>
                  <a:ext cx="0" cy="12311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a:off x="1162293" y="2852936"/>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2596157" y="2441724"/>
                  <a:ext cx="704484" cy="400110"/>
                </a:xfrm>
                <a:prstGeom prst="rect">
                  <a:avLst/>
                </a:prstGeom>
                <a:noFill/>
              </p:spPr>
              <p:txBody>
                <a:bodyPr wrap="square" rtlCol="0">
                  <a:spAutoFit/>
                </a:bodyPr>
                <a:lstStyle/>
                <a:p>
                  <a:r>
                    <a:rPr lang="en-US" altLang="ja-JP" sz="2000" b="1" dirty="0"/>
                    <a:t>16</a:t>
                  </a:r>
                  <a:r>
                    <a:rPr kumimoji="1" lang="en-US" altLang="ja-JP" sz="2000" b="1" dirty="0" smtClean="0"/>
                    <a:t>%</a:t>
                  </a:r>
                  <a:endParaRPr kumimoji="1" lang="ja-JP" altLang="en-US" sz="2000" b="1" dirty="0"/>
                </a:p>
              </p:txBody>
            </p:sp>
            <p:sp>
              <p:nvSpPr>
                <p:cNvPr id="209" name="テキスト ボックス 208"/>
                <p:cNvSpPr txBox="1"/>
                <p:nvPr/>
              </p:nvSpPr>
              <p:spPr>
                <a:xfrm>
                  <a:off x="3243916" y="245546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210" name="テキスト ボックス 209"/>
                <p:cNvSpPr txBox="1"/>
                <p:nvPr/>
              </p:nvSpPr>
              <p:spPr>
                <a:xfrm>
                  <a:off x="3252281" y="285557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211" name="テキスト ボックス 210"/>
                <p:cNvSpPr txBox="1"/>
                <p:nvPr/>
              </p:nvSpPr>
              <p:spPr>
                <a:xfrm>
                  <a:off x="3750098" y="2425671"/>
                  <a:ext cx="704484" cy="400110"/>
                </a:xfrm>
                <a:prstGeom prst="rect">
                  <a:avLst/>
                </a:prstGeom>
                <a:noFill/>
              </p:spPr>
              <p:txBody>
                <a:bodyPr wrap="square" rtlCol="0">
                  <a:spAutoFit/>
                </a:bodyPr>
                <a:lstStyle/>
                <a:p>
                  <a:r>
                    <a:rPr lang="en-US" altLang="ja-JP" sz="2000" b="1" dirty="0"/>
                    <a:t>11</a:t>
                  </a:r>
                  <a:r>
                    <a:rPr kumimoji="1" lang="en-US" altLang="ja-JP" sz="2000" b="1" dirty="0" smtClean="0"/>
                    <a:t>%</a:t>
                  </a:r>
                  <a:r>
                    <a:rPr kumimoji="1" lang="ja-JP" altLang="en-US" sz="2000" b="1" dirty="0" smtClean="0"/>
                    <a:t>　</a:t>
                  </a:r>
                  <a:endParaRPr kumimoji="1" lang="ja-JP" altLang="en-US" sz="2000" b="1" dirty="0"/>
                </a:p>
              </p:txBody>
            </p:sp>
            <p:sp>
              <p:nvSpPr>
                <p:cNvPr id="212" name="テキスト ボックス 211"/>
                <p:cNvSpPr txBox="1"/>
                <p:nvPr/>
              </p:nvSpPr>
              <p:spPr>
                <a:xfrm>
                  <a:off x="2633148" y="2876455"/>
                  <a:ext cx="704484" cy="400110"/>
                </a:xfrm>
                <a:prstGeom prst="rect">
                  <a:avLst/>
                </a:prstGeom>
                <a:noFill/>
              </p:spPr>
              <p:txBody>
                <a:bodyPr wrap="square" rtlCol="0">
                  <a:spAutoFit/>
                </a:bodyPr>
                <a:lstStyle/>
                <a:p>
                  <a:r>
                    <a:rPr lang="en-US" altLang="ja-JP" sz="2000" b="1" dirty="0"/>
                    <a:t>40</a:t>
                  </a:r>
                  <a:r>
                    <a:rPr kumimoji="1" lang="en-US" altLang="ja-JP" sz="2000" b="1" dirty="0" smtClean="0"/>
                    <a:t>%</a:t>
                  </a:r>
                  <a:endParaRPr kumimoji="1" lang="ja-JP" altLang="en-US" sz="2000" b="1" dirty="0"/>
                </a:p>
              </p:txBody>
            </p:sp>
            <p:sp>
              <p:nvSpPr>
                <p:cNvPr id="213" name="テキスト ボックス 212"/>
                <p:cNvSpPr txBox="1"/>
                <p:nvPr/>
              </p:nvSpPr>
              <p:spPr>
                <a:xfrm>
                  <a:off x="3740172" y="2881239"/>
                  <a:ext cx="704484" cy="400110"/>
                </a:xfrm>
                <a:prstGeom prst="rect">
                  <a:avLst/>
                </a:prstGeom>
                <a:noFill/>
              </p:spPr>
              <p:txBody>
                <a:bodyPr wrap="square" rtlCol="0">
                  <a:spAutoFit/>
                </a:bodyPr>
                <a:lstStyle/>
                <a:p>
                  <a:r>
                    <a:rPr lang="en-US" altLang="ja-JP" sz="2000" b="1" dirty="0"/>
                    <a:t>77</a:t>
                  </a:r>
                  <a:r>
                    <a:rPr kumimoji="1" lang="en-US" altLang="ja-JP" sz="2000" b="1" dirty="0" smtClean="0"/>
                    <a:t>%</a:t>
                  </a:r>
                  <a:endParaRPr kumimoji="1" lang="ja-JP" altLang="en-US" sz="2000" b="1" dirty="0"/>
                </a:p>
              </p:txBody>
            </p:sp>
          </p:grpSp>
          <p:sp>
            <p:nvSpPr>
              <p:cNvPr id="201" name="テキスト ボックス 200"/>
              <p:cNvSpPr txBox="1"/>
              <p:nvPr/>
            </p:nvSpPr>
            <p:spPr>
              <a:xfrm>
                <a:off x="2025647" y="4697461"/>
                <a:ext cx="1469644" cy="461665"/>
              </a:xfrm>
              <a:prstGeom prst="rect">
                <a:avLst/>
              </a:prstGeom>
              <a:noFill/>
            </p:spPr>
            <p:txBody>
              <a:bodyPr wrap="square" rtlCol="0">
                <a:spAutoFit/>
              </a:bodyPr>
              <a:lstStyle/>
              <a:p>
                <a:r>
                  <a:rPr lang="ja-JP" altLang="en-US" sz="2400" b="1" dirty="0">
                    <a:solidFill>
                      <a:srgbClr val="FF6600"/>
                    </a:solidFill>
                  </a:rPr>
                  <a:t>すだれ</a:t>
                </a:r>
                <a:endParaRPr kumimoji="1" lang="ja-JP" altLang="en-US" sz="2400" b="1" dirty="0">
                  <a:solidFill>
                    <a:srgbClr val="FF6600"/>
                  </a:solidFill>
                </a:endParaRPr>
              </a:p>
            </p:txBody>
          </p:sp>
        </p:grpSp>
        <p:cxnSp>
          <p:nvCxnSpPr>
            <p:cNvPr id="196" name="直線コネクタ 195"/>
            <p:cNvCxnSpPr/>
            <p:nvPr/>
          </p:nvCxnSpPr>
          <p:spPr>
            <a:xfrm>
              <a:off x="3563888" y="980763"/>
              <a:ext cx="0" cy="12311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テキスト ボックス 196"/>
            <p:cNvSpPr txBox="1"/>
            <p:nvPr/>
          </p:nvSpPr>
          <p:spPr>
            <a:xfrm>
              <a:off x="3668913" y="980728"/>
              <a:ext cx="704483" cy="369332"/>
            </a:xfrm>
            <a:prstGeom prst="rect">
              <a:avLst/>
            </a:prstGeom>
            <a:noFill/>
          </p:spPr>
          <p:txBody>
            <a:bodyPr wrap="square" rtlCol="0">
              <a:spAutoFit/>
            </a:bodyPr>
            <a:lstStyle/>
            <a:p>
              <a:r>
                <a:rPr lang="ja-JP" altLang="en-US" b="1" dirty="0"/>
                <a:t>増減</a:t>
              </a:r>
              <a:endParaRPr kumimoji="1" lang="ja-JP" altLang="en-US" b="1" dirty="0"/>
            </a:p>
          </p:txBody>
        </p:sp>
        <p:sp>
          <p:nvSpPr>
            <p:cNvPr id="198" name="テキスト ボックス 197"/>
            <p:cNvSpPr txBox="1"/>
            <p:nvPr/>
          </p:nvSpPr>
          <p:spPr>
            <a:xfrm>
              <a:off x="3618987" y="1335109"/>
              <a:ext cx="944695" cy="400110"/>
            </a:xfrm>
            <a:prstGeom prst="rect">
              <a:avLst/>
            </a:prstGeom>
            <a:noFill/>
          </p:spPr>
          <p:txBody>
            <a:bodyPr wrap="square" rtlCol="0">
              <a:spAutoFit/>
            </a:bodyPr>
            <a:lstStyle/>
            <a:p>
              <a:r>
                <a:rPr lang="ja-JP" altLang="en-US" sz="2000" b="1" dirty="0" smtClean="0"/>
                <a:t>－</a:t>
              </a:r>
              <a:r>
                <a:rPr lang="en-US" altLang="ja-JP" sz="2000" b="1" dirty="0" smtClean="0"/>
                <a:t>5</a:t>
              </a:r>
              <a:r>
                <a:rPr kumimoji="1" lang="en-US" altLang="ja-JP" sz="2000" b="1" dirty="0" smtClean="0"/>
                <a:t>%</a:t>
              </a:r>
              <a:r>
                <a:rPr kumimoji="1" lang="ja-JP" altLang="en-US" sz="2000" b="1" dirty="0" smtClean="0"/>
                <a:t>　</a:t>
              </a:r>
              <a:endParaRPr kumimoji="1" lang="ja-JP" altLang="en-US" sz="2000" b="1" dirty="0"/>
            </a:p>
          </p:txBody>
        </p:sp>
        <p:sp>
          <p:nvSpPr>
            <p:cNvPr id="199" name="テキスト ボックス 198"/>
            <p:cNvSpPr txBox="1"/>
            <p:nvPr/>
          </p:nvSpPr>
          <p:spPr>
            <a:xfrm>
              <a:off x="3583648" y="1787761"/>
              <a:ext cx="944695" cy="400110"/>
            </a:xfrm>
            <a:prstGeom prst="rect">
              <a:avLst/>
            </a:prstGeom>
            <a:noFill/>
          </p:spPr>
          <p:txBody>
            <a:bodyPr wrap="square" rtlCol="0">
              <a:spAutoFit/>
            </a:bodyPr>
            <a:lstStyle/>
            <a:p>
              <a:r>
                <a:rPr lang="ja-JP" altLang="en-US" sz="2000" b="1" dirty="0" smtClean="0"/>
                <a:t>＋</a:t>
              </a:r>
              <a:r>
                <a:rPr lang="en-US" altLang="ja-JP" sz="2000" b="1" dirty="0" smtClean="0"/>
                <a:t>34</a:t>
              </a:r>
              <a:r>
                <a:rPr kumimoji="1" lang="en-US" altLang="ja-JP" sz="2000" b="1" dirty="0" smtClean="0"/>
                <a:t>%</a:t>
              </a:r>
              <a:r>
                <a:rPr kumimoji="1" lang="ja-JP" altLang="en-US" sz="2000" b="1" dirty="0" smtClean="0"/>
                <a:t>　</a:t>
              </a:r>
              <a:endParaRPr kumimoji="1" lang="ja-JP" altLang="en-US" sz="2000" b="1" dirty="0"/>
            </a:p>
          </p:txBody>
        </p:sp>
      </p:grpSp>
      <p:grpSp>
        <p:nvGrpSpPr>
          <p:cNvPr id="214" name="グループ化 213"/>
          <p:cNvGrpSpPr/>
          <p:nvPr/>
        </p:nvGrpSpPr>
        <p:grpSpPr>
          <a:xfrm>
            <a:off x="1043" y="4724012"/>
            <a:ext cx="4486569" cy="1754941"/>
            <a:chOff x="0" y="455387"/>
            <a:chExt cx="4528343" cy="1754941"/>
          </a:xfrm>
        </p:grpSpPr>
        <p:grpSp>
          <p:nvGrpSpPr>
            <p:cNvPr id="215" name="グループ化 214"/>
            <p:cNvGrpSpPr/>
            <p:nvPr/>
          </p:nvGrpSpPr>
          <p:grpSpPr>
            <a:xfrm>
              <a:off x="0" y="455387"/>
              <a:ext cx="4508583" cy="1753810"/>
              <a:chOff x="120418" y="4727913"/>
              <a:chExt cx="4508583" cy="1753810"/>
            </a:xfrm>
          </p:grpSpPr>
          <p:grpSp>
            <p:nvGrpSpPr>
              <p:cNvPr id="220" name="グループ化 219"/>
              <p:cNvGrpSpPr/>
              <p:nvPr/>
            </p:nvGrpSpPr>
            <p:grpSpPr>
              <a:xfrm>
                <a:off x="120418" y="5250617"/>
                <a:ext cx="4508583" cy="1231106"/>
                <a:chOff x="1112388" y="2060848"/>
                <a:chExt cx="4508583" cy="1231106"/>
              </a:xfrm>
            </p:grpSpPr>
            <p:sp>
              <p:nvSpPr>
                <p:cNvPr id="222" name="テキスト ボックス 221"/>
                <p:cNvSpPr txBox="1"/>
                <p:nvPr/>
              </p:nvSpPr>
              <p:spPr>
                <a:xfrm>
                  <a:off x="1162292" y="2060848"/>
                  <a:ext cx="4458679" cy="1231106"/>
                </a:xfrm>
                <a:prstGeom prst="rect">
                  <a:avLst/>
                </a:prstGeom>
                <a:solidFill>
                  <a:schemeClr val="accent5">
                    <a:lumMod val="40000"/>
                    <a:lumOff val="60000"/>
                  </a:schemeClr>
                </a:solidFill>
                <a:ln w="22225">
                  <a:solidFill>
                    <a:schemeClr val="tx1"/>
                  </a:solidFill>
                </a:ln>
              </p:spPr>
              <p:txBody>
                <a:bodyPr wrap="square" rtlCol="0">
                  <a:spAutoFit/>
                </a:bodyPr>
                <a:lstStyle/>
                <a:p>
                  <a:r>
                    <a:rPr lang="ja-JP" altLang="en-US" dirty="0"/>
                    <a:t>　</a:t>
                  </a:r>
                  <a:r>
                    <a:rPr lang="ja-JP" altLang="en-US" dirty="0" smtClean="0"/>
                    <a:t>　　　　　　　</a:t>
                  </a:r>
                  <a:r>
                    <a:rPr lang="ja-JP" altLang="en-US" b="1" dirty="0" smtClean="0">
                      <a:solidFill>
                        <a:srgbClr val="FF0000"/>
                      </a:solidFill>
                    </a:rPr>
                    <a:t>ミストなし　</a:t>
                  </a:r>
                  <a:r>
                    <a:rPr lang="ja-JP" altLang="en-US" b="1" dirty="0" smtClean="0"/>
                    <a:t>　</a:t>
                  </a:r>
                  <a:r>
                    <a:rPr lang="ja-JP" altLang="en-US" b="1" dirty="0" smtClean="0">
                      <a:solidFill>
                        <a:srgbClr val="0000FF"/>
                      </a:solidFill>
                    </a:rPr>
                    <a:t>ミストあり</a:t>
                  </a:r>
                  <a:endParaRPr lang="en-US" altLang="ja-JP" sz="2000" b="1" dirty="0" smtClean="0">
                    <a:solidFill>
                      <a:srgbClr val="0000FF"/>
                    </a:solidFill>
                  </a:endParaRPr>
                </a:p>
                <a:p>
                  <a:r>
                    <a:rPr lang="ja-JP" altLang="en-US" b="1" dirty="0" smtClean="0"/>
                    <a:t>　　　　　　　　</a:t>
                  </a:r>
                  <a:endParaRPr lang="en-US" altLang="ja-JP" b="1" dirty="0" smtClean="0"/>
                </a:p>
                <a:p>
                  <a:endParaRPr lang="en-US" altLang="ja-JP" b="1" dirty="0"/>
                </a:p>
                <a:p>
                  <a:endParaRPr lang="en-US" altLang="ja-JP" b="1" dirty="0" smtClean="0"/>
                </a:p>
              </p:txBody>
            </p:sp>
            <p:cxnSp>
              <p:nvCxnSpPr>
                <p:cNvPr id="223" name="直線コネクタ 222"/>
                <p:cNvCxnSpPr/>
                <p:nvPr/>
              </p:nvCxnSpPr>
              <p:spPr>
                <a:xfrm>
                  <a:off x="1162293" y="2420888"/>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テキスト ボックス 223"/>
                <p:cNvSpPr txBox="1"/>
                <p:nvPr/>
              </p:nvSpPr>
              <p:spPr>
                <a:xfrm>
                  <a:off x="1112388" y="2452308"/>
                  <a:ext cx="1408967" cy="369332"/>
                </a:xfrm>
                <a:prstGeom prst="rect">
                  <a:avLst/>
                </a:prstGeom>
                <a:noFill/>
              </p:spPr>
              <p:txBody>
                <a:bodyPr wrap="square" rtlCol="0">
                  <a:spAutoFit/>
                </a:bodyPr>
                <a:lstStyle/>
                <a:p>
                  <a:r>
                    <a:rPr kumimoji="1" lang="ja-JP" altLang="en-US" b="1" dirty="0" smtClean="0"/>
                    <a:t>不快エリア</a:t>
                  </a:r>
                  <a:endParaRPr kumimoji="1" lang="ja-JP" altLang="en-US" b="1" dirty="0"/>
                </a:p>
              </p:txBody>
            </p:sp>
            <p:sp>
              <p:nvSpPr>
                <p:cNvPr id="225" name="テキスト ボックス 224"/>
                <p:cNvSpPr txBox="1"/>
                <p:nvPr/>
              </p:nvSpPr>
              <p:spPr>
                <a:xfrm>
                  <a:off x="1130465" y="2907233"/>
                  <a:ext cx="1408967" cy="369332"/>
                </a:xfrm>
                <a:prstGeom prst="rect">
                  <a:avLst/>
                </a:prstGeom>
                <a:noFill/>
              </p:spPr>
              <p:txBody>
                <a:bodyPr wrap="square" rtlCol="0">
                  <a:spAutoFit/>
                </a:bodyPr>
                <a:lstStyle/>
                <a:p>
                  <a:r>
                    <a:rPr lang="ja-JP" altLang="en-US" b="1" dirty="0"/>
                    <a:t>快適</a:t>
                  </a:r>
                  <a:r>
                    <a:rPr kumimoji="1" lang="ja-JP" altLang="en-US" b="1" dirty="0" smtClean="0"/>
                    <a:t>エリア</a:t>
                  </a:r>
                  <a:endParaRPr kumimoji="1" lang="ja-JP" altLang="en-US" b="1" dirty="0"/>
                </a:p>
              </p:txBody>
            </p:sp>
            <p:cxnSp>
              <p:nvCxnSpPr>
                <p:cNvPr id="226" name="直線コネクタ 225"/>
                <p:cNvCxnSpPr/>
                <p:nvPr/>
              </p:nvCxnSpPr>
              <p:spPr>
                <a:xfrm>
                  <a:off x="2372020" y="2060848"/>
                  <a:ext cx="0" cy="12311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162293" y="2852936"/>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テキスト ボックス 227"/>
                <p:cNvSpPr txBox="1"/>
                <p:nvPr/>
              </p:nvSpPr>
              <p:spPr>
                <a:xfrm>
                  <a:off x="2596157" y="2441724"/>
                  <a:ext cx="704484" cy="400110"/>
                </a:xfrm>
                <a:prstGeom prst="rect">
                  <a:avLst/>
                </a:prstGeom>
                <a:noFill/>
              </p:spPr>
              <p:txBody>
                <a:bodyPr wrap="square" rtlCol="0">
                  <a:spAutoFit/>
                </a:bodyPr>
                <a:lstStyle/>
                <a:p>
                  <a:r>
                    <a:rPr lang="en-US" altLang="ja-JP" sz="2000" b="1" dirty="0" smtClean="0"/>
                    <a:t>42</a:t>
                  </a:r>
                  <a:r>
                    <a:rPr kumimoji="1" lang="en-US" altLang="ja-JP" sz="2000" b="1" dirty="0" smtClean="0"/>
                    <a:t>%</a:t>
                  </a:r>
                  <a:endParaRPr kumimoji="1" lang="ja-JP" altLang="en-US" sz="2000" b="1" dirty="0"/>
                </a:p>
              </p:txBody>
            </p:sp>
            <p:sp>
              <p:nvSpPr>
                <p:cNvPr id="229" name="テキスト ボックス 228"/>
                <p:cNvSpPr txBox="1"/>
                <p:nvPr/>
              </p:nvSpPr>
              <p:spPr>
                <a:xfrm>
                  <a:off x="3243916" y="245546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230" name="テキスト ボックス 229"/>
                <p:cNvSpPr txBox="1"/>
                <p:nvPr/>
              </p:nvSpPr>
              <p:spPr>
                <a:xfrm>
                  <a:off x="3252281" y="285557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231" name="テキスト ボックス 230"/>
                <p:cNvSpPr txBox="1"/>
                <p:nvPr/>
              </p:nvSpPr>
              <p:spPr>
                <a:xfrm>
                  <a:off x="3750098" y="2425671"/>
                  <a:ext cx="704484" cy="400110"/>
                </a:xfrm>
                <a:prstGeom prst="rect">
                  <a:avLst/>
                </a:prstGeom>
                <a:noFill/>
              </p:spPr>
              <p:txBody>
                <a:bodyPr wrap="square" rtlCol="0">
                  <a:spAutoFit/>
                </a:bodyPr>
                <a:lstStyle/>
                <a:p>
                  <a:r>
                    <a:rPr lang="en-US" altLang="ja-JP" sz="2000" b="1" dirty="0"/>
                    <a:t>32</a:t>
                  </a:r>
                  <a:r>
                    <a:rPr kumimoji="1" lang="en-US" altLang="ja-JP" sz="2000" b="1" dirty="0" smtClean="0"/>
                    <a:t>%</a:t>
                  </a:r>
                  <a:r>
                    <a:rPr kumimoji="1" lang="ja-JP" altLang="en-US" sz="2000" b="1" dirty="0" smtClean="0"/>
                    <a:t>　</a:t>
                  </a:r>
                  <a:endParaRPr kumimoji="1" lang="ja-JP" altLang="en-US" sz="2000" b="1" dirty="0"/>
                </a:p>
              </p:txBody>
            </p:sp>
            <p:sp>
              <p:nvSpPr>
                <p:cNvPr id="232" name="テキスト ボックス 231"/>
                <p:cNvSpPr txBox="1"/>
                <p:nvPr/>
              </p:nvSpPr>
              <p:spPr>
                <a:xfrm>
                  <a:off x="2623032" y="2876455"/>
                  <a:ext cx="704484" cy="400110"/>
                </a:xfrm>
                <a:prstGeom prst="rect">
                  <a:avLst/>
                </a:prstGeom>
                <a:noFill/>
              </p:spPr>
              <p:txBody>
                <a:bodyPr wrap="square" rtlCol="0">
                  <a:spAutoFit/>
                </a:bodyPr>
                <a:lstStyle/>
                <a:p>
                  <a:r>
                    <a:rPr lang="en-US" altLang="ja-JP" sz="2000" b="1" dirty="0"/>
                    <a:t>20</a:t>
                  </a:r>
                  <a:r>
                    <a:rPr kumimoji="1" lang="en-US" altLang="ja-JP" sz="2000" b="1" dirty="0" smtClean="0"/>
                    <a:t>%</a:t>
                  </a:r>
                  <a:endParaRPr kumimoji="1" lang="ja-JP" altLang="en-US" sz="2000" b="1" dirty="0"/>
                </a:p>
              </p:txBody>
            </p:sp>
            <p:sp>
              <p:nvSpPr>
                <p:cNvPr id="233" name="テキスト ボックス 232"/>
                <p:cNvSpPr txBox="1"/>
                <p:nvPr/>
              </p:nvSpPr>
              <p:spPr>
                <a:xfrm>
                  <a:off x="3740172" y="2881239"/>
                  <a:ext cx="704484" cy="400110"/>
                </a:xfrm>
                <a:prstGeom prst="rect">
                  <a:avLst/>
                </a:prstGeom>
                <a:noFill/>
              </p:spPr>
              <p:txBody>
                <a:bodyPr wrap="square" rtlCol="0">
                  <a:spAutoFit/>
                </a:bodyPr>
                <a:lstStyle/>
                <a:p>
                  <a:r>
                    <a:rPr lang="en-US" altLang="ja-JP" sz="2000" b="1" dirty="0"/>
                    <a:t>48</a:t>
                  </a:r>
                  <a:r>
                    <a:rPr kumimoji="1" lang="en-US" altLang="ja-JP" sz="2000" b="1" dirty="0" smtClean="0"/>
                    <a:t>%</a:t>
                  </a:r>
                  <a:endParaRPr kumimoji="1" lang="ja-JP" altLang="en-US" sz="2000" b="1" dirty="0"/>
                </a:p>
              </p:txBody>
            </p:sp>
          </p:grpSp>
          <p:sp>
            <p:nvSpPr>
              <p:cNvPr id="221" name="テキスト ボックス 220"/>
              <p:cNvSpPr txBox="1"/>
              <p:nvPr/>
            </p:nvSpPr>
            <p:spPr>
              <a:xfrm>
                <a:off x="2055016" y="4727913"/>
                <a:ext cx="1469644" cy="461665"/>
              </a:xfrm>
              <a:prstGeom prst="rect">
                <a:avLst/>
              </a:prstGeom>
              <a:noFill/>
            </p:spPr>
            <p:txBody>
              <a:bodyPr wrap="square" rtlCol="0">
                <a:spAutoFit/>
              </a:bodyPr>
              <a:lstStyle/>
              <a:p>
                <a:r>
                  <a:rPr lang="ja-JP" altLang="en-US" sz="2400" b="1" dirty="0" smtClean="0">
                    <a:solidFill>
                      <a:srgbClr val="FF6600"/>
                    </a:solidFill>
                  </a:rPr>
                  <a:t>白</a:t>
                </a:r>
                <a:r>
                  <a:rPr lang="en-US" altLang="ja-JP" sz="2400" b="1" dirty="0" smtClean="0">
                    <a:solidFill>
                      <a:srgbClr val="FF6600"/>
                    </a:solidFill>
                  </a:rPr>
                  <a:t>10%</a:t>
                </a:r>
              </a:p>
            </p:txBody>
          </p:sp>
        </p:grpSp>
        <p:cxnSp>
          <p:nvCxnSpPr>
            <p:cNvPr id="216" name="直線コネクタ 215"/>
            <p:cNvCxnSpPr/>
            <p:nvPr/>
          </p:nvCxnSpPr>
          <p:spPr>
            <a:xfrm>
              <a:off x="3563888" y="978091"/>
              <a:ext cx="0" cy="12322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テキスト ボックス 216"/>
            <p:cNvSpPr txBox="1"/>
            <p:nvPr/>
          </p:nvSpPr>
          <p:spPr>
            <a:xfrm>
              <a:off x="3668913" y="980728"/>
              <a:ext cx="704483" cy="369332"/>
            </a:xfrm>
            <a:prstGeom prst="rect">
              <a:avLst/>
            </a:prstGeom>
            <a:noFill/>
          </p:spPr>
          <p:txBody>
            <a:bodyPr wrap="square" rtlCol="0">
              <a:spAutoFit/>
            </a:bodyPr>
            <a:lstStyle/>
            <a:p>
              <a:r>
                <a:rPr lang="ja-JP" altLang="en-US" b="1" dirty="0"/>
                <a:t>増減</a:t>
              </a:r>
              <a:endParaRPr kumimoji="1" lang="ja-JP" altLang="en-US" b="1" dirty="0"/>
            </a:p>
          </p:txBody>
        </p:sp>
        <p:sp>
          <p:nvSpPr>
            <p:cNvPr id="218" name="テキスト ボックス 217"/>
            <p:cNvSpPr txBox="1"/>
            <p:nvPr/>
          </p:nvSpPr>
          <p:spPr>
            <a:xfrm>
              <a:off x="3563888" y="1335109"/>
              <a:ext cx="944695" cy="400110"/>
            </a:xfrm>
            <a:prstGeom prst="rect">
              <a:avLst/>
            </a:prstGeom>
            <a:noFill/>
          </p:spPr>
          <p:txBody>
            <a:bodyPr wrap="square" rtlCol="0">
              <a:spAutoFit/>
            </a:bodyPr>
            <a:lstStyle/>
            <a:p>
              <a:r>
                <a:rPr kumimoji="1" lang="ja-JP" altLang="en-US" sz="2000" b="1" dirty="0" smtClean="0"/>
                <a:t>－</a:t>
              </a:r>
              <a:r>
                <a:rPr kumimoji="1" lang="en-US" altLang="ja-JP" sz="2000" b="1" dirty="0" smtClean="0"/>
                <a:t>10%</a:t>
              </a:r>
              <a:r>
                <a:rPr kumimoji="1" lang="ja-JP" altLang="en-US" sz="2000" b="1" dirty="0" smtClean="0"/>
                <a:t>　</a:t>
              </a:r>
              <a:endParaRPr kumimoji="1" lang="ja-JP" altLang="en-US" sz="2000" b="1" dirty="0"/>
            </a:p>
          </p:txBody>
        </p:sp>
        <p:sp>
          <p:nvSpPr>
            <p:cNvPr id="219" name="テキスト ボックス 218"/>
            <p:cNvSpPr txBox="1"/>
            <p:nvPr/>
          </p:nvSpPr>
          <p:spPr>
            <a:xfrm>
              <a:off x="3583648" y="1787761"/>
              <a:ext cx="944695" cy="400110"/>
            </a:xfrm>
            <a:prstGeom prst="rect">
              <a:avLst/>
            </a:prstGeom>
            <a:noFill/>
          </p:spPr>
          <p:txBody>
            <a:bodyPr wrap="square" rtlCol="0">
              <a:spAutoFit/>
            </a:bodyPr>
            <a:lstStyle/>
            <a:p>
              <a:r>
                <a:rPr lang="ja-JP" altLang="en-US" sz="2000" b="1" dirty="0" smtClean="0"/>
                <a:t>＋</a:t>
              </a:r>
              <a:r>
                <a:rPr lang="en-US" altLang="ja-JP" sz="2000" b="1" dirty="0" smtClean="0"/>
                <a:t>28</a:t>
              </a:r>
              <a:r>
                <a:rPr kumimoji="1" lang="en-US" altLang="ja-JP" sz="2000" b="1" dirty="0" smtClean="0"/>
                <a:t>%</a:t>
              </a:r>
              <a:r>
                <a:rPr kumimoji="1" lang="ja-JP" altLang="en-US" sz="2000" b="1" dirty="0" smtClean="0"/>
                <a:t>　</a:t>
              </a:r>
              <a:endParaRPr kumimoji="1" lang="ja-JP" altLang="en-US" sz="2000" b="1" dirty="0"/>
            </a:p>
          </p:txBody>
        </p:sp>
      </p:grpSp>
      <p:grpSp>
        <p:nvGrpSpPr>
          <p:cNvPr id="234" name="グループ化 233"/>
          <p:cNvGrpSpPr/>
          <p:nvPr/>
        </p:nvGrpSpPr>
        <p:grpSpPr>
          <a:xfrm>
            <a:off x="4599532" y="4699735"/>
            <a:ext cx="4486569" cy="1798696"/>
            <a:chOff x="0" y="429979"/>
            <a:chExt cx="4528343" cy="1798696"/>
          </a:xfrm>
        </p:grpSpPr>
        <p:grpSp>
          <p:nvGrpSpPr>
            <p:cNvPr id="235" name="グループ化 234"/>
            <p:cNvGrpSpPr/>
            <p:nvPr/>
          </p:nvGrpSpPr>
          <p:grpSpPr>
            <a:xfrm>
              <a:off x="0" y="429979"/>
              <a:ext cx="4508583" cy="1779218"/>
              <a:chOff x="120418" y="4702505"/>
              <a:chExt cx="4508583" cy="1779218"/>
            </a:xfrm>
          </p:grpSpPr>
          <p:grpSp>
            <p:nvGrpSpPr>
              <p:cNvPr id="240" name="グループ化 239"/>
              <p:cNvGrpSpPr/>
              <p:nvPr/>
            </p:nvGrpSpPr>
            <p:grpSpPr>
              <a:xfrm>
                <a:off x="120418" y="5250617"/>
                <a:ext cx="4508583" cy="1231106"/>
                <a:chOff x="1112388" y="2060848"/>
                <a:chExt cx="4508583" cy="1231106"/>
              </a:xfrm>
            </p:grpSpPr>
            <p:sp>
              <p:nvSpPr>
                <p:cNvPr id="242" name="テキスト ボックス 241"/>
                <p:cNvSpPr txBox="1"/>
                <p:nvPr/>
              </p:nvSpPr>
              <p:spPr>
                <a:xfrm>
                  <a:off x="1162292" y="2060848"/>
                  <a:ext cx="4458679" cy="1231106"/>
                </a:xfrm>
                <a:prstGeom prst="rect">
                  <a:avLst/>
                </a:prstGeom>
                <a:solidFill>
                  <a:schemeClr val="accent5">
                    <a:lumMod val="40000"/>
                    <a:lumOff val="60000"/>
                  </a:schemeClr>
                </a:solidFill>
                <a:ln w="22225">
                  <a:solidFill>
                    <a:schemeClr val="tx1"/>
                  </a:solidFill>
                </a:ln>
              </p:spPr>
              <p:txBody>
                <a:bodyPr wrap="square" rtlCol="0">
                  <a:spAutoFit/>
                </a:bodyPr>
                <a:lstStyle/>
                <a:p>
                  <a:r>
                    <a:rPr lang="ja-JP" altLang="en-US" dirty="0"/>
                    <a:t>　</a:t>
                  </a:r>
                  <a:r>
                    <a:rPr lang="ja-JP" altLang="en-US" dirty="0" smtClean="0"/>
                    <a:t>　　　　　　　</a:t>
                  </a:r>
                  <a:r>
                    <a:rPr lang="ja-JP" altLang="en-US" b="1" dirty="0" smtClean="0">
                      <a:solidFill>
                        <a:srgbClr val="FF0000"/>
                      </a:solidFill>
                    </a:rPr>
                    <a:t>ミストなし　</a:t>
                  </a:r>
                  <a:r>
                    <a:rPr lang="ja-JP" altLang="en-US" b="1" dirty="0" smtClean="0"/>
                    <a:t>　</a:t>
                  </a:r>
                  <a:r>
                    <a:rPr lang="ja-JP" altLang="en-US" b="1" dirty="0" smtClean="0">
                      <a:solidFill>
                        <a:srgbClr val="0000FF"/>
                      </a:solidFill>
                    </a:rPr>
                    <a:t>ミストあり</a:t>
                  </a:r>
                  <a:endParaRPr lang="en-US" altLang="ja-JP" sz="2000" b="1" dirty="0" smtClean="0">
                    <a:solidFill>
                      <a:srgbClr val="0000FF"/>
                    </a:solidFill>
                  </a:endParaRPr>
                </a:p>
                <a:p>
                  <a:r>
                    <a:rPr lang="ja-JP" altLang="en-US" b="1" dirty="0" smtClean="0"/>
                    <a:t>　　　　　　　　</a:t>
                  </a:r>
                  <a:endParaRPr lang="en-US" altLang="ja-JP" b="1" dirty="0" smtClean="0"/>
                </a:p>
                <a:p>
                  <a:endParaRPr lang="en-US" altLang="ja-JP" b="1" dirty="0"/>
                </a:p>
                <a:p>
                  <a:endParaRPr lang="en-US" altLang="ja-JP" b="1" dirty="0" smtClean="0"/>
                </a:p>
              </p:txBody>
            </p:sp>
            <p:cxnSp>
              <p:nvCxnSpPr>
                <p:cNvPr id="243" name="直線コネクタ 242"/>
                <p:cNvCxnSpPr/>
                <p:nvPr/>
              </p:nvCxnSpPr>
              <p:spPr>
                <a:xfrm>
                  <a:off x="1162293" y="2420888"/>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テキスト ボックス 243"/>
                <p:cNvSpPr txBox="1"/>
                <p:nvPr/>
              </p:nvSpPr>
              <p:spPr>
                <a:xfrm>
                  <a:off x="1112388" y="2452308"/>
                  <a:ext cx="1408967" cy="369332"/>
                </a:xfrm>
                <a:prstGeom prst="rect">
                  <a:avLst/>
                </a:prstGeom>
                <a:noFill/>
              </p:spPr>
              <p:txBody>
                <a:bodyPr wrap="square" rtlCol="0">
                  <a:spAutoFit/>
                </a:bodyPr>
                <a:lstStyle/>
                <a:p>
                  <a:r>
                    <a:rPr kumimoji="1" lang="ja-JP" altLang="en-US" b="1" dirty="0" smtClean="0"/>
                    <a:t>不快エリア</a:t>
                  </a:r>
                  <a:endParaRPr kumimoji="1" lang="ja-JP" altLang="en-US" b="1" dirty="0"/>
                </a:p>
              </p:txBody>
            </p:sp>
            <p:sp>
              <p:nvSpPr>
                <p:cNvPr id="245" name="テキスト ボックス 244"/>
                <p:cNvSpPr txBox="1"/>
                <p:nvPr/>
              </p:nvSpPr>
              <p:spPr>
                <a:xfrm>
                  <a:off x="1130465" y="2907233"/>
                  <a:ext cx="1408967" cy="369332"/>
                </a:xfrm>
                <a:prstGeom prst="rect">
                  <a:avLst/>
                </a:prstGeom>
                <a:noFill/>
              </p:spPr>
              <p:txBody>
                <a:bodyPr wrap="square" rtlCol="0">
                  <a:spAutoFit/>
                </a:bodyPr>
                <a:lstStyle/>
                <a:p>
                  <a:r>
                    <a:rPr lang="ja-JP" altLang="en-US" b="1" dirty="0"/>
                    <a:t>快適</a:t>
                  </a:r>
                  <a:r>
                    <a:rPr kumimoji="1" lang="ja-JP" altLang="en-US" b="1" dirty="0" smtClean="0"/>
                    <a:t>エリア</a:t>
                  </a:r>
                  <a:endParaRPr kumimoji="1" lang="ja-JP" altLang="en-US" b="1" dirty="0"/>
                </a:p>
              </p:txBody>
            </p:sp>
            <p:cxnSp>
              <p:nvCxnSpPr>
                <p:cNvPr id="246" name="直線コネクタ 245"/>
                <p:cNvCxnSpPr/>
                <p:nvPr/>
              </p:nvCxnSpPr>
              <p:spPr>
                <a:xfrm>
                  <a:off x="2372020" y="2060848"/>
                  <a:ext cx="0" cy="12311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直線コネクタ 246"/>
                <p:cNvCxnSpPr/>
                <p:nvPr/>
              </p:nvCxnSpPr>
              <p:spPr>
                <a:xfrm>
                  <a:off x="1162293" y="2852936"/>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8" name="テキスト ボックス 247"/>
                <p:cNvSpPr txBox="1"/>
                <p:nvPr/>
              </p:nvSpPr>
              <p:spPr>
                <a:xfrm>
                  <a:off x="2596157" y="2441724"/>
                  <a:ext cx="704484" cy="400110"/>
                </a:xfrm>
                <a:prstGeom prst="rect">
                  <a:avLst/>
                </a:prstGeom>
                <a:noFill/>
              </p:spPr>
              <p:txBody>
                <a:bodyPr wrap="square" rtlCol="0">
                  <a:spAutoFit/>
                </a:bodyPr>
                <a:lstStyle/>
                <a:p>
                  <a:r>
                    <a:rPr lang="en-US" altLang="ja-JP" sz="2000" b="1" dirty="0"/>
                    <a:t>81</a:t>
                  </a:r>
                  <a:r>
                    <a:rPr kumimoji="1" lang="en-US" altLang="ja-JP" sz="2000" b="1" dirty="0" smtClean="0"/>
                    <a:t>%</a:t>
                  </a:r>
                  <a:endParaRPr kumimoji="1" lang="ja-JP" altLang="en-US" sz="2000" b="1" dirty="0"/>
                </a:p>
              </p:txBody>
            </p:sp>
            <p:sp>
              <p:nvSpPr>
                <p:cNvPr id="249" name="テキスト ボックス 248"/>
                <p:cNvSpPr txBox="1"/>
                <p:nvPr/>
              </p:nvSpPr>
              <p:spPr>
                <a:xfrm>
                  <a:off x="3243916" y="245546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250" name="テキスト ボックス 249"/>
                <p:cNvSpPr txBox="1"/>
                <p:nvPr/>
              </p:nvSpPr>
              <p:spPr>
                <a:xfrm>
                  <a:off x="3252281" y="285557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251" name="テキスト ボックス 250"/>
                <p:cNvSpPr txBox="1"/>
                <p:nvPr/>
              </p:nvSpPr>
              <p:spPr>
                <a:xfrm>
                  <a:off x="3750098" y="2425671"/>
                  <a:ext cx="704484" cy="400110"/>
                </a:xfrm>
                <a:prstGeom prst="rect">
                  <a:avLst/>
                </a:prstGeom>
                <a:noFill/>
              </p:spPr>
              <p:txBody>
                <a:bodyPr wrap="square" rtlCol="0">
                  <a:spAutoFit/>
                </a:bodyPr>
                <a:lstStyle/>
                <a:p>
                  <a:r>
                    <a:rPr lang="en-US" altLang="ja-JP" sz="2000" b="1" dirty="0"/>
                    <a:t>80</a:t>
                  </a:r>
                  <a:r>
                    <a:rPr kumimoji="1" lang="en-US" altLang="ja-JP" sz="2000" b="1" dirty="0" smtClean="0"/>
                    <a:t>%</a:t>
                  </a:r>
                  <a:r>
                    <a:rPr kumimoji="1" lang="ja-JP" altLang="en-US" sz="2000" b="1" dirty="0" smtClean="0"/>
                    <a:t>　</a:t>
                  </a:r>
                  <a:endParaRPr kumimoji="1" lang="ja-JP" altLang="en-US" sz="2000" b="1" dirty="0"/>
                </a:p>
              </p:txBody>
            </p:sp>
            <p:sp>
              <p:nvSpPr>
                <p:cNvPr id="252" name="テキスト ボックス 251"/>
                <p:cNvSpPr txBox="1"/>
                <p:nvPr/>
              </p:nvSpPr>
              <p:spPr>
                <a:xfrm>
                  <a:off x="2756204" y="2876455"/>
                  <a:ext cx="704484" cy="400110"/>
                </a:xfrm>
                <a:prstGeom prst="rect">
                  <a:avLst/>
                </a:prstGeom>
                <a:noFill/>
              </p:spPr>
              <p:txBody>
                <a:bodyPr wrap="square" rtlCol="0">
                  <a:spAutoFit/>
                </a:bodyPr>
                <a:lstStyle/>
                <a:p>
                  <a:r>
                    <a:rPr lang="en-US" altLang="ja-JP" sz="2000" b="1" dirty="0"/>
                    <a:t>4</a:t>
                  </a:r>
                  <a:r>
                    <a:rPr kumimoji="1" lang="en-US" altLang="ja-JP" sz="2000" b="1" dirty="0" smtClean="0"/>
                    <a:t>%</a:t>
                  </a:r>
                  <a:endParaRPr kumimoji="1" lang="ja-JP" altLang="en-US" sz="2000" b="1" dirty="0"/>
                </a:p>
              </p:txBody>
            </p:sp>
            <p:sp>
              <p:nvSpPr>
                <p:cNvPr id="253" name="テキスト ボックス 252"/>
                <p:cNvSpPr txBox="1"/>
                <p:nvPr/>
              </p:nvSpPr>
              <p:spPr>
                <a:xfrm>
                  <a:off x="3796004" y="2881239"/>
                  <a:ext cx="704484" cy="400110"/>
                </a:xfrm>
                <a:prstGeom prst="rect">
                  <a:avLst/>
                </a:prstGeom>
                <a:noFill/>
              </p:spPr>
              <p:txBody>
                <a:bodyPr wrap="square" rtlCol="0">
                  <a:spAutoFit/>
                </a:bodyPr>
                <a:lstStyle/>
                <a:p>
                  <a:r>
                    <a:rPr lang="en-US" altLang="ja-JP" sz="2000" b="1" dirty="0"/>
                    <a:t>11</a:t>
                  </a:r>
                  <a:r>
                    <a:rPr kumimoji="1" lang="en-US" altLang="ja-JP" sz="2000" b="1" dirty="0" smtClean="0"/>
                    <a:t>%</a:t>
                  </a:r>
                  <a:endParaRPr kumimoji="1" lang="ja-JP" altLang="en-US" sz="2000" b="1" dirty="0"/>
                </a:p>
              </p:txBody>
            </p:sp>
          </p:grpSp>
          <p:sp>
            <p:nvSpPr>
              <p:cNvPr id="241" name="テキスト ボックス 240"/>
              <p:cNvSpPr txBox="1"/>
              <p:nvPr/>
            </p:nvSpPr>
            <p:spPr>
              <a:xfrm>
                <a:off x="1705753" y="4702505"/>
                <a:ext cx="1765759" cy="461665"/>
              </a:xfrm>
              <a:prstGeom prst="rect">
                <a:avLst/>
              </a:prstGeom>
              <a:noFill/>
            </p:spPr>
            <p:txBody>
              <a:bodyPr wrap="square" rtlCol="0">
                <a:spAutoFit/>
              </a:bodyPr>
              <a:lstStyle/>
              <a:p>
                <a:r>
                  <a:rPr lang="ja-JP" altLang="en-US" sz="2400" b="1" dirty="0" smtClean="0">
                    <a:solidFill>
                      <a:srgbClr val="FF6600"/>
                    </a:solidFill>
                  </a:rPr>
                  <a:t>日除けなし</a:t>
                </a:r>
                <a:endParaRPr kumimoji="1" lang="ja-JP" altLang="en-US" sz="2400" b="1" dirty="0">
                  <a:solidFill>
                    <a:srgbClr val="FF6600"/>
                  </a:solidFill>
                </a:endParaRPr>
              </a:p>
            </p:txBody>
          </p:sp>
        </p:grpSp>
        <p:cxnSp>
          <p:nvCxnSpPr>
            <p:cNvPr id="236" name="直線コネクタ 235"/>
            <p:cNvCxnSpPr/>
            <p:nvPr/>
          </p:nvCxnSpPr>
          <p:spPr>
            <a:xfrm>
              <a:off x="3563888" y="997569"/>
              <a:ext cx="0" cy="12311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テキスト ボックス 236"/>
            <p:cNvSpPr txBox="1"/>
            <p:nvPr/>
          </p:nvSpPr>
          <p:spPr>
            <a:xfrm>
              <a:off x="3668913" y="980728"/>
              <a:ext cx="704483" cy="369332"/>
            </a:xfrm>
            <a:prstGeom prst="rect">
              <a:avLst/>
            </a:prstGeom>
            <a:noFill/>
          </p:spPr>
          <p:txBody>
            <a:bodyPr wrap="square" rtlCol="0">
              <a:spAutoFit/>
            </a:bodyPr>
            <a:lstStyle/>
            <a:p>
              <a:r>
                <a:rPr lang="ja-JP" altLang="en-US" b="1" dirty="0"/>
                <a:t>増減</a:t>
              </a:r>
              <a:endParaRPr kumimoji="1" lang="ja-JP" altLang="en-US" b="1" dirty="0"/>
            </a:p>
          </p:txBody>
        </p:sp>
        <p:sp>
          <p:nvSpPr>
            <p:cNvPr id="238" name="テキスト ボックス 237"/>
            <p:cNvSpPr txBox="1"/>
            <p:nvPr/>
          </p:nvSpPr>
          <p:spPr>
            <a:xfrm>
              <a:off x="3563888" y="1335109"/>
              <a:ext cx="944695" cy="400110"/>
            </a:xfrm>
            <a:prstGeom prst="rect">
              <a:avLst/>
            </a:prstGeom>
            <a:noFill/>
          </p:spPr>
          <p:txBody>
            <a:bodyPr wrap="square" rtlCol="0">
              <a:spAutoFit/>
            </a:bodyPr>
            <a:lstStyle/>
            <a:p>
              <a:r>
                <a:rPr lang="ja-JP" altLang="en-US" sz="2000" b="1" dirty="0" smtClean="0"/>
                <a:t>－</a:t>
              </a:r>
              <a:r>
                <a:rPr lang="en-US" altLang="ja-JP" sz="2000" b="1" dirty="0" smtClean="0"/>
                <a:t>1</a:t>
              </a:r>
              <a:r>
                <a:rPr kumimoji="1" lang="en-US" altLang="ja-JP" sz="2000" b="1" dirty="0" smtClean="0"/>
                <a:t>%</a:t>
              </a:r>
              <a:r>
                <a:rPr kumimoji="1" lang="ja-JP" altLang="en-US" sz="2000" b="1" dirty="0" smtClean="0"/>
                <a:t>　</a:t>
              </a:r>
              <a:endParaRPr kumimoji="1" lang="ja-JP" altLang="en-US" sz="2000" b="1" dirty="0"/>
            </a:p>
          </p:txBody>
        </p:sp>
        <p:sp>
          <p:nvSpPr>
            <p:cNvPr id="239" name="テキスト ボックス 238"/>
            <p:cNvSpPr txBox="1"/>
            <p:nvPr/>
          </p:nvSpPr>
          <p:spPr>
            <a:xfrm>
              <a:off x="3583648" y="1787761"/>
              <a:ext cx="944695" cy="400110"/>
            </a:xfrm>
            <a:prstGeom prst="rect">
              <a:avLst/>
            </a:prstGeom>
            <a:noFill/>
          </p:spPr>
          <p:txBody>
            <a:bodyPr wrap="square" rtlCol="0">
              <a:spAutoFit/>
            </a:bodyPr>
            <a:lstStyle/>
            <a:p>
              <a:r>
                <a:rPr lang="ja-JP" altLang="en-US" sz="2000" b="1" dirty="0" smtClean="0"/>
                <a:t>＋</a:t>
              </a:r>
              <a:r>
                <a:rPr lang="en-US" altLang="ja-JP" sz="2000" b="1" dirty="0" smtClean="0"/>
                <a:t>7</a:t>
              </a:r>
              <a:r>
                <a:rPr kumimoji="1" lang="en-US" altLang="ja-JP" sz="2000" b="1" dirty="0" smtClean="0"/>
                <a:t>%</a:t>
              </a:r>
              <a:r>
                <a:rPr kumimoji="1" lang="ja-JP" altLang="en-US" sz="2000" b="1" dirty="0" smtClean="0"/>
                <a:t>　</a:t>
              </a:r>
              <a:endParaRPr kumimoji="1" lang="ja-JP" altLang="en-US" sz="2000" b="1" dirty="0"/>
            </a:p>
          </p:txBody>
        </p:sp>
      </p:grpSp>
      <p:sp>
        <p:nvSpPr>
          <p:cNvPr id="256" name="正方形/長方形 255"/>
          <p:cNvSpPr/>
          <p:nvPr/>
        </p:nvSpPr>
        <p:spPr>
          <a:xfrm>
            <a:off x="7588786" y="2567759"/>
            <a:ext cx="1419818" cy="584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a:t>
            </a:r>
            <a:r>
              <a:rPr lang="en-US" altLang="ja-JP" sz="2000" b="1" dirty="0">
                <a:solidFill>
                  <a:schemeClr val="tx1"/>
                </a:solidFill>
              </a:rPr>
              <a:t>63</a:t>
            </a:r>
            <a:r>
              <a:rPr lang="en-US" altLang="ja-JP" sz="2000" b="1" dirty="0" smtClean="0">
                <a:solidFill>
                  <a:schemeClr val="tx1"/>
                </a:solidFill>
              </a:rPr>
              <a:t>%</a:t>
            </a:r>
            <a:r>
              <a:rPr lang="ja-JP" altLang="en-US" sz="2000" b="1" dirty="0" smtClean="0">
                <a:solidFill>
                  <a:schemeClr val="tx1"/>
                </a:solidFill>
              </a:rPr>
              <a:t>）</a:t>
            </a:r>
            <a:endParaRPr kumimoji="1" lang="ja-JP" altLang="en-US" sz="2000" b="1" dirty="0">
              <a:solidFill>
                <a:schemeClr val="tx1"/>
              </a:solidFill>
            </a:endParaRPr>
          </a:p>
        </p:txBody>
      </p:sp>
      <p:sp>
        <p:nvSpPr>
          <p:cNvPr id="8" name="テキスト ボックス 7"/>
          <p:cNvSpPr txBox="1"/>
          <p:nvPr/>
        </p:nvSpPr>
        <p:spPr>
          <a:xfrm>
            <a:off x="6338175" y="35332"/>
            <a:ext cx="2842337" cy="369332"/>
          </a:xfrm>
          <a:prstGeom prst="rect">
            <a:avLst/>
          </a:prstGeom>
          <a:noFill/>
        </p:spPr>
        <p:txBody>
          <a:bodyPr wrap="square" rtlCol="0">
            <a:spAutoFit/>
          </a:bodyPr>
          <a:lstStyle/>
          <a:p>
            <a:r>
              <a:rPr kumimoji="1" lang="en-US" altLang="ja-JP" b="1" dirty="0" smtClean="0">
                <a:solidFill>
                  <a:srgbClr val="FF0000"/>
                </a:solidFill>
              </a:rPr>
              <a:t>※</a:t>
            </a:r>
            <a:r>
              <a:rPr kumimoji="1" lang="ja-JP" altLang="en-US" b="1" dirty="0" smtClean="0">
                <a:solidFill>
                  <a:srgbClr val="FF0000"/>
                </a:solidFill>
              </a:rPr>
              <a:t>（　）は日射遮蔽率です。</a:t>
            </a:r>
            <a:endParaRPr kumimoji="1" lang="ja-JP" altLang="en-US" b="1" dirty="0">
              <a:solidFill>
                <a:srgbClr val="FF0000"/>
              </a:solidFill>
            </a:endParaRPr>
          </a:p>
        </p:txBody>
      </p:sp>
      <p:sp>
        <p:nvSpPr>
          <p:cNvPr id="259" name="円/楕円 258"/>
          <p:cNvSpPr/>
          <p:nvPr/>
        </p:nvSpPr>
        <p:spPr>
          <a:xfrm>
            <a:off x="1279480" y="3913127"/>
            <a:ext cx="2113884" cy="527867"/>
          </a:xfrm>
          <a:prstGeom prst="ellipse">
            <a:avLst/>
          </a:prstGeom>
          <a:solidFill>
            <a:schemeClr val="bg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円/楕円 259"/>
          <p:cNvSpPr/>
          <p:nvPr/>
        </p:nvSpPr>
        <p:spPr>
          <a:xfrm>
            <a:off x="1397012" y="6014964"/>
            <a:ext cx="2113884" cy="527867"/>
          </a:xfrm>
          <a:prstGeom prst="ellipse">
            <a:avLst/>
          </a:prstGeom>
          <a:solidFill>
            <a:schemeClr val="bg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円/楕円 260"/>
          <p:cNvSpPr/>
          <p:nvPr/>
        </p:nvSpPr>
        <p:spPr>
          <a:xfrm>
            <a:off x="5957636" y="1731239"/>
            <a:ext cx="2113884" cy="527867"/>
          </a:xfrm>
          <a:prstGeom prst="ellipse">
            <a:avLst/>
          </a:prstGeom>
          <a:solidFill>
            <a:schemeClr val="bg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円/楕円 261"/>
          <p:cNvSpPr/>
          <p:nvPr/>
        </p:nvSpPr>
        <p:spPr>
          <a:xfrm>
            <a:off x="5943852" y="3917203"/>
            <a:ext cx="2113884" cy="527867"/>
          </a:xfrm>
          <a:prstGeom prst="ellipse">
            <a:avLst/>
          </a:prstGeom>
          <a:solidFill>
            <a:schemeClr val="bg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テキスト ボックス 263"/>
          <p:cNvSpPr txBox="1"/>
          <p:nvPr/>
        </p:nvSpPr>
        <p:spPr>
          <a:xfrm>
            <a:off x="697706" y="825749"/>
            <a:ext cx="3219835" cy="1569660"/>
          </a:xfrm>
          <a:prstGeom prst="rect">
            <a:avLst/>
          </a:prstGeom>
          <a:solidFill>
            <a:schemeClr val="accent6">
              <a:lumMod val="40000"/>
              <a:lumOff val="60000"/>
            </a:schemeClr>
          </a:solidFill>
          <a:ln w="28575">
            <a:solidFill>
              <a:srgbClr val="FF0000"/>
            </a:solidFill>
          </a:ln>
        </p:spPr>
        <p:txBody>
          <a:bodyPr wrap="square" rtlCol="0">
            <a:spAutoFit/>
          </a:bodyPr>
          <a:lstStyle/>
          <a:p>
            <a:pPr algn="just"/>
            <a:r>
              <a:rPr lang="ja-JP" altLang="en-US" sz="2400" b="1" dirty="0" smtClean="0"/>
              <a:t>ミストの噴霧により、</a:t>
            </a:r>
            <a:r>
              <a:rPr lang="en-US" altLang="ja-JP" sz="2400" b="1" dirty="0"/>
              <a:t>『</a:t>
            </a:r>
            <a:r>
              <a:rPr lang="ja-JP" altLang="en-US" sz="2400" b="1" dirty="0" smtClean="0"/>
              <a:t>快適</a:t>
            </a:r>
            <a:r>
              <a:rPr lang="en-US" altLang="ja-JP" sz="2400" b="1" dirty="0" smtClean="0"/>
              <a:t>』</a:t>
            </a:r>
            <a:r>
              <a:rPr lang="ja-JP" altLang="en-US" sz="2400" b="1" dirty="0" smtClean="0"/>
              <a:t>エリアの申告値が大きく増分していることがわかる。</a:t>
            </a:r>
            <a:endParaRPr lang="en-US" altLang="ja-JP" sz="2400" b="1" dirty="0" smtClean="0"/>
          </a:p>
        </p:txBody>
      </p:sp>
      <p:grpSp>
        <p:nvGrpSpPr>
          <p:cNvPr id="9" name="グループ化 8"/>
          <p:cNvGrpSpPr/>
          <p:nvPr/>
        </p:nvGrpSpPr>
        <p:grpSpPr>
          <a:xfrm>
            <a:off x="1259632" y="1295504"/>
            <a:ext cx="6619366" cy="1795286"/>
            <a:chOff x="1292286" y="1248650"/>
            <a:chExt cx="6519880" cy="1795286"/>
          </a:xfrm>
        </p:grpSpPr>
        <p:sp>
          <p:nvSpPr>
            <p:cNvPr id="128" name="円/楕円 127"/>
            <p:cNvSpPr/>
            <p:nvPr/>
          </p:nvSpPr>
          <p:spPr>
            <a:xfrm>
              <a:off x="1292286" y="1248650"/>
              <a:ext cx="2113884" cy="527867"/>
            </a:xfrm>
            <a:prstGeom prst="ellipse">
              <a:avLst/>
            </a:prstGeom>
            <a:solidFill>
              <a:schemeClr val="bg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テキスト ボックス 264"/>
            <p:cNvSpPr txBox="1"/>
            <p:nvPr/>
          </p:nvSpPr>
          <p:spPr>
            <a:xfrm>
              <a:off x="4592331" y="1474276"/>
              <a:ext cx="3219835" cy="1569660"/>
            </a:xfrm>
            <a:prstGeom prst="rect">
              <a:avLst/>
            </a:prstGeom>
            <a:solidFill>
              <a:schemeClr val="accent6">
                <a:lumMod val="40000"/>
                <a:lumOff val="60000"/>
              </a:schemeClr>
            </a:solidFill>
            <a:ln w="28575">
              <a:solidFill>
                <a:srgbClr val="FF0000"/>
              </a:solidFill>
            </a:ln>
          </p:spPr>
          <p:txBody>
            <a:bodyPr wrap="square" rtlCol="0">
              <a:spAutoFit/>
            </a:bodyPr>
            <a:lstStyle/>
            <a:p>
              <a:pPr algn="just"/>
              <a:r>
                <a:rPr lang="ja-JP" altLang="en-US" sz="2400" b="1" dirty="0" smtClean="0"/>
                <a:t>ミストの噴霧により</a:t>
              </a:r>
              <a:r>
                <a:rPr lang="en-US" altLang="ja-JP" sz="2400" b="1" dirty="0" smtClean="0"/>
                <a:t>『</a:t>
              </a:r>
              <a:r>
                <a:rPr lang="ja-JP" altLang="en-US" sz="2400" b="1" dirty="0" smtClean="0"/>
                <a:t>不快</a:t>
              </a:r>
              <a:r>
                <a:rPr lang="en-US" altLang="ja-JP" sz="2400" b="1" dirty="0" smtClean="0"/>
                <a:t>』</a:t>
              </a:r>
              <a:r>
                <a:rPr lang="ja-JP" altLang="en-US" sz="2400" b="1" dirty="0" smtClean="0"/>
                <a:t>エリアの申告値が</a:t>
              </a:r>
              <a:r>
                <a:rPr lang="en-US" altLang="ja-JP" sz="2400" b="1" dirty="0" smtClean="0"/>
                <a:t>13%</a:t>
              </a:r>
              <a:r>
                <a:rPr lang="ja-JP" altLang="en-US" sz="2400" b="1" dirty="0" smtClean="0"/>
                <a:t>増分し、より不快になっていることがわかる。</a:t>
              </a:r>
              <a:endParaRPr lang="en-US" altLang="ja-JP" sz="2400" b="1" dirty="0" smtClean="0"/>
            </a:p>
          </p:txBody>
        </p:sp>
        <p:cxnSp>
          <p:nvCxnSpPr>
            <p:cNvPr id="3" name="直線コネクタ 2"/>
            <p:cNvCxnSpPr>
              <a:stCxn id="128" idx="4"/>
              <a:endCxn id="265" idx="1"/>
            </p:cNvCxnSpPr>
            <p:nvPr/>
          </p:nvCxnSpPr>
          <p:spPr>
            <a:xfrm>
              <a:off x="2349228" y="1776517"/>
              <a:ext cx="2243103" cy="4825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p:cNvGrpSpPr/>
          <p:nvPr/>
        </p:nvGrpSpPr>
        <p:grpSpPr>
          <a:xfrm>
            <a:off x="722560" y="5246716"/>
            <a:ext cx="7377809" cy="1288659"/>
            <a:chOff x="722560" y="5246716"/>
            <a:chExt cx="7377809" cy="1288659"/>
          </a:xfrm>
        </p:grpSpPr>
        <p:sp>
          <p:nvSpPr>
            <p:cNvPr id="263" name="円/楕円 262"/>
            <p:cNvSpPr/>
            <p:nvPr/>
          </p:nvSpPr>
          <p:spPr>
            <a:xfrm>
              <a:off x="5986485" y="6007508"/>
              <a:ext cx="2113884" cy="527867"/>
            </a:xfrm>
            <a:prstGeom prst="ellipse">
              <a:avLst/>
            </a:prstGeom>
            <a:solidFill>
              <a:schemeClr val="bg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6" name="テキスト ボックス 265"/>
            <p:cNvSpPr txBox="1"/>
            <p:nvPr/>
          </p:nvSpPr>
          <p:spPr>
            <a:xfrm>
              <a:off x="722560" y="5246716"/>
              <a:ext cx="3219835" cy="1200329"/>
            </a:xfrm>
            <a:prstGeom prst="rect">
              <a:avLst/>
            </a:prstGeom>
            <a:solidFill>
              <a:schemeClr val="accent6">
                <a:lumMod val="40000"/>
                <a:lumOff val="60000"/>
              </a:schemeClr>
            </a:solidFill>
            <a:ln w="28575">
              <a:solidFill>
                <a:srgbClr val="FF0000"/>
              </a:solidFill>
            </a:ln>
          </p:spPr>
          <p:txBody>
            <a:bodyPr wrap="square" rtlCol="0">
              <a:spAutoFit/>
            </a:bodyPr>
            <a:lstStyle/>
            <a:p>
              <a:pPr algn="just"/>
              <a:r>
                <a:rPr lang="ja-JP" altLang="en-US" sz="2400" b="1" dirty="0" smtClean="0"/>
                <a:t>ミストの噴霧をしても</a:t>
              </a:r>
              <a:r>
                <a:rPr lang="en-US" altLang="ja-JP" sz="2400" b="1" dirty="0" smtClean="0"/>
                <a:t>『</a:t>
              </a:r>
              <a:r>
                <a:rPr lang="ja-JP" altLang="en-US" sz="2400" b="1" dirty="0" smtClean="0"/>
                <a:t>快適</a:t>
              </a:r>
              <a:r>
                <a:rPr lang="en-US" altLang="ja-JP" sz="2400" b="1" dirty="0" smtClean="0"/>
                <a:t>』</a:t>
              </a:r>
              <a:r>
                <a:rPr lang="ja-JP" altLang="en-US" sz="2400" b="1" dirty="0" smtClean="0"/>
                <a:t>エリアに申告値がシフトしない。</a:t>
              </a:r>
              <a:endParaRPr lang="en-US" altLang="ja-JP" sz="2400" b="1" dirty="0" smtClean="0"/>
            </a:p>
          </p:txBody>
        </p:sp>
        <p:cxnSp>
          <p:nvCxnSpPr>
            <p:cNvPr id="143" name="直線コネクタ 142"/>
            <p:cNvCxnSpPr>
              <a:stCxn id="266" idx="3"/>
            </p:cNvCxnSpPr>
            <p:nvPr/>
          </p:nvCxnSpPr>
          <p:spPr>
            <a:xfrm>
              <a:off x="3942395" y="5846881"/>
              <a:ext cx="2030491" cy="42750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864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500"/>
                                        <p:tgtEl>
                                          <p:spTgt spid="2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9"/>
                                        </p:tgtEl>
                                        <p:attrNameLst>
                                          <p:attrName>style.visibility</p:attrName>
                                        </p:attrNameLst>
                                      </p:cBhvr>
                                      <p:to>
                                        <p:strVal val="visible"/>
                                      </p:to>
                                    </p:set>
                                    <p:animEffect transition="in" filter="fade">
                                      <p:cBhvr>
                                        <p:cTn id="10" dur="500"/>
                                        <p:tgtEl>
                                          <p:spTgt spid="2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2"/>
                                        </p:tgtEl>
                                        <p:attrNameLst>
                                          <p:attrName>style.visibility</p:attrName>
                                        </p:attrNameLst>
                                      </p:cBhvr>
                                      <p:to>
                                        <p:strVal val="visible"/>
                                      </p:to>
                                    </p:set>
                                    <p:animEffect transition="in" filter="fade">
                                      <p:cBhvr>
                                        <p:cTn id="13" dur="500"/>
                                        <p:tgtEl>
                                          <p:spTgt spid="2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0"/>
                                        </p:tgtEl>
                                        <p:attrNameLst>
                                          <p:attrName>style.visibility</p:attrName>
                                        </p:attrNameLst>
                                      </p:cBhvr>
                                      <p:to>
                                        <p:strVal val="visible"/>
                                      </p:to>
                                    </p:set>
                                    <p:animEffect transition="in" filter="fade">
                                      <p:cBhvr>
                                        <p:cTn id="16" dur="500"/>
                                        <p:tgtEl>
                                          <p:spTgt spid="2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4"/>
                                        </p:tgtEl>
                                        <p:attrNameLst>
                                          <p:attrName>style.visibility</p:attrName>
                                        </p:attrNameLst>
                                      </p:cBhvr>
                                      <p:to>
                                        <p:strVal val="visible"/>
                                      </p:to>
                                    </p:set>
                                    <p:animEffect transition="in" filter="fade">
                                      <p:cBhvr>
                                        <p:cTn id="19" dur="500"/>
                                        <p:tgtEl>
                                          <p:spTgt spid="26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261"/>
                                        </p:tgtEl>
                                      </p:cBhvr>
                                    </p:animEffect>
                                    <p:set>
                                      <p:cBhvr>
                                        <p:cTn id="24" dur="1" fill="hold">
                                          <p:stCondLst>
                                            <p:cond delay="499"/>
                                          </p:stCondLst>
                                        </p:cTn>
                                        <p:tgtEl>
                                          <p:spTgt spid="261"/>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59"/>
                                        </p:tgtEl>
                                      </p:cBhvr>
                                    </p:animEffect>
                                    <p:set>
                                      <p:cBhvr>
                                        <p:cTn id="27" dur="1" fill="hold">
                                          <p:stCondLst>
                                            <p:cond delay="499"/>
                                          </p:stCondLst>
                                        </p:cTn>
                                        <p:tgtEl>
                                          <p:spTgt spid="25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62"/>
                                        </p:tgtEl>
                                      </p:cBhvr>
                                    </p:animEffect>
                                    <p:set>
                                      <p:cBhvr>
                                        <p:cTn id="30" dur="1" fill="hold">
                                          <p:stCondLst>
                                            <p:cond delay="499"/>
                                          </p:stCondLst>
                                        </p:cTn>
                                        <p:tgtEl>
                                          <p:spTgt spid="26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60"/>
                                        </p:tgtEl>
                                      </p:cBhvr>
                                    </p:animEffect>
                                    <p:set>
                                      <p:cBhvr>
                                        <p:cTn id="33" dur="1" fill="hold">
                                          <p:stCondLst>
                                            <p:cond delay="499"/>
                                          </p:stCondLst>
                                        </p:cTn>
                                        <p:tgtEl>
                                          <p:spTgt spid="260"/>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64"/>
                                        </p:tgtEl>
                                      </p:cBhvr>
                                    </p:animEffect>
                                    <p:set>
                                      <p:cBhvr>
                                        <p:cTn id="36" dur="1" fill="hold">
                                          <p:stCondLst>
                                            <p:cond delay="499"/>
                                          </p:stCondLst>
                                        </p:cTn>
                                        <p:tgtEl>
                                          <p:spTgt spid="26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59" grpId="1" animBg="1"/>
      <p:bldP spid="260" grpId="0" animBg="1"/>
      <p:bldP spid="260" grpId="1" animBg="1"/>
      <p:bldP spid="261" grpId="0" animBg="1"/>
      <p:bldP spid="261" grpId="1" animBg="1"/>
      <p:bldP spid="262" grpId="0" animBg="1"/>
      <p:bldP spid="262" grpId="1" animBg="1"/>
      <p:bldP spid="264" grpId="0" animBg="1"/>
      <p:bldP spid="26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3023828" y="39434"/>
            <a:ext cx="3096344" cy="461665"/>
          </a:xfrm>
          <a:prstGeom prst="rect">
            <a:avLst/>
          </a:prstGeom>
          <a:noFill/>
        </p:spPr>
        <p:txBody>
          <a:bodyPr wrap="square" rtlCol="0">
            <a:spAutoFit/>
          </a:bodyPr>
          <a:lstStyle/>
          <a:p>
            <a:r>
              <a:rPr kumimoji="1" lang="ja-JP" altLang="en-US" sz="2400" b="1" dirty="0" smtClean="0">
                <a:solidFill>
                  <a:srgbClr val="0000FF"/>
                </a:solidFill>
              </a:rPr>
              <a:t>効果と温冷感の相関</a:t>
            </a:r>
            <a:endParaRPr kumimoji="1" lang="ja-JP" altLang="en-US" sz="2400" b="1" dirty="0">
              <a:solidFill>
                <a:srgbClr val="0000FF"/>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4" y="980728"/>
            <a:ext cx="4620153"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68760"/>
            <a:ext cx="4503839" cy="423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2483055" y="5762158"/>
            <a:ext cx="4094959" cy="923330"/>
          </a:xfrm>
          <a:prstGeom prst="rect">
            <a:avLst/>
          </a:prstGeom>
          <a:solidFill>
            <a:srgbClr val="FFFF66"/>
          </a:solidFill>
          <a:ln>
            <a:solidFill>
              <a:schemeClr val="tx1"/>
            </a:solidFill>
          </a:ln>
        </p:spPr>
        <p:txBody>
          <a:bodyPr wrap="square" rtlCol="0">
            <a:spAutoFit/>
          </a:bodyPr>
          <a:lstStyle/>
          <a:p>
            <a:r>
              <a:rPr lang="ja-JP" altLang="en-US" b="1" dirty="0" smtClean="0"/>
              <a:t>不快エリアは申告値</a:t>
            </a:r>
            <a:r>
              <a:rPr lang="en-US" altLang="ja-JP" b="1" dirty="0"/>
              <a:t>1</a:t>
            </a:r>
            <a:r>
              <a:rPr lang="ja-JP" altLang="en-US" b="1" dirty="0"/>
              <a:t>～</a:t>
            </a:r>
            <a:r>
              <a:rPr lang="en-US" altLang="ja-JP" b="1" dirty="0"/>
              <a:t>3</a:t>
            </a:r>
            <a:r>
              <a:rPr lang="ja-JP" altLang="en-US" b="1" dirty="0" smtClean="0"/>
              <a:t>の集計結果。</a:t>
            </a:r>
            <a:endParaRPr lang="en-US" altLang="ja-JP" b="1" dirty="0" smtClean="0"/>
          </a:p>
          <a:p>
            <a:r>
              <a:rPr kumimoji="1" lang="ja-JP" altLang="en-US" b="1" dirty="0" smtClean="0"/>
              <a:t>快適エリアは申告値</a:t>
            </a:r>
            <a:r>
              <a:rPr kumimoji="1" lang="en-US" altLang="ja-JP" b="1" dirty="0" smtClean="0"/>
              <a:t>5</a:t>
            </a:r>
            <a:r>
              <a:rPr kumimoji="1" lang="ja-JP" altLang="en-US" b="1" dirty="0" smtClean="0"/>
              <a:t>～</a:t>
            </a:r>
            <a:r>
              <a:rPr kumimoji="1" lang="en-US" altLang="ja-JP" b="1" dirty="0" smtClean="0"/>
              <a:t>7</a:t>
            </a:r>
            <a:r>
              <a:rPr kumimoji="1" lang="ja-JP" altLang="en-US" b="1" dirty="0" smtClean="0"/>
              <a:t>の集計結果。</a:t>
            </a:r>
            <a:endParaRPr kumimoji="1" lang="en-US" altLang="ja-JP" b="1" dirty="0" smtClean="0"/>
          </a:p>
          <a:p>
            <a:r>
              <a:rPr lang="en-US" altLang="ja-JP" b="1" dirty="0" smtClean="0">
                <a:solidFill>
                  <a:srgbClr val="FF0000"/>
                </a:solidFill>
              </a:rPr>
              <a:t>※</a:t>
            </a:r>
            <a:r>
              <a:rPr lang="ja-JP" altLang="en-US" b="1" dirty="0" smtClean="0">
                <a:solidFill>
                  <a:srgbClr val="FF0000"/>
                </a:solidFill>
              </a:rPr>
              <a:t>中間値である</a:t>
            </a:r>
            <a:r>
              <a:rPr lang="en-US" altLang="ja-JP" b="1" dirty="0" smtClean="0">
                <a:solidFill>
                  <a:srgbClr val="FF0000"/>
                </a:solidFill>
              </a:rPr>
              <a:t>4</a:t>
            </a:r>
            <a:r>
              <a:rPr lang="ja-JP" altLang="en-US" b="1" dirty="0" smtClean="0">
                <a:solidFill>
                  <a:srgbClr val="FF0000"/>
                </a:solidFill>
              </a:rPr>
              <a:t>は省いています。</a:t>
            </a:r>
            <a:endParaRPr kumimoji="1" lang="ja-JP" altLang="en-US" b="1" dirty="0">
              <a:solidFill>
                <a:srgbClr val="FF0000"/>
              </a:solidFill>
            </a:endParaRPr>
          </a:p>
        </p:txBody>
      </p:sp>
      <p:sp>
        <p:nvSpPr>
          <p:cNvPr id="4" name="テキスト ボックス 3"/>
          <p:cNvSpPr txBox="1"/>
          <p:nvPr/>
        </p:nvSpPr>
        <p:spPr>
          <a:xfrm>
            <a:off x="1619672" y="539388"/>
            <a:ext cx="5832648" cy="369332"/>
          </a:xfrm>
          <a:prstGeom prst="rect">
            <a:avLst/>
          </a:prstGeom>
          <a:solidFill>
            <a:srgbClr val="FFFF66"/>
          </a:solidFill>
          <a:ln>
            <a:solidFill>
              <a:schemeClr val="tx1"/>
            </a:solidFill>
          </a:ln>
        </p:spPr>
        <p:txBody>
          <a:bodyPr wrap="square" rtlCol="0">
            <a:spAutoFit/>
          </a:bodyPr>
          <a:lstStyle/>
          <a:p>
            <a:r>
              <a:rPr lang="en-US" altLang="ja-JP" b="1" dirty="0" smtClean="0">
                <a:solidFill>
                  <a:srgbClr val="FF0000"/>
                </a:solidFill>
              </a:rPr>
              <a:t>※</a:t>
            </a:r>
            <a:r>
              <a:rPr lang="ja-JP" altLang="en-US" b="1" dirty="0" smtClean="0">
                <a:solidFill>
                  <a:srgbClr val="FF0000"/>
                </a:solidFill>
              </a:rPr>
              <a:t>効果とは、暑熱対策として効果があるかという意味です。</a:t>
            </a:r>
            <a:endParaRPr kumimoji="1" lang="ja-JP" altLang="en-US" b="1" dirty="0">
              <a:solidFill>
                <a:srgbClr val="FF0000"/>
              </a:solidFill>
            </a:endParaRPr>
          </a:p>
        </p:txBody>
      </p:sp>
      <p:pic>
        <p:nvPicPr>
          <p:cNvPr id="2048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4873"/>
          <a:stretch/>
        </p:blipFill>
        <p:spPr bwMode="auto">
          <a:xfrm>
            <a:off x="-55054" y="2789659"/>
            <a:ext cx="4591050" cy="144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 name="グループ化 50"/>
          <p:cNvGrpSpPr/>
          <p:nvPr/>
        </p:nvGrpSpPr>
        <p:grpSpPr>
          <a:xfrm>
            <a:off x="827584" y="2636912"/>
            <a:ext cx="2448272" cy="612013"/>
            <a:chOff x="827584" y="2708919"/>
            <a:chExt cx="2592288" cy="438393"/>
          </a:xfrm>
        </p:grpSpPr>
        <p:sp>
          <p:nvSpPr>
            <p:cNvPr id="52" name="正方形/長方形 51"/>
            <p:cNvSpPr/>
            <p:nvPr/>
          </p:nvSpPr>
          <p:spPr>
            <a:xfrm>
              <a:off x="827584" y="2708919"/>
              <a:ext cx="2592288" cy="438393"/>
            </a:xfrm>
            <a:prstGeom prst="rect">
              <a:avLst/>
            </a:prstGeom>
            <a:solidFill>
              <a:schemeClr val="accent1"/>
            </a:solidFill>
            <a:ln w="4762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980072" y="2776375"/>
              <a:ext cx="2316963" cy="28803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0000FF"/>
                  </a:solidFill>
                </a:rPr>
                <a:t>効果あり</a:t>
              </a:r>
              <a:r>
                <a:rPr kumimoji="1" lang="ja-JP" altLang="en-US" sz="2400" b="1" dirty="0" smtClean="0">
                  <a:solidFill>
                    <a:srgbClr val="0000FF"/>
                  </a:solidFill>
                </a:rPr>
                <a:t>エリア</a:t>
              </a:r>
              <a:endParaRPr kumimoji="1" lang="ja-JP" altLang="en-US" sz="2400" b="1" dirty="0">
                <a:solidFill>
                  <a:srgbClr val="0000FF"/>
                </a:solidFill>
              </a:endParaRPr>
            </a:p>
          </p:txBody>
        </p:sp>
      </p:grpSp>
      <p:grpSp>
        <p:nvGrpSpPr>
          <p:cNvPr id="57" name="グループ化 56"/>
          <p:cNvGrpSpPr/>
          <p:nvPr/>
        </p:nvGrpSpPr>
        <p:grpSpPr>
          <a:xfrm>
            <a:off x="827584" y="3845954"/>
            <a:ext cx="2448272" cy="663165"/>
            <a:chOff x="863588" y="3931168"/>
            <a:chExt cx="2592288" cy="551063"/>
          </a:xfrm>
          <a:solidFill>
            <a:srgbClr val="FF9966"/>
          </a:solidFill>
        </p:grpSpPr>
        <p:sp>
          <p:nvSpPr>
            <p:cNvPr id="58" name="正方形/長方形 57"/>
            <p:cNvSpPr/>
            <p:nvPr/>
          </p:nvSpPr>
          <p:spPr>
            <a:xfrm>
              <a:off x="863588" y="3931168"/>
              <a:ext cx="2592288" cy="551063"/>
            </a:xfrm>
            <a:prstGeom prst="rect">
              <a:avLst/>
            </a:prstGeom>
            <a:grp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1016076" y="3967470"/>
              <a:ext cx="2316963" cy="490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2400" b="1" dirty="0" smtClean="0">
                  <a:solidFill>
                    <a:srgbClr val="FF0000"/>
                  </a:solidFill>
                </a:rPr>
                <a:t>効果なしエリア</a:t>
              </a:r>
              <a:endParaRPr kumimoji="1" lang="ja-JP" altLang="en-US" sz="2400" b="1" dirty="0">
                <a:solidFill>
                  <a:srgbClr val="FF0000"/>
                </a:solidFill>
              </a:endParaRPr>
            </a:p>
          </p:txBody>
        </p:sp>
      </p:grpSp>
      <p:grpSp>
        <p:nvGrpSpPr>
          <p:cNvPr id="14" name="グループ化 13"/>
          <p:cNvGrpSpPr/>
          <p:nvPr/>
        </p:nvGrpSpPr>
        <p:grpSpPr>
          <a:xfrm>
            <a:off x="5353878" y="2564904"/>
            <a:ext cx="2530490" cy="1944215"/>
            <a:chOff x="5353878" y="2564904"/>
            <a:chExt cx="2530490" cy="1944215"/>
          </a:xfrm>
        </p:grpSpPr>
        <p:grpSp>
          <p:nvGrpSpPr>
            <p:cNvPr id="60" name="グループ化 59"/>
            <p:cNvGrpSpPr/>
            <p:nvPr/>
          </p:nvGrpSpPr>
          <p:grpSpPr>
            <a:xfrm>
              <a:off x="5353878" y="2564904"/>
              <a:ext cx="2530490" cy="756033"/>
              <a:chOff x="827584" y="2708919"/>
              <a:chExt cx="2592288" cy="438393"/>
            </a:xfrm>
          </p:grpSpPr>
          <p:sp>
            <p:nvSpPr>
              <p:cNvPr id="61" name="正方形/長方形 60"/>
              <p:cNvSpPr/>
              <p:nvPr/>
            </p:nvSpPr>
            <p:spPr>
              <a:xfrm>
                <a:off x="827584" y="2708919"/>
                <a:ext cx="2592288" cy="438393"/>
              </a:xfrm>
              <a:prstGeom prst="rect">
                <a:avLst/>
              </a:prstGeom>
              <a:solidFill>
                <a:schemeClr val="accent1"/>
              </a:solidFill>
              <a:ln w="4762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1039052" y="2808309"/>
                <a:ext cx="2233287" cy="26981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0000FF"/>
                    </a:solidFill>
                  </a:rPr>
                  <a:t>効果あり</a:t>
                </a:r>
                <a:r>
                  <a:rPr kumimoji="1" lang="ja-JP" altLang="en-US" sz="2400" b="1" dirty="0" smtClean="0">
                    <a:solidFill>
                      <a:srgbClr val="0000FF"/>
                    </a:solidFill>
                  </a:rPr>
                  <a:t>エリア</a:t>
                </a:r>
                <a:endParaRPr kumimoji="1" lang="ja-JP" altLang="en-US" sz="2400" b="1" dirty="0">
                  <a:solidFill>
                    <a:srgbClr val="0000FF"/>
                  </a:solidFill>
                </a:endParaRPr>
              </a:p>
            </p:txBody>
          </p:sp>
        </p:grpSp>
        <p:grpSp>
          <p:nvGrpSpPr>
            <p:cNvPr id="63" name="グループ化 62"/>
            <p:cNvGrpSpPr/>
            <p:nvPr/>
          </p:nvGrpSpPr>
          <p:grpSpPr>
            <a:xfrm>
              <a:off x="5394986" y="3839511"/>
              <a:ext cx="2489381" cy="669608"/>
              <a:chOff x="863588" y="3931168"/>
              <a:chExt cx="2592288" cy="551063"/>
            </a:xfrm>
            <a:solidFill>
              <a:srgbClr val="FF9966"/>
            </a:solidFill>
          </p:grpSpPr>
          <p:sp>
            <p:nvSpPr>
              <p:cNvPr id="64" name="正方形/長方形 63"/>
              <p:cNvSpPr/>
              <p:nvPr/>
            </p:nvSpPr>
            <p:spPr>
              <a:xfrm>
                <a:off x="863588" y="3931168"/>
                <a:ext cx="2592288" cy="551063"/>
              </a:xfrm>
              <a:prstGeom prst="rect">
                <a:avLst/>
              </a:prstGeom>
              <a:grp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1035740" y="3956527"/>
                <a:ext cx="2270167" cy="490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2400" b="1" dirty="0" smtClean="0">
                    <a:solidFill>
                      <a:srgbClr val="FF0000"/>
                    </a:solidFill>
                  </a:rPr>
                  <a:t>効果なしエリア</a:t>
                </a:r>
                <a:endParaRPr kumimoji="1" lang="ja-JP" altLang="en-US" sz="2400" b="1" dirty="0">
                  <a:solidFill>
                    <a:srgbClr val="FF0000"/>
                  </a:solidFill>
                </a:endParaRPr>
              </a:p>
            </p:txBody>
          </p:sp>
        </p:grpSp>
      </p:grpSp>
      <p:grpSp>
        <p:nvGrpSpPr>
          <p:cNvPr id="15" name="グループ化 14"/>
          <p:cNvGrpSpPr/>
          <p:nvPr/>
        </p:nvGrpSpPr>
        <p:grpSpPr>
          <a:xfrm>
            <a:off x="3023828" y="2789659"/>
            <a:ext cx="5453931" cy="1447872"/>
            <a:chOff x="3023828" y="2789659"/>
            <a:chExt cx="5453931" cy="1447872"/>
          </a:xfrm>
        </p:grpSpPr>
        <p:pic>
          <p:nvPicPr>
            <p:cNvPr id="2048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4873"/>
            <a:stretch/>
          </p:blipFill>
          <p:spPr bwMode="auto">
            <a:xfrm>
              <a:off x="3820034" y="2789659"/>
              <a:ext cx="4657725" cy="144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p:nvGrpSpPr>
          <p:grpSpPr>
            <a:xfrm>
              <a:off x="3023828" y="2968959"/>
              <a:ext cx="2403044" cy="1268572"/>
              <a:chOff x="3023828" y="2968959"/>
              <a:chExt cx="2403044" cy="1268572"/>
            </a:xfrm>
          </p:grpSpPr>
          <p:grpSp>
            <p:nvGrpSpPr>
              <p:cNvPr id="11" name="グループ化 10"/>
              <p:cNvGrpSpPr/>
              <p:nvPr/>
            </p:nvGrpSpPr>
            <p:grpSpPr>
              <a:xfrm>
                <a:off x="3023828" y="2968959"/>
                <a:ext cx="2403044" cy="1264404"/>
                <a:chOff x="3023828" y="2968959"/>
                <a:chExt cx="2403044" cy="1264404"/>
              </a:xfrm>
            </p:grpSpPr>
            <p:sp>
              <p:nvSpPr>
                <p:cNvPr id="22" name="円/楕円 21"/>
                <p:cNvSpPr/>
                <p:nvPr/>
              </p:nvSpPr>
              <p:spPr>
                <a:xfrm>
                  <a:off x="3851920" y="3649517"/>
                  <a:ext cx="1574952" cy="583846"/>
                </a:xfrm>
                <a:prstGeom prst="ellipse">
                  <a:avLst/>
                </a:prstGeom>
                <a:solidFill>
                  <a:schemeClr val="bg1">
                    <a:alpha val="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a:stCxn id="22" idx="2"/>
                </p:cNvCxnSpPr>
                <p:nvPr/>
              </p:nvCxnSpPr>
              <p:spPr>
                <a:xfrm flipH="1" flipV="1">
                  <a:off x="3023828" y="2968959"/>
                  <a:ext cx="828092" cy="972481"/>
                </a:xfrm>
                <a:prstGeom prst="straightConnector1">
                  <a:avLst/>
                </a:prstGeom>
                <a:ln w="3492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3023828" y="3205194"/>
                <a:ext cx="2403044" cy="1032337"/>
                <a:chOff x="3023828" y="3205194"/>
                <a:chExt cx="2403044" cy="1032337"/>
              </a:xfrm>
            </p:grpSpPr>
            <p:sp>
              <p:nvSpPr>
                <p:cNvPr id="3" name="円/楕円 2"/>
                <p:cNvSpPr/>
                <p:nvPr/>
              </p:nvSpPr>
              <p:spPr>
                <a:xfrm>
                  <a:off x="3851920" y="3205194"/>
                  <a:ext cx="1574952" cy="583846"/>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a:stCxn id="3" idx="2"/>
                </p:cNvCxnSpPr>
                <p:nvPr/>
              </p:nvCxnSpPr>
              <p:spPr>
                <a:xfrm flipH="1">
                  <a:off x="3023828" y="3497117"/>
                  <a:ext cx="828092" cy="740414"/>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93226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51"/>
                                        </p:tgtEl>
                                      </p:cBhvr>
                                    </p:animEffect>
                                    <p:set>
                                      <p:cBhvr>
                                        <p:cTn id="21" dur="1" fill="hold">
                                          <p:stCondLst>
                                            <p:cond delay="499"/>
                                          </p:stCondLst>
                                        </p:cTn>
                                        <p:tgtEl>
                                          <p:spTgt spid="51"/>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57"/>
                                        </p:tgtEl>
                                      </p:cBhvr>
                                    </p:animEffect>
                                    <p:set>
                                      <p:cBhvr>
                                        <p:cTn id="24" dur="1" fill="hold">
                                          <p:stCondLst>
                                            <p:cond delay="499"/>
                                          </p:stCondLst>
                                        </p:cTn>
                                        <p:tgtEl>
                                          <p:spTgt spid="5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20483"/>
                                        </p:tgtEl>
                                        <p:attrNameLst>
                                          <p:attrName>style.visibility</p:attrName>
                                        </p:attrNameLst>
                                      </p:cBhvr>
                                      <p:to>
                                        <p:strVal val="visible"/>
                                      </p:to>
                                    </p:set>
                                    <p:animEffect transition="in" filter="fade">
                                      <p:cBhvr>
                                        <p:cTn id="35"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586" t="12710" r="26680" b="2265"/>
          <a:stretch/>
        </p:blipFill>
        <p:spPr bwMode="auto">
          <a:xfrm>
            <a:off x="2989332" y="3676410"/>
            <a:ext cx="3037989"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612" t="6010" r="24209" b="2553"/>
          <a:stretch/>
        </p:blipFill>
        <p:spPr bwMode="auto">
          <a:xfrm>
            <a:off x="3017180" y="278656"/>
            <a:ext cx="3109639" cy="300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610" t="8298" r="25893" b="2568"/>
          <a:stretch/>
        </p:blipFill>
        <p:spPr bwMode="auto">
          <a:xfrm>
            <a:off x="6115294" y="351040"/>
            <a:ext cx="2968476" cy="288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6030" t="9246" r="26101" b="2568"/>
          <a:stretch/>
        </p:blipFill>
        <p:spPr bwMode="auto">
          <a:xfrm>
            <a:off x="179511" y="3455567"/>
            <a:ext cx="2969449" cy="288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5333" t="8917" r="28538"/>
          <a:stretch/>
        </p:blipFill>
        <p:spPr bwMode="auto">
          <a:xfrm>
            <a:off x="39446" y="278656"/>
            <a:ext cx="2946401" cy="303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l="5794" t="13913" r="27756" b="2568"/>
          <a:stretch/>
        </p:blipFill>
        <p:spPr bwMode="auto">
          <a:xfrm>
            <a:off x="6115294" y="3862347"/>
            <a:ext cx="2872112" cy="270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2" name="グループ化 51"/>
          <p:cNvGrpSpPr/>
          <p:nvPr/>
        </p:nvGrpSpPr>
        <p:grpSpPr>
          <a:xfrm>
            <a:off x="39446" y="493639"/>
            <a:ext cx="5684681" cy="4788613"/>
            <a:chOff x="1505147" y="419305"/>
            <a:chExt cx="5684681" cy="4788613"/>
          </a:xfrm>
        </p:grpSpPr>
        <p:sp>
          <p:nvSpPr>
            <p:cNvPr id="53" name="円/楕円 52"/>
            <p:cNvSpPr/>
            <p:nvPr/>
          </p:nvSpPr>
          <p:spPr>
            <a:xfrm>
              <a:off x="4401396" y="577266"/>
              <a:ext cx="772209" cy="329128"/>
            </a:xfrm>
            <a:prstGeom prst="ellipse">
              <a:avLst/>
            </a:prstGeom>
            <a:solidFill>
              <a:schemeClr val="bg1">
                <a:alpha val="0"/>
              </a:schemeClr>
            </a:solidFill>
            <a:ln w="349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1505147" y="419305"/>
              <a:ext cx="772209" cy="298216"/>
            </a:xfrm>
            <a:prstGeom prst="ellipse">
              <a:avLst/>
            </a:prstGeom>
            <a:solidFill>
              <a:schemeClr val="bg1">
                <a:alpha val="0"/>
              </a:schemeClr>
            </a:solidFill>
            <a:ln w="349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p:cNvCxnSpPr>
              <a:endCxn id="53" idx="4"/>
            </p:cNvCxnSpPr>
            <p:nvPr/>
          </p:nvCxnSpPr>
          <p:spPr>
            <a:xfrm flipV="1">
              <a:off x="4787500" y="906394"/>
              <a:ext cx="1" cy="236253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a:stCxn id="54" idx="4"/>
            </p:cNvCxnSpPr>
            <p:nvPr/>
          </p:nvCxnSpPr>
          <p:spPr>
            <a:xfrm>
              <a:off x="1891252" y="717521"/>
              <a:ext cx="2346249" cy="255140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3466409" y="3268926"/>
              <a:ext cx="3723419" cy="1938992"/>
            </a:xfrm>
            <a:prstGeom prst="rect">
              <a:avLst/>
            </a:prstGeom>
            <a:solidFill>
              <a:schemeClr val="accent5">
                <a:lumMod val="60000"/>
                <a:lumOff val="40000"/>
              </a:schemeClr>
            </a:solidFill>
            <a:ln w="28575">
              <a:solidFill>
                <a:srgbClr val="FF0000"/>
              </a:solidFill>
            </a:ln>
          </p:spPr>
          <p:txBody>
            <a:bodyPr wrap="square" rtlCol="0">
              <a:spAutoFit/>
            </a:bodyPr>
            <a:lstStyle/>
            <a:p>
              <a:pPr algn="just"/>
              <a:r>
                <a:rPr lang="ja-JP" altLang="en-US" sz="2400" b="1" dirty="0" smtClean="0"/>
                <a:t>日射遮蔽率の大きい日除けは、日除け自体の効果が高いため、ミストを噴霧してもミストによる効果の増分が少ない。</a:t>
              </a:r>
              <a:endParaRPr lang="en-US" altLang="ja-JP" sz="2400" b="1" dirty="0" smtClean="0"/>
            </a:p>
          </p:txBody>
        </p:sp>
      </p:grpSp>
    </p:spTree>
    <p:extLst>
      <p:ext uri="{BB962C8B-B14F-4D97-AF65-F5344CB8AC3E}">
        <p14:creationId xmlns:p14="http://schemas.microsoft.com/office/powerpoint/2010/main" val="412682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6632"/>
            <a:ext cx="8229600" cy="1296144"/>
          </a:xfrm>
        </p:spPr>
        <p:txBody>
          <a:bodyPr>
            <a:normAutofit lnSpcReduction="10000"/>
          </a:bodyPr>
          <a:lstStyle/>
          <a:p>
            <a:pPr marL="0" lvl="0" indent="0">
              <a:buNone/>
            </a:pPr>
            <a:r>
              <a:rPr lang="ja-JP" altLang="en-US" sz="2800" dirty="0" smtClean="0">
                <a:solidFill>
                  <a:srgbClr val="FFFF00"/>
                </a:solidFill>
              </a:rPr>
              <a:t>研究目的</a:t>
            </a:r>
            <a:endParaRPr lang="en-US" altLang="ja-JP" sz="2800" dirty="0" smtClean="0">
              <a:solidFill>
                <a:srgbClr val="FFFF00"/>
              </a:solidFill>
            </a:endParaRPr>
          </a:p>
          <a:p>
            <a:pPr marL="0" lvl="0" indent="0">
              <a:lnSpc>
                <a:spcPts val="2900"/>
              </a:lnSpc>
              <a:buNone/>
            </a:pPr>
            <a:r>
              <a:rPr lang="ja-JP" altLang="en-US" sz="2400" b="1" dirty="0" smtClean="0">
                <a:solidFill>
                  <a:prstClr val="white"/>
                </a:solidFill>
                <a:latin typeface="+mj-ea"/>
                <a:ea typeface="+mj-ea"/>
              </a:rPr>
              <a:t>昨年は、</a:t>
            </a:r>
            <a:r>
              <a:rPr lang="ja-JP" altLang="en-US" sz="2400" b="1" dirty="0" smtClean="0">
                <a:solidFill>
                  <a:srgbClr val="FFFF00"/>
                </a:solidFill>
                <a:latin typeface="+mj-ea"/>
                <a:ea typeface="+mj-ea"/>
              </a:rPr>
              <a:t>日除けなし</a:t>
            </a:r>
            <a:r>
              <a:rPr lang="ja-JP" altLang="en-US" sz="2400" b="1" dirty="0" smtClean="0">
                <a:solidFill>
                  <a:prstClr val="white"/>
                </a:solidFill>
                <a:latin typeface="+mj-ea"/>
                <a:ea typeface="+mj-ea"/>
              </a:rPr>
              <a:t>の条件で、ミスト冷却効果の</a:t>
            </a:r>
            <a:r>
              <a:rPr lang="ja-JP" altLang="en-US" sz="2400" b="1" dirty="0" smtClean="0">
                <a:solidFill>
                  <a:srgbClr val="FFFF00"/>
                </a:solidFill>
                <a:latin typeface="+mj-ea"/>
                <a:ea typeface="+mj-ea"/>
              </a:rPr>
              <a:t>快適感</a:t>
            </a:r>
            <a:r>
              <a:rPr lang="ja-JP" altLang="en-US" sz="2400" b="1" dirty="0" smtClean="0">
                <a:solidFill>
                  <a:prstClr val="white"/>
                </a:solidFill>
                <a:latin typeface="+mj-ea"/>
                <a:ea typeface="+mj-ea"/>
              </a:rPr>
              <a:t>への影響</a:t>
            </a:r>
            <a:r>
              <a:rPr lang="ja-JP" altLang="en-US" sz="2400" b="1" dirty="0" smtClean="0">
                <a:solidFill>
                  <a:schemeClr val="bg1"/>
                </a:solidFill>
                <a:latin typeface="+mj-ea"/>
                <a:ea typeface="+mj-ea"/>
              </a:rPr>
              <a:t>を調べる</a:t>
            </a:r>
            <a:r>
              <a:rPr lang="ja-JP" altLang="en-US" sz="2400" b="1" dirty="0" smtClean="0">
                <a:solidFill>
                  <a:srgbClr val="FFFF00"/>
                </a:solidFill>
                <a:latin typeface="+mj-ea"/>
                <a:ea typeface="+mj-ea"/>
              </a:rPr>
              <a:t>被験者実験</a:t>
            </a:r>
            <a:r>
              <a:rPr lang="ja-JP" altLang="en-US" sz="2400" b="1" dirty="0" smtClean="0">
                <a:solidFill>
                  <a:prstClr val="white"/>
                </a:solidFill>
                <a:latin typeface="+mj-ea"/>
                <a:ea typeface="+mj-ea"/>
              </a:rPr>
              <a:t>を行った。</a:t>
            </a:r>
            <a:endParaRPr lang="en-US" altLang="ja-JP" sz="2400" b="1" dirty="0" smtClean="0">
              <a:solidFill>
                <a:prstClr val="white"/>
              </a:solidFill>
              <a:latin typeface="+mj-ea"/>
              <a:ea typeface="+mj-ea"/>
            </a:endParaRPr>
          </a:p>
        </p:txBody>
      </p:sp>
      <p:sp>
        <p:nvSpPr>
          <p:cNvPr id="6" name="正方形/長方形 5"/>
          <p:cNvSpPr/>
          <p:nvPr/>
        </p:nvSpPr>
        <p:spPr>
          <a:xfrm>
            <a:off x="430536" y="3284984"/>
            <a:ext cx="8208912" cy="1200329"/>
          </a:xfrm>
          <a:prstGeom prst="rect">
            <a:avLst/>
          </a:prstGeom>
        </p:spPr>
        <p:txBody>
          <a:bodyPr wrap="square">
            <a:spAutoFit/>
          </a:bodyPr>
          <a:lstStyle/>
          <a:p>
            <a:pPr lvl="0">
              <a:spcBef>
                <a:spcPct val="20000"/>
              </a:spcBef>
            </a:pPr>
            <a:r>
              <a:rPr lang="ja-JP" altLang="en-US" sz="2400" b="1" dirty="0" smtClean="0">
                <a:solidFill>
                  <a:prstClr val="white"/>
                </a:solidFill>
              </a:rPr>
              <a:t>待機場所（安静時）を日陰空間としたため、</a:t>
            </a:r>
            <a:r>
              <a:rPr lang="ja-JP" altLang="en-US" sz="2400" b="1" dirty="0" smtClean="0">
                <a:solidFill>
                  <a:srgbClr val="FFFF00"/>
                </a:solidFill>
              </a:rPr>
              <a:t>日射</a:t>
            </a:r>
            <a:r>
              <a:rPr lang="ja-JP" altLang="en-US" sz="2400" b="1" dirty="0">
                <a:solidFill>
                  <a:srgbClr val="FFFF00"/>
                </a:solidFill>
              </a:rPr>
              <a:t>の有無に</a:t>
            </a:r>
            <a:r>
              <a:rPr lang="ja-JP" altLang="en-US" sz="2400" b="1" dirty="0" smtClean="0">
                <a:solidFill>
                  <a:srgbClr val="FFFF00"/>
                </a:solidFill>
              </a:rPr>
              <a:t>よる影響が勝って</a:t>
            </a:r>
            <a:r>
              <a:rPr lang="ja-JP" altLang="en-US" sz="2400" b="1" dirty="0" smtClean="0">
                <a:solidFill>
                  <a:prstClr val="white"/>
                </a:solidFill>
              </a:rPr>
              <a:t>しまい、ミストの有無に関する評価</a:t>
            </a:r>
            <a:r>
              <a:rPr lang="ja-JP" altLang="en-US" sz="2400" b="1" dirty="0">
                <a:solidFill>
                  <a:prstClr val="white"/>
                </a:solidFill>
              </a:rPr>
              <a:t>が得られなかった可能性がある。</a:t>
            </a:r>
            <a:endParaRPr lang="en-US" altLang="ja-JP" sz="2400" b="1" dirty="0">
              <a:solidFill>
                <a:prstClr val="white"/>
              </a:solidFill>
            </a:endParaRPr>
          </a:p>
        </p:txBody>
      </p:sp>
      <p:sp>
        <p:nvSpPr>
          <p:cNvPr id="7" name="正方形/長方形 6"/>
          <p:cNvSpPr/>
          <p:nvPr/>
        </p:nvSpPr>
        <p:spPr>
          <a:xfrm>
            <a:off x="432705" y="5015574"/>
            <a:ext cx="8366251" cy="1653786"/>
          </a:xfrm>
          <a:prstGeom prst="rect">
            <a:avLst/>
          </a:prstGeom>
        </p:spPr>
        <p:txBody>
          <a:bodyPr wrap="square">
            <a:spAutoFit/>
          </a:bodyPr>
          <a:lstStyle/>
          <a:p>
            <a:pPr>
              <a:lnSpc>
                <a:spcPts val="2900"/>
              </a:lnSpc>
              <a:spcBef>
                <a:spcPct val="20000"/>
              </a:spcBef>
            </a:pPr>
            <a:r>
              <a:rPr lang="ja-JP" altLang="en-US" sz="2400" b="1" dirty="0" smtClean="0">
                <a:solidFill>
                  <a:prstClr val="white"/>
                </a:solidFill>
              </a:rPr>
              <a:t>本年度は、実験</a:t>
            </a:r>
            <a:r>
              <a:rPr lang="ja-JP" altLang="en-US" sz="2400" b="1" dirty="0">
                <a:solidFill>
                  <a:prstClr val="white"/>
                </a:solidFill>
              </a:rPr>
              <a:t>エリア</a:t>
            </a:r>
            <a:r>
              <a:rPr lang="ja-JP" altLang="en-US" sz="2400" b="1" dirty="0" smtClean="0">
                <a:solidFill>
                  <a:prstClr val="white"/>
                </a:solidFill>
              </a:rPr>
              <a:t>に数種類</a:t>
            </a:r>
            <a:r>
              <a:rPr lang="ja-JP" altLang="en-US" sz="2400" b="1" dirty="0">
                <a:solidFill>
                  <a:prstClr val="white"/>
                </a:solidFill>
              </a:rPr>
              <a:t>の</a:t>
            </a:r>
            <a:r>
              <a:rPr lang="ja-JP" altLang="en-US" sz="2400" b="1" dirty="0">
                <a:solidFill>
                  <a:srgbClr val="FFFF00"/>
                </a:solidFill>
              </a:rPr>
              <a:t>日除け</a:t>
            </a:r>
            <a:r>
              <a:rPr lang="ja-JP" altLang="en-US" sz="2400" b="1" dirty="0">
                <a:solidFill>
                  <a:prstClr val="white"/>
                </a:solidFill>
              </a:rPr>
              <a:t>を設置し</a:t>
            </a:r>
            <a:r>
              <a:rPr lang="ja-JP" altLang="en-US" sz="2400" b="1" dirty="0" smtClean="0">
                <a:solidFill>
                  <a:prstClr val="white"/>
                </a:solidFill>
              </a:rPr>
              <a:t>、</a:t>
            </a:r>
            <a:r>
              <a:rPr lang="ja-JP" altLang="en-US" sz="2400" b="1" dirty="0" smtClean="0">
                <a:solidFill>
                  <a:srgbClr val="FFFF00"/>
                </a:solidFill>
              </a:rPr>
              <a:t>日射遮蔽とミストを組み合わせた</a:t>
            </a:r>
            <a:r>
              <a:rPr lang="ja-JP" altLang="en-US" sz="2400" b="1" dirty="0">
                <a:solidFill>
                  <a:schemeClr val="bg1"/>
                </a:solidFill>
              </a:rPr>
              <a:t>時</a:t>
            </a:r>
            <a:r>
              <a:rPr lang="ja-JP" altLang="en-US" sz="2400" b="1" dirty="0" smtClean="0">
                <a:solidFill>
                  <a:schemeClr val="bg1"/>
                </a:solidFill>
              </a:rPr>
              <a:t>の</a:t>
            </a:r>
            <a:r>
              <a:rPr lang="ja-JP" altLang="en-US" sz="2400" b="1" dirty="0">
                <a:solidFill>
                  <a:srgbClr val="FFFF00"/>
                </a:solidFill>
                <a:latin typeface="+mj-ea"/>
              </a:rPr>
              <a:t>快適感</a:t>
            </a:r>
            <a:r>
              <a:rPr lang="ja-JP" altLang="en-US" sz="2400" b="1" dirty="0">
                <a:solidFill>
                  <a:prstClr val="white"/>
                </a:solidFill>
                <a:latin typeface="+mj-ea"/>
              </a:rPr>
              <a:t>への影響</a:t>
            </a:r>
            <a:r>
              <a:rPr lang="ja-JP" altLang="en-US" sz="2400" b="1" dirty="0">
                <a:solidFill>
                  <a:schemeClr val="bg1"/>
                </a:solidFill>
                <a:latin typeface="+mj-ea"/>
              </a:rPr>
              <a:t>を調べる</a:t>
            </a:r>
            <a:r>
              <a:rPr lang="ja-JP" altLang="en-US" sz="2400" b="1" dirty="0">
                <a:solidFill>
                  <a:srgbClr val="FFFF00"/>
                </a:solidFill>
                <a:latin typeface="+mj-ea"/>
              </a:rPr>
              <a:t>被験者実験</a:t>
            </a:r>
            <a:r>
              <a:rPr lang="ja-JP" altLang="en-US" sz="2400" b="1" dirty="0">
                <a:solidFill>
                  <a:prstClr val="white"/>
                </a:solidFill>
                <a:latin typeface="+mj-ea"/>
              </a:rPr>
              <a:t>を行った</a:t>
            </a:r>
            <a:r>
              <a:rPr lang="ja-JP" altLang="en-US" sz="2400" b="1" dirty="0" smtClean="0">
                <a:solidFill>
                  <a:prstClr val="white"/>
                </a:solidFill>
                <a:latin typeface="+mj-ea"/>
              </a:rPr>
              <a:t>。</a:t>
            </a:r>
            <a:endParaRPr lang="en-US" altLang="ja-JP" sz="2400" b="1" dirty="0" smtClean="0">
              <a:solidFill>
                <a:prstClr val="white"/>
              </a:solidFill>
              <a:latin typeface="+mj-ea"/>
            </a:endParaRPr>
          </a:p>
          <a:p>
            <a:pPr>
              <a:lnSpc>
                <a:spcPts val="2900"/>
              </a:lnSpc>
              <a:spcBef>
                <a:spcPct val="20000"/>
              </a:spcBef>
            </a:pPr>
            <a:r>
              <a:rPr lang="ja-JP" altLang="en-US" sz="2400" b="1" dirty="0" smtClean="0">
                <a:solidFill>
                  <a:prstClr val="white"/>
                </a:solidFill>
              </a:rPr>
              <a:t>また、待機場所</a:t>
            </a:r>
            <a:r>
              <a:rPr lang="ja-JP" altLang="en-US" sz="2400" b="1" dirty="0">
                <a:solidFill>
                  <a:prstClr val="white"/>
                </a:solidFill>
              </a:rPr>
              <a:t>（安静時</a:t>
            </a:r>
            <a:r>
              <a:rPr lang="ja-JP" altLang="en-US" sz="2400" b="1" dirty="0" smtClean="0">
                <a:solidFill>
                  <a:prstClr val="white"/>
                </a:solidFill>
              </a:rPr>
              <a:t>）</a:t>
            </a:r>
            <a:r>
              <a:rPr lang="ja-JP" altLang="en-US" sz="2400" b="1" dirty="0">
                <a:solidFill>
                  <a:prstClr val="white"/>
                </a:solidFill>
              </a:rPr>
              <a:t>も、</a:t>
            </a:r>
            <a:r>
              <a:rPr lang="ja-JP" altLang="en-US" sz="2400" b="1" dirty="0" smtClean="0">
                <a:solidFill>
                  <a:prstClr val="white"/>
                </a:solidFill>
              </a:rPr>
              <a:t>ある程度の日射が入る空間</a:t>
            </a:r>
            <a:r>
              <a:rPr lang="ja-JP" altLang="en-US" sz="2400" b="1" dirty="0">
                <a:solidFill>
                  <a:prstClr val="white"/>
                </a:solidFill>
              </a:rPr>
              <a:t>と</a:t>
            </a:r>
            <a:r>
              <a:rPr lang="ja-JP" altLang="en-US" sz="2400" b="1" dirty="0" smtClean="0">
                <a:solidFill>
                  <a:prstClr val="white"/>
                </a:solidFill>
              </a:rPr>
              <a:t>した。</a:t>
            </a:r>
            <a:endParaRPr lang="en-US" altLang="ja-JP" sz="2400" b="1" dirty="0" smtClean="0">
              <a:solidFill>
                <a:prstClr val="white"/>
              </a:solidFill>
            </a:endParaRPr>
          </a:p>
        </p:txBody>
      </p:sp>
      <p:sp>
        <p:nvSpPr>
          <p:cNvPr id="4" name="下矢印 3"/>
          <p:cNvSpPr/>
          <p:nvPr/>
        </p:nvSpPr>
        <p:spPr>
          <a:xfrm>
            <a:off x="4062360" y="1412777"/>
            <a:ext cx="653656" cy="432047"/>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85895" y="1846703"/>
            <a:ext cx="8313062" cy="830997"/>
          </a:xfrm>
          <a:prstGeom prst="rect">
            <a:avLst/>
          </a:prstGeom>
          <a:noFill/>
        </p:spPr>
        <p:txBody>
          <a:bodyPr wrap="square" rtlCol="0">
            <a:spAutoFit/>
          </a:bodyPr>
          <a:lstStyle/>
          <a:p>
            <a:r>
              <a:rPr kumimoji="1" lang="ja-JP" altLang="en-US" sz="2400" b="1" dirty="0" smtClean="0">
                <a:solidFill>
                  <a:schemeClr val="bg1"/>
                </a:solidFill>
              </a:rPr>
              <a:t>ミストによる気温低下は確認できたが、</a:t>
            </a:r>
            <a:r>
              <a:rPr lang="ja-JP" altLang="en-US" sz="2400" b="1" dirty="0">
                <a:solidFill>
                  <a:srgbClr val="FFFF00"/>
                </a:solidFill>
              </a:rPr>
              <a:t>ミストの有無</a:t>
            </a:r>
            <a:r>
              <a:rPr lang="ja-JP" altLang="en-US" sz="2400" b="1" dirty="0" smtClean="0">
                <a:solidFill>
                  <a:srgbClr val="FFFF00"/>
                </a:solidFill>
              </a:rPr>
              <a:t>による</a:t>
            </a:r>
            <a:r>
              <a:rPr kumimoji="1" lang="ja-JP" altLang="en-US" sz="2400" b="1" dirty="0" smtClean="0">
                <a:solidFill>
                  <a:schemeClr val="bg1"/>
                </a:solidFill>
              </a:rPr>
              <a:t>心理量の大きな変化は</a:t>
            </a:r>
            <a:r>
              <a:rPr lang="ja-JP" altLang="en-US" sz="2400" b="1" dirty="0" smtClean="0">
                <a:solidFill>
                  <a:srgbClr val="FFFF00"/>
                </a:solidFill>
              </a:rPr>
              <a:t>見られなかった</a:t>
            </a:r>
            <a:r>
              <a:rPr lang="ja-JP" altLang="en-US" sz="2400" b="1" dirty="0" smtClean="0">
                <a:solidFill>
                  <a:schemeClr val="bg1"/>
                </a:solidFill>
              </a:rPr>
              <a:t>。</a:t>
            </a:r>
            <a:endParaRPr kumimoji="1" lang="ja-JP" altLang="en-US" sz="2400" b="1" dirty="0">
              <a:solidFill>
                <a:schemeClr val="bg1"/>
              </a:solidFill>
            </a:endParaRPr>
          </a:p>
        </p:txBody>
      </p:sp>
      <p:sp>
        <p:nvSpPr>
          <p:cNvPr id="9" name="下矢印 8"/>
          <p:cNvSpPr/>
          <p:nvPr/>
        </p:nvSpPr>
        <p:spPr>
          <a:xfrm>
            <a:off x="4062360" y="2780929"/>
            <a:ext cx="653656" cy="432047"/>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4067944" y="4437112"/>
            <a:ext cx="653656" cy="432047"/>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7470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 name="正方形/長方形 257"/>
          <p:cNvSpPr/>
          <p:nvPr/>
        </p:nvSpPr>
        <p:spPr>
          <a:xfrm>
            <a:off x="7686043" y="4581128"/>
            <a:ext cx="1419818" cy="584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a:t>
            </a:r>
            <a:r>
              <a:rPr lang="en-US" altLang="ja-JP" sz="2000" b="1" dirty="0">
                <a:solidFill>
                  <a:schemeClr val="tx1"/>
                </a:solidFill>
              </a:rPr>
              <a:t>0</a:t>
            </a:r>
            <a:r>
              <a:rPr lang="en-US" altLang="ja-JP" sz="2000" b="1" dirty="0" smtClean="0">
                <a:solidFill>
                  <a:schemeClr val="tx1"/>
                </a:solidFill>
              </a:rPr>
              <a:t>%</a:t>
            </a:r>
            <a:r>
              <a:rPr lang="ja-JP" altLang="en-US" sz="2000" b="1" dirty="0" smtClean="0">
                <a:solidFill>
                  <a:schemeClr val="tx1"/>
                </a:solidFill>
              </a:rPr>
              <a:t>）</a:t>
            </a:r>
            <a:endParaRPr kumimoji="1" lang="ja-JP" altLang="en-US" sz="2000" b="1" dirty="0">
              <a:solidFill>
                <a:schemeClr val="tx1"/>
              </a:solidFill>
            </a:endParaRPr>
          </a:p>
        </p:txBody>
      </p:sp>
      <p:sp>
        <p:nvSpPr>
          <p:cNvPr id="257" name="正方形/長方形 256"/>
          <p:cNvSpPr/>
          <p:nvPr/>
        </p:nvSpPr>
        <p:spPr>
          <a:xfrm>
            <a:off x="2914276" y="4638369"/>
            <a:ext cx="1419818" cy="584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a:t>
            </a:r>
            <a:r>
              <a:rPr lang="en-US" altLang="ja-JP" sz="2000" b="1" dirty="0">
                <a:solidFill>
                  <a:schemeClr val="tx1"/>
                </a:solidFill>
              </a:rPr>
              <a:t>25</a:t>
            </a:r>
            <a:r>
              <a:rPr lang="en-US" altLang="ja-JP" sz="2000" b="1" dirty="0" smtClean="0">
                <a:solidFill>
                  <a:schemeClr val="tx1"/>
                </a:solidFill>
              </a:rPr>
              <a:t>%</a:t>
            </a:r>
            <a:r>
              <a:rPr lang="ja-JP" altLang="en-US" sz="2000" b="1" dirty="0" smtClean="0">
                <a:solidFill>
                  <a:schemeClr val="tx1"/>
                </a:solidFill>
              </a:rPr>
              <a:t>）</a:t>
            </a:r>
            <a:endParaRPr kumimoji="1" lang="ja-JP" altLang="en-US" sz="2000" b="1" dirty="0">
              <a:solidFill>
                <a:schemeClr val="tx1"/>
              </a:solidFill>
            </a:endParaRPr>
          </a:p>
        </p:txBody>
      </p:sp>
      <p:sp>
        <p:nvSpPr>
          <p:cNvPr id="255" name="正方形/長方形 254"/>
          <p:cNvSpPr/>
          <p:nvPr/>
        </p:nvSpPr>
        <p:spPr>
          <a:xfrm>
            <a:off x="2953578" y="2581080"/>
            <a:ext cx="1419818" cy="584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a:t>
            </a:r>
            <a:r>
              <a:rPr lang="en-US" altLang="ja-JP" sz="2000" b="1" dirty="0">
                <a:solidFill>
                  <a:schemeClr val="tx1"/>
                </a:solidFill>
              </a:rPr>
              <a:t>71</a:t>
            </a:r>
            <a:r>
              <a:rPr lang="en-US" altLang="ja-JP" sz="2000" b="1" dirty="0" smtClean="0">
                <a:solidFill>
                  <a:schemeClr val="tx1"/>
                </a:solidFill>
              </a:rPr>
              <a:t>%</a:t>
            </a:r>
            <a:r>
              <a:rPr lang="ja-JP" altLang="en-US" sz="2000" b="1" dirty="0" smtClean="0">
                <a:solidFill>
                  <a:schemeClr val="tx1"/>
                </a:solidFill>
              </a:rPr>
              <a:t>）</a:t>
            </a:r>
            <a:endParaRPr kumimoji="1" lang="ja-JP" altLang="en-US" sz="2000" b="1" dirty="0">
              <a:solidFill>
                <a:schemeClr val="tx1"/>
              </a:solidFill>
            </a:endParaRPr>
          </a:p>
        </p:txBody>
      </p:sp>
      <p:sp>
        <p:nvSpPr>
          <p:cNvPr id="254" name="正方形/長方形 253"/>
          <p:cNvSpPr/>
          <p:nvPr/>
        </p:nvSpPr>
        <p:spPr>
          <a:xfrm>
            <a:off x="7452320" y="404664"/>
            <a:ext cx="1419818" cy="584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a:t>
            </a:r>
            <a:r>
              <a:rPr lang="en-US" altLang="ja-JP" sz="2000" b="1" dirty="0">
                <a:solidFill>
                  <a:schemeClr val="tx1"/>
                </a:solidFill>
              </a:rPr>
              <a:t>85</a:t>
            </a:r>
            <a:r>
              <a:rPr lang="en-US" altLang="ja-JP" sz="2000" b="1" dirty="0" smtClean="0">
                <a:solidFill>
                  <a:schemeClr val="tx1"/>
                </a:solidFill>
              </a:rPr>
              <a:t>%</a:t>
            </a:r>
            <a:r>
              <a:rPr lang="ja-JP" altLang="en-US" sz="2000" b="1" dirty="0" smtClean="0">
                <a:solidFill>
                  <a:schemeClr val="tx1"/>
                </a:solidFill>
              </a:rPr>
              <a:t>）</a:t>
            </a:r>
            <a:endParaRPr kumimoji="1" lang="ja-JP" altLang="en-US" sz="2000" b="1" dirty="0">
              <a:solidFill>
                <a:schemeClr val="tx1"/>
              </a:solidFill>
            </a:endParaRPr>
          </a:p>
        </p:txBody>
      </p:sp>
      <p:sp>
        <p:nvSpPr>
          <p:cNvPr id="7" name="正方形/長方形 6"/>
          <p:cNvSpPr/>
          <p:nvPr/>
        </p:nvSpPr>
        <p:spPr>
          <a:xfrm>
            <a:off x="3060596" y="392356"/>
            <a:ext cx="1419818" cy="584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a:t>
            </a:r>
            <a:r>
              <a:rPr lang="en-US" altLang="ja-JP" sz="2000" b="1" dirty="0" smtClean="0">
                <a:solidFill>
                  <a:schemeClr val="tx1"/>
                </a:solidFill>
              </a:rPr>
              <a:t>88%</a:t>
            </a:r>
            <a:r>
              <a:rPr lang="ja-JP" altLang="en-US" sz="2000" b="1" dirty="0" smtClean="0">
                <a:solidFill>
                  <a:schemeClr val="tx1"/>
                </a:solidFill>
              </a:rPr>
              <a:t>）</a:t>
            </a:r>
            <a:endParaRPr kumimoji="1" lang="ja-JP" altLang="en-US" sz="2000" b="1" dirty="0">
              <a:solidFill>
                <a:schemeClr val="tx1"/>
              </a:solidFill>
            </a:endParaRPr>
          </a:p>
        </p:txBody>
      </p:sp>
      <p:grpSp>
        <p:nvGrpSpPr>
          <p:cNvPr id="6" name="グループ化 5"/>
          <p:cNvGrpSpPr/>
          <p:nvPr/>
        </p:nvGrpSpPr>
        <p:grpSpPr>
          <a:xfrm>
            <a:off x="-14931" y="482464"/>
            <a:ext cx="4528343" cy="1753809"/>
            <a:chOff x="0" y="455388"/>
            <a:chExt cx="4528343" cy="1753809"/>
          </a:xfrm>
        </p:grpSpPr>
        <p:grpSp>
          <p:nvGrpSpPr>
            <p:cNvPr id="118" name="グループ化 117"/>
            <p:cNvGrpSpPr/>
            <p:nvPr/>
          </p:nvGrpSpPr>
          <p:grpSpPr>
            <a:xfrm>
              <a:off x="0" y="455388"/>
              <a:ext cx="4508583" cy="1753809"/>
              <a:chOff x="120418" y="4727914"/>
              <a:chExt cx="4508583" cy="1753809"/>
            </a:xfrm>
          </p:grpSpPr>
          <p:grpSp>
            <p:nvGrpSpPr>
              <p:cNvPr id="86" name="グループ化 85"/>
              <p:cNvGrpSpPr/>
              <p:nvPr/>
            </p:nvGrpSpPr>
            <p:grpSpPr>
              <a:xfrm>
                <a:off x="120418" y="5235228"/>
                <a:ext cx="4508583" cy="1246495"/>
                <a:chOff x="1112388" y="2045459"/>
                <a:chExt cx="4508583" cy="1246495"/>
              </a:xfrm>
            </p:grpSpPr>
            <p:sp>
              <p:nvSpPr>
                <p:cNvPr id="87" name="テキスト ボックス 86"/>
                <p:cNvSpPr txBox="1"/>
                <p:nvPr/>
              </p:nvSpPr>
              <p:spPr>
                <a:xfrm>
                  <a:off x="1162292" y="2060848"/>
                  <a:ext cx="4458679" cy="1231106"/>
                </a:xfrm>
                <a:prstGeom prst="rect">
                  <a:avLst/>
                </a:prstGeom>
                <a:solidFill>
                  <a:schemeClr val="accent5">
                    <a:lumMod val="40000"/>
                    <a:lumOff val="60000"/>
                  </a:schemeClr>
                </a:solidFill>
                <a:ln w="22225">
                  <a:solidFill>
                    <a:schemeClr val="tx1"/>
                  </a:solidFill>
                </a:ln>
              </p:spPr>
              <p:txBody>
                <a:bodyPr wrap="square" rtlCol="0">
                  <a:spAutoFit/>
                </a:bodyPr>
                <a:lstStyle/>
                <a:p>
                  <a:r>
                    <a:rPr lang="ja-JP" altLang="en-US" dirty="0"/>
                    <a:t>　</a:t>
                  </a:r>
                  <a:r>
                    <a:rPr lang="ja-JP" altLang="en-US" dirty="0" smtClean="0"/>
                    <a:t>　　　　　　　　　</a:t>
                  </a:r>
                  <a:r>
                    <a:rPr lang="ja-JP" altLang="en-US" b="1" dirty="0" smtClean="0">
                      <a:solidFill>
                        <a:srgbClr val="FF0000"/>
                      </a:solidFill>
                    </a:rPr>
                    <a:t>ミストなし　</a:t>
                  </a:r>
                  <a:r>
                    <a:rPr lang="ja-JP" altLang="en-US" b="1" dirty="0" smtClean="0">
                      <a:solidFill>
                        <a:srgbClr val="0000FF"/>
                      </a:solidFill>
                    </a:rPr>
                    <a:t>ミストあり</a:t>
                  </a:r>
                  <a:endParaRPr lang="en-US" altLang="ja-JP" sz="2000" b="1" dirty="0" smtClean="0">
                    <a:solidFill>
                      <a:srgbClr val="0000FF"/>
                    </a:solidFill>
                  </a:endParaRPr>
                </a:p>
                <a:p>
                  <a:r>
                    <a:rPr lang="ja-JP" altLang="en-US" b="1" dirty="0" smtClean="0"/>
                    <a:t>　　　　　　　　</a:t>
                  </a:r>
                  <a:endParaRPr lang="en-US" altLang="ja-JP" b="1" dirty="0" smtClean="0"/>
                </a:p>
                <a:p>
                  <a:endParaRPr lang="en-US" altLang="ja-JP" b="1" dirty="0"/>
                </a:p>
                <a:p>
                  <a:endParaRPr lang="en-US" altLang="ja-JP" b="1" dirty="0" smtClean="0"/>
                </a:p>
              </p:txBody>
            </p:sp>
            <p:cxnSp>
              <p:nvCxnSpPr>
                <p:cNvPr id="88" name="直線コネクタ 87"/>
                <p:cNvCxnSpPr/>
                <p:nvPr/>
              </p:nvCxnSpPr>
              <p:spPr>
                <a:xfrm>
                  <a:off x="1162293" y="2420888"/>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1112388" y="2452308"/>
                  <a:ext cx="1619672" cy="369332"/>
                </a:xfrm>
                <a:prstGeom prst="rect">
                  <a:avLst/>
                </a:prstGeom>
                <a:noFill/>
              </p:spPr>
              <p:txBody>
                <a:bodyPr wrap="square" rtlCol="0">
                  <a:spAutoFit/>
                </a:bodyPr>
                <a:lstStyle/>
                <a:p>
                  <a:r>
                    <a:rPr lang="ja-JP" altLang="en-US" b="1" dirty="0" smtClean="0"/>
                    <a:t>効果なし</a:t>
                  </a:r>
                  <a:r>
                    <a:rPr kumimoji="1" lang="ja-JP" altLang="en-US" b="1" dirty="0" smtClean="0"/>
                    <a:t>エリア</a:t>
                  </a:r>
                  <a:endParaRPr kumimoji="1" lang="ja-JP" altLang="en-US" b="1" dirty="0"/>
                </a:p>
              </p:txBody>
            </p:sp>
            <p:sp>
              <p:nvSpPr>
                <p:cNvPr id="90" name="テキスト ボックス 89"/>
                <p:cNvSpPr txBox="1"/>
                <p:nvPr/>
              </p:nvSpPr>
              <p:spPr>
                <a:xfrm>
                  <a:off x="1130465" y="2907233"/>
                  <a:ext cx="1758217" cy="369332"/>
                </a:xfrm>
                <a:prstGeom prst="rect">
                  <a:avLst/>
                </a:prstGeom>
                <a:noFill/>
              </p:spPr>
              <p:txBody>
                <a:bodyPr wrap="square" rtlCol="0">
                  <a:spAutoFit/>
                </a:bodyPr>
                <a:lstStyle/>
                <a:p>
                  <a:r>
                    <a:rPr lang="ja-JP" altLang="en-US" b="1" dirty="0" smtClean="0"/>
                    <a:t>効果あり</a:t>
                  </a:r>
                  <a:r>
                    <a:rPr kumimoji="1" lang="ja-JP" altLang="en-US" b="1" dirty="0" smtClean="0"/>
                    <a:t>エリア</a:t>
                  </a:r>
                  <a:endParaRPr kumimoji="1" lang="ja-JP" altLang="en-US" b="1" dirty="0"/>
                </a:p>
              </p:txBody>
            </p:sp>
            <p:cxnSp>
              <p:nvCxnSpPr>
                <p:cNvPr id="91" name="直線コネクタ 90"/>
                <p:cNvCxnSpPr/>
                <p:nvPr/>
              </p:nvCxnSpPr>
              <p:spPr>
                <a:xfrm>
                  <a:off x="2693202" y="2045459"/>
                  <a:ext cx="0" cy="12311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1162293" y="2852936"/>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2961934" y="2455463"/>
                  <a:ext cx="505137" cy="400110"/>
                </a:xfrm>
                <a:prstGeom prst="rect">
                  <a:avLst/>
                </a:prstGeom>
                <a:noFill/>
              </p:spPr>
              <p:txBody>
                <a:bodyPr wrap="square" rtlCol="0">
                  <a:spAutoFit/>
                </a:bodyPr>
                <a:lstStyle/>
                <a:p>
                  <a:r>
                    <a:rPr lang="en-US" altLang="ja-JP" sz="2000" b="1" dirty="0"/>
                    <a:t>1</a:t>
                  </a:r>
                  <a:r>
                    <a:rPr kumimoji="1" lang="en-US" altLang="ja-JP" sz="2000" b="1" dirty="0" smtClean="0"/>
                    <a:t>%</a:t>
                  </a:r>
                  <a:endParaRPr kumimoji="1" lang="ja-JP" altLang="en-US" sz="2000" b="1" dirty="0"/>
                </a:p>
              </p:txBody>
            </p:sp>
            <p:sp>
              <p:nvSpPr>
                <p:cNvPr id="94" name="テキスト ボックス 93"/>
                <p:cNvSpPr txBox="1"/>
                <p:nvPr/>
              </p:nvSpPr>
              <p:spPr>
                <a:xfrm>
                  <a:off x="3506061" y="245546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95" name="テキスト ボックス 94"/>
                <p:cNvSpPr txBox="1"/>
                <p:nvPr/>
              </p:nvSpPr>
              <p:spPr>
                <a:xfrm>
                  <a:off x="3506061" y="285557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96" name="テキスト ボックス 95"/>
                <p:cNvSpPr txBox="1"/>
                <p:nvPr/>
              </p:nvSpPr>
              <p:spPr>
                <a:xfrm>
                  <a:off x="3971127" y="2425671"/>
                  <a:ext cx="704484" cy="400110"/>
                </a:xfrm>
                <a:prstGeom prst="rect">
                  <a:avLst/>
                </a:prstGeom>
                <a:noFill/>
              </p:spPr>
              <p:txBody>
                <a:bodyPr wrap="square" rtlCol="0">
                  <a:spAutoFit/>
                </a:bodyPr>
                <a:lstStyle/>
                <a:p>
                  <a:r>
                    <a:rPr lang="en-US" altLang="ja-JP" sz="2000" b="1" dirty="0"/>
                    <a:t>4</a:t>
                  </a:r>
                  <a:r>
                    <a:rPr kumimoji="1" lang="en-US" altLang="ja-JP" sz="2000" b="1" dirty="0" smtClean="0"/>
                    <a:t>%</a:t>
                  </a:r>
                  <a:r>
                    <a:rPr kumimoji="1" lang="ja-JP" altLang="en-US" sz="2000" b="1" dirty="0" smtClean="0"/>
                    <a:t>　</a:t>
                  </a:r>
                  <a:endParaRPr kumimoji="1" lang="ja-JP" altLang="en-US" sz="2000" b="1" dirty="0"/>
                </a:p>
              </p:txBody>
            </p:sp>
            <p:sp>
              <p:nvSpPr>
                <p:cNvPr id="97" name="テキスト ボックス 96"/>
                <p:cNvSpPr txBox="1"/>
                <p:nvPr/>
              </p:nvSpPr>
              <p:spPr>
                <a:xfrm>
                  <a:off x="2906603" y="2860435"/>
                  <a:ext cx="704484" cy="400110"/>
                </a:xfrm>
                <a:prstGeom prst="rect">
                  <a:avLst/>
                </a:prstGeom>
                <a:noFill/>
              </p:spPr>
              <p:txBody>
                <a:bodyPr wrap="square" rtlCol="0">
                  <a:spAutoFit/>
                </a:bodyPr>
                <a:lstStyle/>
                <a:p>
                  <a:r>
                    <a:rPr lang="en-US" altLang="ja-JP" sz="2000" b="1" dirty="0"/>
                    <a:t>78</a:t>
                  </a:r>
                  <a:r>
                    <a:rPr kumimoji="1" lang="en-US" altLang="ja-JP" sz="2000" b="1" dirty="0" smtClean="0"/>
                    <a:t>%</a:t>
                  </a:r>
                  <a:endParaRPr kumimoji="1" lang="ja-JP" altLang="en-US" sz="2000" b="1" dirty="0"/>
                </a:p>
              </p:txBody>
            </p:sp>
            <p:sp>
              <p:nvSpPr>
                <p:cNvPr id="98" name="テキスト ボックス 97"/>
                <p:cNvSpPr txBox="1"/>
                <p:nvPr/>
              </p:nvSpPr>
              <p:spPr>
                <a:xfrm>
                  <a:off x="3971127" y="2881239"/>
                  <a:ext cx="704484" cy="400110"/>
                </a:xfrm>
                <a:prstGeom prst="rect">
                  <a:avLst/>
                </a:prstGeom>
                <a:noFill/>
              </p:spPr>
              <p:txBody>
                <a:bodyPr wrap="square" rtlCol="0">
                  <a:spAutoFit/>
                </a:bodyPr>
                <a:lstStyle/>
                <a:p>
                  <a:r>
                    <a:rPr lang="en-US" altLang="ja-JP" sz="2000" b="1" dirty="0"/>
                    <a:t>86</a:t>
                  </a:r>
                  <a:r>
                    <a:rPr kumimoji="1" lang="en-US" altLang="ja-JP" sz="2000" b="1" dirty="0" smtClean="0"/>
                    <a:t>%</a:t>
                  </a:r>
                  <a:endParaRPr kumimoji="1" lang="ja-JP" altLang="en-US" sz="2000" b="1" dirty="0"/>
                </a:p>
              </p:txBody>
            </p:sp>
          </p:grpSp>
          <p:sp>
            <p:nvSpPr>
              <p:cNvPr id="114" name="テキスト ボックス 113"/>
              <p:cNvSpPr txBox="1"/>
              <p:nvPr/>
            </p:nvSpPr>
            <p:spPr>
              <a:xfrm>
                <a:off x="1918547" y="4727914"/>
                <a:ext cx="1469644" cy="461665"/>
              </a:xfrm>
              <a:prstGeom prst="rect">
                <a:avLst/>
              </a:prstGeom>
              <a:noFill/>
            </p:spPr>
            <p:txBody>
              <a:bodyPr wrap="square" rtlCol="0">
                <a:spAutoFit/>
              </a:bodyPr>
              <a:lstStyle/>
              <a:p>
                <a:r>
                  <a:rPr lang="ja-JP" altLang="en-US" sz="2400" b="1" dirty="0">
                    <a:solidFill>
                      <a:srgbClr val="FF6600"/>
                    </a:solidFill>
                  </a:rPr>
                  <a:t>スタイロ</a:t>
                </a:r>
                <a:endParaRPr kumimoji="1" lang="ja-JP" altLang="en-US" sz="2400" b="1" dirty="0">
                  <a:solidFill>
                    <a:srgbClr val="FF6600"/>
                  </a:solidFill>
                </a:endParaRPr>
              </a:p>
            </p:txBody>
          </p:sp>
        </p:grpSp>
        <p:cxnSp>
          <p:nvCxnSpPr>
            <p:cNvPr id="141" name="直線コネクタ 140"/>
            <p:cNvCxnSpPr/>
            <p:nvPr/>
          </p:nvCxnSpPr>
          <p:spPr>
            <a:xfrm>
              <a:off x="3651041" y="993132"/>
              <a:ext cx="0" cy="120102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テキスト ボックス 141"/>
            <p:cNvSpPr txBox="1"/>
            <p:nvPr/>
          </p:nvSpPr>
          <p:spPr>
            <a:xfrm>
              <a:off x="3738432" y="980728"/>
              <a:ext cx="704483" cy="369332"/>
            </a:xfrm>
            <a:prstGeom prst="rect">
              <a:avLst/>
            </a:prstGeom>
            <a:noFill/>
          </p:spPr>
          <p:txBody>
            <a:bodyPr wrap="square" rtlCol="0">
              <a:spAutoFit/>
            </a:bodyPr>
            <a:lstStyle/>
            <a:p>
              <a:r>
                <a:rPr lang="ja-JP" altLang="en-US" b="1" dirty="0"/>
                <a:t>増減</a:t>
              </a:r>
              <a:endParaRPr kumimoji="1" lang="ja-JP" altLang="en-US" b="1" dirty="0"/>
            </a:p>
          </p:txBody>
        </p:sp>
        <p:sp>
          <p:nvSpPr>
            <p:cNvPr id="144" name="テキスト ボックス 143"/>
            <p:cNvSpPr txBox="1"/>
            <p:nvPr/>
          </p:nvSpPr>
          <p:spPr>
            <a:xfrm>
              <a:off x="3570228" y="1335109"/>
              <a:ext cx="944695" cy="400110"/>
            </a:xfrm>
            <a:prstGeom prst="rect">
              <a:avLst/>
            </a:prstGeom>
            <a:noFill/>
          </p:spPr>
          <p:txBody>
            <a:bodyPr wrap="square" rtlCol="0">
              <a:spAutoFit/>
            </a:bodyPr>
            <a:lstStyle/>
            <a:p>
              <a:r>
                <a:rPr lang="ja-JP" altLang="en-US" sz="2000" b="1" dirty="0" smtClean="0"/>
                <a:t>＋</a:t>
              </a:r>
              <a:r>
                <a:rPr lang="en-US" altLang="ja-JP" sz="2000" b="1" dirty="0"/>
                <a:t>3</a:t>
              </a:r>
              <a:r>
                <a:rPr kumimoji="1" lang="en-US" altLang="ja-JP" sz="2000" b="1" dirty="0" smtClean="0"/>
                <a:t>%</a:t>
              </a:r>
              <a:r>
                <a:rPr kumimoji="1" lang="ja-JP" altLang="en-US" sz="2000" b="1" dirty="0" smtClean="0"/>
                <a:t>　</a:t>
              </a:r>
              <a:endParaRPr kumimoji="1" lang="ja-JP" altLang="en-US" sz="2000" b="1" dirty="0"/>
            </a:p>
          </p:txBody>
        </p:sp>
        <p:sp>
          <p:nvSpPr>
            <p:cNvPr id="145" name="テキスト ボックス 144"/>
            <p:cNvSpPr txBox="1"/>
            <p:nvPr/>
          </p:nvSpPr>
          <p:spPr>
            <a:xfrm>
              <a:off x="3583648" y="1787761"/>
              <a:ext cx="944695" cy="400110"/>
            </a:xfrm>
            <a:prstGeom prst="rect">
              <a:avLst/>
            </a:prstGeom>
            <a:noFill/>
          </p:spPr>
          <p:txBody>
            <a:bodyPr wrap="square" rtlCol="0">
              <a:spAutoFit/>
            </a:bodyPr>
            <a:lstStyle/>
            <a:p>
              <a:r>
                <a:rPr lang="ja-JP" altLang="en-US" sz="2000" b="1" dirty="0" smtClean="0"/>
                <a:t>＋</a:t>
              </a:r>
              <a:r>
                <a:rPr lang="en-US" altLang="ja-JP" sz="2000" b="1" dirty="0" smtClean="0"/>
                <a:t>8</a:t>
              </a:r>
              <a:r>
                <a:rPr kumimoji="1" lang="en-US" altLang="ja-JP" sz="2000" b="1" dirty="0" smtClean="0"/>
                <a:t>%</a:t>
              </a:r>
              <a:r>
                <a:rPr kumimoji="1" lang="ja-JP" altLang="en-US" sz="2000" b="1" dirty="0" smtClean="0"/>
                <a:t>　</a:t>
              </a:r>
              <a:endParaRPr kumimoji="1" lang="ja-JP" altLang="en-US" sz="2000" b="1" dirty="0"/>
            </a:p>
          </p:txBody>
        </p:sp>
      </p:grpSp>
      <p:sp>
        <p:nvSpPr>
          <p:cNvPr id="256" name="正方形/長方形 255"/>
          <p:cNvSpPr/>
          <p:nvPr/>
        </p:nvSpPr>
        <p:spPr>
          <a:xfrm>
            <a:off x="7588786" y="2567759"/>
            <a:ext cx="1419818" cy="584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a:t>
            </a:r>
            <a:r>
              <a:rPr lang="en-US" altLang="ja-JP" sz="2000" b="1" dirty="0">
                <a:solidFill>
                  <a:schemeClr val="tx1"/>
                </a:solidFill>
              </a:rPr>
              <a:t>63</a:t>
            </a:r>
            <a:r>
              <a:rPr lang="en-US" altLang="ja-JP" sz="2000" b="1" dirty="0" smtClean="0">
                <a:solidFill>
                  <a:schemeClr val="tx1"/>
                </a:solidFill>
              </a:rPr>
              <a:t>%</a:t>
            </a:r>
            <a:r>
              <a:rPr lang="ja-JP" altLang="en-US" sz="2000" b="1" dirty="0" smtClean="0">
                <a:solidFill>
                  <a:schemeClr val="tx1"/>
                </a:solidFill>
              </a:rPr>
              <a:t>）</a:t>
            </a:r>
            <a:endParaRPr kumimoji="1" lang="ja-JP" altLang="en-US" sz="2000" b="1" dirty="0">
              <a:solidFill>
                <a:schemeClr val="tx1"/>
              </a:solidFill>
            </a:endParaRPr>
          </a:p>
        </p:txBody>
      </p:sp>
      <p:sp>
        <p:nvSpPr>
          <p:cNvPr id="8" name="テキスト ボックス 7"/>
          <p:cNvSpPr txBox="1"/>
          <p:nvPr/>
        </p:nvSpPr>
        <p:spPr>
          <a:xfrm>
            <a:off x="6338175" y="35332"/>
            <a:ext cx="2842337" cy="369332"/>
          </a:xfrm>
          <a:prstGeom prst="rect">
            <a:avLst/>
          </a:prstGeom>
          <a:noFill/>
        </p:spPr>
        <p:txBody>
          <a:bodyPr wrap="square" rtlCol="0">
            <a:spAutoFit/>
          </a:bodyPr>
          <a:lstStyle/>
          <a:p>
            <a:r>
              <a:rPr kumimoji="1" lang="en-US" altLang="ja-JP" b="1" dirty="0" smtClean="0">
                <a:solidFill>
                  <a:srgbClr val="FF0000"/>
                </a:solidFill>
              </a:rPr>
              <a:t>※</a:t>
            </a:r>
            <a:r>
              <a:rPr kumimoji="1" lang="ja-JP" altLang="en-US" b="1" dirty="0" smtClean="0">
                <a:solidFill>
                  <a:srgbClr val="FF0000"/>
                </a:solidFill>
              </a:rPr>
              <a:t>（　）は日射遮蔽率です。</a:t>
            </a:r>
            <a:endParaRPr kumimoji="1" lang="ja-JP" altLang="en-US" b="1" dirty="0">
              <a:solidFill>
                <a:srgbClr val="FF0000"/>
              </a:solidFill>
            </a:endParaRPr>
          </a:p>
        </p:txBody>
      </p:sp>
      <p:grpSp>
        <p:nvGrpSpPr>
          <p:cNvPr id="138" name="グループ化 137"/>
          <p:cNvGrpSpPr/>
          <p:nvPr/>
        </p:nvGrpSpPr>
        <p:grpSpPr>
          <a:xfrm>
            <a:off x="4572000" y="471859"/>
            <a:ext cx="4608512" cy="1753809"/>
            <a:chOff x="0" y="455388"/>
            <a:chExt cx="4608512" cy="1753809"/>
          </a:xfrm>
        </p:grpSpPr>
        <p:grpSp>
          <p:nvGrpSpPr>
            <p:cNvPr id="139" name="グループ化 138"/>
            <p:cNvGrpSpPr/>
            <p:nvPr/>
          </p:nvGrpSpPr>
          <p:grpSpPr>
            <a:xfrm>
              <a:off x="0" y="455388"/>
              <a:ext cx="4508583" cy="1753809"/>
              <a:chOff x="120418" y="4727914"/>
              <a:chExt cx="4508583" cy="1753809"/>
            </a:xfrm>
          </p:grpSpPr>
          <p:grpSp>
            <p:nvGrpSpPr>
              <p:cNvPr id="148" name="グループ化 147"/>
              <p:cNvGrpSpPr/>
              <p:nvPr/>
            </p:nvGrpSpPr>
            <p:grpSpPr>
              <a:xfrm>
                <a:off x="120418" y="5235228"/>
                <a:ext cx="4508583" cy="1246495"/>
                <a:chOff x="1112388" y="2045459"/>
                <a:chExt cx="4508583" cy="1246495"/>
              </a:xfrm>
            </p:grpSpPr>
            <p:sp>
              <p:nvSpPr>
                <p:cNvPr id="151" name="テキスト ボックス 150"/>
                <p:cNvSpPr txBox="1"/>
                <p:nvPr/>
              </p:nvSpPr>
              <p:spPr>
                <a:xfrm>
                  <a:off x="1162292" y="2060848"/>
                  <a:ext cx="4458679" cy="1231106"/>
                </a:xfrm>
                <a:prstGeom prst="rect">
                  <a:avLst/>
                </a:prstGeom>
                <a:solidFill>
                  <a:schemeClr val="accent5">
                    <a:lumMod val="40000"/>
                    <a:lumOff val="60000"/>
                  </a:schemeClr>
                </a:solidFill>
                <a:ln w="22225">
                  <a:solidFill>
                    <a:schemeClr val="tx1"/>
                  </a:solidFill>
                </a:ln>
              </p:spPr>
              <p:txBody>
                <a:bodyPr wrap="square" rtlCol="0">
                  <a:spAutoFit/>
                </a:bodyPr>
                <a:lstStyle/>
                <a:p>
                  <a:r>
                    <a:rPr lang="ja-JP" altLang="en-US" dirty="0"/>
                    <a:t>　</a:t>
                  </a:r>
                  <a:r>
                    <a:rPr lang="ja-JP" altLang="en-US" dirty="0" smtClean="0"/>
                    <a:t>　　　　　　　　　</a:t>
                  </a:r>
                  <a:r>
                    <a:rPr lang="ja-JP" altLang="en-US" b="1" dirty="0" smtClean="0">
                      <a:solidFill>
                        <a:srgbClr val="FF0000"/>
                      </a:solidFill>
                    </a:rPr>
                    <a:t>ミストなし　</a:t>
                  </a:r>
                  <a:r>
                    <a:rPr lang="ja-JP" altLang="en-US" b="1" dirty="0" smtClean="0">
                      <a:solidFill>
                        <a:srgbClr val="0000FF"/>
                      </a:solidFill>
                    </a:rPr>
                    <a:t>ミストあり</a:t>
                  </a:r>
                  <a:endParaRPr lang="en-US" altLang="ja-JP" sz="2000" b="1" dirty="0" smtClean="0">
                    <a:solidFill>
                      <a:srgbClr val="0000FF"/>
                    </a:solidFill>
                  </a:endParaRPr>
                </a:p>
                <a:p>
                  <a:r>
                    <a:rPr lang="ja-JP" altLang="en-US" b="1" dirty="0" smtClean="0"/>
                    <a:t>　　　　　　　　</a:t>
                  </a:r>
                  <a:endParaRPr lang="en-US" altLang="ja-JP" b="1" dirty="0" smtClean="0"/>
                </a:p>
                <a:p>
                  <a:endParaRPr lang="en-US" altLang="ja-JP" b="1" dirty="0"/>
                </a:p>
                <a:p>
                  <a:endParaRPr lang="en-US" altLang="ja-JP" b="1" dirty="0" smtClean="0"/>
                </a:p>
              </p:txBody>
            </p:sp>
            <p:cxnSp>
              <p:nvCxnSpPr>
                <p:cNvPr id="152" name="直線コネクタ 151"/>
                <p:cNvCxnSpPr/>
                <p:nvPr/>
              </p:nvCxnSpPr>
              <p:spPr>
                <a:xfrm>
                  <a:off x="1162293" y="2420888"/>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テキスト ボックス 152"/>
                <p:cNvSpPr txBox="1"/>
                <p:nvPr/>
              </p:nvSpPr>
              <p:spPr>
                <a:xfrm>
                  <a:off x="1112388" y="2452308"/>
                  <a:ext cx="1619672" cy="369332"/>
                </a:xfrm>
                <a:prstGeom prst="rect">
                  <a:avLst/>
                </a:prstGeom>
                <a:noFill/>
              </p:spPr>
              <p:txBody>
                <a:bodyPr wrap="square" rtlCol="0">
                  <a:spAutoFit/>
                </a:bodyPr>
                <a:lstStyle/>
                <a:p>
                  <a:r>
                    <a:rPr lang="ja-JP" altLang="en-US" b="1" dirty="0" smtClean="0"/>
                    <a:t>効果なし</a:t>
                  </a:r>
                  <a:r>
                    <a:rPr kumimoji="1" lang="ja-JP" altLang="en-US" b="1" dirty="0" smtClean="0"/>
                    <a:t>エリア</a:t>
                  </a:r>
                  <a:endParaRPr kumimoji="1" lang="ja-JP" altLang="en-US" b="1" dirty="0"/>
                </a:p>
              </p:txBody>
            </p:sp>
            <p:sp>
              <p:nvSpPr>
                <p:cNvPr id="154" name="テキスト ボックス 153"/>
                <p:cNvSpPr txBox="1"/>
                <p:nvPr/>
              </p:nvSpPr>
              <p:spPr>
                <a:xfrm>
                  <a:off x="1130465" y="2907233"/>
                  <a:ext cx="1758217" cy="369332"/>
                </a:xfrm>
                <a:prstGeom prst="rect">
                  <a:avLst/>
                </a:prstGeom>
                <a:noFill/>
              </p:spPr>
              <p:txBody>
                <a:bodyPr wrap="square" rtlCol="0">
                  <a:spAutoFit/>
                </a:bodyPr>
                <a:lstStyle/>
                <a:p>
                  <a:r>
                    <a:rPr lang="ja-JP" altLang="en-US" b="1" dirty="0" smtClean="0"/>
                    <a:t>効果あり</a:t>
                  </a:r>
                  <a:r>
                    <a:rPr kumimoji="1" lang="ja-JP" altLang="en-US" b="1" dirty="0" smtClean="0"/>
                    <a:t>エリア</a:t>
                  </a:r>
                  <a:endParaRPr kumimoji="1" lang="ja-JP" altLang="en-US" b="1" dirty="0"/>
                </a:p>
              </p:txBody>
            </p:sp>
            <p:cxnSp>
              <p:nvCxnSpPr>
                <p:cNvPr id="267" name="直線コネクタ 266"/>
                <p:cNvCxnSpPr/>
                <p:nvPr/>
              </p:nvCxnSpPr>
              <p:spPr>
                <a:xfrm>
                  <a:off x="2693202" y="2045459"/>
                  <a:ext cx="0" cy="12311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a:off x="1162293" y="2852936"/>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テキスト ボックス 268"/>
                <p:cNvSpPr txBox="1"/>
                <p:nvPr/>
              </p:nvSpPr>
              <p:spPr>
                <a:xfrm>
                  <a:off x="2961934" y="2455463"/>
                  <a:ext cx="505137" cy="400110"/>
                </a:xfrm>
                <a:prstGeom prst="rect">
                  <a:avLst/>
                </a:prstGeom>
                <a:noFill/>
              </p:spPr>
              <p:txBody>
                <a:bodyPr wrap="square" rtlCol="0">
                  <a:spAutoFit/>
                </a:bodyPr>
                <a:lstStyle/>
                <a:p>
                  <a:r>
                    <a:rPr lang="en-US" altLang="ja-JP" sz="2000" b="1" dirty="0"/>
                    <a:t>2</a:t>
                  </a:r>
                  <a:r>
                    <a:rPr kumimoji="1" lang="en-US" altLang="ja-JP" sz="2000" b="1" dirty="0" smtClean="0"/>
                    <a:t>%</a:t>
                  </a:r>
                  <a:endParaRPr kumimoji="1" lang="ja-JP" altLang="en-US" sz="2000" b="1" dirty="0"/>
                </a:p>
              </p:txBody>
            </p:sp>
            <p:sp>
              <p:nvSpPr>
                <p:cNvPr id="270" name="テキスト ボックス 269"/>
                <p:cNvSpPr txBox="1"/>
                <p:nvPr/>
              </p:nvSpPr>
              <p:spPr>
                <a:xfrm>
                  <a:off x="3506061" y="245546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271" name="テキスト ボックス 270"/>
                <p:cNvSpPr txBox="1"/>
                <p:nvPr/>
              </p:nvSpPr>
              <p:spPr>
                <a:xfrm>
                  <a:off x="3506061" y="285557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272" name="テキスト ボックス 271"/>
                <p:cNvSpPr txBox="1"/>
                <p:nvPr/>
              </p:nvSpPr>
              <p:spPr>
                <a:xfrm>
                  <a:off x="3971127" y="2425671"/>
                  <a:ext cx="704484" cy="400110"/>
                </a:xfrm>
                <a:prstGeom prst="rect">
                  <a:avLst/>
                </a:prstGeom>
                <a:noFill/>
              </p:spPr>
              <p:txBody>
                <a:bodyPr wrap="square" rtlCol="0">
                  <a:spAutoFit/>
                </a:bodyPr>
                <a:lstStyle/>
                <a:p>
                  <a:r>
                    <a:rPr kumimoji="1" lang="en-US" altLang="ja-JP" sz="2000" b="1" dirty="0" smtClean="0"/>
                    <a:t>0%</a:t>
                  </a:r>
                  <a:r>
                    <a:rPr kumimoji="1" lang="ja-JP" altLang="en-US" sz="2000" b="1" dirty="0" smtClean="0"/>
                    <a:t>　</a:t>
                  </a:r>
                  <a:endParaRPr kumimoji="1" lang="ja-JP" altLang="en-US" sz="2000" b="1" dirty="0"/>
                </a:p>
              </p:txBody>
            </p:sp>
            <p:sp>
              <p:nvSpPr>
                <p:cNvPr id="273" name="テキスト ボックス 272"/>
                <p:cNvSpPr txBox="1"/>
                <p:nvPr/>
              </p:nvSpPr>
              <p:spPr>
                <a:xfrm>
                  <a:off x="2906603" y="2860435"/>
                  <a:ext cx="704484" cy="400110"/>
                </a:xfrm>
                <a:prstGeom prst="rect">
                  <a:avLst/>
                </a:prstGeom>
                <a:noFill/>
              </p:spPr>
              <p:txBody>
                <a:bodyPr wrap="square" rtlCol="0">
                  <a:spAutoFit/>
                </a:bodyPr>
                <a:lstStyle/>
                <a:p>
                  <a:r>
                    <a:rPr lang="en-US" altLang="ja-JP" sz="2000" b="1" dirty="0"/>
                    <a:t>86</a:t>
                  </a:r>
                  <a:r>
                    <a:rPr kumimoji="1" lang="en-US" altLang="ja-JP" sz="2000" b="1" dirty="0" smtClean="0"/>
                    <a:t>%</a:t>
                  </a:r>
                  <a:endParaRPr kumimoji="1" lang="ja-JP" altLang="en-US" sz="2000" b="1" dirty="0"/>
                </a:p>
              </p:txBody>
            </p:sp>
            <p:sp>
              <p:nvSpPr>
                <p:cNvPr id="274" name="テキスト ボックス 273"/>
                <p:cNvSpPr txBox="1"/>
                <p:nvPr/>
              </p:nvSpPr>
              <p:spPr>
                <a:xfrm>
                  <a:off x="3971127" y="2881239"/>
                  <a:ext cx="704484" cy="400110"/>
                </a:xfrm>
                <a:prstGeom prst="rect">
                  <a:avLst/>
                </a:prstGeom>
                <a:noFill/>
              </p:spPr>
              <p:txBody>
                <a:bodyPr wrap="square" rtlCol="0">
                  <a:spAutoFit/>
                </a:bodyPr>
                <a:lstStyle/>
                <a:p>
                  <a:r>
                    <a:rPr lang="en-US" altLang="ja-JP" sz="2000" b="1" dirty="0"/>
                    <a:t>97</a:t>
                  </a:r>
                  <a:r>
                    <a:rPr kumimoji="1" lang="en-US" altLang="ja-JP" sz="2000" b="1" dirty="0" smtClean="0"/>
                    <a:t>%</a:t>
                  </a:r>
                  <a:endParaRPr kumimoji="1" lang="ja-JP" altLang="en-US" sz="2000" b="1" dirty="0"/>
                </a:p>
              </p:txBody>
            </p:sp>
          </p:grpSp>
          <p:sp>
            <p:nvSpPr>
              <p:cNvPr id="149" name="テキスト ボックス 148"/>
              <p:cNvSpPr txBox="1"/>
              <p:nvPr/>
            </p:nvSpPr>
            <p:spPr>
              <a:xfrm>
                <a:off x="1918547" y="4727914"/>
                <a:ext cx="1469644" cy="461665"/>
              </a:xfrm>
              <a:prstGeom prst="rect">
                <a:avLst/>
              </a:prstGeom>
              <a:noFill/>
            </p:spPr>
            <p:txBody>
              <a:bodyPr wrap="square" rtlCol="0">
                <a:spAutoFit/>
              </a:bodyPr>
              <a:lstStyle/>
              <a:p>
                <a:r>
                  <a:rPr lang="ja-JP" altLang="en-US" sz="2400" b="1" dirty="0" smtClean="0">
                    <a:solidFill>
                      <a:srgbClr val="FF6600"/>
                    </a:solidFill>
                  </a:rPr>
                  <a:t>黒</a:t>
                </a:r>
                <a:r>
                  <a:rPr lang="en-US" altLang="ja-JP" sz="2400" b="1" dirty="0" smtClean="0">
                    <a:solidFill>
                      <a:srgbClr val="FF6600"/>
                    </a:solidFill>
                  </a:rPr>
                  <a:t>90%</a:t>
                </a:r>
                <a:endParaRPr kumimoji="1" lang="ja-JP" altLang="en-US" sz="2400" b="1" dirty="0">
                  <a:solidFill>
                    <a:srgbClr val="FF6600"/>
                  </a:solidFill>
                </a:endParaRPr>
              </a:p>
            </p:txBody>
          </p:sp>
        </p:grpSp>
        <p:cxnSp>
          <p:nvCxnSpPr>
            <p:cNvPr id="140" name="直線コネクタ 139"/>
            <p:cNvCxnSpPr/>
            <p:nvPr/>
          </p:nvCxnSpPr>
          <p:spPr>
            <a:xfrm>
              <a:off x="3651041" y="993132"/>
              <a:ext cx="0" cy="120102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a:off x="3738432" y="980728"/>
              <a:ext cx="704483" cy="369332"/>
            </a:xfrm>
            <a:prstGeom prst="rect">
              <a:avLst/>
            </a:prstGeom>
            <a:noFill/>
          </p:spPr>
          <p:txBody>
            <a:bodyPr wrap="square" rtlCol="0">
              <a:spAutoFit/>
            </a:bodyPr>
            <a:lstStyle/>
            <a:p>
              <a:r>
                <a:rPr lang="ja-JP" altLang="en-US" b="1" dirty="0"/>
                <a:t>増減</a:t>
              </a:r>
              <a:endParaRPr kumimoji="1" lang="ja-JP" altLang="en-US" b="1" dirty="0"/>
            </a:p>
          </p:txBody>
        </p:sp>
        <p:sp>
          <p:nvSpPr>
            <p:cNvPr id="146" name="テキスト ボックス 145"/>
            <p:cNvSpPr txBox="1"/>
            <p:nvPr/>
          </p:nvSpPr>
          <p:spPr>
            <a:xfrm>
              <a:off x="3663817" y="1356235"/>
              <a:ext cx="944695" cy="400110"/>
            </a:xfrm>
            <a:prstGeom prst="rect">
              <a:avLst/>
            </a:prstGeom>
            <a:noFill/>
          </p:spPr>
          <p:txBody>
            <a:bodyPr wrap="square" rtlCol="0">
              <a:spAutoFit/>
            </a:bodyPr>
            <a:lstStyle/>
            <a:p>
              <a:r>
                <a:rPr lang="ja-JP" altLang="en-US" sz="2000" b="1" dirty="0" smtClean="0"/>
                <a:t>－</a:t>
              </a:r>
              <a:r>
                <a:rPr lang="en-US" altLang="ja-JP" sz="2000" b="1" dirty="0" smtClean="0"/>
                <a:t>2</a:t>
              </a:r>
              <a:r>
                <a:rPr kumimoji="1" lang="en-US" altLang="ja-JP" sz="2000" b="1" dirty="0" smtClean="0"/>
                <a:t>%</a:t>
              </a:r>
              <a:r>
                <a:rPr kumimoji="1" lang="ja-JP" altLang="en-US" sz="2000" b="1" dirty="0" smtClean="0"/>
                <a:t>　</a:t>
              </a:r>
              <a:endParaRPr kumimoji="1" lang="ja-JP" altLang="en-US" sz="2000" b="1" dirty="0"/>
            </a:p>
          </p:txBody>
        </p:sp>
        <p:sp>
          <p:nvSpPr>
            <p:cNvPr id="147" name="テキスト ボックス 146"/>
            <p:cNvSpPr txBox="1"/>
            <p:nvPr/>
          </p:nvSpPr>
          <p:spPr>
            <a:xfrm>
              <a:off x="3583648" y="1787761"/>
              <a:ext cx="944695" cy="400110"/>
            </a:xfrm>
            <a:prstGeom prst="rect">
              <a:avLst/>
            </a:prstGeom>
            <a:noFill/>
          </p:spPr>
          <p:txBody>
            <a:bodyPr wrap="square" rtlCol="0">
              <a:spAutoFit/>
            </a:bodyPr>
            <a:lstStyle/>
            <a:p>
              <a:r>
                <a:rPr lang="ja-JP" altLang="en-US" sz="2000" b="1" dirty="0" smtClean="0"/>
                <a:t>＋</a:t>
              </a:r>
              <a:r>
                <a:rPr lang="en-US" altLang="ja-JP" sz="2000" b="1" dirty="0" smtClean="0"/>
                <a:t>11</a:t>
              </a:r>
              <a:r>
                <a:rPr kumimoji="1" lang="en-US" altLang="ja-JP" sz="2000" b="1" dirty="0" smtClean="0"/>
                <a:t>%</a:t>
              </a:r>
              <a:r>
                <a:rPr kumimoji="1" lang="ja-JP" altLang="en-US" sz="2000" b="1" dirty="0" smtClean="0"/>
                <a:t>　</a:t>
              </a:r>
              <a:endParaRPr kumimoji="1" lang="ja-JP" altLang="en-US" sz="2000" b="1" dirty="0"/>
            </a:p>
          </p:txBody>
        </p:sp>
      </p:grpSp>
      <p:grpSp>
        <p:nvGrpSpPr>
          <p:cNvPr id="315" name="グループ化 314"/>
          <p:cNvGrpSpPr/>
          <p:nvPr/>
        </p:nvGrpSpPr>
        <p:grpSpPr>
          <a:xfrm>
            <a:off x="-14931" y="2624003"/>
            <a:ext cx="4586931" cy="1753809"/>
            <a:chOff x="0" y="455388"/>
            <a:chExt cx="4586931" cy="1753809"/>
          </a:xfrm>
        </p:grpSpPr>
        <p:grpSp>
          <p:nvGrpSpPr>
            <p:cNvPr id="316" name="グループ化 315"/>
            <p:cNvGrpSpPr/>
            <p:nvPr/>
          </p:nvGrpSpPr>
          <p:grpSpPr>
            <a:xfrm>
              <a:off x="0" y="455388"/>
              <a:ext cx="4508583" cy="1753809"/>
              <a:chOff x="120418" y="4727914"/>
              <a:chExt cx="4508583" cy="1753809"/>
            </a:xfrm>
          </p:grpSpPr>
          <p:grpSp>
            <p:nvGrpSpPr>
              <p:cNvPr id="321" name="グループ化 320"/>
              <p:cNvGrpSpPr/>
              <p:nvPr/>
            </p:nvGrpSpPr>
            <p:grpSpPr>
              <a:xfrm>
                <a:off x="120418" y="5250617"/>
                <a:ext cx="4508583" cy="1231106"/>
                <a:chOff x="1112388" y="2060848"/>
                <a:chExt cx="4508583" cy="1231106"/>
              </a:xfrm>
            </p:grpSpPr>
            <p:sp>
              <p:nvSpPr>
                <p:cNvPr id="323" name="テキスト ボックス 322"/>
                <p:cNvSpPr txBox="1"/>
                <p:nvPr/>
              </p:nvSpPr>
              <p:spPr>
                <a:xfrm>
                  <a:off x="1162292" y="2060848"/>
                  <a:ext cx="4458679" cy="1231106"/>
                </a:xfrm>
                <a:prstGeom prst="rect">
                  <a:avLst/>
                </a:prstGeom>
                <a:solidFill>
                  <a:schemeClr val="accent5">
                    <a:lumMod val="40000"/>
                    <a:lumOff val="60000"/>
                  </a:schemeClr>
                </a:solidFill>
                <a:ln w="22225">
                  <a:solidFill>
                    <a:schemeClr val="tx1"/>
                  </a:solidFill>
                </a:ln>
              </p:spPr>
              <p:txBody>
                <a:bodyPr wrap="square" rtlCol="0">
                  <a:spAutoFit/>
                </a:bodyPr>
                <a:lstStyle/>
                <a:p>
                  <a:r>
                    <a:rPr lang="ja-JP" altLang="en-US" dirty="0"/>
                    <a:t>　</a:t>
                  </a:r>
                  <a:r>
                    <a:rPr lang="ja-JP" altLang="en-US" dirty="0" smtClean="0"/>
                    <a:t>　　　　　　　　　</a:t>
                  </a:r>
                  <a:r>
                    <a:rPr lang="ja-JP" altLang="en-US" b="1" dirty="0" smtClean="0">
                      <a:solidFill>
                        <a:srgbClr val="FF0000"/>
                      </a:solidFill>
                    </a:rPr>
                    <a:t>ミストなし　</a:t>
                  </a:r>
                  <a:r>
                    <a:rPr lang="ja-JP" altLang="en-US" b="1" dirty="0" smtClean="0">
                      <a:solidFill>
                        <a:srgbClr val="0000FF"/>
                      </a:solidFill>
                    </a:rPr>
                    <a:t>ミストあり</a:t>
                  </a:r>
                  <a:endParaRPr lang="en-US" altLang="ja-JP" sz="2000" b="1" dirty="0" smtClean="0">
                    <a:solidFill>
                      <a:srgbClr val="0000FF"/>
                    </a:solidFill>
                  </a:endParaRPr>
                </a:p>
                <a:p>
                  <a:r>
                    <a:rPr lang="ja-JP" altLang="en-US" b="1" dirty="0" smtClean="0"/>
                    <a:t>　　　　　　　　</a:t>
                  </a:r>
                  <a:endParaRPr lang="en-US" altLang="ja-JP" b="1" dirty="0" smtClean="0"/>
                </a:p>
                <a:p>
                  <a:endParaRPr lang="en-US" altLang="ja-JP" b="1" dirty="0"/>
                </a:p>
                <a:p>
                  <a:endParaRPr lang="en-US" altLang="ja-JP" b="1" dirty="0" smtClean="0"/>
                </a:p>
              </p:txBody>
            </p:sp>
            <p:cxnSp>
              <p:nvCxnSpPr>
                <p:cNvPr id="324" name="直線コネクタ 323"/>
                <p:cNvCxnSpPr/>
                <p:nvPr/>
              </p:nvCxnSpPr>
              <p:spPr>
                <a:xfrm>
                  <a:off x="1162293" y="2420888"/>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25" name="テキスト ボックス 324"/>
                <p:cNvSpPr txBox="1"/>
                <p:nvPr/>
              </p:nvSpPr>
              <p:spPr>
                <a:xfrm>
                  <a:off x="1112388" y="2452308"/>
                  <a:ext cx="1619672" cy="369332"/>
                </a:xfrm>
                <a:prstGeom prst="rect">
                  <a:avLst/>
                </a:prstGeom>
                <a:noFill/>
              </p:spPr>
              <p:txBody>
                <a:bodyPr wrap="square" rtlCol="0">
                  <a:spAutoFit/>
                </a:bodyPr>
                <a:lstStyle/>
                <a:p>
                  <a:r>
                    <a:rPr lang="ja-JP" altLang="en-US" b="1" dirty="0" smtClean="0"/>
                    <a:t>効果なし</a:t>
                  </a:r>
                  <a:r>
                    <a:rPr kumimoji="1" lang="ja-JP" altLang="en-US" b="1" dirty="0" smtClean="0"/>
                    <a:t>エリア</a:t>
                  </a:r>
                  <a:endParaRPr kumimoji="1" lang="ja-JP" altLang="en-US" b="1" dirty="0"/>
                </a:p>
              </p:txBody>
            </p:sp>
            <p:sp>
              <p:nvSpPr>
                <p:cNvPr id="326" name="テキスト ボックス 325"/>
                <p:cNvSpPr txBox="1"/>
                <p:nvPr/>
              </p:nvSpPr>
              <p:spPr>
                <a:xfrm>
                  <a:off x="1130465" y="2907233"/>
                  <a:ext cx="1758217" cy="369332"/>
                </a:xfrm>
                <a:prstGeom prst="rect">
                  <a:avLst/>
                </a:prstGeom>
                <a:noFill/>
              </p:spPr>
              <p:txBody>
                <a:bodyPr wrap="square" rtlCol="0">
                  <a:spAutoFit/>
                </a:bodyPr>
                <a:lstStyle/>
                <a:p>
                  <a:r>
                    <a:rPr lang="ja-JP" altLang="en-US" b="1" dirty="0" smtClean="0"/>
                    <a:t>効果あり</a:t>
                  </a:r>
                  <a:r>
                    <a:rPr kumimoji="1" lang="ja-JP" altLang="en-US" b="1" dirty="0" smtClean="0"/>
                    <a:t>エリア</a:t>
                  </a:r>
                  <a:endParaRPr kumimoji="1" lang="ja-JP" altLang="en-US" b="1" dirty="0"/>
                </a:p>
              </p:txBody>
            </p:sp>
            <p:cxnSp>
              <p:nvCxnSpPr>
                <p:cNvPr id="327" name="直線コネクタ 326"/>
                <p:cNvCxnSpPr/>
                <p:nvPr/>
              </p:nvCxnSpPr>
              <p:spPr>
                <a:xfrm>
                  <a:off x="2693202" y="2079617"/>
                  <a:ext cx="0" cy="11969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直線コネクタ 327"/>
                <p:cNvCxnSpPr/>
                <p:nvPr/>
              </p:nvCxnSpPr>
              <p:spPr>
                <a:xfrm>
                  <a:off x="1162293" y="2852936"/>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2891007" y="2455463"/>
                  <a:ext cx="649153" cy="400110"/>
                </a:xfrm>
                <a:prstGeom prst="rect">
                  <a:avLst/>
                </a:prstGeom>
                <a:noFill/>
              </p:spPr>
              <p:txBody>
                <a:bodyPr wrap="square" rtlCol="0">
                  <a:spAutoFit/>
                </a:bodyPr>
                <a:lstStyle/>
                <a:p>
                  <a:r>
                    <a:rPr lang="en-US" altLang="ja-JP" sz="2000" b="1" dirty="0"/>
                    <a:t>10</a:t>
                  </a:r>
                  <a:r>
                    <a:rPr kumimoji="1" lang="en-US" altLang="ja-JP" sz="2000" b="1" dirty="0" smtClean="0"/>
                    <a:t>%</a:t>
                  </a:r>
                  <a:endParaRPr kumimoji="1" lang="ja-JP" altLang="en-US" sz="2000" b="1" dirty="0"/>
                </a:p>
              </p:txBody>
            </p:sp>
            <p:sp>
              <p:nvSpPr>
                <p:cNvPr id="330" name="テキスト ボックス 329"/>
                <p:cNvSpPr txBox="1"/>
                <p:nvPr/>
              </p:nvSpPr>
              <p:spPr>
                <a:xfrm>
                  <a:off x="3506061" y="245546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331" name="テキスト ボックス 330"/>
                <p:cNvSpPr txBox="1"/>
                <p:nvPr/>
              </p:nvSpPr>
              <p:spPr>
                <a:xfrm>
                  <a:off x="3506061" y="285557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332" name="テキスト ボックス 331"/>
                <p:cNvSpPr txBox="1"/>
                <p:nvPr/>
              </p:nvSpPr>
              <p:spPr>
                <a:xfrm>
                  <a:off x="3971127" y="2425671"/>
                  <a:ext cx="704484" cy="400110"/>
                </a:xfrm>
                <a:prstGeom prst="rect">
                  <a:avLst/>
                </a:prstGeom>
                <a:noFill/>
              </p:spPr>
              <p:txBody>
                <a:bodyPr wrap="square" rtlCol="0">
                  <a:spAutoFit/>
                </a:bodyPr>
                <a:lstStyle/>
                <a:p>
                  <a:r>
                    <a:rPr lang="en-US" altLang="ja-JP" sz="2000" b="1" dirty="0"/>
                    <a:t>3</a:t>
                  </a:r>
                  <a:r>
                    <a:rPr kumimoji="1" lang="en-US" altLang="ja-JP" sz="2000" b="1" dirty="0" smtClean="0"/>
                    <a:t>%</a:t>
                  </a:r>
                  <a:r>
                    <a:rPr kumimoji="1" lang="ja-JP" altLang="en-US" sz="2000" b="1" dirty="0" smtClean="0"/>
                    <a:t>　</a:t>
                  </a:r>
                  <a:endParaRPr kumimoji="1" lang="ja-JP" altLang="en-US" sz="2000" b="1" dirty="0"/>
                </a:p>
              </p:txBody>
            </p:sp>
            <p:sp>
              <p:nvSpPr>
                <p:cNvPr id="333" name="テキスト ボックス 332"/>
                <p:cNvSpPr txBox="1"/>
                <p:nvPr/>
              </p:nvSpPr>
              <p:spPr>
                <a:xfrm>
                  <a:off x="2906603" y="2860435"/>
                  <a:ext cx="704484" cy="400110"/>
                </a:xfrm>
                <a:prstGeom prst="rect">
                  <a:avLst/>
                </a:prstGeom>
                <a:noFill/>
              </p:spPr>
              <p:txBody>
                <a:bodyPr wrap="square" rtlCol="0">
                  <a:spAutoFit/>
                </a:bodyPr>
                <a:lstStyle/>
                <a:p>
                  <a:r>
                    <a:rPr lang="en-US" altLang="ja-JP" sz="2000" b="1" dirty="0"/>
                    <a:t>59</a:t>
                  </a:r>
                  <a:r>
                    <a:rPr kumimoji="1" lang="en-US" altLang="ja-JP" sz="2000" b="1" dirty="0" smtClean="0"/>
                    <a:t>%</a:t>
                  </a:r>
                  <a:endParaRPr kumimoji="1" lang="ja-JP" altLang="en-US" sz="2000" b="1" dirty="0"/>
                </a:p>
              </p:txBody>
            </p:sp>
            <p:sp>
              <p:nvSpPr>
                <p:cNvPr id="334" name="テキスト ボックス 333"/>
                <p:cNvSpPr txBox="1"/>
                <p:nvPr/>
              </p:nvSpPr>
              <p:spPr>
                <a:xfrm>
                  <a:off x="3971127" y="2881239"/>
                  <a:ext cx="704484" cy="400110"/>
                </a:xfrm>
                <a:prstGeom prst="rect">
                  <a:avLst/>
                </a:prstGeom>
                <a:noFill/>
              </p:spPr>
              <p:txBody>
                <a:bodyPr wrap="square" rtlCol="0">
                  <a:spAutoFit/>
                </a:bodyPr>
                <a:lstStyle/>
                <a:p>
                  <a:r>
                    <a:rPr lang="en-US" altLang="ja-JP" sz="2000" b="1" dirty="0"/>
                    <a:t>93</a:t>
                  </a:r>
                  <a:r>
                    <a:rPr kumimoji="1" lang="en-US" altLang="ja-JP" sz="2000" b="1" dirty="0" smtClean="0"/>
                    <a:t>%</a:t>
                  </a:r>
                  <a:endParaRPr kumimoji="1" lang="ja-JP" altLang="en-US" sz="2000" b="1" dirty="0"/>
                </a:p>
              </p:txBody>
            </p:sp>
          </p:grpSp>
          <p:sp>
            <p:nvSpPr>
              <p:cNvPr id="322" name="テキスト ボックス 321"/>
              <p:cNvSpPr txBox="1"/>
              <p:nvPr/>
            </p:nvSpPr>
            <p:spPr>
              <a:xfrm>
                <a:off x="1918547" y="4727914"/>
                <a:ext cx="1469644" cy="461665"/>
              </a:xfrm>
              <a:prstGeom prst="rect">
                <a:avLst/>
              </a:prstGeom>
              <a:noFill/>
            </p:spPr>
            <p:txBody>
              <a:bodyPr wrap="square" rtlCol="0">
                <a:spAutoFit/>
              </a:bodyPr>
              <a:lstStyle/>
              <a:p>
                <a:r>
                  <a:rPr lang="ja-JP" altLang="en-US" sz="2400" b="1" dirty="0" smtClean="0">
                    <a:solidFill>
                      <a:srgbClr val="FF6600"/>
                    </a:solidFill>
                  </a:rPr>
                  <a:t>黒</a:t>
                </a:r>
                <a:r>
                  <a:rPr lang="en-US" altLang="ja-JP" sz="2400" b="1" dirty="0" smtClean="0">
                    <a:solidFill>
                      <a:srgbClr val="FF6600"/>
                    </a:solidFill>
                  </a:rPr>
                  <a:t>50%</a:t>
                </a:r>
                <a:endParaRPr kumimoji="1" lang="ja-JP" altLang="en-US" sz="2400" b="1" dirty="0">
                  <a:solidFill>
                    <a:srgbClr val="FF6600"/>
                  </a:solidFill>
                </a:endParaRPr>
              </a:p>
            </p:txBody>
          </p:sp>
        </p:grpSp>
        <p:cxnSp>
          <p:nvCxnSpPr>
            <p:cNvPr id="317" name="直線コネクタ 316"/>
            <p:cNvCxnSpPr/>
            <p:nvPr/>
          </p:nvCxnSpPr>
          <p:spPr>
            <a:xfrm>
              <a:off x="3651041" y="993132"/>
              <a:ext cx="0" cy="120102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18" name="テキスト ボックス 317"/>
            <p:cNvSpPr txBox="1"/>
            <p:nvPr/>
          </p:nvSpPr>
          <p:spPr>
            <a:xfrm>
              <a:off x="3738432" y="980728"/>
              <a:ext cx="704483" cy="369332"/>
            </a:xfrm>
            <a:prstGeom prst="rect">
              <a:avLst/>
            </a:prstGeom>
            <a:noFill/>
          </p:spPr>
          <p:txBody>
            <a:bodyPr wrap="square" rtlCol="0">
              <a:spAutoFit/>
            </a:bodyPr>
            <a:lstStyle/>
            <a:p>
              <a:r>
                <a:rPr lang="ja-JP" altLang="en-US" b="1" dirty="0"/>
                <a:t>増減</a:t>
              </a:r>
              <a:endParaRPr kumimoji="1" lang="ja-JP" altLang="en-US" b="1" dirty="0"/>
            </a:p>
          </p:txBody>
        </p:sp>
        <p:sp>
          <p:nvSpPr>
            <p:cNvPr id="319" name="テキスト ボックス 318"/>
            <p:cNvSpPr txBox="1"/>
            <p:nvPr/>
          </p:nvSpPr>
          <p:spPr>
            <a:xfrm>
              <a:off x="3642236" y="1335109"/>
              <a:ext cx="944695" cy="400110"/>
            </a:xfrm>
            <a:prstGeom prst="rect">
              <a:avLst/>
            </a:prstGeom>
            <a:noFill/>
          </p:spPr>
          <p:txBody>
            <a:bodyPr wrap="square" rtlCol="0">
              <a:spAutoFit/>
            </a:bodyPr>
            <a:lstStyle/>
            <a:p>
              <a:r>
                <a:rPr lang="ja-JP" altLang="en-US" sz="2000" b="1" dirty="0" smtClean="0"/>
                <a:t>－</a:t>
              </a:r>
              <a:r>
                <a:rPr lang="en-US" altLang="ja-JP" sz="2000" b="1" dirty="0" smtClean="0"/>
                <a:t>7</a:t>
              </a:r>
              <a:r>
                <a:rPr kumimoji="1" lang="en-US" altLang="ja-JP" sz="2000" b="1" dirty="0" smtClean="0"/>
                <a:t>%</a:t>
              </a:r>
              <a:r>
                <a:rPr kumimoji="1" lang="ja-JP" altLang="en-US" sz="2000" b="1" dirty="0" smtClean="0"/>
                <a:t>　</a:t>
              </a:r>
              <a:endParaRPr kumimoji="1" lang="ja-JP" altLang="en-US" sz="2000" b="1" dirty="0"/>
            </a:p>
          </p:txBody>
        </p:sp>
        <p:sp>
          <p:nvSpPr>
            <p:cNvPr id="320" name="テキスト ボックス 319"/>
            <p:cNvSpPr txBox="1"/>
            <p:nvPr/>
          </p:nvSpPr>
          <p:spPr>
            <a:xfrm>
              <a:off x="3583648" y="1787761"/>
              <a:ext cx="944695" cy="400110"/>
            </a:xfrm>
            <a:prstGeom prst="rect">
              <a:avLst/>
            </a:prstGeom>
            <a:noFill/>
          </p:spPr>
          <p:txBody>
            <a:bodyPr wrap="square" rtlCol="0">
              <a:spAutoFit/>
            </a:bodyPr>
            <a:lstStyle/>
            <a:p>
              <a:r>
                <a:rPr lang="ja-JP" altLang="en-US" sz="2000" b="1" dirty="0" smtClean="0"/>
                <a:t>＋</a:t>
              </a:r>
              <a:r>
                <a:rPr lang="en-US" altLang="ja-JP" sz="2000" b="1" dirty="0" smtClean="0"/>
                <a:t>34</a:t>
              </a:r>
              <a:r>
                <a:rPr kumimoji="1" lang="en-US" altLang="ja-JP" sz="2000" b="1" dirty="0" smtClean="0"/>
                <a:t>%</a:t>
              </a:r>
              <a:r>
                <a:rPr kumimoji="1" lang="ja-JP" altLang="en-US" sz="2000" b="1" dirty="0" smtClean="0"/>
                <a:t>　</a:t>
              </a:r>
              <a:endParaRPr kumimoji="1" lang="ja-JP" altLang="en-US" sz="2000" b="1" dirty="0"/>
            </a:p>
          </p:txBody>
        </p:sp>
      </p:grpSp>
      <p:grpSp>
        <p:nvGrpSpPr>
          <p:cNvPr id="335" name="グループ化 334"/>
          <p:cNvGrpSpPr/>
          <p:nvPr/>
        </p:nvGrpSpPr>
        <p:grpSpPr>
          <a:xfrm>
            <a:off x="4587071" y="2626819"/>
            <a:ext cx="4528343" cy="1753809"/>
            <a:chOff x="0" y="455388"/>
            <a:chExt cx="4528343" cy="1753809"/>
          </a:xfrm>
        </p:grpSpPr>
        <p:grpSp>
          <p:nvGrpSpPr>
            <p:cNvPr id="336" name="グループ化 335"/>
            <p:cNvGrpSpPr/>
            <p:nvPr/>
          </p:nvGrpSpPr>
          <p:grpSpPr>
            <a:xfrm>
              <a:off x="0" y="455388"/>
              <a:ext cx="4508583" cy="1753809"/>
              <a:chOff x="120418" y="4727914"/>
              <a:chExt cx="4508583" cy="1753809"/>
            </a:xfrm>
          </p:grpSpPr>
          <p:grpSp>
            <p:nvGrpSpPr>
              <p:cNvPr id="341" name="グループ化 340"/>
              <p:cNvGrpSpPr/>
              <p:nvPr/>
            </p:nvGrpSpPr>
            <p:grpSpPr>
              <a:xfrm>
                <a:off x="120418" y="5250617"/>
                <a:ext cx="4508583" cy="1231106"/>
                <a:chOff x="1112388" y="2060848"/>
                <a:chExt cx="4508583" cy="1231106"/>
              </a:xfrm>
            </p:grpSpPr>
            <p:sp>
              <p:nvSpPr>
                <p:cNvPr id="343" name="テキスト ボックス 342"/>
                <p:cNvSpPr txBox="1"/>
                <p:nvPr/>
              </p:nvSpPr>
              <p:spPr>
                <a:xfrm>
                  <a:off x="1162292" y="2060848"/>
                  <a:ext cx="4458679" cy="1231106"/>
                </a:xfrm>
                <a:prstGeom prst="rect">
                  <a:avLst/>
                </a:prstGeom>
                <a:solidFill>
                  <a:schemeClr val="accent5">
                    <a:lumMod val="40000"/>
                    <a:lumOff val="60000"/>
                  </a:schemeClr>
                </a:solidFill>
                <a:ln w="22225">
                  <a:solidFill>
                    <a:schemeClr val="tx1"/>
                  </a:solidFill>
                </a:ln>
              </p:spPr>
              <p:txBody>
                <a:bodyPr wrap="square" rtlCol="0">
                  <a:spAutoFit/>
                </a:bodyPr>
                <a:lstStyle/>
                <a:p>
                  <a:r>
                    <a:rPr lang="ja-JP" altLang="en-US" dirty="0"/>
                    <a:t>　</a:t>
                  </a:r>
                  <a:r>
                    <a:rPr lang="ja-JP" altLang="en-US" dirty="0" smtClean="0"/>
                    <a:t>　　　　　　　　　</a:t>
                  </a:r>
                  <a:r>
                    <a:rPr lang="ja-JP" altLang="en-US" b="1" dirty="0" smtClean="0">
                      <a:solidFill>
                        <a:srgbClr val="FF0000"/>
                      </a:solidFill>
                    </a:rPr>
                    <a:t>ミストなし　</a:t>
                  </a:r>
                  <a:r>
                    <a:rPr lang="ja-JP" altLang="en-US" b="1" dirty="0" smtClean="0">
                      <a:solidFill>
                        <a:srgbClr val="0000FF"/>
                      </a:solidFill>
                    </a:rPr>
                    <a:t>ミストあり</a:t>
                  </a:r>
                  <a:endParaRPr lang="en-US" altLang="ja-JP" sz="2000" b="1" dirty="0" smtClean="0">
                    <a:solidFill>
                      <a:srgbClr val="0000FF"/>
                    </a:solidFill>
                  </a:endParaRPr>
                </a:p>
                <a:p>
                  <a:r>
                    <a:rPr lang="ja-JP" altLang="en-US" b="1" dirty="0" smtClean="0"/>
                    <a:t>　　　　　　　　</a:t>
                  </a:r>
                  <a:endParaRPr lang="en-US" altLang="ja-JP" b="1" dirty="0" smtClean="0"/>
                </a:p>
                <a:p>
                  <a:endParaRPr lang="en-US" altLang="ja-JP" b="1" dirty="0"/>
                </a:p>
                <a:p>
                  <a:endParaRPr lang="en-US" altLang="ja-JP" b="1" dirty="0" smtClean="0"/>
                </a:p>
              </p:txBody>
            </p:sp>
            <p:cxnSp>
              <p:nvCxnSpPr>
                <p:cNvPr id="344" name="直線コネクタ 343"/>
                <p:cNvCxnSpPr/>
                <p:nvPr/>
              </p:nvCxnSpPr>
              <p:spPr>
                <a:xfrm>
                  <a:off x="1162293" y="2420888"/>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45" name="テキスト ボックス 344"/>
                <p:cNvSpPr txBox="1"/>
                <p:nvPr/>
              </p:nvSpPr>
              <p:spPr>
                <a:xfrm>
                  <a:off x="1112388" y="2452308"/>
                  <a:ext cx="1619672" cy="369332"/>
                </a:xfrm>
                <a:prstGeom prst="rect">
                  <a:avLst/>
                </a:prstGeom>
                <a:noFill/>
              </p:spPr>
              <p:txBody>
                <a:bodyPr wrap="square" rtlCol="0">
                  <a:spAutoFit/>
                </a:bodyPr>
                <a:lstStyle/>
                <a:p>
                  <a:r>
                    <a:rPr lang="ja-JP" altLang="en-US" b="1" dirty="0" smtClean="0"/>
                    <a:t>効果なし</a:t>
                  </a:r>
                  <a:r>
                    <a:rPr kumimoji="1" lang="ja-JP" altLang="en-US" b="1" dirty="0" smtClean="0"/>
                    <a:t>エリア</a:t>
                  </a:r>
                  <a:endParaRPr kumimoji="1" lang="ja-JP" altLang="en-US" b="1" dirty="0"/>
                </a:p>
              </p:txBody>
            </p:sp>
            <p:sp>
              <p:nvSpPr>
                <p:cNvPr id="346" name="テキスト ボックス 345"/>
                <p:cNvSpPr txBox="1"/>
                <p:nvPr/>
              </p:nvSpPr>
              <p:spPr>
                <a:xfrm>
                  <a:off x="1130465" y="2907233"/>
                  <a:ext cx="1758217" cy="369332"/>
                </a:xfrm>
                <a:prstGeom prst="rect">
                  <a:avLst/>
                </a:prstGeom>
                <a:noFill/>
              </p:spPr>
              <p:txBody>
                <a:bodyPr wrap="square" rtlCol="0">
                  <a:spAutoFit/>
                </a:bodyPr>
                <a:lstStyle/>
                <a:p>
                  <a:r>
                    <a:rPr lang="ja-JP" altLang="en-US" b="1" dirty="0" smtClean="0"/>
                    <a:t>効果あり</a:t>
                  </a:r>
                  <a:r>
                    <a:rPr kumimoji="1" lang="ja-JP" altLang="en-US" b="1" dirty="0" smtClean="0"/>
                    <a:t>エリア</a:t>
                  </a:r>
                  <a:endParaRPr kumimoji="1" lang="ja-JP" altLang="en-US" b="1" dirty="0"/>
                </a:p>
              </p:txBody>
            </p:sp>
            <p:cxnSp>
              <p:nvCxnSpPr>
                <p:cNvPr id="347" name="直線コネクタ 346"/>
                <p:cNvCxnSpPr/>
                <p:nvPr/>
              </p:nvCxnSpPr>
              <p:spPr>
                <a:xfrm>
                  <a:off x="2693202" y="2079617"/>
                  <a:ext cx="0" cy="11969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直線コネクタ 347"/>
                <p:cNvCxnSpPr/>
                <p:nvPr/>
              </p:nvCxnSpPr>
              <p:spPr>
                <a:xfrm>
                  <a:off x="1162293" y="2852936"/>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49" name="テキスト ボックス 348"/>
                <p:cNvSpPr txBox="1"/>
                <p:nvPr/>
              </p:nvSpPr>
              <p:spPr>
                <a:xfrm>
                  <a:off x="2897517" y="2455463"/>
                  <a:ext cx="668334" cy="400110"/>
                </a:xfrm>
                <a:prstGeom prst="rect">
                  <a:avLst/>
                </a:prstGeom>
                <a:noFill/>
              </p:spPr>
              <p:txBody>
                <a:bodyPr wrap="square" rtlCol="0">
                  <a:spAutoFit/>
                </a:bodyPr>
                <a:lstStyle/>
                <a:p>
                  <a:r>
                    <a:rPr lang="en-US" altLang="ja-JP" sz="2000" b="1" dirty="0"/>
                    <a:t>25</a:t>
                  </a:r>
                  <a:r>
                    <a:rPr kumimoji="1" lang="en-US" altLang="ja-JP" sz="2000" b="1" dirty="0" smtClean="0"/>
                    <a:t>%</a:t>
                  </a:r>
                  <a:endParaRPr kumimoji="1" lang="ja-JP" altLang="en-US" sz="2000" b="1" dirty="0"/>
                </a:p>
              </p:txBody>
            </p:sp>
            <p:sp>
              <p:nvSpPr>
                <p:cNvPr id="350" name="テキスト ボックス 349"/>
                <p:cNvSpPr txBox="1"/>
                <p:nvPr/>
              </p:nvSpPr>
              <p:spPr>
                <a:xfrm>
                  <a:off x="3506061" y="245546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351" name="テキスト ボックス 350"/>
                <p:cNvSpPr txBox="1"/>
                <p:nvPr/>
              </p:nvSpPr>
              <p:spPr>
                <a:xfrm>
                  <a:off x="3506061" y="285557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352" name="テキスト ボックス 351"/>
                <p:cNvSpPr txBox="1"/>
                <p:nvPr/>
              </p:nvSpPr>
              <p:spPr>
                <a:xfrm>
                  <a:off x="3971127" y="2425671"/>
                  <a:ext cx="704484" cy="400110"/>
                </a:xfrm>
                <a:prstGeom prst="rect">
                  <a:avLst/>
                </a:prstGeom>
                <a:noFill/>
              </p:spPr>
              <p:txBody>
                <a:bodyPr wrap="square" rtlCol="0">
                  <a:spAutoFit/>
                </a:bodyPr>
                <a:lstStyle/>
                <a:p>
                  <a:r>
                    <a:rPr lang="en-US" altLang="ja-JP" sz="2000" b="1" dirty="0"/>
                    <a:t>8</a:t>
                  </a:r>
                  <a:r>
                    <a:rPr kumimoji="1" lang="en-US" altLang="ja-JP" sz="2000" b="1" dirty="0" smtClean="0"/>
                    <a:t>%</a:t>
                  </a:r>
                  <a:r>
                    <a:rPr kumimoji="1" lang="ja-JP" altLang="en-US" sz="2000" b="1" dirty="0" smtClean="0"/>
                    <a:t>　</a:t>
                  </a:r>
                  <a:endParaRPr kumimoji="1" lang="ja-JP" altLang="en-US" sz="2000" b="1" dirty="0"/>
                </a:p>
              </p:txBody>
            </p:sp>
            <p:sp>
              <p:nvSpPr>
                <p:cNvPr id="353" name="テキスト ボックス 352"/>
                <p:cNvSpPr txBox="1"/>
                <p:nvPr/>
              </p:nvSpPr>
              <p:spPr>
                <a:xfrm>
                  <a:off x="2906603" y="2860435"/>
                  <a:ext cx="704484" cy="400110"/>
                </a:xfrm>
                <a:prstGeom prst="rect">
                  <a:avLst/>
                </a:prstGeom>
                <a:noFill/>
              </p:spPr>
              <p:txBody>
                <a:bodyPr wrap="square" rtlCol="0">
                  <a:spAutoFit/>
                </a:bodyPr>
                <a:lstStyle/>
                <a:p>
                  <a:r>
                    <a:rPr kumimoji="1" lang="en-US" altLang="ja-JP" sz="2000" b="1" dirty="0" smtClean="0"/>
                    <a:t>39%</a:t>
                  </a:r>
                  <a:endParaRPr kumimoji="1" lang="ja-JP" altLang="en-US" sz="2000" b="1" dirty="0"/>
                </a:p>
              </p:txBody>
            </p:sp>
            <p:sp>
              <p:nvSpPr>
                <p:cNvPr id="354" name="テキスト ボックス 353"/>
                <p:cNvSpPr txBox="1"/>
                <p:nvPr/>
              </p:nvSpPr>
              <p:spPr>
                <a:xfrm>
                  <a:off x="3971127" y="2881239"/>
                  <a:ext cx="704484" cy="400110"/>
                </a:xfrm>
                <a:prstGeom prst="rect">
                  <a:avLst/>
                </a:prstGeom>
                <a:noFill/>
              </p:spPr>
              <p:txBody>
                <a:bodyPr wrap="square" rtlCol="0">
                  <a:spAutoFit/>
                </a:bodyPr>
                <a:lstStyle/>
                <a:p>
                  <a:r>
                    <a:rPr lang="en-US" altLang="ja-JP" sz="2000" b="1" dirty="0"/>
                    <a:t>80</a:t>
                  </a:r>
                  <a:r>
                    <a:rPr kumimoji="1" lang="en-US" altLang="ja-JP" sz="2000" b="1" dirty="0" smtClean="0"/>
                    <a:t>%</a:t>
                  </a:r>
                  <a:endParaRPr kumimoji="1" lang="ja-JP" altLang="en-US" sz="2000" b="1" dirty="0"/>
                </a:p>
              </p:txBody>
            </p:sp>
          </p:grpSp>
          <p:sp>
            <p:nvSpPr>
              <p:cNvPr id="342" name="テキスト ボックス 341"/>
              <p:cNvSpPr txBox="1"/>
              <p:nvPr/>
            </p:nvSpPr>
            <p:spPr>
              <a:xfrm>
                <a:off x="1918547" y="4727914"/>
                <a:ext cx="1469644" cy="461665"/>
              </a:xfrm>
              <a:prstGeom prst="rect">
                <a:avLst/>
              </a:prstGeom>
              <a:noFill/>
            </p:spPr>
            <p:txBody>
              <a:bodyPr wrap="square" rtlCol="0">
                <a:spAutoFit/>
              </a:bodyPr>
              <a:lstStyle/>
              <a:p>
                <a:r>
                  <a:rPr lang="ja-JP" altLang="en-US" sz="2400" b="1" dirty="0">
                    <a:solidFill>
                      <a:srgbClr val="FF6600"/>
                    </a:solidFill>
                  </a:rPr>
                  <a:t>すだれ</a:t>
                </a:r>
                <a:endParaRPr kumimoji="1" lang="ja-JP" altLang="en-US" sz="2400" b="1" dirty="0">
                  <a:solidFill>
                    <a:srgbClr val="FF6600"/>
                  </a:solidFill>
                </a:endParaRPr>
              </a:p>
            </p:txBody>
          </p:sp>
        </p:grpSp>
        <p:cxnSp>
          <p:nvCxnSpPr>
            <p:cNvPr id="337" name="直線コネクタ 336"/>
            <p:cNvCxnSpPr/>
            <p:nvPr/>
          </p:nvCxnSpPr>
          <p:spPr>
            <a:xfrm>
              <a:off x="3651041" y="993132"/>
              <a:ext cx="0" cy="120102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38" name="テキスト ボックス 337"/>
            <p:cNvSpPr txBox="1"/>
            <p:nvPr/>
          </p:nvSpPr>
          <p:spPr>
            <a:xfrm>
              <a:off x="3738432" y="980728"/>
              <a:ext cx="704483" cy="369332"/>
            </a:xfrm>
            <a:prstGeom prst="rect">
              <a:avLst/>
            </a:prstGeom>
            <a:noFill/>
          </p:spPr>
          <p:txBody>
            <a:bodyPr wrap="square" rtlCol="0">
              <a:spAutoFit/>
            </a:bodyPr>
            <a:lstStyle/>
            <a:p>
              <a:r>
                <a:rPr lang="ja-JP" altLang="en-US" b="1" dirty="0"/>
                <a:t>増減</a:t>
              </a:r>
              <a:endParaRPr kumimoji="1" lang="ja-JP" altLang="en-US" b="1" dirty="0"/>
            </a:p>
          </p:txBody>
        </p:sp>
        <p:sp>
          <p:nvSpPr>
            <p:cNvPr id="339" name="テキスト ボックス 338"/>
            <p:cNvSpPr txBox="1"/>
            <p:nvPr/>
          </p:nvSpPr>
          <p:spPr>
            <a:xfrm>
              <a:off x="3570228" y="1335109"/>
              <a:ext cx="944695" cy="400110"/>
            </a:xfrm>
            <a:prstGeom prst="rect">
              <a:avLst/>
            </a:prstGeom>
            <a:noFill/>
          </p:spPr>
          <p:txBody>
            <a:bodyPr wrap="square" rtlCol="0">
              <a:spAutoFit/>
            </a:bodyPr>
            <a:lstStyle/>
            <a:p>
              <a:r>
                <a:rPr lang="ja-JP" altLang="en-US" sz="2000" b="1" dirty="0" smtClean="0"/>
                <a:t>－</a:t>
              </a:r>
              <a:r>
                <a:rPr lang="en-US" altLang="ja-JP" sz="2000" b="1" dirty="0" smtClean="0"/>
                <a:t>17</a:t>
              </a:r>
              <a:r>
                <a:rPr kumimoji="1" lang="en-US" altLang="ja-JP" sz="2000" b="1" dirty="0" smtClean="0"/>
                <a:t>%</a:t>
              </a:r>
              <a:r>
                <a:rPr kumimoji="1" lang="ja-JP" altLang="en-US" sz="2000" b="1" dirty="0" smtClean="0"/>
                <a:t>　</a:t>
              </a:r>
              <a:endParaRPr kumimoji="1" lang="ja-JP" altLang="en-US" sz="2000" b="1" dirty="0"/>
            </a:p>
          </p:txBody>
        </p:sp>
        <p:sp>
          <p:nvSpPr>
            <p:cNvPr id="340" name="テキスト ボックス 339"/>
            <p:cNvSpPr txBox="1"/>
            <p:nvPr/>
          </p:nvSpPr>
          <p:spPr>
            <a:xfrm>
              <a:off x="3583648" y="1787761"/>
              <a:ext cx="944695" cy="400110"/>
            </a:xfrm>
            <a:prstGeom prst="rect">
              <a:avLst/>
            </a:prstGeom>
            <a:noFill/>
          </p:spPr>
          <p:txBody>
            <a:bodyPr wrap="square" rtlCol="0">
              <a:spAutoFit/>
            </a:bodyPr>
            <a:lstStyle/>
            <a:p>
              <a:r>
                <a:rPr lang="ja-JP" altLang="en-US" sz="2000" b="1" dirty="0" smtClean="0"/>
                <a:t>＋</a:t>
              </a:r>
              <a:r>
                <a:rPr lang="en-US" altLang="ja-JP" sz="2000" b="1" dirty="0" smtClean="0"/>
                <a:t>41</a:t>
              </a:r>
              <a:r>
                <a:rPr kumimoji="1" lang="en-US" altLang="ja-JP" sz="2000" b="1" dirty="0" smtClean="0"/>
                <a:t>%</a:t>
              </a:r>
              <a:r>
                <a:rPr kumimoji="1" lang="ja-JP" altLang="en-US" sz="2000" b="1" dirty="0" smtClean="0"/>
                <a:t>　</a:t>
              </a:r>
              <a:endParaRPr kumimoji="1" lang="ja-JP" altLang="en-US" sz="2000" b="1" dirty="0"/>
            </a:p>
          </p:txBody>
        </p:sp>
      </p:grpSp>
      <p:grpSp>
        <p:nvGrpSpPr>
          <p:cNvPr id="395" name="グループ化 394"/>
          <p:cNvGrpSpPr/>
          <p:nvPr/>
        </p:nvGrpSpPr>
        <p:grpSpPr>
          <a:xfrm>
            <a:off x="15346" y="4725144"/>
            <a:ext cx="4528343" cy="1753809"/>
            <a:chOff x="0" y="455388"/>
            <a:chExt cx="4528343" cy="1753809"/>
          </a:xfrm>
        </p:grpSpPr>
        <p:grpSp>
          <p:nvGrpSpPr>
            <p:cNvPr id="396" name="グループ化 395"/>
            <p:cNvGrpSpPr/>
            <p:nvPr/>
          </p:nvGrpSpPr>
          <p:grpSpPr>
            <a:xfrm>
              <a:off x="0" y="455388"/>
              <a:ext cx="4508583" cy="1753809"/>
              <a:chOff x="120418" y="4727914"/>
              <a:chExt cx="4508583" cy="1753809"/>
            </a:xfrm>
          </p:grpSpPr>
          <p:grpSp>
            <p:nvGrpSpPr>
              <p:cNvPr id="401" name="グループ化 400"/>
              <p:cNvGrpSpPr/>
              <p:nvPr/>
            </p:nvGrpSpPr>
            <p:grpSpPr>
              <a:xfrm>
                <a:off x="120418" y="5250617"/>
                <a:ext cx="4508583" cy="1231106"/>
                <a:chOff x="1112388" y="2060848"/>
                <a:chExt cx="4508583" cy="1231106"/>
              </a:xfrm>
            </p:grpSpPr>
            <p:sp>
              <p:nvSpPr>
                <p:cNvPr id="403" name="テキスト ボックス 402"/>
                <p:cNvSpPr txBox="1"/>
                <p:nvPr/>
              </p:nvSpPr>
              <p:spPr>
                <a:xfrm>
                  <a:off x="1162292" y="2060848"/>
                  <a:ext cx="4458679" cy="1231106"/>
                </a:xfrm>
                <a:prstGeom prst="rect">
                  <a:avLst/>
                </a:prstGeom>
                <a:solidFill>
                  <a:schemeClr val="accent5">
                    <a:lumMod val="40000"/>
                    <a:lumOff val="60000"/>
                  </a:schemeClr>
                </a:solidFill>
                <a:ln w="22225">
                  <a:solidFill>
                    <a:schemeClr val="tx1"/>
                  </a:solidFill>
                </a:ln>
              </p:spPr>
              <p:txBody>
                <a:bodyPr wrap="square" rtlCol="0">
                  <a:spAutoFit/>
                </a:bodyPr>
                <a:lstStyle/>
                <a:p>
                  <a:r>
                    <a:rPr lang="ja-JP" altLang="en-US" dirty="0"/>
                    <a:t>　</a:t>
                  </a:r>
                  <a:r>
                    <a:rPr lang="ja-JP" altLang="en-US" dirty="0" smtClean="0"/>
                    <a:t>　　　　　　　　　</a:t>
                  </a:r>
                  <a:r>
                    <a:rPr lang="ja-JP" altLang="en-US" b="1" dirty="0" smtClean="0">
                      <a:solidFill>
                        <a:srgbClr val="FF0000"/>
                      </a:solidFill>
                    </a:rPr>
                    <a:t>ミストなし　</a:t>
                  </a:r>
                  <a:r>
                    <a:rPr lang="ja-JP" altLang="en-US" b="1" dirty="0" smtClean="0">
                      <a:solidFill>
                        <a:srgbClr val="0000FF"/>
                      </a:solidFill>
                    </a:rPr>
                    <a:t>ミストあり</a:t>
                  </a:r>
                  <a:endParaRPr lang="en-US" altLang="ja-JP" sz="2000" b="1" dirty="0" smtClean="0">
                    <a:solidFill>
                      <a:srgbClr val="0000FF"/>
                    </a:solidFill>
                  </a:endParaRPr>
                </a:p>
                <a:p>
                  <a:r>
                    <a:rPr lang="ja-JP" altLang="en-US" b="1" dirty="0" smtClean="0"/>
                    <a:t>　　　　　　　　</a:t>
                  </a:r>
                  <a:endParaRPr lang="en-US" altLang="ja-JP" b="1" dirty="0" smtClean="0"/>
                </a:p>
                <a:p>
                  <a:endParaRPr lang="en-US" altLang="ja-JP" b="1" dirty="0"/>
                </a:p>
                <a:p>
                  <a:endParaRPr lang="en-US" altLang="ja-JP" b="1" dirty="0" smtClean="0"/>
                </a:p>
              </p:txBody>
            </p:sp>
            <p:cxnSp>
              <p:nvCxnSpPr>
                <p:cNvPr id="404" name="直線コネクタ 403"/>
                <p:cNvCxnSpPr/>
                <p:nvPr/>
              </p:nvCxnSpPr>
              <p:spPr>
                <a:xfrm>
                  <a:off x="1162293" y="2420888"/>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05" name="テキスト ボックス 404"/>
                <p:cNvSpPr txBox="1"/>
                <p:nvPr/>
              </p:nvSpPr>
              <p:spPr>
                <a:xfrm>
                  <a:off x="1112388" y="2452308"/>
                  <a:ext cx="1619672" cy="369332"/>
                </a:xfrm>
                <a:prstGeom prst="rect">
                  <a:avLst/>
                </a:prstGeom>
                <a:noFill/>
              </p:spPr>
              <p:txBody>
                <a:bodyPr wrap="square" rtlCol="0">
                  <a:spAutoFit/>
                </a:bodyPr>
                <a:lstStyle/>
                <a:p>
                  <a:r>
                    <a:rPr lang="ja-JP" altLang="en-US" b="1" dirty="0" smtClean="0"/>
                    <a:t>効果なし</a:t>
                  </a:r>
                  <a:r>
                    <a:rPr kumimoji="1" lang="ja-JP" altLang="en-US" b="1" dirty="0" smtClean="0"/>
                    <a:t>エリア</a:t>
                  </a:r>
                  <a:endParaRPr kumimoji="1" lang="ja-JP" altLang="en-US" b="1" dirty="0"/>
                </a:p>
              </p:txBody>
            </p:sp>
            <p:sp>
              <p:nvSpPr>
                <p:cNvPr id="406" name="テキスト ボックス 405"/>
                <p:cNvSpPr txBox="1"/>
                <p:nvPr/>
              </p:nvSpPr>
              <p:spPr>
                <a:xfrm>
                  <a:off x="1130465" y="2907233"/>
                  <a:ext cx="1758217" cy="369332"/>
                </a:xfrm>
                <a:prstGeom prst="rect">
                  <a:avLst/>
                </a:prstGeom>
                <a:noFill/>
              </p:spPr>
              <p:txBody>
                <a:bodyPr wrap="square" rtlCol="0">
                  <a:spAutoFit/>
                </a:bodyPr>
                <a:lstStyle/>
                <a:p>
                  <a:r>
                    <a:rPr lang="ja-JP" altLang="en-US" b="1" dirty="0" smtClean="0"/>
                    <a:t>効果あり</a:t>
                  </a:r>
                  <a:r>
                    <a:rPr kumimoji="1" lang="ja-JP" altLang="en-US" b="1" dirty="0" smtClean="0"/>
                    <a:t>エリア</a:t>
                  </a:r>
                  <a:endParaRPr kumimoji="1" lang="ja-JP" altLang="en-US" b="1" dirty="0"/>
                </a:p>
              </p:txBody>
            </p:sp>
            <p:cxnSp>
              <p:nvCxnSpPr>
                <p:cNvPr id="407" name="直線コネクタ 406"/>
                <p:cNvCxnSpPr/>
                <p:nvPr/>
              </p:nvCxnSpPr>
              <p:spPr>
                <a:xfrm>
                  <a:off x="2693202" y="2079617"/>
                  <a:ext cx="0" cy="11969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直線コネクタ 407"/>
                <p:cNvCxnSpPr/>
                <p:nvPr/>
              </p:nvCxnSpPr>
              <p:spPr>
                <a:xfrm>
                  <a:off x="1162293" y="2852936"/>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09" name="テキスト ボックス 408"/>
                <p:cNvSpPr txBox="1"/>
                <p:nvPr/>
              </p:nvSpPr>
              <p:spPr>
                <a:xfrm>
                  <a:off x="2932738" y="2455463"/>
                  <a:ext cx="710379" cy="400110"/>
                </a:xfrm>
                <a:prstGeom prst="rect">
                  <a:avLst/>
                </a:prstGeom>
                <a:noFill/>
              </p:spPr>
              <p:txBody>
                <a:bodyPr wrap="square" rtlCol="0">
                  <a:spAutoFit/>
                </a:bodyPr>
                <a:lstStyle/>
                <a:p>
                  <a:r>
                    <a:rPr lang="en-US" altLang="ja-JP" sz="2000" b="1" dirty="0"/>
                    <a:t>50</a:t>
                  </a:r>
                  <a:r>
                    <a:rPr kumimoji="1" lang="en-US" altLang="ja-JP" sz="2000" b="1" dirty="0" smtClean="0"/>
                    <a:t>%</a:t>
                  </a:r>
                  <a:endParaRPr kumimoji="1" lang="ja-JP" altLang="en-US" sz="2000" b="1" dirty="0"/>
                </a:p>
              </p:txBody>
            </p:sp>
            <p:sp>
              <p:nvSpPr>
                <p:cNvPr id="410" name="テキスト ボックス 409"/>
                <p:cNvSpPr txBox="1"/>
                <p:nvPr/>
              </p:nvSpPr>
              <p:spPr>
                <a:xfrm>
                  <a:off x="3506061" y="245546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411" name="テキスト ボックス 410"/>
                <p:cNvSpPr txBox="1"/>
                <p:nvPr/>
              </p:nvSpPr>
              <p:spPr>
                <a:xfrm>
                  <a:off x="3506061" y="285557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412" name="テキスト ボックス 411"/>
                <p:cNvSpPr txBox="1"/>
                <p:nvPr/>
              </p:nvSpPr>
              <p:spPr>
                <a:xfrm>
                  <a:off x="3940850" y="2425671"/>
                  <a:ext cx="704484" cy="400110"/>
                </a:xfrm>
                <a:prstGeom prst="rect">
                  <a:avLst/>
                </a:prstGeom>
                <a:noFill/>
              </p:spPr>
              <p:txBody>
                <a:bodyPr wrap="square" rtlCol="0">
                  <a:spAutoFit/>
                </a:bodyPr>
                <a:lstStyle/>
                <a:p>
                  <a:r>
                    <a:rPr lang="en-US" altLang="ja-JP" sz="2000" b="1" dirty="0"/>
                    <a:t>21</a:t>
                  </a:r>
                  <a:r>
                    <a:rPr kumimoji="1" lang="en-US" altLang="ja-JP" sz="2000" b="1" dirty="0" smtClean="0"/>
                    <a:t>%</a:t>
                  </a:r>
                  <a:r>
                    <a:rPr kumimoji="1" lang="ja-JP" altLang="en-US" sz="2000" b="1" dirty="0" smtClean="0"/>
                    <a:t>　</a:t>
                  </a:r>
                  <a:endParaRPr kumimoji="1" lang="ja-JP" altLang="en-US" sz="2000" b="1" dirty="0"/>
                </a:p>
              </p:txBody>
            </p:sp>
            <p:sp>
              <p:nvSpPr>
                <p:cNvPr id="413" name="テキスト ボックス 412"/>
                <p:cNvSpPr txBox="1"/>
                <p:nvPr/>
              </p:nvSpPr>
              <p:spPr>
                <a:xfrm>
                  <a:off x="3020342" y="2860435"/>
                  <a:ext cx="704484" cy="400110"/>
                </a:xfrm>
                <a:prstGeom prst="rect">
                  <a:avLst/>
                </a:prstGeom>
                <a:noFill/>
              </p:spPr>
              <p:txBody>
                <a:bodyPr wrap="square" rtlCol="0">
                  <a:spAutoFit/>
                </a:bodyPr>
                <a:lstStyle/>
                <a:p>
                  <a:r>
                    <a:rPr lang="en-US" altLang="ja-JP" sz="2000" b="1" dirty="0"/>
                    <a:t>7</a:t>
                  </a:r>
                  <a:r>
                    <a:rPr kumimoji="1" lang="en-US" altLang="ja-JP" sz="2000" b="1" dirty="0" smtClean="0"/>
                    <a:t>%</a:t>
                  </a:r>
                  <a:endParaRPr kumimoji="1" lang="ja-JP" altLang="en-US" sz="2000" b="1" dirty="0"/>
                </a:p>
              </p:txBody>
            </p:sp>
            <p:sp>
              <p:nvSpPr>
                <p:cNvPr id="414" name="テキスト ボックス 413"/>
                <p:cNvSpPr txBox="1"/>
                <p:nvPr/>
              </p:nvSpPr>
              <p:spPr>
                <a:xfrm>
                  <a:off x="3971127" y="2881239"/>
                  <a:ext cx="704484" cy="400110"/>
                </a:xfrm>
                <a:prstGeom prst="rect">
                  <a:avLst/>
                </a:prstGeom>
                <a:noFill/>
              </p:spPr>
              <p:txBody>
                <a:bodyPr wrap="square" rtlCol="0">
                  <a:spAutoFit/>
                </a:bodyPr>
                <a:lstStyle/>
                <a:p>
                  <a:r>
                    <a:rPr lang="en-US" altLang="ja-JP" sz="2000" b="1" dirty="0"/>
                    <a:t>63</a:t>
                  </a:r>
                  <a:r>
                    <a:rPr kumimoji="1" lang="en-US" altLang="ja-JP" sz="2000" b="1" dirty="0" smtClean="0"/>
                    <a:t>%</a:t>
                  </a:r>
                  <a:endParaRPr kumimoji="1" lang="ja-JP" altLang="en-US" sz="2000" b="1" dirty="0"/>
                </a:p>
              </p:txBody>
            </p:sp>
          </p:grpSp>
          <p:sp>
            <p:nvSpPr>
              <p:cNvPr id="402" name="テキスト ボックス 401"/>
              <p:cNvSpPr txBox="1"/>
              <p:nvPr/>
            </p:nvSpPr>
            <p:spPr>
              <a:xfrm>
                <a:off x="1918547" y="4727914"/>
                <a:ext cx="1469644" cy="461665"/>
              </a:xfrm>
              <a:prstGeom prst="rect">
                <a:avLst/>
              </a:prstGeom>
              <a:noFill/>
            </p:spPr>
            <p:txBody>
              <a:bodyPr wrap="square" rtlCol="0">
                <a:spAutoFit/>
              </a:bodyPr>
              <a:lstStyle/>
              <a:p>
                <a:r>
                  <a:rPr lang="ja-JP" altLang="en-US" sz="2400" b="1" dirty="0" smtClean="0">
                    <a:solidFill>
                      <a:srgbClr val="FF6600"/>
                    </a:solidFill>
                  </a:rPr>
                  <a:t>白</a:t>
                </a:r>
                <a:r>
                  <a:rPr lang="en-US" altLang="ja-JP" sz="2400" b="1" dirty="0" smtClean="0">
                    <a:solidFill>
                      <a:srgbClr val="FF6600"/>
                    </a:solidFill>
                  </a:rPr>
                  <a:t>10%</a:t>
                </a:r>
              </a:p>
            </p:txBody>
          </p:sp>
        </p:grpSp>
        <p:cxnSp>
          <p:nvCxnSpPr>
            <p:cNvPr id="397" name="直線コネクタ 396"/>
            <p:cNvCxnSpPr/>
            <p:nvPr/>
          </p:nvCxnSpPr>
          <p:spPr>
            <a:xfrm>
              <a:off x="3651041" y="993132"/>
              <a:ext cx="0" cy="120102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98" name="テキスト ボックス 397"/>
            <p:cNvSpPr txBox="1"/>
            <p:nvPr/>
          </p:nvSpPr>
          <p:spPr>
            <a:xfrm>
              <a:off x="3738432" y="980728"/>
              <a:ext cx="704483" cy="369332"/>
            </a:xfrm>
            <a:prstGeom prst="rect">
              <a:avLst/>
            </a:prstGeom>
            <a:noFill/>
          </p:spPr>
          <p:txBody>
            <a:bodyPr wrap="square" rtlCol="0">
              <a:spAutoFit/>
            </a:bodyPr>
            <a:lstStyle/>
            <a:p>
              <a:r>
                <a:rPr lang="ja-JP" altLang="en-US" b="1" dirty="0"/>
                <a:t>増減</a:t>
              </a:r>
              <a:endParaRPr kumimoji="1" lang="ja-JP" altLang="en-US" b="1" dirty="0"/>
            </a:p>
          </p:txBody>
        </p:sp>
        <p:sp>
          <p:nvSpPr>
            <p:cNvPr id="399" name="テキスト ボックス 398"/>
            <p:cNvSpPr txBox="1"/>
            <p:nvPr/>
          </p:nvSpPr>
          <p:spPr>
            <a:xfrm>
              <a:off x="3570228" y="1335109"/>
              <a:ext cx="944695" cy="400110"/>
            </a:xfrm>
            <a:prstGeom prst="rect">
              <a:avLst/>
            </a:prstGeom>
            <a:noFill/>
          </p:spPr>
          <p:txBody>
            <a:bodyPr wrap="square" rtlCol="0">
              <a:spAutoFit/>
            </a:bodyPr>
            <a:lstStyle/>
            <a:p>
              <a:r>
                <a:rPr lang="ja-JP" altLang="en-US" sz="2000" b="1" dirty="0" smtClean="0"/>
                <a:t>－</a:t>
              </a:r>
              <a:r>
                <a:rPr lang="en-US" altLang="ja-JP" sz="2000" b="1" dirty="0" smtClean="0"/>
                <a:t>29</a:t>
              </a:r>
              <a:r>
                <a:rPr kumimoji="1" lang="en-US" altLang="ja-JP" sz="2000" b="1" dirty="0" smtClean="0"/>
                <a:t>%</a:t>
              </a:r>
              <a:r>
                <a:rPr kumimoji="1" lang="ja-JP" altLang="en-US" sz="2000" b="1" dirty="0" smtClean="0"/>
                <a:t>　</a:t>
              </a:r>
              <a:endParaRPr kumimoji="1" lang="ja-JP" altLang="en-US" sz="2000" b="1" dirty="0"/>
            </a:p>
          </p:txBody>
        </p:sp>
        <p:sp>
          <p:nvSpPr>
            <p:cNvPr id="400" name="テキスト ボックス 399"/>
            <p:cNvSpPr txBox="1"/>
            <p:nvPr/>
          </p:nvSpPr>
          <p:spPr>
            <a:xfrm>
              <a:off x="3583648" y="1787761"/>
              <a:ext cx="944695" cy="400110"/>
            </a:xfrm>
            <a:prstGeom prst="rect">
              <a:avLst/>
            </a:prstGeom>
            <a:noFill/>
          </p:spPr>
          <p:txBody>
            <a:bodyPr wrap="square" rtlCol="0">
              <a:spAutoFit/>
            </a:bodyPr>
            <a:lstStyle/>
            <a:p>
              <a:r>
                <a:rPr lang="ja-JP" altLang="en-US" sz="2000" b="1" dirty="0" smtClean="0"/>
                <a:t>＋</a:t>
              </a:r>
              <a:r>
                <a:rPr lang="en-US" altLang="ja-JP" sz="2000" b="1" dirty="0" smtClean="0"/>
                <a:t>56</a:t>
              </a:r>
              <a:r>
                <a:rPr kumimoji="1" lang="en-US" altLang="ja-JP" sz="2000" b="1" dirty="0" smtClean="0"/>
                <a:t>%</a:t>
              </a:r>
              <a:r>
                <a:rPr kumimoji="1" lang="ja-JP" altLang="en-US" sz="2000" b="1" dirty="0" smtClean="0"/>
                <a:t>　</a:t>
              </a:r>
              <a:endParaRPr kumimoji="1" lang="ja-JP" altLang="en-US" sz="2000" b="1" dirty="0"/>
            </a:p>
          </p:txBody>
        </p:sp>
      </p:grpSp>
      <p:grpSp>
        <p:nvGrpSpPr>
          <p:cNvPr id="415" name="グループ化 414"/>
          <p:cNvGrpSpPr/>
          <p:nvPr/>
        </p:nvGrpSpPr>
        <p:grpSpPr>
          <a:xfrm>
            <a:off x="4589543" y="4725144"/>
            <a:ext cx="4528343" cy="1745768"/>
            <a:chOff x="0" y="455387"/>
            <a:chExt cx="4528343" cy="1745768"/>
          </a:xfrm>
        </p:grpSpPr>
        <p:grpSp>
          <p:nvGrpSpPr>
            <p:cNvPr id="416" name="グループ化 415"/>
            <p:cNvGrpSpPr/>
            <p:nvPr/>
          </p:nvGrpSpPr>
          <p:grpSpPr>
            <a:xfrm>
              <a:off x="0" y="455387"/>
              <a:ext cx="4508583" cy="1745768"/>
              <a:chOff x="120418" y="4727913"/>
              <a:chExt cx="4508583" cy="1745768"/>
            </a:xfrm>
          </p:grpSpPr>
          <p:grpSp>
            <p:nvGrpSpPr>
              <p:cNvPr id="421" name="グループ化 420"/>
              <p:cNvGrpSpPr/>
              <p:nvPr/>
            </p:nvGrpSpPr>
            <p:grpSpPr>
              <a:xfrm>
                <a:off x="120418" y="5242575"/>
                <a:ext cx="4508583" cy="1231106"/>
                <a:chOff x="1112388" y="2052806"/>
                <a:chExt cx="4508583" cy="1231106"/>
              </a:xfrm>
            </p:grpSpPr>
            <p:sp>
              <p:nvSpPr>
                <p:cNvPr id="423" name="テキスト ボックス 422"/>
                <p:cNvSpPr txBox="1"/>
                <p:nvPr/>
              </p:nvSpPr>
              <p:spPr>
                <a:xfrm>
                  <a:off x="1162292" y="2052806"/>
                  <a:ext cx="4458679" cy="1231106"/>
                </a:xfrm>
                <a:prstGeom prst="rect">
                  <a:avLst/>
                </a:prstGeom>
                <a:solidFill>
                  <a:schemeClr val="accent5">
                    <a:lumMod val="40000"/>
                    <a:lumOff val="60000"/>
                  </a:schemeClr>
                </a:solidFill>
                <a:ln w="22225">
                  <a:solidFill>
                    <a:schemeClr val="tx1"/>
                  </a:solidFill>
                </a:ln>
              </p:spPr>
              <p:txBody>
                <a:bodyPr wrap="square" rtlCol="0">
                  <a:spAutoFit/>
                </a:bodyPr>
                <a:lstStyle/>
                <a:p>
                  <a:r>
                    <a:rPr lang="ja-JP" altLang="en-US" dirty="0"/>
                    <a:t>　</a:t>
                  </a:r>
                  <a:r>
                    <a:rPr lang="ja-JP" altLang="en-US" dirty="0" smtClean="0"/>
                    <a:t>　　　　　　　　　</a:t>
                  </a:r>
                  <a:r>
                    <a:rPr lang="ja-JP" altLang="en-US" b="1" dirty="0" smtClean="0">
                      <a:solidFill>
                        <a:srgbClr val="FF0000"/>
                      </a:solidFill>
                    </a:rPr>
                    <a:t>ミストなし　</a:t>
                  </a:r>
                  <a:r>
                    <a:rPr lang="ja-JP" altLang="en-US" b="1" dirty="0" smtClean="0">
                      <a:solidFill>
                        <a:srgbClr val="0000FF"/>
                      </a:solidFill>
                    </a:rPr>
                    <a:t>ミストあり</a:t>
                  </a:r>
                  <a:endParaRPr lang="en-US" altLang="ja-JP" sz="2000" b="1" dirty="0" smtClean="0">
                    <a:solidFill>
                      <a:srgbClr val="0000FF"/>
                    </a:solidFill>
                  </a:endParaRPr>
                </a:p>
                <a:p>
                  <a:r>
                    <a:rPr lang="ja-JP" altLang="en-US" b="1" dirty="0" smtClean="0"/>
                    <a:t>　　　　　　　　</a:t>
                  </a:r>
                  <a:endParaRPr lang="en-US" altLang="ja-JP" b="1" dirty="0" smtClean="0"/>
                </a:p>
                <a:p>
                  <a:endParaRPr lang="en-US" altLang="ja-JP" b="1" dirty="0"/>
                </a:p>
                <a:p>
                  <a:endParaRPr lang="en-US" altLang="ja-JP" b="1" dirty="0" smtClean="0"/>
                </a:p>
              </p:txBody>
            </p:sp>
            <p:cxnSp>
              <p:nvCxnSpPr>
                <p:cNvPr id="424" name="直線コネクタ 423"/>
                <p:cNvCxnSpPr/>
                <p:nvPr/>
              </p:nvCxnSpPr>
              <p:spPr>
                <a:xfrm>
                  <a:off x="1162293" y="2420888"/>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25" name="テキスト ボックス 424"/>
                <p:cNvSpPr txBox="1"/>
                <p:nvPr/>
              </p:nvSpPr>
              <p:spPr>
                <a:xfrm>
                  <a:off x="1112388" y="2452308"/>
                  <a:ext cx="1619672" cy="369332"/>
                </a:xfrm>
                <a:prstGeom prst="rect">
                  <a:avLst/>
                </a:prstGeom>
                <a:noFill/>
              </p:spPr>
              <p:txBody>
                <a:bodyPr wrap="square" rtlCol="0">
                  <a:spAutoFit/>
                </a:bodyPr>
                <a:lstStyle/>
                <a:p>
                  <a:r>
                    <a:rPr lang="ja-JP" altLang="en-US" b="1" dirty="0" smtClean="0"/>
                    <a:t>効果なし</a:t>
                  </a:r>
                  <a:r>
                    <a:rPr kumimoji="1" lang="ja-JP" altLang="en-US" b="1" dirty="0" smtClean="0"/>
                    <a:t>エリア</a:t>
                  </a:r>
                  <a:endParaRPr kumimoji="1" lang="ja-JP" altLang="en-US" b="1" dirty="0"/>
                </a:p>
              </p:txBody>
            </p:sp>
            <p:sp>
              <p:nvSpPr>
                <p:cNvPr id="426" name="テキスト ボックス 425"/>
                <p:cNvSpPr txBox="1"/>
                <p:nvPr/>
              </p:nvSpPr>
              <p:spPr>
                <a:xfrm>
                  <a:off x="1130465" y="2907233"/>
                  <a:ext cx="1758217" cy="369332"/>
                </a:xfrm>
                <a:prstGeom prst="rect">
                  <a:avLst/>
                </a:prstGeom>
                <a:noFill/>
              </p:spPr>
              <p:txBody>
                <a:bodyPr wrap="square" rtlCol="0">
                  <a:spAutoFit/>
                </a:bodyPr>
                <a:lstStyle/>
                <a:p>
                  <a:r>
                    <a:rPr lang="ja-JP" altLang="en-US" b="1" dirty="0" smtClean="0"/>
                    <a:t>効果あり</a:t>
                  </a:r>
                  <a:r>
                    <a:rPr kumimoji="1" lang="ja-JP" altLang="en-US" b="1" dirty="0" smtClean="0"/>
                    <a:t>エリア</a:t>
                  </a:r>
                  <a:endParaRPr kumimoji="1" lang="ja-JP" altLang="en-US" b="1" dirty="0"/>
                </a:p>
              </p:txBody>
            </p:sp>
            <p:cxnSp>
              <p:nvCxnSpPr>
                <p:cNvPr id="427" name="直線コネクタ 426"/>
                <p:cNvCxnSpPr/>
                <p:nvPr/>
              </p:nvCxnSpPr>
              <p:spPr>
                <a:xfrm>
                  <a:off x="2693202" y="2079617"/>
                  <a:ext cx="0" cy="11969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直線コネクタ 427"/>
                <p:cNvCxnSpPr/>
                <p:nvPr/>
              </p:nvCxnSpPr>
              <p:spPr>
                <a:xfrm>
                  <a:off x="1162293" y="2852936"/>
                  <a:ext cx="44586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29" name="テキスト ボックス 428"/>
                <p:cNvSpPr txBox="1"/>
                <p:nvPr/>
              </p:nvSpPr>
              <p:spPr>
                <a:xfrm>
                  <a:off x="2961934" y="2455463"/>
                  <a:ext cx="665862" cy="400110"/>
                </a:xfrm>
                <a:prstGeom prst="rect">
                  <a:avLst/>
                </a:prstGeom>
                <a:noFill/>
              </p:spPr>
              <p:txBody>
                <a:bodyPr wrap="square" rtlCol="0">
                  <a:spAutoFit/>
                </a:bodyPr>
                <a:lstStyle/>
                <a:p>
                  <a:r>
                    <a:rPr lang="en-US" altLang="ja-JP" sz="2000" b="1" dirty="0"/>
                    <a:t>99</a:t>
                  </a:r>
                  <a:r>
                    <a:rPr kumimoji="1" lang="en-US" altLang="ja-JP" sz="2000" b="1" smtClean="0"/>
                    <a:t>%</a:t>
                  </a:r>
                  <a:endParaRPr kumimoji="1" lang="ja-JP" altLang="en-US" sz="2000" b="1" dirty="0"/>
                </a:p>
              </p:txBody>
            </p:sp>
            <p:sp>
              <p:nvSpPr>
                <p:cNvPr id="430" name="テキスト ボックス 429"/>
                <p:cNvSpPr txBox="1"/>
                <p:nvPr/>
              </p:nvSpPr>
              <p:spPr>
                <a:xfrm>
                  <a:off x="3506061" y="245546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431" name="テキスト ボックス 430"/>
                <p:cNvSpPr txBox="1"/>
                <p:nvPr/>
              </p:nvSpPr>
              <p:spPr>
                <a:xfrm>
                  <a:off x="3506061" y="2855573"/>
                  <a:ext cx="393058" cy="400110"/>
                </a:xfrm>
                <a:prstGeom prst="rect">
                  <a:avLst/>
                </a:prstGeom>
                <a:noFill/>
              </p:spPr>
              <p:txBody>
                <a:bodyPr wrap="square" rtlCol="0">
                  <a:spAutoFit/>
                </a:bodyPr>
                <a:lstStyle/>
                <a:p>
                  <a:r>
                    <a:rPr lang="ja-JP" altLang="en-US" sz="2000" b="1" dirty="0"/>
                    <a:t>→</a:t>
                  </a:r>
                  <a:endParaRPr kumimoji="1" lang="ja-JP" altLang="en-US" sz="2000" b="1" dirty="0"/>
                </a:p>
              </p:txBody>
            </p:sp>
            <p:sp>
              <p:nvSpPr>
                <p:cNvPr id="432" name="テキスト ボックス 431"/>
                <p:cNvSpPr txBox="1"/>
                <p:nvPr/>
              </p:nvSpPr>
              <p:spPr>
                <a:xfrm>
                  <a:off x="3971127" y="2425671"/>
                  <a:ext cx="704484" cy="400110"/>
                </a:xfrm>
                <a:prstGeom prst="rect">
                  <a:avLst/>
                </a:prstGeom>
                <a:noFill/>
              </p:spPr>
              <p:txBody>
                <a:bodyPr wrap="square" rtlCol="0">
                  <a:spAutoFit/>
                </a:bodyPr>
                <a:lstStyle/>
                <a:p>
                  <a:r>
                    <a:rPr lang="en-US" altLang="ja-JP" sz="2000" b="1" dirty="0"/>
                    <a:t>73</a:t>
                  </a:r>
                  <a:r>
                    <a:rPr kumimoji="1" lang="en-US" altLang="ja-JP" sz="2000" b="1" dirty="0" smtClean="0"/>
                    <a:t>%</a:t>
                  </a:r>
                  <a:r>
                    <a:rPr kumimoji="1" lang="ja-JP" altLang="en-US" sz="2000" b="1" dirty="0" smtClean="0"/>
                    <a:t>　</a:t>
                  </a:r>
                  <a:endParaRPr kumimoji="1" lang="ja-JP" altLang="en-US" sz="2000" b="1" dirty="0"/>
                </a:p>
              </p:txBody>
            </p:sp>
            <p:sp>
              <p:nvSpPr>
                <p:cNvPr id="433" name="テキスト ボックス 432"/>
                <p:cNvSpPr txBox="1"/>
                <p:nvPr/>
              </p:nvSpPr>
              <p:spPr>
                <a:xfrm>
                  <a:off x="2906603" y="2860435"/>
                  <a:ext cx="704484" cy="400110"/>
                </a:xfrm>
                <a:prstGeom prst="rect">
                  <a:avLst/>
                </a:prstGeom>
                <a:noFill/>
              </p:spPr>
              <p:txBody>
                <a:bodyPr wrap="square" rtlCol="0">
                  <a:spAutoFit/>
                </a:bodyPr>
                <a:lstStyle/>
                <a:p>
                  <a:r>
                    <a:rPr lang="en-US" altLang="ja-JP" sz="2000" b="1" dirty="0"/>
                    <a:t>1</a:t>
                  </a:r>
                  <a:r>
                    <a:rPr kumimoji="1" lang="en-US" altLang="ja-JP" sz="2000" b="1" dirty="0" smtClean="0"/>
                    <a:t>%</a:t>
                  </a:r>
                  <a:endParaRPr kumimoji="1" lang="ja-JP" altLang="en-US" sz="2000" b="1" dirty="0"/>
                </a:p>
              </p:txBody>
            </p:sp>
            <p:sp>
              <p:nvSpPr>
                <p:cNvPr id="434" name="テキスト ボックス 433"/>
                <p:cNvSpPr txBox="1"/>
                <p:nvPr/>
              </p:nvSpPr>
              <p:spPr>
                <a:xfrm>
                  <a:off x="3971127" y="2881239"/>
                  <a:ext cx="704484" cy="400110"/>
                </a:xfrm>
                <a:prstGeom prst="rect">
                  <a:avLst/>
                </a:prstGeom>
                <a:noFill/>
              </p:spPr>
              <p:txBody>
                <a:bodyPr wrap="square" rtlCol="0">
                  <a:spAutoFit/>
                </a:bodyPr>
                <a:lstStyle/>
                <a:p>
                  <a:r>
                    <a:rPr lang="en-US" altLang="ja-JP" sz="2000" b="1" dirty="0"/>
                    <a:t>18</a:t>
                  </a:r>
                  <a:r>
                    <a:rPr kumimoji="1" lang="en-US" altLang="ja-JP" sz="2000" b="1" dirty="0" smtClean="0"/>
                    <a:t>%</a:t>
                  </a:r>
                  <a:endParaRPr kumimoji="1" lang="ja-JP" altLang="en-US" sz="2000" b="1" dirty="0"/>
                </a:p>
              </p:txBody>
            </p:sp>
          </p:grpSp>
          <p:sp>
            <p:nvSpPr>
              <p:cNvPr id="422" name="テキスト ボックス 421"/>
              <p:cNvSpPr txBox="1"/>
              <p:nvPr/>
            </p:nvSpPr>
            <p:spPr>
              <a:xfrm>
                <a:off x="1722547" y="4727913"/>
                <a:ext cx="1626266" cy="461665"/>
              </a:xfrm>
              <a:prstGeom prst="rect">
                <a:avLst/>
              </a:prstGeom>
              <a:noFill/>
            </p:spPr>
            <p:txBody>
              <a:bodyPr wrap="square" rtlCol="0">
                <a:spAutoFit/>
              </a:bodyPr>
              <a:lstStyle/>
              <a:p>
                <a:r>
                  <a:rPr lang="ja-JP" altLang="en-US" sz="2400" b="1" dirty="0" smtClean="0">
                    <a:solidFill>
                      <a:srgbClr val="FF6600"/>
                    </a:solidFill>
                  </a:rPr>
                  <a:t>日除けなし</a:t>
                </a:r>
                <a:endParaRPr kumimoji="1" lang="ja-JP" altLang="en-US" sz="2400" b="1" dirty="0">
                  <a:solidFill>
                    <a:srgbClr val="FF6600"/>
                  </a:solidFill>
                </a:endParaRPr>
              </a:p>
            </p:txBody>
          </p:sp>
        </p:grpSp>
        <p:cxnSp>
          <p:nvCxnSpPr>
            <p:cNvPr id="417" name="直線コネクタ 416"/>
            <p:cNvCxnSpPr/>
            <p:nvPr/>
          </p:nvCxnSpPr>
          <p:spPr>
            <a:xfrm>
              <a:off x="3651041" y="993132"/>
              <a:ext cx="0" cy="120102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18" name="テキスト ボックス 417"/>
            <p:cNvSpPr txBox="1"/>
            <p:nvPr/>
          </p:nvSpPr>
          <p:spPr>
            <a:xfrm>
              <a:off x="3738432" y="980728"/>
              <a:ext cx="704483" cy="369332"/>
            </a:xfrm>
            <a:prstGeom prst="rect">
              <a:avLst/>
            </a:prstGeom>
            <a:noFill/>
          </p:spPr>
          <p:txBody>
            <a:bodyPr wrap="square" rtlCol="0">
              <a:spAutoFit/>
            </a:bodyPr>
            <a:lstStyle/>
            <a:p>
              <a:r>
                <a:rPr lang="ja-JP" altLang="en-US" b="1" dirty="0"/>
                <a:t>増減</a:t>
              </a:r>
              <a:endParaRPr kumimoji="1" lang="ja-JP" altLang="en-US" b="1" dirty="0"/>
            </a:p>
          </p:txBody>
        </p:sp>
        <p:sp>
          <p:nvSpPr>
            <p:cNvPr id="419" name="テキスト ボックス 418"/>
            <p:cNvSpPr txBox="1"/>
            <p:nvPr/>
          </p:nvSpPr>
          <p:spPr>
            <a:xfrm>
              <a:off x="3570228" y="1335109"/>
              <a:ext cx="944695" cy="400110"/>
            </a:xfrm>
            <a:prstGeom prst="rect">
              <a:avLst/>
            </a:prstGeom>
            <a:noFill/>
          </p:spPr>
          <p:txBody>
            <a:bodyPr wrap="square" rtlCol="0">
              <a:spAutoFit/>
            </a:bodyPr>
            <a:lstStyle/>
            <a:p>
              <a:r>
                <a:rPr lang="ja-JP" altLang="en-US" sz="2000" b="1" dirty="0" smtClean="0"/>
                <a:t>－</a:t>
              </a:r>
              <a:r>
                <a:rPr lang="en-US" altLang="ja-JP" sz="2000" b="1" dirty="0" smtClean="0"/>
                <a:t>26</a:t>
              </a:r>
              <a:r>
                <a:rPr kumimoji="1" lang="en-US" altLang="ja-JP" sz="2000" b="1" dirty="0" smtClean="0"/>
                <a:t>%</a:t>
              </a:r>
              <a:r>
                <a:rPr kumimoji="1" lang="ja-JP" altLang="en-US" sz="2000" b="1" dirty="0" smtClean="0"/>
                <a:t>　</a:t>
              </a:r>
              <a:endParaRPr kumimoji="1" lang="ja-JP" altLang="en-US" sz="2000" b="1" dirty="0"/>
            </a:p>
          </p:txBody>
        </p:sp>
        <p:sp>
          <p:nvSpPr>
            <p:cNvPr id="420" name="テキスト ボックス 419"/>
            <p:cNvSpPr txBox="1"/>
            <p:nvPr/>
          </p:nvSpPr>
          <p:spPr>
            <a:xfrm>
              <a:off x="3583648" y="1787761"/>
              <a:ext cx="944695" cy="400110"/>
            </a:xfrm>
            <a:prstGeom prst="rect">
              <a:avLst/>
            </a:prstGeom>
            <a:noFill/>
          </p:spPr>
          <p:txBody>
            <a:bodyPr wrap="square" rtlCol="0">
              <a:spAutoFit/>
            </a:bodyPr>
            <a:lstStyle/>
            <a:p>
              <a:r>
                <a:rPr lang="ja-JP" altLang="en-US" sz="2000" b="1" dirty="0" smtClean="0"/>
                <a:t>＋</a:t>
              </a:r>
              <a:r>
                <a:rPr lang="en-US" altLang="ja-JP" sz="2000" b="1" dirty="0" smtClean="0"/>
                <a:t>17</a:t>
              </a:r>
              <a:r>
                <a:rPr kumimoji="1" lang="en-US" altLang="ja-JP" sz="2000" b="1" dirty="0" smtClean="0"/>
                <a:t>%</a:t>
              </a:r>
              <a:r>
                <a:rPr kumimoji="1" lang="ja-JP" altLang="en-US" sz="2000" b="1" dirty="0" smtClean="0"/>
                <a:t>　</a:t>
              </a:r>
              <a:endParaRPr kumimoji="1" lang="ja-JP" altLang="en-US" sz="2000" b="1" dirty="0"/>
            </a:p>
          </p:txBody>
        </p:sp>
      </p:grpSp>
      <p:sp>
        <p:nvSpPr>
          <p:cNvPr id="435" name="円/楕円 434"/>
          <p:cNvSpPr/>
          <p:nvPr/>
        </p:nvSpPr>
        <p:spPr>
          <a:xfrm>
            <a:off x="6080886" y="1736013"/>
            <a:ext cx="2113884" cy="527867"/>
          </a:xfrm>
          <a:prstGeom prst="ellipse">
            <a:avLst/>
          </a:prstGeom>
          <a:solidFill>
            <a:schemeClr val="bg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6" name="円/楕円 435"/>
          <p:cNvSpPr/>
          <p:nvPr/>
        </p:nvSpPr>
        <p:spPr>
          <a:xfrm>
            <a:off x="1604741" y="3895313"/>
            <a:ext cx="2113884" cy="527867"/>
          </a:xfrm>
          <a:prstGeom prst="ellipse">
            <a:avLst/>
          </a:prstGeom>
          <a:solidFill>
            <a:schemeClr val="bg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7" name="円/楕円 436"/>
          <p:cNvSpPr/>
          <p:nvPr/>
        </p:nvSpPr>
        <p:spPr>
          <a:xfrm>
            <a:off x="1596160" y="6012780"/>
            <a:ext cx="2113884" cy="527867"/>
          </a:xfrm>
          <a:prstGeom prst="ellipse">
            <a:avLst/>
          </a:prstGeom>
          <a:solidFill>
            <a:schemeClr val="bg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9" name="円/楕円 438"/>
          <p:cNvSpPr/>
          <p:nvPr/>
        </p:nvSpPr>
        <p:spPr>
          <a:xfrm>
            <a:off x="6159171" y="3890352"/>
            <a:ext cx="2113884" cy="527867"/>
          </a:xfrm>
          <a:prstGeom prst="ellipse">
            <a:avLst/>
          </a:prstGeom>
          <a:solidFill>
            <a:schemeClr val="bg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0" name="テキスト ボックス 439"/>
          <p:cNvSpPr txBox="1"/>
          <p:nvPr/>
        </p:nvSpPr>
        <p:spPr>
          <a:xfrm>
            <a:off x="882254" y="1066722"/>
            <a:ext cx="3340406" cy="1569660"/>
          </a:xfrm>
          <a:prstGeom prst="rect">
            <a:avLst/>
          </a:prstGeom>
          <a:solidFill>
            <a:schemeClr val="accent6">
              <a:lumMod val="40000"/>
              <a:lumOff val="60000"/>
            </a:schemeClr>
          </a:solidFill>
          <a:ln w="28575">
            <a:solidFill>
              <a:srgbClr val="FF0000"/>
            </a:solidFill>
          </a:ln>
        </p:spPr>
        <p:txBody>
          <a:bodyPr wrap="square" rtlCol="0">
            <a:spAutoFit/>
          </a:bodyPr>
          <a:lstStyle/>
          <a:p>
            <a:pPr algn="just"/>
            <a:r>
              <a:rPr lang="ja-JP" altLang="en-US" sz="2400" b="1" dirty="0" smtClean="0"/>
              <a:t>ミストの噴霧により、</a:t>
            </a:r>
            <a:r>
              <a:rPr lang="en-US" altLang="ja-JP" sz="2400" b="1" dirty="0" smtClean="0"/>
              <a:t>『</a:t>
            </a:r>
            <a:r>
              <a:rPr lang="ja-JP" altLang="en-US" sz="2400" b="1" dirty="0" smtClean="0"/>
              <a:t>効果あり</a:t>
            </a:r>
            <a:r>
              <a:rPr lang="en-US" altLang="ja-JP" sz="2400" b="1" dirty="0" smtClean="0"/>
              <a:t>』</a:t>
            </a:r>
            <a:r>
              <a:rPr lang="ja-JP" altLang="en-US" sz="2400" b="1" dirty="0" smtClean="0"/>
              <a:t>エリアの申告値が増加していることがわかる。</a:t>
            </a:r>
            <a:endParaRPr lang="en-US" altLang="ja-JP" sz="2400" b="1" dirty="0" smtClean="0"/>
          </a:p>
        </p:txBody>
      </p:sp>
      <p:grpSp>
        <p:nvGrpSpPr>
          <p:cNvPr id="5" name="グループ化 4"/>
          <p:cNvGrpSpPr/>
          <p:nvPr/>
        </p:nvGrpSpPr>
        <p:grpSpPr>
          <a:xfrm>
            <a:off x="1533770" y="1310648"/>
            <a:ext cx="6987676" cy="1569660"/>
            <a:chOff x="1533770" y="1310648"/>
            <a:chExt cx="6987676" cy="1569660"/>
          </a:xfrm>
        </p:grpSpPr>
        <p:sp>
          <p:nvSpPr>
            <p:cNvPr id="263" name="円/楕円 262"/>
            <p:cNvSpPr/>
            <p:nvPr/>
          </p:nvSpPr>
          <p:spPr>
            <a:xfrm>
              <a:off x="1533770" y="1310648"/>
              <a:ext cx="2113884" cy="527867"/>
            </a:xfrm>
            <a:prstGeom prst="ellipse">
              <a:avLst/>
            </a:prstGeom>
            <a:solidFill>
              <a:schemeClr val="bg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2" name="テキスト ボックス 441"/>
            <p:cNvSpPr txBox="1"/>
            <p:nvPr/>
          </p:nvSpPr>
          <p:spPr>
            <a:xfrm>
              <a:off x="5181040" y="1310648"/>
              <a:ext cx="3340406" cy="1569660"/>
            </a:xfrm>
            <a:prstGeom prst="rect">
              <a:avLst/>
            </a:prstGeom>
            <a:solidFill>
              <a:schemeClr val="accent6">
                <a:lumMod val="40000"/>
                <a:lumOff val="60000"/>
              </a:schemeClr>
            </a:solidFill>
            <a:ln w="28575">
              <a:solidFill>
                <a:srgbClr val="FF0000"/>
              </a:solidFill>
            </a:ln>
          </p:spPr>
          <p:txBody>
            <a:bodyPr wrap="square" rtlCol="0">
              <a:spAutoFit/>
            </a:bodyPr>
            <a:lstStyle/>
            <a:p>
              <a:pPr algn="just"/>
              <a:r>
                <a:rPr lang="ja-JP" altLang="en-US" sz="2400" b="1" dirty="0" smtClean="0"/>
                <a:t>ミストの噴霧をしたことで、</a:t>
              </a:r>
              <a:r>
                <a:rPr lang="en-US" altLang="ja-JP" sz="2400" b="1" dirty="0" smtClean="0"/>
                <a:t>『</a:t>
              </a:r>
              <a:r>
                <a:rPr lang="ja-JP" altLang="en-US" sz="2400" b="1" dirty="0" smtClean="0"/>
                <a:t>効果なし</a:t>
              </a:r>
              <a:r>
                <a:rPr lang="en-US" altLang="ja-JP" sz="2400" b="1" dirty="0" smtClean="0"/>
                <a:t>』</a:t>
              </a:r>
              <a:r>
                <a:rPr lang="ja-JP" altLang="en-US" sz="2400" b="1" dirty="0" smtClean="0"/>
                <a:t>エリアの申告値が増加していることがわかる。</a:t>
              </a:r>
              <a:endParaRPr lang="en-US" altLang="ja-JP" sz="2400" b="1" dirty="0" smtClean="0"/>
            </a:p>
          </p:txBody>
        </p:sp>
        <p:cxnSp>
          <p:nvCxnSpPr>
            <p:cNvPr id="3" name="直線コネクタ 2"/>
            <p:cNvCxnSpPr>
              <a:stCxn id="263" idx="6"/>
              <a:endCxn id="442" idx="1"/>
            </p:cNvCxnSpPr>
            <p:nvPr/>
          </p:nvCxnSpPr>
          <p:spPr>
            <a:xfrm>
              <a:off x="3647654" y="1574582"/>
              <a:ext cx="1533386" cy="520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p:cNvGrpSpPr/>
          <p:nvPr/>
        </p:nvGrpSpPr>
        <p:grpSpPr>
          <a:xfrm>
            <a:off x="1032990" y="4688028"/>
            <a:ext cx="7226348" cy="1842014"/>
            <a:chOff x="1032990" y="4688028"/>
            <a:chExt cx="7226348" cy="1842014"/>
          </a:xfrm>
        </p:grpSpPr>
        <p:sp>
          <p:nvSpPr>
            <p:cNvPr id="438" name="円/楕円 437"/>
            <p:cNvSpPr/>
            <p:nvPr/>
          </p:nvSpPr>
          <p:spPr>
            <a:xfrm>
              <a:off x="6145454" y="6002175"/>
              <a:ext cx="2113884" cy="527867"/>
            </a:xfrm>
            <a:prstGeom prst="ellipse">
              <a:avLst/>
            </a:prstGeom>
            <a:solidFill>
              <a:schemeClr val="bg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1" name="テキスト ボックス 440"/>
            <p:cNvSpPr txBox="1"/>
            <p:nvPr/>
          </p:nvSpPr>
          <p:spPr>
            <a:xfrm>
              <a:off x="1032990" y="4688028"/>
              <a:ext cx="3340406" cy="1569660"/>
            </a:xfrm>
            <a:prstGeom prst="rect">
              <a:avLst/>
            </a:prstGeom>
            <a:solidFill>
              <a:schemeClr val="accent6">
                <a:lumMod val="40000"/>
                <a:lumOff val="60000"/>
              </a:schemeClr>
            </a:solidFill>
            <a:ln w="28575">
              <a:solidFill>
                <a:srgbClr val="FF0000"/>
              </a:solidFill>
            </a:ln>
          </p:spPr>
          <p:txBody>
            <a:bodyPr wrap="square" rtlCol="0">
              <a:spAutoFit/>
            </a:bodyPr>
            <a:lstStyle/>
            <a:p>
              <a:pPr algn="just"/>
              <a:r>
                <a:rPr lang="ja-JP" altLang="en-US" sz="2400" b="1" dirty="0" smtClean="0"/>
                <a:t>ミストの噴霧をしても、大きく</a:t>
              </a:r>
              <a:r>
                <a:rPr lang="en-US" altLang="ja-JP" sz="2400" b="1" dirty="0" smtClean="0"/>
                <a:t>『</a:t>
              </a:r>
              <a:r>
                <a:rPr lang="ja-JP" altLang="en-US" sz="2400" b="1" dirty="0" smtClean="0"/>
                <a:t>効果あり</a:t>
              </a:r>
              <a:r>
                <a:rPr lang="en-US" altLang="ja-JP" sz="2400" b="1" dirty="0" smtClean="0"/>
                <a:t>』</a:t>
              </a:r>
              <a:r>
                <a:rPr lang="ja-JP" altLang="en-US" sz="2400" b="1" dirty="0" smtClean="0"/>
                <a:t>エリアに申告値がシフトしないことがわかる。</a:t>
              </a:r>
              <a:endParaRPr lang="en-US" altLang="ja-JP" sz="2400" b="1" dirty="0" smtClean="0"/>
            </a:p>
          </p:txBody>
        </p:sp>
        <p:cxnSp>
          <p:nvCxnSpPr>
            <p:cNvPr id="10" name="直線コネクタ 9"/>
            <p:cNvCxnSpPr>
              <a:stCxn id="438" idx="2"/>
              <a:endCxn id="441" idx="3"/>
            </p:cNvCxnSpPr>
            <p:nvPr/>
          </p:nvCxnSpPr>
          <p:spPr>
            <a:xfrm flipH="1" flipV="1">
              <a:off x="4373396" y="5472858"/>
              <a:ext cx="1772058" cy="79325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269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5"/>
                                        </p:tgtEl>
                                        <p:attrNameLst>
                                          <p:attrName>style.visibility</p:attrName>
                                        </p:attrNameLst>
                                      </p:cBhvr>
                                      <p:to>
                                        <p:strVal val="visible"/>
                                      </p:to>
                                    </p:set>
                                    <p:animEffect transition="in" filter="fade">
                                      <p:cBhvr>
                                        <p:cTn id="7" dur="500"/>
                                        <p:tgtEl>
                                          <p:spTgt spid="4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6"/>
                                        </p:tgtEl>
                                        <p:attrNameLst>
                                          <p:attrName>style.visibility</p:attrName>
                                        </p:attrNameLst>
                                      </p:cBhvr>
                                      <p:to>
                                        <p:strVal val="visible"/>
                                      </p:to>
                                    </p:set>
                                    <p:animEffect transition="in" filter="fade">
                                      <p:cBhvr>
                                        <p:cTn id="10" dur="500"/>
                                        <p:tgtEl>
                                          <p:spTgt spid="4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9"/>
                                        </p:tgtEl>
                                        <p:attrNameLst>
                                          <p:attrName>style.visibility</p:attrName>
                                        </p:attrNameLst>
                                      </p:cBhvr>
                                      <p:to>
                                        <p:strVal val="visible"/>
                                      </p:to>
                                    </p:set>
                                    <p:animEffect transition="in" filter="fade">
                                      <p:cBhvr>
                                        <p:cTn id="13" dur="500"/>
                                        <p:tgtEl>
                                          <p:spTgt spid="4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7"/>
                                        </p:tgtEl>
                                        <p:attrNameLst>
                                          <p:attrName>style.visibility</p:attrName>
                                        </p:attrNameLst>
                                      </p:cBhvr>
                                      <p:to>
                                        <p:strVal val="visible"/>
                                      </p:to>
                                    </p:set>
                                    <p:animEffect transition="in" filter="fade">
                                      <p:cBhvr>
                                        <p:cTn id="16" dur="500"/>
                                        <p:tgtEl>
                                          <p:spTgt spid="4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0"/>
                                        </p:tgtEl>
                                        <p:attrNameLst>
                                          <p:attrName>style.visibility</p:attrName>
                                        </p:attrNameLst>
                                      </p:cBhvr>
                                      <p:to>
                                        <p:strVal val="visible"/>
                                      </p:to>
                                    </p:set>
                                    <p:animEffect transition="in" filter="fade">
                                      <p:cBhvr>
                                        <p:cTn id="19" dur="500"/>
                                        <p:tgtEl>
                                          <p:spTgt spid="44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435"/>
                                        </p:tgtEl>
                                      </p:cBhvr>
                                    </p:animEffect>
                                    <p:set>
                                      <p:cBhvr>
                                        <p:cTn id="24" dur="1" fill="hold">
                                          <p:stCondLst>
                                            <p:cond delay="499"/>
                                          </p:stCondLst>
                                        </p:cTn>
                                        <p:tgtEl>
                                          <p:spTgt spid="435"/>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436"/>
                                        </p:tgtEl>
                                      </p:cBhvr>
                                    </p:animEffect>
                                    <p:set>
                                      <p:cBhvr>
                                        <p:cTn id="27" dur="1" fill="hold">
                                          <p:stCondLst>
                                            <p:cond delay="499"/>
                                          </p:stCondLst>
                                        </p:cTn>
                                        <p:tgtEl>
                                          <p:spTgt spid="436"/>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439"/>
                                        </p:tgtEl>
                                      </p:cBhvr>
                                    </p:animEffect>
                                    <p:set>
                                      <p:cBhvr>
                                        <p:cTn id="30" dur="1" fill="hold">
                                          <p:stCondLst>
                                            <p:cond delay="499"/>
                                          </p:stCondLst>
                                        </p:cTn>
                                        <p:tgtEl>
                                          <p:spTgt spid="439"/>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437"/>
                                        </p:tgtEl>
                                      </p:cBhvr>
                                    </p:animEffect>
                                    <p:set>
                                      <p:cBhvr>
                                        <p:cTn id="33" dur="1" fill="hold">
                                          <p:stCondLst>
                                            <p:cond delay="499"/>
                                          </p:stCondLst>
                                        </p:cTn>
                                        <p:tgtEl>
                                          <p:spTgt spid="437"/>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440"/>
                                        </p:tgtEl>
                                      </p:cBhvr>
                                    </p:animEffect>
                                    <p:set>
                                      <p:cBhvr>
                                        <p:cTn id="36" dur="1" fill="hold">
                                          <p:stCondLst>
                                            <p:cond delay="499"/>
                                          </p:stCondLst>
                                        </p:cTn>
                                        <p:tgtEl>
                                          <p:spTgt spid="44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animBg="1"/>
      <p:bldP spid="435" grpId="1" animBg="1"/>
      <p:bldP spid="436" grpId="0" animBg="1"/>
      <p:bldP spid="436" grpId="1" animBg="1"/>
      <p:bldP spid="437" grpId="0" animBg="1"/>
      <p:bldP spid="437" grpId="1" animBg="1"/>
      <p:bldP spid="439" grpId="0" animBg="1"/>
      <p:bldP spid="439" grpId="1" animBg="1"/>
      <p:bldP spid="440" grpId="0" animBg="1"/>
      <p:bldP spid="44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475656" y="106944"/>
            <a:ext cx="6408712" cy="523220"/>
          </a:xfrm>
          <a:prstGeom prst="rect">
            <a:avLst/>
          </a:prstGeom>
          <a:noFill/>
        </p:spPr>
        <p:txBody>
          <a:bodyPr wrap="square" rtlCol="0">
            <a:spAutoFit/>
          </a:bodyPr>
          <a:lstStyle/>
          <a:p>
            <a:r>
              <a:rPr lang="ja-JP" altLang="en-US" sz="2800" b="1" dirty="0" smtClean="0">
                <a:solidFill>
                  <a:srgbClr val="FFFF00"/>
                </a:solidFill>
              </a:rPr>
              <a:t>評価点日射量と快適感・暑熱感の相関</a:t>
            </a:r>
            <a:endParaRPr kumimoji="1" lang="ja-JP" altLang="en-US" sz="2800" b="1" dirty="0">
              <a:solidFill>
                <a:srgbClr val="FFFF00"/>
              </a:solidFill>
            </a:endParaRPr>
          </a:p>
        </p:txBody>
      </p:sp>
      <p:sp>
        <p:nvSpPr>
          <p:cNvPr id="2" name="テキスト ボックス 1"/>
          <p:cNvSpPr txBox="1"/>
          <p:nvPr/>
        </p:nvSpPr>
        <p:spPr>
          <a:xfrm>
            <a:off x="198240" y="620688"/>
            <a:ext cx="8640960" cy="2985433"/>
          </a:xfrm>
          <a:prstGeom prst="rect">
            <a:avLst/>
          </a:prstGeom>
          <a:noFill/>
        </p:spPr>
        <p:txBody>
          <a:bodyPr wrap="square" rtlCol="0">
            <a:spAutoFit/>
          </a:bodyPr>
          <a:lstStyle/>
          <a:p>
            <a:r>
              <a:rPr lang="ja-JP" altLang="en-US" sz="2800" b="1" dirty="0" smtClean="0">
                <a:solidFill>
                  <a:srgbClr val="FF0000"/>
                </a:solidFill>
              </a:rPr>
              <a:t>○評価点日射量の求め方</a:t>
            </a:r>
            <a:endParaRPr lang="en-US" altLang="ja-JP" sz="2800" b="1" dirty="0">
              <a:solidFill>
                <a:srgbClr val="FF0000"/>
              </a:solidFill>
            </a:endParaRPr>
          </a:p>
          <a:p>
            <a:r>
              <a:rPr lang="en-US" altLang="ja-JP" sz="2800" b="1" dirty="0" smtClean="0">
                <a:solidFill>
                  <a:schemeClr val="bg1"/>
                </a:solidFill>
              </a:rPr>
              <a:t>1.</a:t>
            </a:r>
            <a:r>
              <a:rPr lang="ja-JP" altLang="en-US" sz="2800" b="1" dirty="0" smtClean="0">
                <a:solidFill>
                  <a:schemeClr val="bg1"/>
                </a:solidFill>
              </a:rPr>
              <a:t>　　　日除けの</a:t>
            </a:r>
            <a:r>
              <a:rPr lang="ja-JP" altLang="en-US" sz="2800" b="1" dirty="0">
                <a:solidFill>
                  <a:schemeClr val="bg1"/>
                </a:solidFill>
              </a:rPr>
              <a:t>実日射量</a:t>
            </a:r>
            <a:endParaRPr lang="en-US" altLang="ja-JP" sz="2800" b="1" dirty="0">
              <a:solidFill>
                <a:schemeClr val="bg1"/>
              </a:solidFill>
            </a:endParaRPr>
          </a:p>
          <a:p>
            <a:endParaRPr lang="en-US" altLang="ja-JP" sz="2800" b="1" dirty="0" smtClean="0">
              <a:solidFill>
                <a:schemeClr val="bg1"/>
              </a:solidFill>
            </a:endParaRPr>
          </a:p>
          <a:p>
            <a:r>
              <a:rPr lang="en-US" altLang="ja-JP" sz="2800" b="1" dirty="0" smtClean="0">
                <a:solidFill>
                  <a:schemeClr val="bg1"/>
                </a:solidFill>
              </a:rPr>
              <a:t>2.</a:t>
            </a:r>
            <a:r>
              <a:rPr lang="ja-JP" altLang="en-US" sz="2800" b="1" dirty="0" smtClean="0">
                <a:solidFill>
                  <a:schemeClr val="bg1"/>
                </a:solidFill>
              </a:rPr>
              <a:t>　実験時間の評価点</a:t>
            </a:r>
            <a:r>
              <a:rPr lang="ja-JP" altLang="en-US" sz="2800" b="1" dirty="0">
                <a:solidFill>
                  <a:schemeClr val="bg1"/>
                </a:solidFill>
              </a:rPr>
              <a:t>日射量</a:t>
            </a:r>
            <a:r>
              <a:rPr lang="ja-JP" altLang="en-US" sz="2800" b="1" dirty="0" smtClean="0">
                <a:solidFill>
                  <a:schemeClr val="bg1"/>
                </a:solidFill>
              </a:rPr>
              <a:t>＝</a:t>
            </a:r>
            <a:endParaRPr lang="en-US" altLang="ja-JP" sz="2800" b="1" dirty="0">
              <a:solidFill>
                <a:schemeClr val="bg1"/>
              </a:solidFill>
            </a:endParaRPr>
          </a:p>
          <a:p>
            <a:r>
              <a:rPr lang="ja-JP" altLang="en-US" sz="2800" b="1" dirty="0">
                <a:solidFill>
                  <a:schemeClr val="bg1"/>
                </a:solidFill>
              </a:rPr>
              <a:t>　</a:t>
            </a:r>
            <a:r>
              <a:rPr lang="ja-JP" altLang="en-US" sz="2800" b="1" dirty="0" smtClean="0">
                <a:solidFill>
                  <a:schemeClr val="bg1"/>
                </a:solidFill>
              </a:rPr>
              <a:t>　                                          日除け</a:t>
            </a:r>
            <a:r>
              <a:rPr lang="ja-JP" altLang="en-US" sz="2800" b="1" dirty="0">
                <a:solidFill>
                  <a:schemeClr val="bg1"/>
                </a:solidFill>
              </a:rPr>
              <a:t>なしの日射量</a:t>
            </a:r>
            <a:r>
              <a:rPr lang="en-US" altLang="ja-JP" sz="2800" b="1" dirty="0" smtClean="0">
                <a:solidFill>
                  <a:schemeClr val="bg1"/>
                </a:solidFill>
              </a:rPr>
              <a:t>×</a:t>
            </a:r>
            <a:r>
              <a:rPr lang="ja-JP" altLang="en-US" sz="2800" b="1" dirty="0" smtClean="0">
                <a:solidFill>
                  <a:schemeClr val="bg1"/>
                </a:solidFill>
              </a:rPr>
              <a:t>透過率</a:t>
            </a:r>
            <a:endParaRPr lang="en-US" altLang="ja-JP" sz="2800" b="1" dirty="0" smtClean="0">
              <a:solidFill>
                <a:schemeClr val="bg1"/>
              </a:solidFill>
            </a:endParaRPr>
          </a:p>
          <a:p>
            <a:endParaRPr kumimoji="1" lang="en-US" altLang="ja-JP" sz="2800" b="1" dirty="0" smtClean="0">
              <a:solidFill>
                <a:schemeClr val="bg1"/>
              </a:solidFill>
            </a:endParaRPr>
          </a:p>
          <a:p>
            <a:endParaRPr kumimoji="1" lang="ja-JP" altLang="en-US" sz="2000" b="1" dirty="0">
              <a:solidFill>
                <a:schemeClr val="bg1"/>
              </a:solidFill>
            </a:endParaRPr>
          </a:p>
        </p:txBody>
      </p:sp>
      <p:sp>
        <p:nvSpPr>
          <p:cNvPr id="17" name="テキスト ボックス 16"/>
          <p:cNvSpPr txBox="1"/>
          <p:nvPr/>
        </p:nvSpPr>
        <p:spPr>
          <a:xfrm>
            <a:off x="4859898" y="1300327"/>
            <a:ext cx="504056" cy="523220"/>
          </a:xfrm>
          <a:prstGeom prst="rect">
            <a:avLst/>
          </a:prstGeom>
          <a:noFill/>
          <a:ln>
            <a:noFill/>
          </a:ln>
        </p:spPr>
        <p:txBody>
          <a:bodyPr wrap="square" rtlCol="0">
            <a:spAutoFit/>
          </a:bodyPr>
          <a:lstStyle/>
          <a:p>
            <a:r>
              <a:rPr kumimoji="1" lang="ja-JP" altLang="en-US" sz="2800" dirty="0" smtClean="0">
                <a:solidFill>
                  <a:schemeClr val="bg1"/>
                </a:solidFill>
              </a:rPr>
              <a:t>＝</a:t>
            </a:r>
            <a:endParaRPr kumimoji="1" lang="ja-JP" altLang="en-US" sz="2800" dirty="0">
              <a:solidFill>
                <a:schemeClr val="bg1"/>
              </a:solidFill>
            </a:endParaRPr>
          </a:p>
        </p:txBody>
      </p:sp>
      <p:sp>
        <p:nvSpPr>
          <p:cNvPr id="18" name="テキスト ボックス 17"/>
          <p:cNvSpPr txBox="1"/>
          <p:nvPr/>
        </p:nvSpPr>
        <p:spPr>
          <a:xfrm>
            <a:off x="5363954" y="1298432"/>
            <a:ext cx="1368152" cy="523220"/>
          </a:xfrm>
          <a:prstGeom prst="rect">
            <a:avLst/>
          </a:prstGeom>
          <a:noFill/>
        </p:spPr>
        <p:txBody>
          <a:bodyPr wrap="square" rtlCol="0">
            <a:spAutoFit/>
          </a:bodyPr>
          <a:lstStyle/>
          <a:p>
            <a:r>
              <a:rPr kumimoji="1" lang="ja-JP" altLang="en-US" sz="2800" b="1" dirty="0" smtClean="0">
                <a:solidFill>
                  <a:schemeClr val="bg1"/>
                </a:solidFill>
              </a:rPr>
              <a:t>透過率</a:t>
            </a:r>
            <a:endParaRPr kumimoji="1" lang="ja-JP" altLang="en-US" sz="2800" b="1" dirty="0">
              <a:solidFill>
                <a:schemeClr val="bg1"/>
              </a:solidFill>
            </a:endParaRPr>
          </a:p>
        </p:txBody>
      </p:sp>
      <p:cxnSp>
        <p:nvCxnSpPr>
          <p:cNvPr id="16" name="直線コネクタ 15"/>
          <p:cNvCxnSpPr/>
          <p:nvPr/>
        </p:nvCxnSpPr>
        <p:spPr>
          <a:xfrm>
            <a:off x="755576" y="1556792"/>
            <a:ext cx="392443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755576" y="1484784"/>
            <a:ext cx="3816424" cy="523220"/>
          </a:xfrm>
          <a:prstGeom prst="rect">
            <a:avLst/>
          </a:prstGeom>
        </p:spPr>
        <p:txBody>
          <a:bodyPr wrap="square">
            <a:spAutoFit/>
          </a:bodyPr>
          <a:lstStyle/>
          <a:p>
            <a:r>
              <a:rPr lang="ja-JP" altLang="en-US" sz="2800" b="1" dirty="0" smtClean="0">
                <a:solidFill>
                  <a:schemeClr val="bg1"/>
                </a:solidFill>
              </a:rPr>
              <a:t>日除け</a:t>
            </a:r>
            <a:r>
              <a:rPr lang="ja-JP" altLang="en-US" sz="2800" b="1" dirty="0">
                <a:solidFill>
                  <a:schemeClr val="bg1"/>
                </a:solidFill>
              </a:rPr>
              <a:t>なしの</a:t>
            </a:r>
            <a:r>
              <a:rPr lang="ja-JP" altLang="en-US" sz="2800" b="1" dirty="0" smtClean="0">
                <a:solidFill>
                  <a:schemeClr val="bg1"/>
                </a:solidFill>
              </a:rPr>
              <a:t>実</a:t>
            </a:r>
            <a:r>
              <a:rPr lang="ja-JP" altLang="en-US" sz="2800" b="1" dirty="0">
                <a:solidFill>
                  <a:schemeClr val="bg1"/>
                </a:solidFill>
              </a:rPr>
              <a:t>日射量</a:t>
            </a:r>
            <a:endParaRPr lang="ja-JP" altLang="en-US" sz="2800" dirty="0"/>
          </a:p>
        </p:txBody>
      </p:sp>
      <p:pic>
        <p:nvPicPr>
          <p:cNvPr id="1741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4501"/>
          <a:stretch/>
        </p:blipFill>
        <p:spPr bwMode="auto">
          <a:xfrm>
            <a:off x="1619672" y="2869401"/>
            <a:ext cx="5616624" cy="3943975"/>
          </a:xfrm>
          <a:prstGeom prst="rect">
            <a:avLst/>
          </a:prstGeom>
          <a:solidFill>
            <a:schemeClr val="bg1"/>
          </a:solidFill>
          <a:ln>
            <a:noFill/>
          </a:ln>
          <a:effectLst/>
        </p:spPr>
      </p:pic>
    </p:spTree>
    <p:extLst>
      <p:ext uri="{BB962C8B-B14F-4D97-AF65-F5344CB8AC3E}">
        <p14:creationId xmlns:p14="http://schemas.microsoft.com/office/powerpoint/2010/main" val="3945586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19672" y="-27384"/>
            <a:ext cx="6408712" cy="523220"/>
          </a:xfrm>
          <a:prstGeom prst="rect">
            <a:avLst/>
          </a:prstGeom>
          <a:noFill/>
        </p:spPr>
        <p:txBody>
          <a:bodyPr wrap="square" rtlCol="0">
            <a:spAutoFit/>
          </a:bodyPr>
          <a:lstStyle/>
          <a:p>
            <a:r>
              <a:rPr lang="ja-JP" altLang="en-US" sz="2800" b="1" dirty="0" smtClean="0">
                <a:solidFill>
                  <a:srgbClr val="FFFF00"/>
                </a:solidFill>
              </a:rPr>
              <a:t>評価点日射量と快適感・暑熱感の相関</a:t>
            </a:r>
            <a:endParaRPr kumimoji="1" lang="ja-JP" altLang="en-US" sz="2800" b="1" dirty="0">
              <a:solidFill>
                <a:srgbClr val="FFFF00"/>
              </a:solidFill>
            </a:endParaRPr>
          </a:p>
        </p:txBody>
      </p:sp>
      <p:grpSp>
        <p:nvGrpSpPr>
          <p:cNvPr id="7171" name="グループ化 7170"/>
          <p:cNvGrpSpPr/>
          <p:nvPr/>
        </p:nvGrpSpPr>
        <p:grpSpPr>
          <a:xfrm>
            <a:off x="2089794" y="3938653"/>
            <a:ext cx="6154614" cy="2880042"/>
            <a:chOff x="2123728" y="469941"/>
            <a:chExt cx="5688632" cy="3174377"/>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469941"/>
              <a:ext cx="4824536" cy="317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楕円 3"/>
            <p:cNvSpPr/>
            <p:nvPr/>
          </p:nvSpPr>
          <p:spPr>
            <a:xfrm>
              <a:off x="5652120" y="2852936"/>
              <a:ext cx="1152128" cy="288032"/>
            </a:xfrm>
            <a:prstGeom prst="ellipse">
              <a:avLst/>
            </a:prstGeom>
            <a:solidFill>
              <a:schemeClr val="bg1">
                <a:alpha val="0"/>
              </a:schemeClr>
            </a:solidFill>
            <a:ln w="349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5940152" y="620688"/>
              <a:ext cx="0" cy="2376264"/>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26" name="グループ化 25"/>
            <p:cNvGrpSpPr/>
            <p:nvPr/>
          </p:nvGrpSpPr>
          <p:grpSpPr>
            <a:xfrm>
              <a:off x="5940152" y="991761"/>
              <a:ext cx="1872208" cy="276999"/>
              <a:chOff x="6012160" y="991761"/>
              <a:chExt cx="1872208" cy="276999"/>
            </a:xfrm>
          </p:grpSpPr>
          <p:cxnSp>
            <p:nvCxnSpPr>
              <p:cNvPr id="24" name="直線矢印コネクタ 23"/>
              <p:cNvCxnSpPr/>
              <p:nvPr/>
            </p:nvCxnSpPr>
            <p:spPr>
              <a:xfrm flipH="1">
                <a:off x="6012160" y="1124744"/>
                <a:ext cx="432048"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6444208" y="991761"/>
                <a:ext cx="1440160" cy="276999"/>
              </a:xfrm>
              <a:prstGeom prst="rect">
                <a:avLst/>
              </a:prstGeom>
              <a:solidFill>
                <a:schemeClr val="bg1"/>
              </a:solidFill>
              <a:ln w="19050">
                <a:solidFill>
                  <a:schemeClr val="tx1"/>
                </a:solidFill>
              </a:ln>
            </p:spPr>
            <p:txBody>
              <a:bodyPr wrap="square" lIns="0" tIns="0" rIns="0" bIns="0" rtlCol="0">
                <a:spAutoFit/>
              </a:bodyPr>
              <a:lstStyle/>
              <a:p>
                <a:pPr algn="ctr"/>
                <a:r>
                  <a:rPr lang="en-US" altLang="ja-JP" b="1" dirty="0" smtClean="0"/>
                  <a:t>300W/</a:t>
                </a:r>
                <a:r>
                  <a:rPr lang="ja-JP" altLang="en-US" b="1" dirty="0" smtClean="0"/>
                  <a:t>㎡</a:t>
                </a:r>
                <a:endParaRPr kumimoji="1" lang="ja-JP" altLang="en-US" b="1" dirty="0"/>
              </a:p>
            </p:txBody>
          </p:sp>
        </p:grpSp>
        <p:grpSp>
          <p:nvGrpSpPr>
            <p:cNvPr id="29" name="グループ化 28"/>
            <p:cNvGrpSpPr/>
            <p:nvPr/>
          </p:nvGrpSpPr>
          <p:grpSpPr>
            <a:xfrm>
              <a:off x="5580112" y="2197024"/>
              <a:ext cx="1368152" cy="655912"/>
              <a:chOff x="5652120" y="2197024"/>
              <a:chExt cx="1368152" cy="655912"/>
            </a:xfrm>
          </p:grpSpPr>
          <p:sp>
            <p:nvSpPr>
              <p:cNvPr id="12" name="テキスト ボックス 11"/>
              <p:cNvSpPr txBox="1"/>
              <p:nvPr/>
            </p:nvSpPr>
            <p:spPr>
              <a:xfrm>
                <a:off x="5652120" y="2197024"/>
                <a:ext cx="1368152" cy="276999"/>
              </a:xfrm>
              <a:prstGeom prst="rect">
                <a:avLst/>
              </a:prstGeom>
              <a:solidFill>
                <a:schemeClr val="bg1"/>
              </a:solidFill>
              <a:ln w="19050">
                <a:solidFill>
                  <a:schemeClr val="tx1"/>
                </a:solidFill>
              </a:ln>
            </p:spPr>
            <p:txBody>
              <a:bodyPr wrap="square" lIns="0" tIns="0" rIns="0" bIns="0" rtlCol="0">
                <a:spAutoFit/>
              </a:bodyPr>
              <a:lstStyle/>
              <a:p>
                <a:pPr algn="ctr"/>
                <a:r>
                  <a:rPr kumimoji="1" lang="ja-JP" altLang="en-US" b="1" dirty="0" smtClean="0"/>
                  <a:t>不快に変わる</a:t>
                </a:r>
                <a:endParaRPr kumimoji="1" lang="ja-JP" altLang="en-US" b="1" dirty="0"/>
              </a:p>
            </p:txBody>
          </p:sp>
          <p:cxnSp>
            <p:nvCxnSpPr>
              <p:cNvPr id="28" name="直線矢印コネクタ 27"/>
              <p:cNvCxnSpPr>
                <a:stCxn id="12" idx="2"/>
              </p:cNvCxnSpPr>
              <p:nvPr/>
            </p:nvCxnSpPr>
            <p:spPr>
              <a:xfrm>
                <a:off x="6336196" y="2474023"/>
                <a:ext cx="0" cy="37891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172" name="グループ化 7171"/>
          <p:cNvGrpSpPr/>
          <p:nvPr/>
        </p:nvGrpSpPr>
        <p:grpSpPr>
          <a:xfrm>
            <a:off x="2089794" y="980728"/>
            <a:ext cx="5361039" cy="2880041"/>
            <a:chOff x="2123728" y="3701454"/>
            <a:chExt cx="4955141" cy="3144877"/>
          </a:xfrm>
        </p:grpSpPr>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3701454"/>
              <a:ext cx="4824536" cy="314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直線コネクタ 34"/>
            <p:cNvCxnSpPr/>
            <p:nvPr/>
          </p:nvCxnSpPr>
          <p:spPr>
            <a:xfrm>
              <a:off x="5940152" y="3861048"/>
              <a:ext cx="0" cy="2376264"/>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5940152" y="5722223"/>
              <a:ext cx="432048"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円/楕円 41"/>
            <p:cNvSpPr/>
            <p:nvPr/>
          </p:nvSpPr>
          <p:spPr>
            <a:xfrm>
              <a:off x="5724128" y="3717032"/>
              <a:ext cx="1152128" cy="288032"/>
            </a:xfrm>
            <a:prstGeom prst="ellipse">
              <a:avLst/>
            </a:prstGeom>
            <a:solidFill>
              <a:schemeClr val="bg1">
                <a:alpha val="0"/>
              </a:schemeClr>
            </a:solidFill>
            <a:ln w="349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5710717" y="4365104"/>
              <a:ext cx="1368152" cy="276999"/>
            </a:xfrm>
            <a:prstGeom prst="rect">
              <a:avLst/>
            </a:prstGeom>
            <a:solidFill>
              <a:schemeClr val="bg1"/>
            </a:solidFill>
            <a:ln w="19050">
              <a:solidFill>
                <a:schemeClr val="tx1"/>
              </a:solidFill>
            </a:ln>
          </p:spPr>
          <p:txBody>
            <a:bodyPr wrap="square" lIns="0" tIns="0" rIns="0" bIns="0" rtlCol="0">
              <a:spAutoFit/>
            </a:bodyPr>
            <a:lstStyle/>
            <a:p>
              <a:pPr algn="ctr"/>
              <a:r>
                <a:rPr kumimoji="1" lang="ja-JP" altLang="en-US" b="1" dirty="0" smtClean="0"/>
                <a:t>不快に変わる</a:t>
              </a:r>
              <a:endParaRPr kumimoji="1" lang="ja-JP" altLang="en-US" b="1" dirty="0"/>
            </a:p>
          </p:txBody>
        </p:sp>
        <p:cxnSp>
          <p:nvCxnSpPr>
            <p:cNvPr id="45" name="直線矢印コネクタ 44"/>
            <p:cNvCxnSpPr/>
            <p:nvPr/>
          </p:nvCxnSpPr>
          <p:spPr>
            <a:xfrm flipV="1">
              <a:off x="6292860" y="4005064"/>
              <a:ext cx="0" cy="37891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169" name="テキスト ボックス 7168"/>
          <p:cNvSpPr txBox="1"/>
          <p:nvPr/>
        </p:nvSpPr>
        <p:spPr>
          <a:xfrm>
            <a:off x="251520" y="1054477"/>
            <a:ext cx="1512168" cy="646331"/>
          </a:xfrm>
          <a:prstGeom prst="rect">
            <a:avLst/>
          </a:prstGeom>
          <a:solidFill>
            <a:schemeClr val="bg1"/>
          </a:solidFill>
        </p:spPr>
        <p:txBody>
          <a:bodyPr wrap="square" rtlCol="0">
            <a:spAutoFit/>
          </a:bodyPr>
          <a:lstStyle/>
          <a:p>
            <a:pPr algn="ctr"/>
            <a:r>
              <a:rPr lang="ja-JP" altLang="en-US" b="1" dirty="0" smtClean="0">
                <a:solidFill>
                  <a:srgbClr val="0000FF"/>
                </a:solidFill>
              </a:rPr>
              <a:t>青：ミストあり</a:t>
            </a:r>
            <a:endParaRPr lang="en-US" altLang="ja-JP" b="1" dirty="0" smtClean="0">
              <a:solidFill>
                <a:srgbClr val="0000FF"/>
              </a:solidFill>
            </a:endParaRPr>
          </a:p>
          <a:p>
            <a:pPr algn="ctr"/>
            <a:r>
              <a:rPr kumimoji="1" lang="ja-JP" altLang="en-US" b="1" dirty="0" smtClean="0">
                <a:solidFill>
                  <a:srgbClr val="FF0000"/>
                </a:solidFill>
              </a:rPr>
              <a:t>赤：ミストなし</a:t>
            </a:r>
            <a:endParaRPr kumimoji="1" lang="ja-JP" altLang="en-US" b="1" dirty="0">
              <a:solidFill>
                <a:srgbClr val="FF0000"/>
              </a:solidFill>
            </a:endParaRPr>
          </a:p>
        </p:txBody>
      </p:sp>
      <p:sp>
        <p:nvSpPr>
          <p:cNvPr id="7173" name="テキスト ボックス 7172"/>
          <p:cNvSpPr txBox="1"/>
          <p:nvPr/>
        </p:nvSpPr>
        <p:spPr>
          <a:xfrm>
            <a:off x="779618" y="495836"/>
            <a:ext cx="7848872" cy="369332"/>
          </a:xfrm>
          <a:prstGeom prst="rect">
            <a:avLst/>
          </a:prstGeom>
          <a:noFill/>
        </p:spPr>
        <p:txBody>
          <a:bodyPr wrap="square" rtlCol="0">
            <a:spAutoFit/>
          </a:bodyPr>
          <a:lstStyle/>
          <a:p>
            <a:r>
              <a:rPr kumimoji="1" lang="ja-JP" altLang="en-US" b="1" dirty="0" smtClean="0">
                <a:solidFill>
                  <a:schemeClr val="bg1"/>
                </a:solidFill>
              </a:rPr>
              <a:t>○風速</a:t>
            </a:r>
            <a:r>
              <a:rPr kumimoji="1" lang="en-US" altLang="ja-JP" b="1" dirty="0" smtClean="0">
                <a:solidFill>
                  <a:schemeClr val="bg1"/>
                </a:solidFill>
              </a:rPr>
              <a:t>1m/s</a:t>
            </a:r>
            <a:r>
              <a:rPr kumimoji="1" lang="ja-JP" altLang="en-US" b="1" dirty="0" smtClean="0">
                <a:solidFill>
                  <a:schemeClr val="bg1"/>
                </a:solidFill>
              </a:rPr>
              <a:t>未満　　◇風速</a:t>
            </a:r>
            <a:r>
              <a:rPr kumimoji="1" lang="en-US" altLang="ja-JP" b="1" dirty="0" smtClean="0">
                <a:solidFill>
                  <a:schemeClr val="bg1"/>
                </a:solidFill>
              </a:rPr>
              <a:t>1</a:t>
            </a:r>
            <a:r>
              <a:rPr kumimoji="1" lang="ja-JP" altLang="en-US" b="1" dirty="0" smtClean="0">
                <a:solidFill>
                  <a:schemeClr val="bg1"/>
                </a:solidFill>
              </a:rPr>
              <a:t>～</a:t>
            </a:r>
            <a:r>
              <a:rPr kumimoji="1" lang="en-US" altLang="ja-JP" b="1" dirty="0" smtClean="0">
                <a:solidFill>
                  <a:schemeClr val="bg1"/>
                </a:solidFill>
              </a:rPr>
              <a:t>2m/s</a:t>
            </a:r>
            <a:r>
              <a:rPr kumimoji="1" lang="ja-JP" altLang="en-US" b="1" dirty="0" smtClean="0">
                <a:solidFill>
                  <a:schemeClr val="bg1"/>
                </a:solidFill>
              </a:rPr>
              <a:t>未満　　</a:t>
            </a:r>
            <a:r>
              <a:rPr kumimoji="1" lang="en-US" altLang="ja-JP" b="1" dirty="0" smtClean="0">
                <a:solidFill>
                  <a:schemeClr val="bg1"/>
                </a:solidFill>
              </a:rPr>
              <a:t>×</a:t>
            </a:r>
            <a:r>
              <a:rPr kumimoji="1" lang="ja-JP" altLang="en-US" b="1" dirty="0" smtClean="0">
                <a:solidFill>
                  <a:schemeClr val="bg1"/>
                </a:solidFill>
              </a:rPr>
              <a:t>風速</a:t>
            </a:r>
            <a:r>
              <a:rPr kumimoji="1" lang="en-US" altLang="ja-JP" b="1" dirty="0" smtClean="0">
                <a:solidFill>
                  <a:schemeClr val="bg1"/>
                </a:solidFill>
              </a:rPr>
              <a:t>2m/s</a:t>
            </a:r>
            <a:r>
              <a:rPr kumimoji="1" lang="ja-JP" altLang="en-US" b="1" dirty="0" smtClean="0">
                <a:solidFill>
                  <a:schemeClr val="bg1"/>
                </a:solidFill>
              </a:rPr>
              <a:t>以上　　▲</a:t>
            </a:r>
            <a:r>
              <a:rPr kumimoji="1" lang="en-US" altLang="ja-JP" b="1" dirty="0" smtClean="0">
                <a:solidFill>
                  <a:schemeClr val="bg1"/>
                </a:solidFill>
              </a:rPr>
              <a:t>25</a:t>
            </a:r>
            <a:r>
              <a:rPr kumimoji="1" lang="ja-JP" altLang="en-US" b="1" dirty="0" smtClean="0">
                <a:solidFill>
                  <a:schemeClr val="bg1"/>
                </a:solidFill>
              </a:rPr>
              <a:t>℃以下</a:t>
            </a:r>
            <a:endParaRPr kumimoji="1" lang="ja-JP" altLang="en-US" b="1" dirty="0">
              <a:solidFill>
                <a:schemeClr val="bg1"/>
              </a:solidFill>
            </a:endParaRPr>
          </a:p>
        </p:txBody>
      </p:sp>
      <p:sp>
        <p:nvSpPr>
          <p:cNvPr id="31" name="テキスト ボックス 30"/>
          <p:cNvSpPr txBox="1"/>
          <p:nvPr/>
        </p:nvSpPr>
        <p:spPr>
          <a:xfrm>
            <a:off x="6662788" y="2705666"/>
            <a:ext cx="1558130" cy="251315"/>
          </a:xfrm>
          <a:prstGeom prst="rect">
            <a:avLst/>
          </a:prstGeom>
          <a:solidFill>
            <a:schemeClr val="bg1"/>
          </a:solidFill>
          <a:ln w="19050">
            <a:solidFill>
              <a:schemeClr val="tx1"/>
            </a:solidFill>
          </a:ln>
        </p:spPr>
        <p:txBody>
          <a:bodyPr wrap="square" lIns="0" tIns="0" rIns="0" bIns="0" rtlCol="0">
            <a:spAutoFit/>
          </a:bodyPr>
          <a:lstStyle/>
          <a:p>
            <a:pPr algn="ctr"/>
            <a:r>
              <a:rPr lang="en-US" altLang="ja-JP" b="1" dirty="0" smtClean="0"/>
              <a:t>300W/</a:t>
            </a:r>
            <a:r>
              <a:rPr lang="ja-JP" altLang="en-US" b="1" dirty="0" smtClean="0"/>
              <a:t>㎡</a:t>
            </a:r>
            <a:endParaRPr kumimoji="1" lang="ja-JP" altLang="en-US" b="1" dirty="0"/>
          </a:p>
        </p:txBody>
      </p:sp>
      <p:grpSp>
        <p:nvGrpSpPr>
          <p:cNvPr id="16" name="グループ化 15"/>
          <p:cNvGrpSpPr/>
          <p:nvPr/>
        </p:nvGrpSpPr>
        <p:grpSpPr>
          <a:xfrm>
            <a:off x="251520" y="2060849"/>
            <a:ext cx="5928719" cy="3192900"/>
            <a:chOff x="251520" y="2060849"/>
            <a:chExt cx="5928719" cy="3192900"/>
          </a:xfrm>
        </p:grpSpPr>
        <p:sp>
          <p:nvSpPr>
            <p:cNvPr id="8" name="テキスト ボックス 7"/>
            <p:cNvSpPr txBox="1"/>
            <p:nvPr/>
          </p:nvSpPr>
          <p:spPr>
            <a:xfrm>
              <a:off x="251520" y="2924944"/>
              <a:ext cx="4800495" cy="1815882"/>
            </a:xfrm>
            <a:prstGeom prst="rect">
              <a:avLst/>
            </a:prstGeom>
            <a:solidFill>
              <a:schemeClr val="bg1"/>
            </a:solidFill>
            <a:ln w="25400">
              <a:solidFill>
                <a:srgbClr val="FF0000"/>
              </a:solidFill>
            </a:ln>
          </p:spPr>
          <p:txBody>
            <a:bodyPr wrap="square" rtlCol="0">
              <a:spAutoFit/>
            </a:bodyPr>
            <a:lstStyle/>
            <a:p>
              <a:pPr algn="just"/>
              <a:r>
                <a:rPr kumimoji="1" lang="ja-JP" altLang="en-US" sz="2800" b="1" dirty="0" smtClean="0"/>
                <a:t>待機場所と比較して日射量が</a:t>
              </a:r>
              <a:r>
                <a:rPr kumimoji="1" lang="en-US" altLang="ja-JP" sz="2800" b="1" dirty="0" smtClean="0"/>
                <a:t>300W/</a:t>
              </a:r>
              <a:r>
                <a:rPr kumimoji="1" lang="ja-JP" altLang="en-US" sz="2800" b="1" dirty="0" smtClean="0"/>
                <a:t>㎡を超えてしまうと、不快へとシフトしてしまうため、日除けは必要である。</a:t>
              </a:r>
              <a:endParaRPr kumimoji="1" lang="ja-JP" altLang="en-US" sz="2800" b="1" dirty="0"/>
            </a:p>
          </p:txBody>
        </p:sp>
        <p:cxnSp>
          <p:nvCxnSpPr>
            <p:cNvPr id="11" name="直線矢印コネクタ 10"/>
            <p:cNvCxnSpPr/>
            <p:nvPr/>
          </p:nvCxnSpPr>
          <p:spPr>
            <a:xfrm flipV="1">
              <a:off x="5052015" y="2060849"/>
              <a:ext cx="1104161" cy="86409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052015" y="4740826"/>
              <a:ext cx="1128224" cy="51292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7" name="テキスト ボックス 26"/>
          <p:cNvSpPr txBox="1"/>
          <p:nvPr/>
        </p:nvSpPr>
        <p:spPr>
          <a:xfrm>
            <a:off x="251520" y="2163463"/>
            <a:ext cx="1482460" cy="461665"/>
          </a:xfrm>
          <a:prstGeom prst="rect">
            <a:avLst/>
          </a:prstGeom>
          <a:solidFill>
            <a:schemeClr val="bg1"/>
          </a:solidFill>
          <a:ln w="22225">
            <a:solidFill>
              <a:srgbClr val="FF6600"/>
            </a:solidFill>
          </a:ln>
        </p:spPr>
        <p:txBody>
          <a:bodyPr wrap="square" rtlCol="0">
            <a:spAutoFit/>
          </a:bodyPr>
          <a:lstStyle/>
          <a:p>
            <a:pPr algn="ctr"/>
            <a:r>
              <a:rPr lang="ja-JP" altLang="en-US" sz="2400" b="1" dirty="0"/>
              <a:t>暑熱感</a:t>
            </a:r>
            <a:endParaRPr kumimoji="1" lang="ja-JP" altLang="en-US" sz="2400" b="1" dirty="0"/>
          </a:p>
        </p:txBody>
      </p:sp>
      <p:sp>
        <p:nvSpPr>
          <p:cNvPr id="33" name="テキスト ボックス 32"/>
          <p:cNvSpPr txBox="1"/>
          <p:nvPr/>
        </p:nvSpPr>
        <p:spPr>
          <a:xfrm>
            <a:off x="251520" y="5022917"/>
            <a:ext cx="1482460" cy="461665"/>
          </a:xfrm>
          <a:prstGeom prst="rect">
            <a:avLst/>
          </a:prstGeom>
          <a:solidFill>
            <a:schemeClr val="bg1"/>
          </a:solidFill>
          <a:ln w="22225">
            <a:solidFill>
              <a:srgbClr val="FF6600"/>
            </a:solidFill>
          </a:ln>
        </p:spPr>
        <p:txBody>
          <a:bodyPr wrap="square" rtlCol="0">
            <a:spAutoFit/>
          </a:bodyPr>
          <a:lstStyle/>
          <a:p>
            <a:pPr algn="ctr"/>
            <a:r>
              <a:rPr lang="ja-JP" altLang="en-US" sz="2400" b="1" dirty="0"/>
              <a:t>快適感</a:t>
            </a:r>
            <a:endParaRPr kumimoji="1" lang="ja-JP" altLang="en-US" sz="2400" b="1" dirty="0"/>
          </a:p>
        </p:txBody>
      </p:sp>
    </p:spTree>
    <p:extLst>
      <p:ext uri="{BB962C8B-B14F-4D97-AF65-F5344CB8AC3E}">
        <p14:creationId xmlns:p14="http://schemas.microsoft.com/office/powerpoint/2010/main" val="185201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9599" y="907297"/>
            <a:ext cx="4371553" cy="288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9599" y="3861048"/>
            <a:ext cx="4344802" cy="288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3023828" y="-27384"/>
            <a:ext cx="4068452" cy="523220"/>
          </a:xfrm>
          <a:prstGeom prst="rect">
            <a:avLst/>
          </a:prstGeom>
          <a:noFill/>
        </p:spPr>
        <p:txBody>
          <a:bodyPr wrap="square" rtlCol="0">
            <a:spAutoFit/>
          </a:bodyPr>
          <a:lstStyle/>
          <a:p>
            <a:r>
              <a:rPr lang="ja-JP" altLang="en-US" sz="2800" b="1" dirty="0" smtClean="0">
                <a:solidFill>
                  <a:srgbClr val="FFFF00"/>
                </a:solidFill>
              </a:rPr>
              <a:t>気温と快適感の相関</a:t>
            </a:r>
            <a:endParaRPr kumimoji="1" lang="ja-JP" altLang="en-US" sz="2800" b="1" dirty="0">
              <a:solidFill>
                <a:srgbClr val="FFFF00"/>
              </a:solidFill>
            </a:endParaRPr>
          </a:p>
        </p:txBody>
      </p:sp>
      <p:cxnSp>
        <p:nvCxnSpPr>
          <p:cNvPr id="25" name="直線コネクタ 24"/>
          <p:cNvCxnSpPr/>
          <p:nvPr/>
        </p:nvCxnSpPr>
        <p:spPr>
          <a:xfrm>
            <a:off x="4039017" y="3861048"/>
            <a:ext cx="0" cy="2376264"/>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2934462" y="5279351"/>
            <a:ext cx="1133482" cy="1057901"/>
          </a:xfrm>
          <a:prstGeom prst="ellipse">
            <a:avLst/>
          </a:prstGeom>
          <a:solidFill>
            <a:schemeClr val="bg1">
              <a:alpha val="0"/>
            </a:schemeClr>
          </a:solidFill>
          <a:ln w="34925">
            <a:solidFill>
              <a:srgbClr val="00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下矢印 30"/>
          <p:cNvSpPr/>
          <p:nvPr/>
        </p:nvSpPr>
        <p:spPr>
          <a:xfrm rot="2824798">
            <a:off x="4207013" y="4955315"/>
            <a:ext cx="434439" cy="648072"/>
          </a:xfrm>
          <a:prstGeom prst="downArrow">
            <a:avLst/>
          </a:prstGeom>
          <a:solidFill>
            <a:schemeClr val="bg1">
              <a:alpha val="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p:cNvGrpSpPr/>
          <p:nvPr/>
        </p:nvGrpSpPr>
        <p:grpSpPr>
          <a:xfrm>
            <a:off x="3114734" y="4520153"/>
            <a:ext cx="915155" cy="276999"/>
            <a:chOff x="3153380" y="1051211"/>
            <a:chExt cx="915155" cy="276999"/>
          </a:xfrm>
        </p:grpSpPr>
        <p:sp>
          <p:nvSpPr>
            <p:cNvPr id="36" name="テキスト ボックス 35"/>
            <p:cNvSpPr txBox="1"/>
            <p:nvPr/>
          </p:nvSpPr>
          <p:spPr>
            <a:xfrm>
              <a:off x="3153380" y="1051211"/>
              <a:ext cx="532983" cy="276999"/>
            </a:xfrm>
            <a:prstGeom prst="rect">
              <a:avLst/>
            </a:prstGeom>
            <a:noFill/>
            <a:ln w="19050">
              <a:solidFill>
                <a:schemeClr val="tx1"/>
              </a:solidFill>
            </a:ln>
          </p:spPr>
          <p:txBody>
            <a:bodyPr wrap="square" lIns="0" tIns="0" rIns="0" bIns="0" rtlCol="0">
              <a:spAutoFit/>
            </a:bodyPr>
            <a:lstStyle/>
            <a:p>
              <a:pPr algn="ctr"/>
              <a:r>
                <a:rPr kumimoji="1" lang="en-US" altLang="ja-JP" b="1" dirty="0" smtClean="0"/>
                <a:t>25</a:t>
              </a:r>
              <a:r>
                <a:rPr kumimoji="1" lang="ja-JP" altLang="en-US" b="1" dirty="0" smtClean="0"/>
                <a:t>℃</a:t>
              </a:r>
              <a:endParaRPr kumimoji="1" lang="ja-JP" altLang="en-US" b="1" dirty="0"/>
            </a:p>
          </p:txBody>
        </p:sp>
        <p:cxnSp>
          <p:nvCxnSpPr>
            <p:cNvPr id="37" name="直線矢印コネクタ 36"/>
            <p:cNvCxnSpPr>
              <a:stCxn id="36" idx="3"/>
            </p:cNvCxnSpPr>
            <p:nvPr/>
          </p:nvCxnSpPr>
          <p:spPr>
            <a:xfrm flipV="1">
              <a:off x="3686363" y="1189710"/>
              <a:ext cx="382172" cy="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a:off x="3686363" y="5830082"/>
            <a:ext cx="1893749" cy="276999"/>
            <a:chOff x="3686363" y="5830082"/>
            <a:chExt cx="1893749" cy="276999"/>
          </a:xfrm>
        </p:grpSpPr>
        <p:sp>
          <p:nvSpPr>
            <p:cNvPr id="15" name="テキスト ボックス 14"/>
            <p:cNvSpPr txBox="1"/>
            <p:nvPr/>
          </p:nvSpPr>
          <p:spPr>
            <a:xfrm>
              <a:off x="4211960" y="5830082"/>
              <a:ext cx="1368152" cy="276999"/>
            </a:xfrm>
            <a:prstGeom prst="rect">
              <a:avLst/>
            </a:prstGeom>
            <a:solidFill>
              <a:schemeClr val="bg1"/>
            </a:solidFill>
            <a:ln w="19050">
              <a:solidFill>
                <a:schemeClr val="tx1"/>
              </a:solidFill>
            </a:ln>
          </p:spPr>
          <p:txBody>
            <a:bodyPr wrap="square" lIns="0" tIns="0" rIns="0" bIns="0" rtlCol="0">
              <a:spAutoFit/>
            </a:bodyPr>
            <a:lstStyle/>
            <a:p>
              <a:pPr algn="ctr"/>
              <a:r>
                <a:rPr kumimoji="1" lang="ja-JP" altLang="en-US" b="1" dirty="0" smtClean="0"/>
                <a:t>不快に変わる</a:t>
              </a:r>
              <a:endParaRPr kumimoji="1" lang="ja-JP" altLang="en-US" b="1" dirty="0"/>
            </a:p>
          </p:txBody>
        </p:sp>
        <p:cxnSp>
          <p:nvCxnSpPr>
            <p:cNvPr id="17" name="直線矢印コネクタ 16"/>
            <p:cNvCxnSpPr/>
            <p:nvPr/>
          </p:nvCxnSpPr>
          <p:spPr>
            <a:xfrm flipH="1">
              <a:off x="3686363" y="5971151"/>
              <a:ext cx="53267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8" name="テキスト ボックス 47"/>
          <p:cNvSpPr txBox="1"/>
          <p:nvPr/>
        </p:nvSpPr>
        <p:spPr>
          <a:xfrm>
            <a:off x="251520" y="944489"/>
            <a:ext cx="1512168" cy="646331"/>
          </a:xfrm>
          <a:prstGeom prst="rect">
            <a:avLst/>
          </a:prstGeom>
          <a:solidFill>
            <a:schemeClr val="bg1"/>
          </a:solidFill>
        </p:spPr>
        <p:txBody>
          <a:bodyPr wrap="square" rtlCol="0">
            <a:spAutoFit/>
          </a:bodyPr>
          <a:lstStyle/>
          <a:p>
            <a:pPr algn="ctr"/>
            <a:r>
              <a:rPr lang="ja-JP" altLang="en-US" b="1" dirty="0" smtClean="0">
                <a:solidFill>
                  <a:srgbClr val="0000FF"/>
                </a:solidFill>
              </a:rPr>
              <a:t>青：ミストあり</a:t>
            </a:r>
            <a:endParaRPr lang="en-US" altLang="ja-JP" b="1" dirty="0" smtClean="0">
              <a:solidFill>
                <a:srgbClr val="0000FF"/>
              </a:solidFill>
            </a:endParaRPr>
          </a:p>
          <a:p>
            <a:pPr algn="ctr"/>
            <a:r>
              <a:rPr kumimoji="1" lang="ja-JP" altLang="en-US" b="1" dirty="0" smtClean="0">
                <a:solidFill>
                  <a:srgbClr val="FF0000"/>
                </a:solidFill>
              </a:rPr>
              <a:t>赤：ミストなし</a:t>
            </a:r>
            <a:endParaRPr kumimoji="1" lang="ja-JP" altLang="en-US" b="1" dirty="0">
              <a:solidFill>
                <a:srgbClr val="FF0000"/>
              </a:solidFill>
            </a:endParaRPr>
          </a:p>
        </p:txBody>
      </p:sp>
      <p:sp>
        <p:nvSpPr>
          <p:cNvPr id="49" name="テキスト ボックス 48"/>
          <p:cNvSpPr txBox="1"/>
          <p:nvPr/>
        </p:nvSpPr>
        <p:spPr>
          <a:xfrm>
            <a:off x="1571706" y="495836"/>
            <a:ext cx="6312662" cy="369332"/>
          </a:xfrm>
          <a:prstGeom prst="rect">
            <a:avLst/>
          </a:prstGeom>
          <a:noFill/>
        </p:spPr>
        <p:txBody>
          <a:bodyPr wrap="square" rtlCol="0">
            <a:spAutoFit/>
          </a:bodyPr>
          <a:lstStyle/>
          <a:p>
            <a:r>
              <a:rPr kumimoji="1" lang="ja-JP" altLang="en-US" b="1" dirty="0" smtClean="0">
                <a:solidFill>
                  <a:schemeClr val="bg1"/>
                </a:solidFill>
              </a:rPr>
              <a:t>○風速</a:t>
            </a:r>
            <a:r>
              <a:rPr kumimoji="1" lang="en-US" altLang="ja-JP" b="1" dirty="0" smtClean="0">
                <a:solidFill>
                  <a:schemeClr val="bg1"/>
                </a:solidFill>
              </a:rPr>
              <a:t>1m/s</a:t>
            </a:r>
            <a:r>
              <a:rPr kumimoji="1" lang="ja-JP" altLang="en-US" b="1" dirty="0" smtClean="0">
                <a:solidFill>
                  <a:schemeClr val="bg1"/>
                </a:solidFill>
              </a:rPr>
              <a:t>未満　　◇風速</a:t>
            </a:r>
            <a:r>
              <a:rPr kumimoji="1" lang="en-US" altLang="ja-JP" b="1" dirty="0" smtClean="0">
                <a:solidFill>
                  <a:schemeClr val="bg1"/>
                </a:solidFill>
              </a:rPr>
              <a:t>1</a:t>
            </a:r>
            <a:r>
              <a:rPr kumimoji="1" lang="ja-JP" altLang="en-US" b="1" dirty="0" smtClean="0">
                <a:solidFill>
                  <a:schemeClr val="bg1"/>
                </a:solidFill>
              </a:rPr>
              <a:t>～</a:t>
            </a:r>
            <a:r>
              <a:rPr kumimoji="1" lang="en-US" altLang="ja-JP" b="1" dirty="0" smtClean="0">
                <a:solidFill>
                  <a:schemeClr val="bg1"/>
                </a:solidFill>
              </a:rPr>
              <a:t>2m/s</a:t>
            </a:r>
            <a:r>
              <a:rPr kumimoji="1" lang="ja-JP" altLang="en-US" b="1" dirty="0" smtClean="0">
                <a:solidFill>
                  <a:schemeClr val="bg1"/>
                </a:solidFill>
              </a:rPr>
              <a:t>未満　　</a:t>
            </a:r>
            <a:r>
              <a:rPr kumimoji="1" lang="en-US" altLang="ja-JP" b="1" dirty="0" smtClean="0">
                <a:solidFill>
                  <a:schemeClr val="bg1"/>
                </a:solidFill>
              </a:rPr>
              <a:t>×</a:t>
            </a:r>
            <a:r>
              <a:rPr kumimoji="1" lang="ja-JP" altLang="en-US" b="1" dirty="0" smtClean="0">
                <a:solidFill>
                  <a:schemeClr val="bg1"/>
                </a:solidFill>
              </a:rPr>
              <a:t>風速</a:t>
            </a:r>
            <a:r>
              <a:rPr kumimoji="1" lang="en-US" altLang="ja-JP" b="1" dirty="0" smtClean="0">
                <a:solidFill>
                  <a:schemeClr val="bg1"/>
                </a:solidFill>
              </a:rPr>
              <a:t>2m/s</a:t>
            </a:r>
            <a:r>
              <a:rPr kumimoji="1" lang="ja-JP" altLang="en-US" b="1" dirty="0" smtClean="0">
                <a:solidFill>
                  <a:schemeClr val="bg1"/>
                </a:solidFill>
              </a:rPr>
              <a:t>以上　　</a:t>
            </a:r>
            <a:endParaRPr kumimoji="1" lang="ja-JP" altLang="en-US" b="1" dirty="0">
              <a:solidFill>
                <a:schemeClr val="bg1"/>
              </a:solidFill>
            </a:endParaRPr>
          </a:p>
        </p:txBody>
      </p:sp>
      <p:cxnSp>
        <p:nvCxnSpPr>
          <p:cNvPr id="33" name="直線コネクタ 32"/>
          <p:cNvCxnSpPr/>
          <p:nvPr/>
        </p:nvCxnSpPr>
        <p:spPr>
          <a:xfrm>
            <a:off x="4067944" y="1052736"/>
            <a:ext cx="0" cy="222025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3198382" y="1461413"/>
            <a:ext cx="490574" cy="258813"/>
          </a:xfrm>
          <a:prstGeom prst="rect">
            <a:avLst/>
          </a:prstGeom>
          <a:noFill/>
          <a:ln w="19050">
            <a:solidFill>
              <a:schemeClr val="tx1"/>
            </a:solidFill>
          </a:ln>
        </p:spPr>
        <p:txBody>
          <a:bodyPr wrap="square" lIns="0" tIns="0" rIns="0" bIns="0" rtlCol="0">
            <a:spAutoFit/>
          </a:bodyPr>
          <a:lstStyle/>
          <a:p>
            <a:pPr algn="ctr"/>
            <a:r>
              <a:rPr kumimoji="1" lang="en-US" altLang="ja-JP" b="1" dirty="0" smtClean="0"/>
              <a:t>25</a:t>
            </a:r>
            <a:r>
              <a:rPr kumimoji="1" lang="ja-JP" altLang="en-US" b="1" dirty="0" smtClean="0"/>
              <a:t>℃</a:t>
            </a:r>
            <a:endParaRPr kumimoji="1" lang="ja-JP" altLang="en-US" b="1" dirty="0"/>
          </a:p>
        </p:txBody>
      </p:sp>
      <p:cxnSp>
        <p:nvCxnSpPr>
          <p:cNvPr id="38" name="直線矢印コネクタ 37"/>
          <p:cNvCxnSpPr>
            <a:stCxn id="35" idx="3"/>
          </p:cNvCxnSpPr>
          <p:nvPr/>
        </p:nvCxnSpPr>
        <p:spPr>
          <a:xfrm flipV="1">
            <a:off x="3688956" y="1590819"/>
            <a:ext cx="351763" cy="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下矢印 38"/>
          <p:cNvSpPr/>
          <p:nvPr/>
        </p:nvSpPr>
        <p:spPr>
          <a:xfrm rot="2824798">
            <a:off x="4168457" y="2371073"/>
            <a:ext cx="405917" cy="596505"/>
          </a:xfrm>
          <a:prstGeom prst="downArrow">
            <a:avLst/>
          </a:prstGeom>
          <a:solidFill>
            <a:schemeClr val="bg1">
              <a:alpha val="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008282" y="2348880"/>
            <a:ext cx="987654" cy="936104"/>
          </a:xfrm>
          <a:prstGeom prst="ellipse">
            <a:avLst/>
          </a:prstGeom>
          <a:solidFill>
            <a:schemeClr val="bg1">
              <a:alpha val="0"/>
            </a:schemeClr>
          </a:solidFill>
          <a:ln w="34925">
            <a:solidFill>
              <a:srgbClr val="00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310453" y="3062759"/>
            <a:ext cx="1424477" cy="264101"/>
          </a:xfrm>
          <a:prstGeom prst="rect">
            <a:avLst/>
          </a:prstGeom>
          <a:solidFill>
            <a:schemeClr val="bg1"/>
          </a:solidFill>
          <a:ln w="19050">
            <a:solidFill>
              <a:schemeClr val="tx1"/>
            </a:solidFill>
          </a:ln>
        </p:spPr>
        <p:txBody>
          <a:bodyPr wrap="square" lIns="0" tIns="0" rIns="0" bIns="0" rtlCol="0">
            <a:spAutoFit/>
          </a:bodyPr>
          <a:lstStyle/>
          <a:p>
            <a:pPr algn="ctr"/>
            <a:r>
              <a:rPr kumimoji="1" lang="ja-JP" altLang="en-US" b="1" dirty="0" smtClean="0"/>
              <a:t>不快に変わる</a:t>
            </a:r>
            <a:endParaRPr kumimoji="1" lang="ja-JP" altLang="en-US" b="1" dirty="0"/>
          </a:p>
        </p:txBody>
      </p:sp>
      <p:cxnSp>
        <p:nvCxnSpPr>
          <p:cNvPr id="42" name="直線矢印コネクタ 41"/>
          <p:cNvCxnSpPr>
            <a:stCxn id="41" idx="3"/>
          </p:cNvCxnSpPr>
          <p:nvPr/>
        </p:nvCxnSpPr>
        <p:spPr>
          <a:xfrm flipV="1">
            <a:off x="2734930" y="2989531"/>
            <a:ext cx="463452" cy="20527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 name="グループ化 50"/>
          <p:cNvGrpSpPr/>
          <p:nvPr/>
        </p:nvGrpSpPr>
        <p:grpSpPr>
          <a:xfrm>
            <a:off x="3688956" y="2816932"/>
            <a:ext cx="5275532" cy="2862148"/>
            <a:chOff x="3688956" y="2816932"/>
            <a:chExt cx="5275532" cy="2862148"/>
          </a:xfrm>
        </p:grpSpPr>
        <p:sp>
          <p:nvSpPr>
            <p:cNvPr id="29" name="テキスト ボックス 28"/>
            <p:cNvSpPr txBox="1"/>
            <p:nvPr/>
          </p:nvSpPr>
          <p:spPr>
            <a:xfrm>
              <a:off x="4643908" y="3068960"/>
              <a:ext cx="4320580" cy="2246769"/>
            </a:xfrm>
            <a:prstGeom prst="rect">
              <a:avLst/>
            </a:prstGeom>
            <a:solidFill>
              <a:schemeClr val="bg1"/>
            </a:solidFill>
            <a:ln w="25400">
              <a:solidFill>
                <a:srgbClr val="FF0000"/>
              </a:solidFill>
            </a:ln>
          </p:spPr>
          <p:txBody>
            <a:bodyPr wrap="square" rtlCol="0">
              <a:spAutoFit/>
            </a:bodyPr>
            <a:lstStyle/>
            <a:p>
              <a:pPr algn="just"/>
              <a:r>
                <a:rPr lang="ja-JP" altLang="en-US" sz="2800" b="1" dirty="0" smtClean="0"/>
                <a:t>気温が</a:t>
              </a:r>
              <a:r>
                <a:rPr lang="en-US" altLang="ja-JP" sz="2800" b="1" dirty="0" smtClean="0"/>
                <a:t>25</a:t>
              </a:r>
              <a:r>
                <a:rPr lang="ja-JP" altLang="en-US" sz="2800" b="1" dirty="0" smtClean="0"/>
                <a:t>℃を下回ると快適感が</a:t>
              </a:r>
              <a:r>
                <a:rPr lang="en-US" altLang="ja-JP" sz="2800" b="1" dirty="0" smtClean="0"/>
                <a:t>『</a:t>
              </a:r>
              <a:r>
                <a:rPr lang="ja-JP" altLang="en-US" sz="2800" b="1" dirty="0" smtClean="0"/>
                <a:t>不快</a:t>
              </a:r>
              <a:r>
                <a:rPr lang="en-US" altLang="ja-JP" sz="2800" b="1" dirty="0" smtClean="0"/>
                <a:t>』</a:t>
              </a:r>
              <a:r>
                <a:rPr lang="ja-JP" altLang="en-US" sz="2800" b="1" dirty="0" err="1" smtClean="0"/>
                <a:t>へと</a:t>
              </a:r>
              <a:r>
                <a:rPr lang="ja-JP" altLang="en-US" sz="2800" b="1" dirty="0" smtClean="0"/>
                <a:t>シフトしてしまうことがわかる。このことから、ミストは気温</a:t>
              </a:r>
              <a:r>
                <a:rPr lang="en-US" altLang="ja-JP" sz="2800" b="1" dirty="0" smtClean="0"/>
                <a:t>25</a:t>
              </a:r>
              <a:r>
                <a:rPr lang="ja-JP" altLang="en-US" sz="2800" b="1" dirty="0" smtClean="0"/>
                <a:t>℃以上での噴霧が望ましい。</a:t>
              </a:r>
              <a:endParaRPr kumimoji="1" lang="ja-JP" altLang="en-US" sz="2800" b="1" dirty="0"/>
            </a:p>
          </p:txBody>
        </p:sp>
        <p:cxnSp>
          <p:nvCxnSpPr>
            <p:cNvPr id="44" name="直線矢印コネクタ 43"/>
            <p:cNvCxnSpPr/>
            <p:nvPr/>
          </p:nvCxnSpPr>
          <p:spPr>
            <a:xfrm flipH="1">
              <a:off x="3922116" y="5280012"/>
              <a:ext cx="721792" cy="3990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flipV="1">
              <a:off x="3688956" y="2816932"/>
              <a:ext cx="954952" cy="2520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 name="テキスト ボックス 4"/>
          <p:cNvSpPr txBox="1"/>
          <p:nvPr/>
        </p:nvSpPr>
        <p:spPr>
          <a:xfrm>
            <a:off x="743716" y="5049180"/>
            <a:ext cx="1320186" cy="461665"/>
          </a:xfrm>
          <a:prstGeom prst="rect">
            <a:avLst/>
          </a:prstGeom>
          <a:solidFill>
            <a:schemeClr val="bg1"/>
          </a:solidFill>
          <a:ln w="22225">
            <a:solidFill>
              <a:srgbClr val="FF6600"/>
            </a:solidFill>
          </a:ln>
        </p:spPr>
        <p:txBody>
          <a:bodyPr wrap="square" rtlCol="0">
            <a:spAutoFit/>
          </a:bodyPr>
          <a:lstStyle/>
          <a:p>
            <a:pPr algn="ctr"/>
            <a:r>
              <a:rPr kumimoji="1" lang="ja-JP" altLang="en-US" sz="2400" b="1" dirty="0" smtClean="0"/>
              <a:t>スタイロ</a:t>
            </a:r>
            <a:endParaRPr kumimoji="1" lang="ja-JP" altLang="en-US" sz="2400" b="1" dirty="0"/>
          </a:p>
        </p:txBody>
      </p:sp>
      <p:sp>
        <p:nvSpPr>
          <p:cNvPr id="50" name="テキスト ボックス 49"/>
          <p:cNvSpPr txBox="1"/>
          <p:nvPr/>
        </p:nvSpPr>
        <p:spPr>
          <a:xfrm>
            <a:off x="611560" y="1917484"/>
            <a:ext cx="1656184" cy="461665"/>
          </a:xfrm>
          <a:prstGeom prst="rect">
            <a:avLst/>
          </a:prstGeom>
          <a:solidFill>
            <a:schemeClr val="bg1"/>
          </a:solidFill>
          <a:ln w="22225">
            <a:solidFill>
              <a:srgbClr val="FF6600"/>
            </a:solidFill>
          </a:ln>
        </p:spPr>
        <p:txBody>
          <a:bodyPr wrap="square" rtlCol="0">
            <a:spAutoFit/>
          </a:bodyPr>
          <a:lstStyle/>
          <a:p>
            <a:pPr algn="ctr"/>
            <a:r>
              <a:rPr lang="ja-JP" altLang="en-US" sz="2400" b="1" dirty="0" smtClean="0"/>
              <a:t>日除けなし</a:t>
            </a:r>
            <a:endParaRPr kumimoji="1" lang="ja-JP" altLang="en-US" sz="2400" b="1" dirty="0"/>
          </a:p>
        </p:txBody>
      </p:sp>
    </p:spTree>
    <p:extLst>
      <p:ext uri="{BB962C8B-B14F-4D97-AF65-F5344CB8AC3E}">
        <p14:creationId xmlns:p14="http://schemas.microsoft.com/office/powerpoint/2010/main" val="314404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05291" y="251758"/>
            <a:ext cx="1458797" cy="646331"/>
          </a:xfrm>
          <a:prstGeom prst="rect">
            <a:avLst/>
          </a:prstGeom>
          <a:noFill/>
          <a:ln w="15875">
            <a:noFill/>
          </a:ln>
        </p:spPr>
        <p:txBody>
          <a:bodyPr wrap="square" rtlCol="0">
            <a:spAutoFit/>
          </a:bodyPr>
          <a:lstStyle/>
          <a:p>
            <a:r>
              <a:rPr lang="ja-JP" altLang="en-US" sz="3600" b="1" dirty="0">
                <a:solidFill>
                  <a:srgbClr val="FFFF00"/>
                </a:solidFill>
              </a:rPr>
              <a:t>まとめ</a:t>
            </a:r>
            <a:endParaRPr kumimoji="1" lang="ja-JP" altLang="en-US" sz="3600" b="1" dirty="0">
              <a:solidFill>
                <a:srgbClr val="FFFF00"/>
              </a:solidFill>
            </a:endParaRPr>
          </a:p>
        </p:txBody>
      </p:sp>
      <p:sp>
        <p:nvSpPr>
          <p:cNvPr id="3" name="テキスト ボックス 2"/>
          <p:cNvSpPr txBox="1"/>
          <p:nvPr/>
        </p:nvSpPr>
        <p:spPr>
          <a:xfrm>
            <a:off x="179512" y="1096869"/>
            <a:ext cx="8784976" cy="5509200"/>
          </a:xfrm>
          <a:prstGeom prst="rect">
            <a:avLst/>
          </a:prstGeom>
          <a:noFill/>
        </p:spPr>
        <p:txBody>
          <a:bodyPr wrap="square" rtlCol="0">
            <a:spAutoFit/>
          </a:bodyPr>
          <a:lstStyle/>
          <a:p>
            <a:pPr marL="457200" indent="-457200">
              <a:buFont typeface="Wingdings" pitchFamily="2" charset="2"/>
              <a:buChar char="Ø"/>
            </a:pPr>
            <a:r>
              <a:rPr kumimoji="1" lang="ja-JP" altLang="en-US" sz="3200" dirty="0" smtClean="0">
                <a:solidFill>
                  <a:schemeClr val="bg1"/>
                </a:solidFill>
              </a:rPr>
              <a:t>今回の実験から日射遮蔽とミストを組み合わせることで暑熱対策としての効果を上げられることが分かった。</a:t>
            </a:r>
            <a:endParaRPr kumimoji="1" lang="en-US" altLang="ja-JP" sz="3200" dirty="0" smtClean="0">
              <a:solidFill>
                <a:schemeClr val="bg1"/>
              </a:solidFill>
            </a:endParaRPr>
          </a:p>
          <a:p>
            <a:pPr marL="457200" indent="-457200" algn="dist">
              <a:buFont typeface="Wingdings" pitchFamily="2" charset="2"/>
              <a:buChar char="Ø"/>
            </a:pPr>
            <a:endParaRPr kumimoji="1" lang="en-US" altLang="ja-JP" sz="3200" dirty="0" smtClean="0">
              <a:solidFill>
                <a:schemeClr val="bg1"/>
              </a:solidFill>
            </a:endParaRPr>
          </a:p>
          <a:p>
            <a:pPr marL="457200" indent="-457200" algn="dist">
              <a:buFont typeface="Wingdings" pitchFamily="2" charset="2"/>
              <a:buChar char="Ø"/>
            </a:pPr>
            <a:r>
              <a:rPr kumimoji="1" lang="ja-JP" altLang="en-US" sz="3200" dirty="0" smtClean="0">
                <a:solidFill>
                  <a:schemeClr val="bg1"/>
                </a:solidFill>
              </a:rPr>
              <a:t>気温が</a:t>
            </a:r>
            <a:r>
              <a:rPr kumimoji="1" lang="en-US" altLang="ja-JP" sz="3200" dirty="0" smtClean="0">
                <a:solidFill>
                  <a:schemeClr val="bg1"/>
                </a:solidFill>
              </a:rPr>
              <a:t>25</a:t>
            </a:r>
            <a:r>
              <a:rPr kumimoji="1" lang="ja-JP" altLang="en-US" sz="3200" dirty="0" smtClean="0">
                <a:solidFill>
                  <a:schemeClr val="bg1"/>
                </a:solidFill>
              </a:rPr>
              <a:t>℃を下回る環境でのミスト噴霧は逆に不快さを与えてしまうことが明らかになっ</a:t>
            </a:r>
            <a:r>
              <a:rPr lang="ja-JP" altLang="en-US" sz="3200" dirty="0" smtClean="0">
                <a:solidFill>
                  <a:schemeClr val="bg1"/>
                </a:solidFill>
              </a:rPr>
              <a:t>た。</a:t>
            </a:r>
            <a:endParaRPr lang="en-US" altLang="ja-JP" sz="3200" dirty="0" smtClean="0">
              <a:solidFill>
                <a:schemeClr val="bg1"/>
              </a:solidFill>
            </a:endParaRPr>
          </a:p>
          <a:p>
            <a:pPr marL="457200" indent="-457200" algn="dist">
              <a:buFont typeface="Wingdings" pitchFamily="2" charset="2"/>
              <a:buChar char="Ø"/>
            </a:pPr>
            <a:endParaRPr lang="en-US" altLang="ja-JP" sz="3200" dirty="0">
              <a:solidFill>
                <a:schemeClr val="bg1"/>
              </a:solidFill>
            </a:endParaRPr>
          </a:p>
          <a:p>
            <a:pPr marL="457200" indent="-457200" algn="dist">
              <a:buFont typeface="Wingdings" pitchFamily="2" charset="2"/>
              <a:buChar char="Ø"/>
            </a:pPr>
            <a:r>
              <a:rPr lang="ja-JP" altLang="en-US" sz="3200" dirty="0" smtClean="0">
                <a:solidFill>
                  <a:schemeClr val="bg1"/>
                </a:solidFill>
              </a:rPr>
              <a:t>以上のこ</a:t>
            </a:r>
            <a:r>
              <a:rPr lang="ja-JP" altLang="en-US" sz="3200" dirty="0">
                <a:solidFill>
                  <a:schemeClr val="bg1"/>
                </a:solidFill>
              </a:rPr>
              <a:t>とから、暑熱対策と</a:t>
            </a:r>
            <a:r>
              <a:rPr lang="ja-JP" altLang="en-US" sz="3200" dirty="0" smtClean="0">
                <a:solidFill>
                  <a:schemeClr val="bg1"/>
                </a:solidFill>
              </a:rPr>
              <a:t>して、</a:t>
            </a:r>
            <a:r>
              <a:rPr lang="en-US" altLang="ja-JP" sz="3200" dirty="0">
                <a:solidFill>
                  <a:schemeClr val="bg1"/>
                </a:solidFill>
              </a:rPr>
              <a:t>25</a:t>
            </a:r>
            <a:r>
              <a:rPr lang="ja-JP" altLang="en-US" sz="3200" dirty="0" smtClean="0">
                <a:solidFill>
                  <a:schemeClr val="bg1"/>
                </a:solidFill>
              </a:rPr>
              <a:t>％程度以上の日射遮蔽率の日除けと、</a:t>
            </a:r>
            <a:r>
              <a:rPr lang="ja-JP" altLang="en-US" sz="3200" dirty="0">
                <a:solidFill>
                  <a:schemeClr val="bg1"/>
                </a:solidFill>
              </a:rPr>
              <a:t>気温</a:t>
            </a:r>
            <a:r>
              <a:rPr lang="en-US" altLang="ja-JP" sz="3200" dirty="0">
                <a:solidFill>
                  <a:schemeClr val="bg1"/>
                </a:solidFill>
              </a:rPr>
              <a:t>25</a:t>
            </a:r>
            <a:r>
              <a:rPr lang="ja-JP" altLang="en-US" sz="3200" dirty="0">
                <a:solidFill>
                  <a:schemeClr val="bg1"/>
                </a:solidFill>
              </a:rPr>
              <a:t>℃以上の環境でミストを噴霧させることで快適性と暑熱対策としての効果を向上できることが確認できた</a:t>
            </a:r>
            <a:r>
              <a:rPr lang="ja-JP" altLang="en-US" sz="3200" dirty="0" smtClean="0">
                <a:solidFill>
                  <a:schemeClr val="bg1"/>
                </a:solidFill>
              </a:rPr>
              <a:t>。</a:t>
            </a:r>
            <a:endParaRPr lang="ja-JP" altLang="en-US" sz="3200" dirty="0">
              <a:solidFill>
                <a:schemeClr val="bg1"/>
              </a:solidFill>
            </a:endParaRPr>
          </a:p>
        </p:txBody>
      </p:sp>
    </p:spTree>
    <p:extLst>
      <p:ext uri="{BB962C8B-B14F-4D97-AF65-F5344CB8AC3E}">
        <p14:creationId xmlns:p14="http://schemas.microsoft.com/office/powerpoint/2010/main" val="2398813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46850" y="781249"/>
            <a:ext cx="8640960" cy="2856029"/>
            <a:chOff x="292115" y="781249"/>
            <a:chExt cx="8640960" cy="2856029"/>
          </a:xfrm>
        </p:grpSpPr>
        <p:grpSp>
          <p:nvGrpSpPr>
            <p:cNvPr id="3" name="グループ化 2"/>
            <p:cNvGrpSpPr/>
            <p:nvPr/>
          </p:nvGrpSpPr>
          <p:grpSpPr>
            <a:xfrm>
              <a:off x="292115" y="781249"/>
              <a:ext cx="8640960" cy="2856029"/>
              <a:chOff x="292115" y="781249"/>
              <a:chExt cx="8640960" cy="2856029"/>
            </a:xfrm>
          </p:grpSpPr>
          <p:grpSp>
            <p:nvGrpSpPr>
              <p:cNvPr id="5" name="グループ化 4"/>
              <p:cNvGrpSpPr/>
              <p:nvPr/>
            </p:nvGrpSpPr>
            <p:grpSpPr>
              <a:xfrm>
                <a:off x="292115" y="828966"/>
                <a:ext cx="8640960" cy="2808312"/>
                <a:chOff x="297051" y="1338442"/>
                <a:chExt cx="8640960" cy="2808312"/>
              </a:xfrm>
            </p:grpSpPr>
            <p:grpSp>
              <p:nvGrpSpPr>
                <p:cNvPr id="13" name="グループ化 12"/>
                <p:cNvGrpSpPr/>
                <p:nvPr/>
              </p:nvGrpSpPr>
              <p:grpSpPr>
                <a:xfrm>
                  <a:off x="297051" y="1338442"/>
                  <a:ext cx="8640960" cy="2808312"/>
                  <a:chOff x="411589" y="1062355"/>
                  <a:chExt cx="8640960" cy="2808312"/>
                </a:xfrm>
              </p:grpSpPr>
              <p:grpSp>
                <p:nvGrpSpPr>
                  <p:cNvPr id="20" name="グループ化 19"/>
                  <p:cNvGrpSpPr/>
                  <p:nvPr/>
                </p:nvGrpSpPr>
                <p:grpSpPr>
                  <a:xfrm>
                    <a:off x="411589" y="1062355"/>
                    <a:ext cx="8640960" cy="2808312"/>
                    <a:chOff x="411589" y="1062355"/>
                    <a:chExt cx="8640960" cy="2808312"/>
                  </a:xfrm>
                </p:grpSpPr>
                <p:grpSp>
                  <p:nvGrpSpPr>
                    <p:cNvPr id="37" name="グループ化 36"/>
                    <p:cNvGrpSpPr/>
                    <p:nvPr/>
                  </p:nvGrpSpPr>
                  <p:grpSpPr>
                    <a:xfrm>
                      <a:off x="411589" y="1062355"/>
                      <a:ext cx="8640960" cy="2808312"/>
                      <a:chOff x="242045" y="922810"/>
                      <a:chExt cx="8640960" cy="2808312"/>
                    </a:xfrm>
                  </p:grpSpPr>
                  <p:grpSp>
                    <p:nvGrpSpPr>
                      <p:cNvPr id="48" name="グループ化 47"/>
                      <p:cNvGrpSpPr/>
                      <p:nvPr/>
                    </p:nvGrpSpPr>
                    <p:grpSpPr>
                      <a:xfrm>
                        <a:off x="242045" y="922810"/>
                        <a:ext cx="8640960" cy="2808312"/>
                        <a:chOff x="242045" y="922810"/>
                        <a:chExt cx="8640960" cy="2808312"/>
                      </a:xfrm>
                    </p:grpSpPr>
                    <p:sp>
                      <p:nvSpPr>
                        <p:cNvPr id="71" name="正方形/長方形 70"/>
                        <p:cNvSpPr/>
                        <p:nvPr/>
                      </p:nvSpPr>
                      <p:spPr>
                        <a:xfrm>
                          <a:off x="242045" y="922810"/>
                          <a:ext cx="8640960" cy="280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2" name="直線コネクタ 71"/>
                        <p:cNvCxnSpPr/>
                        <p:nvPr/>
                      </p:nvCxnSpPr>
                      <p:spPr>
                        <a:xfrm>
                          <a:off x="2411760" y="1268760"/>
                          <a:ext cx="0" cy="5520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グループ化 72"/>
                        <p:cNvGrpSpPr/>
                        <p:nvPr/>
                      </p:nvGrpSpPr>
                      <p:grpSpPr>
                        <a:xfrm>
                          <a:off x="2411760" y="1983124"/>
                          <a:ext cx="5760640" cy="1434447"/>
                          <a:chOff x="1691680" y="1988838"/>
                          <a:chExt cx="5760640" cy="1434447"/>
                        </a:xfrm>
                      </p:grpSpPr>
                      <p:sp>
                        <p:nvSpPr>
                          <p:cNvPr id="95" name="正方形/長方形 94"/>
                          <p:cNvSpPr>
                            <a:spLocks noChangeAspect="1"/>
                          </p:cNvSpPr>
                          <p:nvPr/>
                        </p:nvSpPr>
                        <p:spPr>
                          <a:xfrm>
                            <a:off x="1691680" y="1988840"/>
                            <a:ext cx="5760640" cy="142873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6" name="直線コネクタ 95"/>
                          <p:cNvCxnSpPr/>
                          <p:nvPr/>
                        </p:nvCxnSpPr>
                        <p:spPr>
                          <a:xfrm>
                            <a:off x="3130345" y="1988839"/>
                            <a:ext cx="0" cy="14287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6012160" y="1988838"/>
                            <a:ext cx="0" cy="14287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4572000" y="1994554"/>
                            <a:ext cx="0" cy="14287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4" name="直線コネクタ 73"/>
                        <p:cNvCxnSpPr/>
                        <p:nvPr/>
                      </p:nvCxnSpPr>
                      <p:spPr>
                        <a:xfrm>
                          <a:off x="467544" y="1901998"/>
                          <a:ext cx="7956884" cy="0"/>
                        </a:xfrm>
                        <a:prstGeom prst="line">
                          <a:avLst/>
                        </a:prstGeom>
                        <a:ln w="254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67544" y="3565014"/>
                          <a:ext cx="7960694" cy="0"/>
                        </a:xfrm>
                        <a:prstGeom prst="line">
                          <a:avLst/>
                        </a:prstGeom>
                        <a:ln w="25400">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8172400" y="1268759"/>
                          <a:ext cx="0" cy="5520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2411760" y="1392796"/>
                          <a:ext cx="576064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H="1">
                          <a:off x="1619672" y="1988840"/>
                          <a:ext cx="7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H="1">
                          <a:off x="1622847" y="3428386"/>
                          <a:ext cx="7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rot="16200000">
                          <a:off x="1724837" y="2569973"/>
                          <a:ext cx="710451" cy="284693"/>
                        </a:xfrm>
                        <a:prstGeom prst="rect">
                          <a:avLst/>
                        </a:prstGeom>
                        <a:noFill/>
                      </p:spPr>
                      <p:txBody>
                        <a:bodyPr wrap="none" rtlCol="0">
                          <a:spAutoFit/>
                        </a:bodyPr>
                        <a:lstStyle/>
                        <a:p>
                          <a:pPr>
                            <a:lnSpc>
                              <a:spcPts val="1500"/>
                            </a:lnSpc>
                          </a:pPr>
                          <a:r>
                            <a:rPr kumimoji="1" lang="en-US" altLang="ja-JP" dirty="0" smtClean="0"/>
                            <a:t>1,800</a:t>
                          </a:r>
                          <a:endParaRPr kumimoji="1" lang="ja-JP" altLang="en-US" dirty="0"/>
                        </a:p>
                      </p:txBody>
                    </p:sp>
                    <p:sp>
                      <p:nvSpPr>
                        <p:cNvPr id="81" name="テキスト ボックス 80"/>
                        <p:cNvSpPr txBox="1"/>
                        <p:nvPr/>
                      </p:nvSpPr>
                      <p:spPr>
                        <a:xfrm rot="16200000">
                          <a:off x="1812457" y="2021084"/>
                          <a:ext cx="535724" cy="297517"/>
                        </a:xfrm>
                        <a:prstGeom prst="rect">
                          <a:avLst/>
                        </a:prstGeom>
                        <a:noFill/>
                      </p:spPr>
                      <p:txBody>
                        <a:bodyPr wrap="none" rtlCol="0">
                          <a:spAutoFit/>
                        </a:bodyPr>
                        <a:lstStyle/>
                        <a:p>
                          <a:pPr>
                            <a:lnSpc>
                              <a:spcPts val="1500"/>
                            </a:lnSpc>
                          </a:pPr>
                          <a:r>
                            <a:rPr lang="en-US" altLang="ja-JP" dirty="0" smtClean="0"/>
                            <a:t>900</a:t>
                          </a:r>
                          <a:endParaRPr kumimoji="1" lang="ja-JP" altLang="en-US" dirty="0"/>
                        </a:p>
                      </p:txBody>
                    </p:sp>
                    <p:sp>
                      <p:nvSpPr>
                        <p:cNvPr id="82" name="テキスト ボックス 81"/>
                        <p:cNvSpPr txBox="1"/>
                        <p:nvPr/>
                      </p:nvSpPr>
                      <p:spPr>
                        <a:xfrm rot="16200000">
                          <a:off x="1820603" y="3097567"/>
                          <a:ext cx="535724" cy="297517"/>
                        </a:xfrm>
                        <a:prstGeom prst="rect">
                          <a:avLst/>
                        </a:prstGeom>
                        <a:noFill/>
                      </p:spPr>
                      <p:txBody>
                        <a:bodyPr wrap="none" rtlCol="0">
                          <a:spAutoFit/>
                        </a:bodyPr>
                        <a:lstStyle/>
                        <a:p>
                          <a:pPr>
                            <a:lnSpc>
                              <a:spcPts val="1500"/>
                            </a:lnSpc>
                          </a:pPr>
                          <a:r>
                            <a:rPr lang="en-US" altLang="ja-JP" dirty="0" smtClean="0"/>
                            <a:t>900</a:t>
                          </a:r>
                          <a:endParaRPr kumimoji="1" lang="ja-JP" altLang="en-US" dirty="0"/>
                        </a:p>
                      </p:txBody>
                    </p:sp>
                    <p:sp>
                      <p:nvSpPr>
                        <p:cNvPr id="83" name="テキスト ボックス 82"/>
                        <p:cNvSpPr txBox="1"/>
                        <p:nvPr/>
                      </p:nvSpPr>
                      <p:spPr>
                        <a:xfrm>
                          <a:off x="2331326" y="1469186"/>
                          <a:ext cx="535724" cy="297517"/>
                        </a:xfrm>
                        <a:prstGeom prst="rect">
                          <a:avLst/>
                        </a:prstGeom>
                        <a:noFill/>
                      </p:spPr>
                      <p:txBody>
                        <a:bodyPr wrap="none" rtlCol="0">
                          <a:spAutoFit/>
                        </a:bodyPr>
                        <a:lstStyle/>
                        <a:p>
                          <a:pPr>
                            <a:lnSpc>
                              <a:spcPts val="1500"/>
                            </a:lnSpc>
                          </a:pPr>
                          <a:r>
                            <a:rPr lang="en-US" altLang="ja-JP" dirty="0" smtClean="0"/>
                            <a:t>900</a:t>
                          </a:r>
                          <a:endParaRPr kumimoji="1" lang="ja-JP" altLang="en-US" dirty="0"/>
                        </a:p>
                      </p:txBody>
                    </p:sp>
                    <p:sp>
                      <p:nvSpPr>
                        <p:cNvPr id="84" name="テキスト ボックス 83"/>
                        <p:cNvSpPr txBox="1"/>
                        <p:nvPr/>
                      </p:nvSpPr>
                      <p:spPr>
                        <a:xfrm>
                          <a:off x="7712794" y="1482468"/>
                          <a:ext cx="535724" cy="297517"/>
                        </a:xfrm>
                        <a:prstGeom prst="rect">
                          <a:avLst/>
                        </a:prstGeom>
                        <a:noFill/>
                      </p:spPr>
                      <p:txBody>
                        <a:bodyPr wrap="none" rtlCol="0">
                          <a:spAutoFit/>
                        </a:bodyPr>
                        <a:lstStyle/>
                        <a:p>
                          <a:pPr>
                            <a:lnSpc>
                              <a:spcPts val="1500"/>
                            </a:lnSpc>
                          </a:pPr>
                          <a:r>
                            <a:rPr lang="en-US" altLang="ja-JP" dirty="0" smtClean="0"/>
                            <a:t>900</a:t>
                          </a:r>
                          <a:endParaRPr kumimoji="1" lang="ja-JP" altLang="en-US" dirty="0"/>
                        </a:p>
                      </p:txBody>
                    </p:sp>
                    <p:sp>
                      <p:nvSpPr>
                        <p:cNvPr id="85" name="テキスト ボックス 84"/>
                        <p:cNvSpPr txBox="1"/>
                        <p:nvPr/>
                      </p:nvSpPr>
                      <p:spPr>
                        <a:xfrm>
                          <a:off x="2778254" y="1476332"/>
                          <a:ext cx="710451" cy="284693"/>
                        </a:xfrm>
                        <a:prstGeom prst="rect">
                          <a:avLst/>
                        </a:prstGeom>
                        <a:noFill/>
                      </p:spPr>
                      <p:txBody>
                        <a:bodyPr wrap="none" rtlCol="0">
                          <a:spAutoFit/>
                        </a:bodyPr>
                        <a:lstStyle/>
                        <a:p>
                          <a:pPr>
                            <a:lnSpc>
                              <a:spcPts val="1500"/>
                            </a:lnSpc>
                          </a:pPr>
                          <a:r>
                            <a:rPr kumimoji="1" lang="en-US" altLang="ja-JP" dirty="0" smtClean="0"/>
                            <a:t>1,800</a:t>
                          </a:r>
                          <a:endParaRPr kumimoji="1" lang="ja-JP" altLang="en-US" dirty="0"/>
                        </a:p>
                      </p:txBody>
                    </p:sp>
                    <p:sp>
                      <p:nvSpPr>
                        <p:cNvPr id="86" name="テキスト ボックス 85"/>
                        <p:cNvSpPr txBox="1"/>
                        <p:nvPr/>
                      </p:nvSpPr>
                      <p:spPr>
                        <a:xfrm>
                          <a:off x="7085242" y="1474631"/>
                          <a:ext cx="710451" cy="284693"/>
                        </a:xfrm>
                        <a:prstGeom prst="rect">
                          <a:avLst/>
                        </a:prstGeom>
                        <a:noFill/>
                      </p:spPr>
                      <p:txBody>
                        <a:bodyPr wrap="none" rtlCol="0">
                          <a:spAutoFit/>
                        </a:bodyPr>
                        <a:lstStyle/>
                        <a:p>
                          <a:pPr>
                            <a:lnSpc>
                              <a:spcPts val="1500"/>
                            </a:lnSpc>
                          </a:pPr>
                          <a:r>
                            <a:rPr kumimoji="1" lang="en-US" altLang="ja-JP" dirty="0" smtClean="0"/>
                            <a:t>1,800</a:t>
                          </a:r>
                          <a:endParaRPr kumimoji="1" lang="ja-JP" altLang="en-US" dirty="0"/>
                        </a:p>
                      </p:txBody>
                    </p:sp>
                    <p:sp>
                      <p:nvSpPr>
                        <p:cNvPr id="87" name="テキスト ボックス 86"/>
                        <p:cNvSpPr txBox="1"/>
                        <p:nvPr/>
                      </p:nvSpPr>
                      <p:spPr>
                        <a:xfrm>
                          <a:off x="3649245" y="1492999"/>
                          <a:ext cx="415498" cy="293029"/>
                        </a:xfrm>
                        <a:prstGeom prst="rect">
                          <a:avLst/>
                        </a:prstGeom>
                        <a:noFill/>
                      </p:spPr>
                      <p:txBody>
                        <a:bodyPr wrap="none" rtlCol="0">
                          <a:spAutoFit/>
                        </a:bodyPr>
                        <a:lstStyle/>
                        <a:p>
                          <a:pPr>
                            <a:lnSpc>
                              <a:spcPts val="1500"/>
                            </a:lnSpc>
                          </a:pPr>
                          <a:r>
                            <a:rPr kumimoji="1" lang="en-US" altLang="ja-JP" dirty="0" smtClean="0"/>
                            <a:t>〃</a:t>
                          </a:r>
                          <a:endParaRPr kumimoji="1" lang="ja-JP" altLang="en-US" dirty="0"/>
                        </a:p>
                      </p:txBody>
                    </p:sp>
                    <p:sp>
                      <p:nvSpPr>
                        <p:cNvPr id="88" name="テキスト ボックス 87"/>
                        <p:cNvSpPr txBox="1"/>
                        <p:nvPr/>
                      </p:nvSpPr>
                      <p:spPr>
                        <a:xfrm>
                          <a:off x="6524491" y="1498543"/>
                          <a:ext cx="415498" cy="293029"/>
                        </a:xfrm>
                        <a:prstGeom prst="rect">
                          <a:avLst/>
                        </a:prstGeom>
                        <a:noFill/>
                      </p:spPr>
                      <p:txBody>
                        <a:bodyPr wrap="none" rtlCol="0">
                          <a:spAutoFit/>
                        </a:bodyPr>
                        <a:lstStyle/>
                        <a:p>
                          <a:pPr>
                            <a:lnSpc>
                              <a:spcPts val="1500"/>
                            </a:lnSpc>
                          </a:pPr>
                          <a:r>
                            <a:rPr kumimoji="1" lang="en-US" altLang="ja-JP" dirty="0" smtClean="0"/>
                            <a:t>〃</a:t>
                          </a:r>
                          <a:endParaRPr kumimoji="1" lang="ja-JP" altLang="en-US" dirty="0"/>
                        </a:p>
                      </p:txBody>
                    </p:sp>
                    <p:sp>
                      <p:nvSpPr>
                        <p:cNvPr id="89" name="テキスト ボックス 88"/>
                        <p:cNvSpPr txBox="1"/>
                        <p:nvPr/>
                      </p:nvSpPr>
                      <p:spPr>
                        <a:xfrm>
                          <a:off x="5788496" y="1497525"/>
                          <a:ext cx="415498" cy="293029"/>
                        </a:xfrm>
                        <a:prstGeom prst="rect">
                          <a:avLst/>
                        </a:prstGeom>
                        <a:noFill/>
                      </p:spPr>
                      <p:txBody>
                        <a:bodyPr wrap="none" rtlCol="0">
                          <a:spAutoFit/>
                        </a:bodyPr>
                        <a:lstStyle/>
                        <a:p>
                          <a:pPr>
                            <a:lnSpc>
                              <a:spcPts val="1500"/>
                            </a:lnSpc>
                          </a:pPr>
                          <a:r>
                            <a:rPr kumimoji="1" lang="en-US" altLang="ja-JP" dirty="0" smtClean="0"/>
                            <a:t>〃</a:t>
                          </a:r>
                          <a:endParaRPr kumimoji="1" lang="ja-JP" altLang="en-US" dirty="0"/>
                        </a:p>
                      </p:txBody>
                    </p:sp>
                    <p:sp>
                      <p:nvSpPr>
                        <p:cNvPr id="90" name="テキスト ボックス 89"/>
                        <p:cNvSpPr txBox="1"/>
                        <p:nvPr/>
                      </p:nvSpPr>
                      <p:spPr>
                        <a:xfrm>
                          <a:off x="5068496" y="1490335"/>
                          <a:ext cx="415498" cy="293029"/>
                        </a:xfrm>
                        <a:prstGeom prst="rect">
                          <a:avLst/>
                        </a:prstGeom>
                        <a:noFill/>
                      </p:spPr>
                      <p:txBody>
                        <a:bodyPr wrap="none" rtlCol="0">
                          <a:spAutoFit/>
                        </a:bodyPr>
                        <a:lstStyle/>
                        <a:p>
                          <a:pPr>
                            <a:lnSpc>
                              <a:spcPts val="1500"/>
                            </a:lnSpc>
                          </a:pPr>
                          <a:r>
                            <a:rPr kumimoji="1" lang="en-US" altLang="ja-JP" dirty="0" smtClean="0"/>
                            <a:t>〃</a:t>
                          </a:r>
                          <a:endParaRPr kumimoji="1" lang="ja-JP" altLang="en-US" dirty="0"/>
                        </a:p>
                      </p:txBody>
                    </p:sp>
                    <p:sp>
                      <p:nvSpPr>
                        <p:cNvPr id="91" name="テキスト ボックス 90"/>
                        <p:cNvSpPr txBox="1"/>
                        <p:nvPr/>
                      </p:nvSpPr>
                      <p:spPr>
                        <a:xfrm>
                          <a:off x="4369543" y="1492999"/>
                          <a:ext cx="415498" cy="293029"/>
                        </a:xfrm>
                        <a:prstGeom prst="rect">
                          <a:avLst/>
                        </a:prstGeom>
                        <a:noFill/>
                      </p:spPr>
                      <p:txBody>
                        <a:bodyPr wrap="none" rtlCol="0">
                          <a:spAutoFit/>
                        </a:bodyPr>
                        <a:lstStyle/>
                        <a:p>
                          <a:pPr>
                            <a:lnSpc>
                              <a:spcPts val="1500"/>
                            </a:lnSpc>
                          </a:pPr>
                          <a:r>
                            <a:rPr kumimoji="1" lang="en-US" altLang="ja-JP" dirty="0" smtClean="0"/>
                            <a:t>〃</a:t>
                          </a:r>
                          <a:endParaRPr kumimoji="1" lang="ja-JP" altLang="en-US" dirty="0"/>
                        </a:p>
                      </p:txBody>
                    </p:sp>
                    <p:sp>
                      <p:nvSpPr>
                        <p:cNvPr id="92" name="テキスト ボックス 91"/>
                        <p:cNvSpPr txBox="1"/>
                        <p:nvPr/>
                      </p:nvSpPr>
                      <p:spPr>
                        <a:xfrm>
                          <a:off x="4891134" y="1159416"/>
                          <a:ext cx="827471" cy="297517"/>
                        </a:xfrm>
                        <a:prstGeom prst="rect">
                          <a:avLst/>
                        </a:prstGeom>
                        <a:noFill/>
                      </p:spPr>
                      <p:txBody>
                        <a:bodyPr wrap="none" rtlCol="0">
                          <a:spAutoFit/>
                        </a:bodyPr>
                        <a:lstStyle/>
                        <a:p>
                          <a:pPr>
                            <a:lnSpc>
                              <a:spcPts val="1500"/>
                            </a:lnSpc>
                          </a:pPr>
                          <a:r>
                            <a:rPr kumimoji="1" lang="en-US" altLang="ja-JP" dirty="0" smtClean="0"/>
                            <a:t>14,400</a:t>
                          </a:r>
                        </a:p>
                      </p:txBody>
                    </p:sp>
                    <p:cxnSp>
                      <p:nvCxnSpPr>
                        <p:cNvPr id="93" name="直線矢印コネクタ 92"/>
                        <p:cNvCxnSpPr/>
                        <p:nvPr/>
                      </p:nvCxnSpPr>
                      <p:spPr>
                        <a:xfrm>
                          <a:off x="1763688" y="1988840"/>
                          <a:ext cx="0" cy="144016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rot="16200000">
                          <a:off x="1312664" y="2564512"/>
                          <a:ext cx="710451" cy="297517"/>
                        </a:xfrm>
                        <a:prstGeom prst="rect">
                          <a:avLst/>
                        </a:prstGeom>
                        <a:noFill/>
                      </p:spPr>
                      <p:txBody>
                        <a:bodyPr wrap="none" rtlCol="0">
                          <a:spAutoFit/>
                        </a:bodyPr>
                        <a:lstStyle/>
                        <a:p>
                          <a:pPr>
                            <a:lnSpc>
                              <a:spcPts val="1500"/>
                            </a:lnSpc>
                          </a:pPr>
                          <a:r>
                            <a:rPr lang="en-US" altLang="ja-JP" dirty="0" smtClean="0"/>
                            <a:t>3,600</a:t>
                          </a:r>
                          <a:endParaRPr kumimoji="1" lang="ja-JP" altLang="en-US" dirty="0"/>
                        </a:p>
                      </p:txBody>
                    </p:sp>
                  </p:grpSp>
                  <p:cxnSp>
                    <p:nvCxnSpPr>
                      <p:cNvPr id="49" name="直線矢印コネクタ 48"/>
                      <p:cNvCxnSpPr/>
                      <p:nvPr/>
                    </p:nvCxnSpPr>
                    <p:spPr>
                      <a:xfrm>
                        <a:off x="2418903" y="1719094"/>
                        <a:ext cx="36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7800495" y="1720017"/>
                        <a:ext cx="36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2772176" y="1719094"/>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5636245" y="1719094"/>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4202525" y="1720186"/>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3483280" y="1720186"/>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4916245" y="1719094"/>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6353863" y="1720017"/>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7073863" y="1720017"/>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795693" y="1628800"/>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4202436" y="1631181"/>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7073232" y="1631227"/>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353152" y="1630750"/>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4920135" y="1630967"/>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635453" y="1631227"/>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774181" y="1630750"/>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2195736" y="3069000"/>
                        <a:ext cx="0" cy="3600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2192872" y="1988840"/>
                        <a:ext cx="2864" cy="3600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2195736" y="2351221"/>
                        <a:ext cx="0" cy="7200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2087752" y="2348880"/>
                        <a:ext cx="2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H="1">
                        <a:off x="2088466" y="3068960"/>
                        <a:ext cx="2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3481791" y="1631013"/>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テキスト ボックス 37"/>
                    <p:cNvSpPr txBox="1"/>
                    <p:nvPr/>
                  </p:nvSpPr>
                  <p:spPr>
                    <a:xfrm>
                      <a:off x="485858" y="2125820"/>
                      <a:ext cx="1133813" cy="369332"/>
                    </a:xfrm>
                    <a:prstGeom prst="rect">
                      <a:avLst/>
                    </a:prstGeom>
                    <a:solidFill>
                      <a:schemeClr val="bg1"/>
                    </a:solidFill>
                    <a:ln w="19050">
                      <a:solidFill>
                        <a:schemeClr val="tx1"/>
                      </a:solidFill>
                    </a:ln>
                  </p:spPr>
                  <p:txBody>
                    <a:bodyPr wrap="square" rtlCol="0">
                      <a:spAutoFit/>
                    </a:bodyPr>
                    <a:lstStyle/>
                    <a:p>
                      <a:r>
                        <a:rPr lang="ja-JP" altLang="en-US" b="1" dirty="0"/>
                        <a:t>待機場所</a:t>
                      </a:r>
                      <a:endParaRPr kumimoji="1" lang="ja-JP" altLang="en-US" b="1" dirty="0"/>
                    </a:p>
                  </p:txBody>
                </p:sp>
                <p:sp>
                  <p:nvSpPr>
                    <p:cNvPr id="39" name="テキスト ボックス 38"/>
                    <p:cNvSpPr txBox="1"/>
                    <p:nvPr/>
                  </p:nvSpPr>
                  <p:spPr>
                    <a:xfrm>
                      <a:off x="519958" y="1818536"/>
                      <a:ext cx="1573118" cy="276999"/>
                    </a:xfrm>
                    <a:prstGeom prst="rect">
                      <a:avLst/>
                    </a:prstGeom>
                    <a:noFill/>
                  </p:spPr>
                  <p:txBody>
                    <a:bodyPr wrap="square" rtlCol="0">
                      <a:spAutoFit/>
                    </a:bodyPr>
                    <a:lstStyle/>
                    <a:p>
                      <a:r>
                        <a:rPr lang="ja-JP" altLang="en-US" sz="1200" b="1" dirty="0"/>
                        <a:t>（</a:t>
                      </a:r>
                      <a:r>
                        <a:rPr kumimoji="1" lang="ja-JP" altLang="en-US" sz="1200" b="1" dirty="0" smtClean="0"/>
                        <a:t>グラウンドフェンス）</a:t>
                      </a:r>
                      <a:endParaRPr kumimoji="1" lang="ja-JP" altLang="en-US" sz="1200" b="1" dirty="0"/>
                    </a:p>
                  </p:txBody>
                </p:sp>
                <p:sp>
                  <p:nvSpPr>
                    <p:cNvPr id="40" name="テキスト ボックス 39"/>
                    <p:cNvSpPr txBox="1"/>
                    <p:nvPr/>
                  </p:nvSpPr>
                  <p:spPr>
                    <a:xfrm>
                      <a:off x="550846" y="3487640"/>
                      <a:ext cx="875662" cy="276999"/>
                    </a:xfrm>
                    <a:prstGeom prst="rect">
                      <a:avLst/>
                    </a:prstGeom>
                    <a:noFill/>
                  </p:spPr>
                  <p:txBody>
                    <a:bodyPr wrap="square" rtlCol="0">
                      <a:spAutoFit/>
                    </a:bodyPr>
                    <a:lstStyle/>
                    <a:p>
                      <a:r>
                        <a:rPr lang="ja-JP" altLang="en-US" sz="1200" b="1" dirty="0" smtClean="0"/>
                        <a:t>（</a:t>
                      </a:r>
                      <a:r>
                        <a:rPr lang="ja-JP" altLang="en-US" sz="1200" b="1" dirty="0"/>
                        <a:t>建築棟</a:t>
                      </a:r>
                      <a:r>
                        <a:rPr kumimoji="1" lang="ja-JP" altLang="en-US" sz="1200" b="1" dirty="0" smtClean="0"/>
                        <a:t>）</a:t>
                      </a:r>
                      <a:endParaRPr kumimoji="1" lang="ja-JP" altLang="en-US" sz="1200" b="1" dirty="0"/>
                    </a:p>
                  </p:txBody>
                </p:sp>
                <p:sp>
                  <p:nvSpPr>
                    <p:cNvPr id="41" name="正方形/長方形 40"/>
                    <p:cNvSpPr/>
                    <p:nvPr/>
                  </p:nvSpPr>
                  <p:spPr>
                    <a:xfrm>
                      <a:off x="2941216" y="2484388"/>
                      <a:ext cx="5040000" cy="72000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p:cNvCxnSpPr/>
                    <p:nvPr/>
                  </p:nvCxnSpPr>
                  <p:spPr>
                    <a:xfrm>
                      <a:off x="3652563" y="2492976"/>
                      <a:ext cx="1" cy="72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7245514" y="2492976"/>
                      <a:ext cx="1" cy="72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6525789" y="2492976"/>
                      <a:ext cx="1" cy="72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807103" y="2492976"/>
                      <a:ext cx="1" cy="72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5090277" y="2492976"/>
                      <a:ext cx="1" cy="72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374360" y="2492976"/>
                      <a:ext cx="1" cy="72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1" name="円/楕円 20"/>
                  <p:cNvSpPr>
                    <a:spLocks noChangeAspect="1"/>
                  </p:cNvSpPr>
                  <p:nvPr/>
                </p:nvSpPr>
                <p:spPr>
                  <a:xfrm>
                    <a:off x="2885653" y="2429998"/>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a:spLocks noChangeAspect="1"/>
                  </p:cNvSpPr>
                  <p:nvPr/>
                </p:nvSpPr>
                <p:spPr>
                  <a:xfrm>
                    <a:off x="2887216" y="3147682"/>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a:spLocks noChangeAspect="1"/>
                  </p:cNvSpPr>
                  <p:nvPr/>
                </p:nvSpPr>
                <p:spPr>
                  <a:xfrm>
                    <a:off x="3594160" y="2428075"/>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a:spLocks noChangeAspect="1"/>
                  </p:cNvSpPr>
                  <p:nvPr/>
                </p:nvSpPr>
                <p:spPr>
                  <a:xfrm>
                    <a:off x="4317248" y="2427213"/>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a:spLocks noChangeAspect="1"/>
                  </p:cNvSpPr>
                  <p:nvPr/>
                </p:nvSpPr>
                <p:spPr>
                  <a:xfrm>
                    <a:off x="7189966" y="3147033"/>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a:spLocks noChangeAspect="1"/>
                  </p:cNvSpPr>
                  <p:nvPr/>
                </p:nvSpPr>
                <p:spPr>
                  <a:xfrm>
                    <a:off x="3599723" y="3147033"/>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a:spLocks noChangeAspect="1"/>
                  </p:cNvSpPr>
                  <p:nvPr/>
                </p:nvSpPr>
                <p:spPr>
                  <a:xfrm>
                    <a:off x="6471790" y="3147058"/>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a:spLocks noChangeAspect="1"/>
                  </p:cNvSpPr>
                  <p:nvPr/>
                </p:nvSpPr>
                <p:spPr>
                  <a:xfrm>
                    <a:off x="5750625" y="3147523"/>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a:spLocks noChangeAspect="1"/>
                  </p:cNvSpPr>
                  <p:nvPr/>
                </p:nvSpPr>
                <p:spPr>
                  <a:xfrm>
                    <a:off x="7928457" y="2430388"/>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a:spLocks noChangeAspect="1"/>
                  </p:cNvSpPr>
                  <p:nvPr/>
                </p:nvSpPr>
                <p:spPr>
                  <a:xfrm>
                    <a:off x="7188776" y="2428075"/>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a:spLocks noChangeAspect="1"/>
                  </p:cNvSpPr>
                  <p:nvPr/>
                </p:nvSpPr>
                <p:spPr>
                  <a:xfrm>
                    <a:off x="5750997" y="2430388"/>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a:spLocks noChangeAspect="1"/>
                  </p:cNvSpPr>
                  <p:nvPr/>
                </p:nvSpPr>
                <p:spPr>
                  <a:xfrm>
                    <a:off x="6468696" y="2428075"/>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a:spLocks noChangeAspect="1"/>
                  </p:cNvSpPr>
                  <p:nvPr/>
                </p:nvSpPr>
                <p:spPr>
                  <a:xfrm>
                    <a:off x="4321949" y="3149278"/>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a:spLocks noChangeAspect="1"/>
                  </p:cNvSpPr>
                  <p:nvPr/>
                </p:nvSpPr>
                <p:spPr>
                  <a:xfrm>
                    <a:off x="5031789" y="3147523"/>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a:spLocks noChangeAspect="1"/>
                  </p:cNvSpPr>
                  <p:nvPr/>
                </p:nvSpPr>
                <p:spPr>
                  <a:xfrm>
                    <a:off x="5035679" y="2428075"/>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a:spLocks noChangeAspect="1"/>
                  </p:cNvSpPr>
                  <p:nvPr/>
                </p:nvSpPr>
                <p:spPr>
                  <a:xfrm>
                    <a:off x="7927216" y="3140708"/>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3009310" y="2906856"/>
                  <a:ext cx="338554" cy="461665"/>
                </a:xfrm>
                <a:prstGeom prst="rect">
                  <a:avLst/>
                </a:prstGeom>
                <a:noFill/>
              </p:spPr>
              <p:txBody>
                <a:bodyPr wrap="none" rtlCol="0">
                  <a:spAutoFit/>
                </a:bodyPr>
                <a:lstStyle/>
                <a:p>
                  <a:r>
                    <a:rPr kumimoji="1" lang="ja-JP" altLang="en-US" sz="1200" dirty="0" smtClean="0"/>
                    <a:t>■</a:t>
                  </a:r>
                  <a:endParaRPr kumimoji="1" lang="en-US" altLang="ja-JP" sz="1200" dirty="0" smtClean="0"/>
                </a:p>
                <a:p>
                  <a:r>
                    <a:rPr lang="ja-JP" altLang="en-US" sz="1200" dirty="0"/>
                    <a:t>▲</a:t>
                  </a:r>
                  <a:endParaRPr kumimoji="1" lang="ja-JP" altLang="en-US" sz="1200" dirty="0"/>
                </a:p>
              </p:txBody>
            </p:sp>
            <p:sp>
              <p:nvSpPr>
                <p:cNvPr id="15" name="テキスト ボックス 14"/>
                <p:cNvSpPr txBox="1"/>
                <p:nvPr/>
              </p:nvSpPr>
              <p:spPr>
                <a:xfrm>
                  <a:off x="4449470" y="2904852"/>
                  <a:ext cx="338554" cy="461665"/>
                </a:xfrm>
                <a:prstGeom prst="rect">
                  <a:avLst/>
                </a:prstGeom>
                <a:noFill/>
              </p:spPr>
              <p:txBody>
                <a:bodyPr wrap="none" rtlCol="0">
                  <a:spAutoFit/>
                </a:bodyPr>
                <a:lstStyle/>
                <a:p>
                  <a:r>
                    <a:rPr kumimoji="1" lang="ja-JP" altLang="en-US" sz="1200" dirty="0" smtClean="0"/>
                    <a:t>■</a:t>
                  </a:r>
                  <a:endParaRPr kumimoji="1" lang="en-US" altLang="ja-JP" sz="1200" dirty="0" smtClean="0"/>
                </a:p>
                <a:p>
                  <a:r>
                    <a:rPr lang="ja-JP" altLang="en-US" sz="1200" dirty="0"/>
                    <a:t>▲</a:t>
                  </a:r>
                  <a:endParaRPr kumimoji="1" lang="ja-JP" altLang="en-US" sz="1200" dirty="0"/>
                </a:p>
              </p:txBody>
            </p:sp>
            <p:sp>
              <p:nvSpPr>
                <p:cNvPr id="16" name="テキスト ボックス 15"/>
                <p:cNvSpPr txBox="1"/>
                <p:nvPr/>
              </p:nvSpPr>
              <p:spPr>
                <a:xfrm>
                  <a:off x="5889630" y="2907055"/>
                  <a:ext cx="338554" cy="461665"/>
                </a:xfrm>
                <a:prstGeom prst="rect">
                  <a:avLst/>
                </a:prstGeom>
                <a:noFill/>
              </p:spPr>
              <p:txBody>
                <a:bodyPr wrap="none" rtlCol="0">
                  <a:spAutoFit/>
                </a:bodyPr>
                <a:lstStyle/>
                <a:p>
                  <a:r>
                    <a:rPr kumimoji="1" lang="ja-JP" altLang="en-US" sz="1200" dirty="0" smtClean="0"/>
                    <a:t>■</a:t>
                  </a:r>
                  <a:endParaRPr kumimoji="1" lang="en-US" altLang="ja-JP" sz="1200" dirty="0" smtClean="0"/>
                </a:p>
                <a:p>
                  <a:r>
                    <a:rPr lang="ja-JP" altLang="en-US" sz="1200" dirty="0"/>
                    <a:t>▲</a:t>
                  </a:r>
                  <a:endParaRPr kumimoji="1" lang="ja-JP" altLang="en-US" sz="1200" dirty="0"/>
                </a:p>
              </p:txBody>
            </p:sp>
            <p:sp>
              <p:nvSpPr>
                <p:cNvPr id="17" name="テキスト ボックス 16"/>
                <p:cNvSpPr txBox="1"/>
                <p:nvPr/>
              </p:nvSpPr>
              <p:spPr>
                <a:xfrm>
                  <a:off x="7329790" y="2907055"/>
                  <a:ext cx="338554" cy="461665"/>
                </a:xfrm>
                <a:prstGeom prst="rect">
                  <a:avLst/>
                </a:prstGeom>
                <a:noFill/>
              </p:spPr>
              <p:txBody>
                <a:bodyPr wrap="none" rtlCol="0">
                  <a:spAutoFit/>
                </a:bodyPr>
                <a:lstStyle/>
                <a:p>
                  <a:r>
                    <a:rPr kumimoji="1" lang="ja-JP" altLang="en-US" sz="1200" dirty="0" smtClean="0"/>
                    <a:t>■</a:t>
                  </a:r>
                  <a:endParaRPr kumimoji="1" lang="en-US" altLang="ja-JP" sz="1200" dirty="0" smtClean="0"/>
                </a:p>
                <a:p>
                  <a:r>
                    <a:rPr lang="ja-JP" altLang="en-US" sz="1200" dirty="0"/>
                    <a:t>▲</a:t>
                  </a:r>
                  <a:endParaRPr kumimoji="1" lang="ja-JP" altLang="en-US" sz="1200" dirty="0"/>
                </a:p>
              </p:txBody>
            </p:sp>
            <p:sp>
              <p:nvSpPr>
                <p:cNvPr id="18" name="テキスト ボックス 17"/>
                <p:cNvSpPr txBox="1"/>
                <p:nvPr/>
              </p:nvSpPr>
              <p:spPr>
                <a:xfrm>
                  <a:off x="2188647" y="2904852"/>
                  <a:ext cx="338554" cy="461665"/>
                </a:xfrm>
                <a:prstGeom prst="rect">
                  <a:avLst/>
                </a:prstGeom>
                <a:noFill/>
              </p:spPr>
              <p:txBody>
                <a:bodyPr wrap="none" rtlCol="0">
                  <a:spAutoFit/>
                </a:bodyPr>
                <a:lstStyle/>
                <a:p>
                  <a:r>
                    <a:rPr lang="ja-JP" altLang="en-US" sz="1200" b="1" dirty="0" smtClean="0"/>
                    <a:t>□</a:t>
                  </a:r>
                  <a:endParaRPr lang="en-US" altLang="ja-JP" sz="1200" b="1" dirty="0" smtClean="0"/>
                </a:p>
                <a:p>
                  <a:r>
                    <a:rPr kumimoji="1" lang="ja-JP" altLang="en-US" sz="1200" b="1" dirty="0"/>
                    <a:t>△</a:t>
                  </a:r>
                  <a:endParaRPr kumimoji="1" lang="en-US" altLang="ja-JP" sz="1200" b="1" dirty="0" smtClean="0"/>
                </a:p>
              </p:txBody>
            </p:sp>
            <p:sp>
              <p:nvSpPr>
                <p:cNvPr id="19" name="テキスト ボックス 18"/>
                <p:cNvSpPr txBox="1"/>
                <p:nvPr/>
              </p:nvSpPr>
              <p:spPr>
                <a:xfrm>
                  <a:off x="8193886" y="2910086"/>
                  <a:ext cx="338554" cy="461665"/>
                </a:xfrm>
                <a:prstGeom prst="rect">
                  <a:avLst/>
                </a:prstGeom>
                <a:noFill/>
              </p:spPr>
              <p:txBody>
                <a:bodyPr wrap="none" rtlCol="0">
                  <a:spAutoFit/>
                </a:bodyPr>
                <a:lstStyle/>
                <a:p>
                  <a:endParaRPr lang="en-US" altLang="ja-JP" sz="1200" b="1" dirty="0" smtClean="0"/>
                </a:p>
                <a:p>
                  <a:r>
                    <a:rPr kumimoji="1" lang="ja-JP" altLang="en-US" sz="1200" b="1" dirty="0"/>
                    <a:t>△</a:t>
                  </a:r>
                  <a:endParaRPr kumimoji="1" lang="en-US" altLang="ja-JP" sz="1200" b="1" dirty="0" smtClean="0"/>
                </a:p>
              </p:txBody>
            </p:sp>
          </p:grpSp>
          <p:grpSp>
            <p:nvGrpSpPr>
              <p:cNvPr id="6" name="グループ化 5"/>
              <p:cNvGrpSpPr/>
              <p:nvPr/>
            </p:nvGrpSpPr>
            <p:grpSpPr>
              <a:xfrm>
                <a:off x="1765735" y="781249"/>
                <a:ext cx="430172" cy="688141"/>
                <a:chOff x="1770671" y="1290725"/>
                <a:chExt cx="430172" cy="688141"/>
              </a:xfrm>
            </p:grpSpPr>
            <p:grpSp>
              <p:nvGrpSpPr>
                <p:cNvPr id="7" name="グループ化 6"/>
                <p:cNvGrpSpPr/>
                <p:nvPr/>
              </p:nvGrpSpPr>
              <p:grpSpPr>
                <a:xfrm rot="8434070">
                  <a:off x="1770671" y="1290725"/>
                  <a:ext cx="232364" cy="558740"/>
                  <a:chOff x="1259632" y="476672"/>
                  <a:chExt cx="432048" cy="720080"/>
                </a:xfrm>
              </p:grpSpPr>
              <p:cxnSp>
                <p:nvCxnSpPr>
                  <p:cNvPr id="9" name="直線コネクタ 8"/>
                  <p:cNvCxnSpPr/>
                  <p:nvPr/>
                </p:nvCxnSpPr>
                <p:spPr>
                  <a:xfrm flipH="1">
                    <a:off x="1259632" y="476672"/>
                    <a:ext cx="216024"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259632" y="764704"/>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475656" y="476672"/>
                    <a:ext cx="0"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259632" y="908720"/>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rot="19081539">
                  <a:off x="2042863" y="1701867"/>
                  <a:ext cx="157980" cy="276999"/>
                </a:xfrm>
                <a:prstGeom prst="rect">
                  <a:avLst/>
                </a:prstGeom>
                <a:noFill/>
              </p:spPr>
              <p:txBody>
                <a:bodyPr wrap="square" lIns="0" tIns="0" rIns="0" bIns="0" rtlCol="0">
                  <a:spAutoFit/>
                </a:bodyPr>
                <a:lstStyle/>
                <a:p>
                  <a:r>
                    <a:rPr kumimoji="1" lang="en-US" altLang="ja-JP" dirty="0" smtClean="0"/>
                    <a:t>N</a:t>
                  </a:r>
                  <a:endParaRPr kumimoji="1" lang="ja-JP" altLang="en-US" dirty="0"/>
                </a:p>
              </p:txBody>
            </p:sp>
          </p:grpSp>
        </p:grpSp>
        <p:sp>
          <p:nvSpPr>
            <p:cNvPr id="4" name="テキスト ボックス 3"/>
            <p:cNvSpPr txBox="1"/>
            <p:nvPr/>
          </p:nvSpPr>
          <p:spPr>
            <a:xfrm>
              <a:off x="5188361" y="2271657"/>
              <a:ext cx="338554" cy="646331"/>
            </a:xfrm>
            <a:prstGeom prst="rect">
              <a:avLst/>
            </a:prstGeom>
            <a:noFill/>
          </p:spPr>
          <p:txBody>
            <a:bodyPr wrap="none" rtlCol="0">
              <a:spAutoFit/>
            </a:bodyPr>
            <a:lstStyle/>
            <a:p>
              <a:r>
                <a:rPr lang="ja-JP" altLang="en-US" sz="1200" dirty="0" smtClean="0"/>
                <a:t>△</a:t>
              </a:r>
              <a:endParaRPr lang="en-US" altLang="ja-JP" sz="1200" dirty="0" smtClean="0"/>
            </a:p>
            <a:p>
              <a:r>
                <a:rPr kumimoji="1" lang="ja-JP" altLang="en-US" sz="1200" dirty="0" smtClean="0"/>
                <a:t>●</a:t>
              </a:r>
              <a:endParaRPr kumimoji="1" lang="en-US" altLang="ja-JP" sz="1200" dirty="0" smtClean="0"/>
            </a:p>
            <a:p>
              <a:r>
                <a:rPr kumimoji="1" lang="ja-JP" altLang="en-US" sz="1200" dirty="0" smtClean="0"/>
                <a:t>◆</a:t>
              </a:r>
              <a:endParaRPr kumimoji="1" lang="en-US" altLang="ja-JP" sz="1200" dirty="0" smtClean="0"/>
            </a:p>
          </p:txBody>
        </p:sp>
      </p:grpSp>
      <p:sp>
        <p:nvSpPr>
          <p:cNvPr id="111" name="正方形/長方形 110"/>
          <p:cNvSpPr/>
          <p:nvPr/>
        </p:nvSpPr>
        <p:spPr>
          <a:xfrm>
            <a:off x="2427372" y="1902680"/>
            <a:ext cx="1411200" cy="1403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0" name="正方形/長方形 99"/>
          <p:cNvSpPr/>
          <p:nvPr/>
        </p:nvSpPr>
        <p:spPr>
          <a:xfrm>
            <a:off x="3859176" y="1902681"/>
            <a:ext cx="1418400" cy="1404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3" name="Picture 2" descr="E:\提出用フォルダ\実験写真\DSCN11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7006" y="3750438"/>
            <a:ext cx="3995936" cy="2996953"/>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484" y="3756238"/>
            <a:ext cx="3975842" cy="298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 name="正方形/長方形 114"/>
          <p:cNvSpPr/>
          <p:nvPr/>
        </p:nvSpPr>
        <p:spPr>
          <a:xfrm>
            <a:off x="1660689" y="6255979"/>
            <a:ext cx="1351715" cy="426224"/>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000"/>
              </a:lnSpc>
            </a:pPr>
            <a:r>
              <a:rPr kumimoji="1" lang="ja-JP" altLang="en-US" b="1" dirty="0" smtClean="0"/>
              <a:t>待機場所</a:t>
            </a:r>
            <a:endParaRPr kumimoji="1" lang="en-US" altLang="ja-JP" b="1" dirty="0" smtClean="0"/>
          </a:p>
        </p:txBody>
      </p:sp>
      <p:sp>
        <p:nvSpPr>
          <p:cNvPr id="116" name="正方形/長方形 115"/>
          <p:cNvSpPr/>
          <p:nvPr/>
        </p:nvSpPr>
        <p:spPr>
          <a:xfrm>
            <a:off x="6244621" y="6255979"/>
            <a:ext cx="1351715" cy="426224"/>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000"/>
              </a:lnSpc>
            </a:pPr>
            <a:r>
              <a:rPr lang="ja-JP" altLang="en-US" b="1" dirty="0"/>
              <a:t>実験エリア</a:t>
            </a:r>
            <a:endParaRPr kumimoji="1" lang="en-US" altLang="ja-JP" b="1" dirty="0" smtClean="0"/>
          </a:p>
        </p:txBody>
      </p:sp>
      <p:cxnSp>
        <p:nvCxnSpPr>
          <p:cNvPr id="118" name="直線コネクタ 117"/>
          <p:cNvCxnSpPr/>
          <p:nvPr/>
        </p:nvCxnSpPr>
        <p:spPr>
          <a:xfrm>
            <a:off x="2423708" y="1868496"/>
            <a:ext cx="57534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2420813" y="3338470"/>
            <a:ext cx="57534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2" name="テキスト ボックス 121"/>
          <p:cNvSpPr txBox="1"/>
          <p:nvPr/>
        </p:nvSpPr>
        <p:spPr>
          <a:xfrm>
            <a:off x="6576030" y="879433"/>
            <a:ext cx="2084225" cy="369332"/>
          </a:xfrm>
          <a:prstGeom prst="rect">
            <a:avLst/>
          </a:prstGeom>
          <a:solidFill>
            <a:schemeClr val="bg1"/>
          </a:solidFill>
          <a:ln w="25400">
            <a:solidFill>
              <a:srgbClr val="FF0000"/>
            </a:solidFill>
          </a:ln>
        </p:spPr>
        <p:txBody>
          <a:bodyPr wrap="none" rtlCol="0">
            <a:spAutoFit/>
          </a:bodyPr>
          <a:lstStyle/>
          <a:p>
            <a:r>
              <a:rPr kumimoji="1" lang="ja-JP" altLang="en-US" b="1" dirty="0" smtClean="0"/>
              <a:t>遮風ビニールシート</a:t>
            </a:r>
            <a:endParaRPr kumimoji="1" lang="ja-JP" altLang="en-US" b="1" dirty="0"/>
          </a:p>
        </p:txBody>
      </p:sp>
      <p:cxnSp>
        <p:nvCxnSpPr>
          <p:cNvPr id="124" name="直線コネクタ 123"/>
          <p:cNvCxnSpPr/>
          <p:nvPr/>
        </p:nvCxnSpPr>
        <p:spPr>
          <a:xfrm flipH="1">
            <a:off x="5488799" y="1248765"/>
            <a:ext cx="1087231" cy="61338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a:xfrm>
            <a:off x="6701789" y="3531754"/>
            <a:ext cx="2084225" cy="369332"/>
          </a:xfrm>
          <a:prstGeom prst="rect">
            <a:avLst/>
          </a:prstGeom>
          <a:solidFill>
            <a:schemeClr val="bg1"/>
          </a:solidFill>
          <a:ln w="25400">
            <a:solidFill>
              <a:srgbClr val="FF0000"/>
            </a:solidFill>
          </a:ln>
        </p:spPr>
        <p:txBody>
          <a:bodyPr wrap="none" rtlCol="0">
            <a:spAutoFit/>
          </a:bodyPr>
          <a:lstStyle/>
          <a:p>
            <a:r>
              <a:rPr kumimoji="1" lang="ja-JP" altLang="en-US" b="1" dirty="0" smtClean="0"/>
              <a:t>遮風ビニールシート</a:t>
            </a:r>
            <a:endParaRPr kumimoji="1" lang="ja-JP" altLang="en-US" b="1" dirty="0"/>
          </a:p>
        </p:txBody>
      </p:sp>
      <p:cxnSp>
        <p:nvCxnSpPr>
          <p:cNvPr id="127" name="直線コネクタ 126"/>
          <p:cNvCxnSpPr>
            <a:stCxn id="126" idx="1"/>
          </p:cNvCxnSpPr>
          <p:nvPr/>
        </p:nvCxnSpPr>
        <p:spPr>
          <a:xfrm flipH="1" flipV="1">
            <a:off x="5481650" y="3334542"/>
            <a:ext cx="1220139" cy="3818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2" name="正方形/長方形 131"/>
          <p:cNvSpPr/>
          <p:nvPr/>
        </p:nvSpPr>
        <p:spPr>
          <a:xfrm>
            <a:off x="320974" y="1905405"/>
            <a:ext cx="1123200" cy="3456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テキスト ボックス 132"/>
          <p:cNvSpPr txBox="1"/>
          <p:nvPr/>
        </p:nvSpPr>
        <p:spPr>
          <a:xfrm>
            <a:off x="3498753" y="108247"/>
            <a:ext cx="2592966" cy="523220"/>
          </a:xfrm>
          <a:prstGeom prst="rect">
            <a:avLst/>
          </a:prstGeom>
          <a:noFill/>
        </p:spPr>
        <p:txBody>
          <a:bodyPr wrap="square" rtlCol="0">
            <a:spAutoFit/>
          </a:bodyPr>
          <a:lstStyle/>
          <a:p>
            <a:r>
              <a:rPr kumimoji="1" lang="ja-JP" altLang="en-US" sz="2800" b="1" dirty="0" smtClean="0">
                <a:solidFill>
                  <a:srgbClr val="FFFF00"/>
                </a:solidFill>
              </a:rPr>
              <a:t>実験エリア概要</a:t>
            </a:r>
            <a:endParaRPr kumimoji="1" lang="ja-JP" altLang="en-US" sz="2800" b="1" dirty="0">
              <a:solidFill>
                <a:srgbClr val="FFFF00"/>
              </a:solidFill>
            </a:endParaRPr>
          </a:p>
        </p:txBody>
      </p:sp>
      <p:sp>
        <p:nvSpPr>
          <p:cNvPr id="134" name="テキスト ボックス 133"/>
          <p:cNvSpPr txBox="1"/>
          <p:nvPr/>
        </p:nvSpPr>
        <p:spPr>
          <a:xfrm>
            <a:off x="2459964" y="2404817"/>
            <a:ext cx="1374094" cy="400110"/>
          </a:xfrm>
          <a:prstGeom prst="rect">
            <a:avLst/>
          </a:prstGeom>
          <a:noFill/>
        </p:spPr>
        <p:txBody>
          <a:bodyPr wrap="none" rtlCol="0">
            <a:spAutoFit/>
          </a:bodyPr>
          <a:lstStyle/>
          <a:p>
            <a:r>
              <a:rPr kumimoji="1" lang="ja-JP" altLang="en-US" sz="2000" b="1" dirty="0" smtClean="0"/>
              <a:t>日除けなし</a:t>
            </a:r>
            <a:endParaRPr kumimoji="1" lang="ja-JP" altLang="en-US" sz="2000" b="1" dirty="0"/>
          </a:p>
        </p:txBody>
      </p:sp>
      <p:sp>
        <p:nvSpPr>
          <p:cNvPr id="145" name="正方形/長方形 144"/>
          <p:cNvSpPr/>
          <p:nvPr/>
        </p:nvSpPr>
        <p:spPr>
          <a:xfrm>
            <a:off x="5302608" y="1894065"/>
            <a:ext cx="1418400" cy="1404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6746900" y="1895316"/>
            <a:ext cx="1418400" cy="1404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テキスト ボックス 146"/>
          <p:cNvSpPr txBox="1"/>
          <p:nvPr/>
        </p:nvSpPr>
        <p:spPr>
          <a:xfrm>
            <a:off x="4916811" y="2405525"/>
            <a:ext cx="2103461" cy="400110"/>
          </a:xfrm>
          <a:prstGeom prst="rect">
            <a:avLst/>
          </a:prstGeom>
          <a:noFill/>
        </p:spPr>
        <p:txBody>
          <a:bodyPr wrap="none" rtlCol="0">
            <a:spAutoFit/>
          </a:bodyPr>
          <a:lstStyle/>
          <a:p>
            <a:r>
              <a:rPr kumimoji="1" lang="ja-JP" altLang="en-US" sz="2000" b="1" dirty="0" smtClean="0">
                <a:solidFill>
                  <a:srgbClr val="FF0000"/>
                </a:solidFill>
              </a:rPr>
              <a:t>日除け設置エリア</a:t>
            </a:r>
            <a:endParaRPr kumimoji="1" lang="ja-JP" altLang="en-US" sz="2000" b="1" dirty="0">
              <a:solidFill>
                <a:srgbClr val="FF0000"/>
              </a:solidFill>
            </a:endParaRPr>
          </a:p>
        </p:txBody>
      </p:sp>
      <p:sp>
        <p:nvSpPr>
          <p:cNvPr id="148" name="円/楕円 147"/>
          <p:cNvSpPr/>
          <p:nvPr/>
        </p:nvSpPr>
        <p:spPr>
          <a:xfrm>
            <a:off x="1141778" y="3901655"/>
            <a:ext cx="2395643" cy="7514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9" name="直線コネクタ 148"/>
          <p:cNvCxnSpPr>
            <a:stCxn id="148" idx="1"/>
            <a:endCxn id="38" idx="2"/>
          </p:cNvCxnSpPr>
          <p:nvPr/>
        </p:nvCxnSpPr>
        <p:spPr>
          <a:xfrm flipH="1" flipV="1">
            <a:off x="888026" y="2261763"/>
            <a:ext cx="604586" cy="17499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直線矢印コネクタ 157"/>
          <p:cNvCxnSpPr>
            <a:stCxn id="126" idx="2"/>
          </p:cNvCxnSpPr>
          <p:nvPr/>
        </p:nvCxnSpPr>
        <p:spPr>
          <a:xfrm flipH="1">
            <a:off x="5488799" y="3901086"/>
            <a:ext cx="2255103" cy="102502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2" name="テキスト ボックス 161"/>
          <p:cNvSpPr txBox="1"/>
          <p:nvPr/>
        </p:nvSpPr>
        <p:spPr>
          <a:xfrm>
            <a:off x="315667" y="1885598"/>
            <a:ext cx="1133813" cy="369332"/>
          </a:xfrm>
          <a:prstGeom prst="rect">
            <a:avLst/>
          </a:prstGeom>
          <a:noFill/>
          <a:ln w="19050">
            <a:noFill/>
          </a:ln>
        </p:spPr>
        <p:txBody>
          <a:bodyPr wrap="square" rtlCol="0">
            <a:spAutoFit/>
          </a:bodyPr>
          <a:lstStyle/>
          <a:p>
            <a:r>
              <a:rPr lang="ja-JP" altLang="en-US" b="1" dirty="0"/>
              <a:t>待機場所</a:t>
            </a:r>
            <a:endParaRPr kumimoji="1" lang="ja-JP" altLang="en-US" b="1" dirty="0"/>
          </a:p>
        </p:txBody>
      </p:sp>
      <p:cxnSp>
        <p:nvCxnSpPr>
          <p:cNvPr id="163" name="直線矢印コネクタ 162"/>
          <p:cNvCxnSpPr>
            <a:stCxn id="126" idx="2"/>
          </p:cNvCxnSpPr>
          <p:nvPr/>
        </p:nvCxnSpPr>
        <p:spPr>
          <a:xfrm>
            <a:off x="7743902" y="3901086"/>
            <a:ext cx="569060" cy="11120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55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fade">
                                      <p:cBhvr>
                                        <p:cTn id="13" dur="500"/>
                                        <p:tgtEl>
                                          <p:spTgt spid="1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2"/>
                                        </p:tgtEl>
                                        <p:attrNameLst>
                                          <p:attrName>style.visibility</p:attrName>
                                        </p:attrNameLst>
                                      </p:cBhvr>
                                      <p:to>
                                        <p:strVal val="visible"/>
                                      </p:to>
                                    </p:set>
                                    <p:animEffect transition="in" filter="fade">
                                      <p:cBhvr>
                                        <p:cTn id="16" dur="500"/>
                                        <p:tgtEl>
                                          <p:spTgt spid="122"/>
                                        </p:tgtEl>
                                      </p:cBhvr>
                                    </p:animEffect>
                                  </p:childTnLst>
                                </p:cTn>
                              </p:par>
                              <p:par>
                                <p:cTn id="17" presetID="10"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500"/>
                                        <p:tgtEl>
                                          <p:spTgt spid="124"/>
                                        </p:tgtEl>
                                      </p:cBhvr>
                                    </p:animEffect>
                                  </p:childTnLst>
                                </p:cTn>
                              </p:par>
                              <p:par>
                                <p:cTn id="20" presetID="10" presetClass="entr" presetSubtype="0" fill="hold" nodeType="with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fade">
                                      <p:cBhvr>
                                        <p:cTn id="22" dur="500"/>
                                        <p:tgtEl>
                                          <p:spTgt spid="118"/>
                                        </p:tgtEl>
                                      </p:cBhvr>
                                    </p:animEffect>
                                  </p:childTnLst>
                                </p:cTn>
                              </p:par>
                              <p:par>
                                <p:cTn id="23" presetID="10" presetClass="entr" presetSubtype="0" fill="hold" nodeType="with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par>
                                <p:cTn id="26" presetID="10" presetClass="entr" presetSubtype="0" fill="hold"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fade">
                                      <p:cBhvr>
                                        <p:cTn id="28" dur="500"/>
                                        <p:tgtEl>
                                          <p:spTgt spid="1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6"/>
                                        </p:tgtEl>
                                        <p:attrNameLst>
                                          <p:attrName>style.visibility</p:attrName>
                                        </p:attrNameLst>
                                      </p:cBhvr>
                                      <p:to>
                                        <p:strVal val="visible"/>
                                      </p:to>
                                    </p:set>
                                    <p:animEffect transition="in" filter="fade">
                                      <p:cBhvr>
                                        <p:cTn id="31" dur="500"/>
                                        <p:tgtEl>
                                          <p:spTgt spid="1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fade">
                                      <p:cBhvr>
                                        <p:cTn id="34" dur="500"/>
                                        <p:tgtEl>
                                          <p:spTgt spid="1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fade">
                                      <p:cBhvr>
                                        <p:cTn id="37" dur="500"/>
                                        <p:tgtEl>
                                          <p:spTgt spid="1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7"/>
                                        </p:tgtEl>
                                        <p:attrNameLst>
                                          <p:attrName>style.visibility</p:attrName>
                                        </p:attrNameLst>
                                      </p:cBhvr>
                                      <p:to>
                                        <p:strVal val="visible"/>
                                      </p:to>
                                    </p:set>
                                    <p:animEffect transition="in" filter="fade">
                                      <p:cBhvr>
                                        <p:cTn id="40" dur="500"/>
                                        <p:tgtEl>
                                          <p:spTgt spid="14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4"/>
                                        </p:tgtEl>
                                        <p:attrNameLst>
                                          <p:attrName>style.visibility</p:attrName>
                                        </p:attrNameLst>
                                      </p:cBhvr>
                                      <p:to>
                                        <p:strVal val="visible"/>
                                      </p:to>
                                    </p:set>
                                    <p:animEffect transition="in" filter="fade">
                                      <p:cBhvr>
                                        <p:cTn id="43" dur="500"/>
                                        <p:tgtEl>
                                          <p:spTgt spid="134"/>
                                        </p:tgtEl>
                                      </p:cBhvr>
                                    </p:animEffect>
                                  </p:childTnLst>
                                </p:cTn>
                              </p:par>
                              <p:par>
                                <p:cTn id="44" presetID="10" presetClass="entr" presetSubtype="0" fill="hold"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500"/>
                                        <p:tgtEl>
                                          <p:spTgt spid="14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8"/>
                                        </p:tgtEl>
                                        <p:attrNameLst>
                                          <p:attrName>style.visibility</p:attrName>
                                        </p:attrNameLst>
                                      </p:cBhvr>
                                      <p:to>
                                        <p:strVal val="visible"/>
                                      </p:to>
                                    </p:set>
                                    <p:animEffect transition="in" filter="fade">
                                      <p:cBhvr>
                                        <p:cTn id="49" dur="500"/>
                                        <p:tgtEl>
                                          <p:spTgt spid="148"/>
                                        </p:tgtEl>
                                      </p:cBhvr>
                                    </p:animEffect>
                                  </p:childTnLst>
                                </p:cTn>
                              </p:par>
                              <p:par>
                                <p:cTn id="50" presetID="10" presetClass="entr" presetSubtype="0" fill="hold" nodeType="withEffect">
                                  <p:stCondLst>
                                    <p:cond delay="0"/>
                                  </p:stCondLst>
                                  <p:childTnLst>
                                    <p:set>
                                      <p:cBhvr>
                                        <p:cTn id="51" dur="1" fill="hold">
                                          <p:stCondLst>
                                            <p:cond delay="0"/>
                                          </p:stCondLst>
                                        </p:cTn>
                                        <p:tgtEl>
                                          <p:spTgt spid="158"/>
                                        </p:tgtEl>
                                        <p:attrNameLst>
                                          <p:attrName>style.visibility</p:attrName>
                                        </p:attrNameLst>
                                      </p:cBhvr>
                                      <p:to>
                                        <p:strVal val="visible"/>
                                      </p:to>
                                    </p:set>
                                    <p:animEffect transition="in" filter="fade">
                                      <p:cBhvr>
                                        <p:cTn id="52" dur="500"/>
                                        <p:tgtEl>
                                          <p:spTgt spid="15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2"/>
                                        </p:tgtEl>
                                        <p:attrNameLst>
                                          <p:attrName>style.visibility</p:attrName>
                                        </p:attrNameLst>
                                      </p:cBhvr>
                                      <p:to>
                                        <p:strVal val="visible"/>
                                      </p:to>
                                    </p:set>
                                    <p:animEffect transition="in" filter="fade">
                                      <p:cBhvr>
                                        <p:cTn id="55" dur="500"/>
                                        <p:tgtEl>
                                          <p:spTgt spid="162"/>
                                        </p:tgtEl>
                                      </p:cBhvr>
                                    </p:animEffect>
                                  </p:childTnLst>
                                </p:cTn>
                              </p:par>
                              <p:par>
                                <p:cTn id="56" presetID="10" presetClass="entr" presetSubtype="0" fill="hold" nodeType="withEffect">
                                  <p:stCondLst>
                                    <p:cond delay="0"/>
                                  </p:stCondLst>
                                  <p:childTnLst>
                                    <p:set>
                                      <p:cBhvr>
                                        <p:cTn id="57" dur="1" fill="hold">
                                          <p:stCondLst>
                                            <p:cond delay="0"/>
                                          </p:stCondLst>
                                        </p:cTn>
                                        <p:tgtEl>
                                          <p:spTgt spid="163"/>
                                        </p:tgtEl>
                                        <p:attrNameLst>
                                          <p:attrName>style.visibility</p:attrName>
                                        </p:attrNameLst>
                                      </p:cBhvr>
                                      <p:to>
                                        <p:strVal val="visible"/>
                                      </p:to>
                                    </p:set>
                                    <p:animEffect transition="in" filter="fade">
                                      <p:cBhvr>
                                        <p:cTn id="58"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00" grpId="0" animBg="1"/>
      <p:bldP spid="122" grpId="0" animBg="1"/>
      <p:bldP spid="126" grpId="0" animBg="1"/>
      <p:bldP spid="132" grpId="0" animBg="1"/>
      <p:bldP spid="134" grpId="0"/>
      <p:bldP spid="145" grpId="0" animBg="1"/>
      <p:bldP spid="146" grpId="0" animBg="1"/>
      <p:bldP spid="147" grpId="0"/>
      <p:bldP spid="148" grpId="0" animBg="1"/>
      <p:bldP spid="1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23962" y="20674"/>
            <a:ext cx="9289032" cy="6880358"/>
          </a:xfrm>
        </p:spPr>
        <p:txBody>
          <a:bodyPr>
            <a:normAutofit/>
          </a:bodyPr>
          <a:lstStyle/>
          <a:p>
            <a:pPr marL="0" indent="0">
              <a:buNone/>
            </a:pPr>
            <a:r>
              <a:rPr lang="ja-JP" altLang="en-US" sz="2800" b="1" dirty="0" smtClean="0">
                <a:solidFill>
                  <a:srgbClr val="FFFF00"/>
                </a:solidFill>
              </a:rPr>
              <a:t>実験日・条件</a:t>
            </a:r>
            <a:endParaRPr lang="en-US" altLang="ja-JP" sz="2800" b="1" dirty="0" smtClean="0">
              <a:solidFill>
                <a:srgbClr val="FFFF00"/>
              </a:solidFill>
            </a:endParaRPr>
          </a:p>
          <a:p>
            <a:pPr marL="0" indent="0">
              <a:lnSpc>
                <a:spcPts val="2900"/>
              </a:lnSpc>
              <a:buNone/>
            </a:pPr>
            <a:r>
              <a:rPr lang="ja-JP" altLang="en-US" sz="2400" b="1" dirty="0" smtClean="0">
                <a:solidFill>
                  <a:srgbClr val="FFFF00"/>
                </a:solidFill>
              </a:rPr>
              <a:t>・実験</a:t>
            </a:r>
            <a:r>
              <a:rPr lang="ja-JP" altLang="en-US" sz="2400" b="1" dirty="0">
                <a:solidFill>
                  <a:srgbClr val="FFFF00"/>
                </a:solidFill>
              </a:rPr>
              <a:t>日</a:t>
            </a:r>
            <a:r>
              <a:rPr lang="ja-JP" altLang="en-US" sz="2400" b="1" u="sng" dirty="0" smtClean="0">
                <a:solidFill>
                  <a:schemeClr val="bg1"/>
                </a:solidFill>
              </a:rPr>
              <a:t>　　</a:t>
            </a:r>
            <a:endParaRPr lang="en-US" altLang="ja-JP" sz="2400" b="1" u="sng" dirty="0" smtClean="0">
              <a:solidFill>
                <a:schemeClr val="bg1"/>
              </a:solidFill>
            </a:endParaRPr>
          </a:p>
          <a:p>
            <a:pPr marL="0" indent="0">
              <a:lnSpc>
                <a:spcPts val="2900"/>
              </a:lnSpc>
              <a:buNone/>
            </a:pPr>
            <a:r>
              <a:rPr lang="ja-JP" altLang="en-US" sz="2400" b="1" dirty="0" smtClean="0">
                <a:solidFill>
                  <a:schemeClr val="bg1"/>
                </a:solidFill>
              </a:rPr>
              <a:t>　実験エリアの</a:t>
            </a:r>
            <a:r>
              <a:rPr lang="ja-JP" altLang="en-US" sz="2400" b="1" dirty="0">
                <a:solidFill>
                  <a:schemeClr val="bg1"/>
                </a:solidFill>
              </a:rPr>
              <a:t>環境測定（被験者なし</a:t>
            </a:r>
            <a:r>
              <a:rPr lang="ja-JP" altLang="en-US" sz="2400" b="1" dirty="0" smtClean="0">
                <a:solidFill>
                  <a:schemeClr val="bg1"/>
                </a:solidFill>
              </a:rPr>
              <a:t>）</a:t>
            </a:r>
            <a:endParaRPr lang="en-US" altLang="ja-JP" sz="2400" b="1" dirty="0" smtClean="0">
              <a:solidFill>
                <a:schemeClr val="bg1"/>
              </a:solidFill>
            </a:endParaRPr>
          </a:p>
          <a:p>
            <a:pPr marL="0" indent="0">
              <a:lnSpc>
                <a:spcPts val="2900"/>
              </a:lnSpc>
              <a:buNone/>
            </a:pPr>
            <a:r>
              <a:rPr lang="ja-JP" altLang="en-US" sz="2400" b="1" dirty="0" smtClean="0">
                <a:solidFill>
                  <a:schemeClr val="bg1"/>
                </a:solidFill>
              </a:rPr>
              <a:t>　　８月１６日～８月２３日の内、雨天以外の</a:t>
            </a:r>
            <a:r>
              <a:rPr lang="en-US" altLang="ja-JP" sz="2400" b="1" dirty="0" smtClean="0">
                <a:solidFill>
                  <a:schemeClr val="bg1"/>
                </a:solidFill>
              </a:rPr>
              <a:t>6</a:t>
            </a:r>
            <a:r>
              <a:rPr lang="ja-JP" altLang="en-US" sz="2400" b="1" dirty="0" smtClean="0">
                <a:solidFill>
                  <a:schemeClr val="bg1"/>
                </a:solidFill>
              </a:rPr>
              <a:t>日間</a:t>
            </a:r>
            <a:r>
              <a:rPr kumimoji="1" lang="ja-JP" altLang="en-US" sz="2400" b="1" dirty="0" smtClean="0">
                <a:solidFill>
                  <a:schemeClr val="bg1"/>
                </a:solidFill>
              </a:rPr>
              <a:t>　</a:t>
            </a:r>
            <a:endParaRPr kumimoji="1" lang="en-US" altLang="ja-JP" sz="2400" b="1" dirty="0" smtClean="0">
              <a:solidFill>
                <a:schemeClr val="bg1"/>
              </a:solidFill>
            </a:endParaRPr>
          </a:p>
          <a:p>
            <a:pPr marL="0" indent="0">
              <a:lnSpc>
                <a:spcPts val="2900"/>
              </a:lnSpc>
              <a:buNone/>
            </a:pPr>
            <a:r>
              <a:rPr lang="ja-JP" altLang="en-US" sz="2400" b="1" dirty="0">
                <a:solidFill>
                  <a:schemeClr val="bg1"/>
                </a:solidFill>
              </a:rPr>
              <a:t>　</a:t>
            </a:r>
            <a:r>
              <a:rPr kumimoji="1" lang="ja-JP" altLang="en-US" sz="2400" b="1" dirty="0" smtClean="0">
                <a:solidFill>
                  <a:schemeClr val="bg1"/>
                </a:solidFill>
              </a:rPr>
              <a:t>被験者実験</a:t>
            </a:r>
            <a:endParaRPr kumimoji="1" lang="en-US" altLang="ja-JP" sz="2400" b="1" dirty="0" smtClean="0">
              <a:solidFill>
                <a:schemeClr val="bg1"/>
              </a:solidFill>
            </a:endParaRPr>
          </a:p>
          <a:p>
            <a:pPr marL="0" indent="0">
              <a:lnSpc>
                <a:spcPts val="2900"/>
              </a:lnSpc>
              <a:buNone/>
            </a:pPr>
            <a:r>
              <a:rPr kumimoji="1" lang="ja-JP" altLang="en-US" sz="2400" b="1" dirty="0" smtClean="0">
                <a:solidFill>
                  <a:schemeClr val="bg1"/>
                </a:solidFill>
              </a:rPr>
              <a:t>　　８月２４日～９月２８日の内、</a:t>
            </a:r>
            <a:r>
              <a:rPr lang="ja-JP" altLang="en-US" sz="2400" b="1" dirty="0" smtClean="0">
                <a:solidFill>
                  <a:schemeClr val="bg1"/>
                </a:solidFill>
              </a:rPr>
              <a:t>雨天</a:t>
            </a:r>
            <a:r>
              <a:rPr lang="ja-JP" altLang="en-US" sz="2400" b="1" dirty="0">
                <a:solidFill>
                  <a:schemeClr val="bg1"/>
                </a:solidFill>
              </a:rPr>
              <a:t>以外</a:t>
            </a:r>
            <a:r>
              <a:rPr lang="ja-JP" altLang="en-US" sz="2400" b="1" dirty="0" smtClean="0">
                <a:solidFill>
                  <a:schemeClr val="bg1"/>
                </a:solidFill>
              </a:rPr>
              <a:t>の</a:t>
            </a:r>
            <a:r>
              <a:rPr lang="en-US" altLang="ja-JP" sz="2400" b="1" dirty="0" smtClean="0">
                <a:solidFill>
                  <a:schemeClr val="bg1"/>
                </a:solidFill>
              </a:rPr>
              <a:t>10</a:t>
            </a:r>
            <a:r>
              <a:rPr lang="ja-JP" altLang="en-US" sz="2400" b="1" dirty="0" smtClean="0">
                <a:solidFill>
                  <a:schemeClr val="bg1"/>
                </a:solidFill>
              </a:rPr>
              <a:t>日間</a:t>
            </a:r>
            <a:endParaRPr lang="en-US" altLang="ja-JP" sz="2400" b="1" dirty="0">
              <a:solidFill>
                <a:schemeClr val="bg1"/>
              </a:solidFill>
            </a:endParaRPr>
          </a:p>
          <a:p>
            <a:pPr marL="0" indent="0">
              <a:lnSpc>
                <a:spcPts val="2900"/>
              </a:lnSpc>
              <a:buNone/>
            </a:pPr>
            <a:r>
              <a:rPr lang="ja-JP" altLang="en-US" sz="2400" b="1" dirty="0" smtClean="0">
                <a:solidFill>
                  <a:srgbClr val="FFFF00"/>
                </a:solidFill>
              </a:rPr>
              <a:t>・被験者</a:t>
            </a:r>
            <a:endParaRPr lang="en-US" altLang="ja-JP" sz="2400" b="1" dirty="0" smtClean="0">
              <a:solidFill>
                <a:srgbClr val="FFFF00"/>
              </a:solidFill>
            </a:endParaRPr>
          </a:p>
          <a:p>
            <a:pPr marL="0" indent="0">
              <a:lnSpc>
                <a:spcPts val="2900"/>
              </a:lnSpc>
              <a:buNone/>
            </a:pPr>
            <a:r>
              <a:rPr lang="ja-JP" altLang="en-US" sz="2400" b="1" dirty="0" smtClean="0">
                <a:solidFill>
                  <a:schemeClr val="bg1"/>
                </a:solidFill>
              </a:rPr>
              <a:t>　固定の</a:t>
            </a:r>
            <a:r>
              <a:rPr lang="en-US" altLang="ja-JP" sz="2400" b="1" dirty="0" smtClean="0">
                <a:solidFill>
                  <a:schemeClr val="bg1"/>
                </a:solidFill>
              </a:rPr>
              <a:t>8</a:t>
            </a:r>
            <a:r>
              <a:rPr lang="ja-JP" altLang="en-US" sz="2400" b="1" dirty="0" smtClean="0">
                <a:solidFill>
                  <a:schemeClr val="bg1"/>
                </a:solidFill>
              </a:rPr>
              <a:t>名（</a:t>
            </a:r>
            <a:r>
              <a:rPr lang="en-US" altLang="ja-JP" sz="2400" b="1" dirty="0" smtClean="0">
                <a:solidFill>
                  <a:schemeClr val="bg1"/>
                </a:solidFill>
              </a:rPr>
              <a:t>21</a:t>
            </a:r>
            <a:r>
              <a:rPr lang="ja-JP" altLang="en-US" sz="2400" b="1" dirty="0" smtClean="0">
                <a:solidFill>
                  <a:schemeClr val="bg1"/>
                </a:solidFill>
              </a:rPr>
              <a:t>～</a:t>
            </a:r>
            <a:r>
              <a:rPr lang="en-US" altLang="ja-JP" sz="2400" b="1" dirty="0" smtClean="0">
                <a:solidFill>
                  <a:schemeClr val="bg1"/>
                </a:solidFill>
              </a:rPr>
              <a:t>25</a:t>
            </a:r>
            <a:r>
              <a:rPr lang="ja-JP" altLang="en-US" sz="2400" b="1" dirty="0" smtClean="0">
                <a:solidFill>
                  <a:schemeClr val="bg1"/>
                </a:solidFill>
              </a:rPr>
              <a:t>才</a:t>
            </a:r>
            <a:r>
              <a:rPr lang="ja-JP" altLang="en-US" sz="2400" b="1" dirty="0">
                <a:solidFill>
                  <a:schemeClr val="bg1"/>
                </a:solidFill>
              </a:rPr>
              <a:t>、</a:t>
            </a:r>
            <a:r>
              <a:rPr lang="ja-JP" altLang="en-US" sz="2400" b="1" dirty="0" smtClean="0">
                <a:solidFill>
                  <a:schemeClr val="bg1"/>
                </a:solidFill>
              </a:rPr>
              <a:t>男子</a:t>
            </a:r>
            <a:r>
              <a:rPr lang="en-US" altLang="ja-JP" sz="2400" b="1" dirty="0" smtClean="0">
                <a:solidFill>
                  <a:schemeClr val="bg1"/>
                </a:solidFill>
              </a:rPr>
              <a:t>7</a:t>
            </a:r>
            <a:r>
              <a:rPr lang="ja-JP" altLang="en-US" sz="2400" b="1" dirty="0" smtClean="0">
                <a:solidFill>
                  <a:schemeClr val="bg1"/>
                </a:solidFill>
              </a:rPr>
              <a:t>名、女子</a:t>
            </a:r>
            <a:r>
              <a:rPr lang="en-US" altLang="ja-JP" sz="2400" b="1" dirty="0" smtClean="0">
                <a:solidFill>
                  <a:schemeClr val="bg1"/>
                </a:solidFill>
              </a:rPr>
              <a:t>1</a:t>
            </a:r>
            <a:r>
              <a:rPr lang="ja-JP" altLang="en-US" sz="2400" b="1" dirty="0" smtClean="0">
                <a:solidFill>
                  <a:schemeClr val="bg1"/>
                </a:solidFill>
              </a:rPr>
              <a:t>名）</a:t>
            </a:r>
            <a:endParaRPr lang="en-US" altLang="ja-JP" sz="2400" b="1" dirty="0" smtClean="0">
              <a:solidFill>
                <a:schemeClr val="bg1"/>
              </a:solidFill>
            </a:endParaRPr>
          </a:p>
          <a:p>
            <a:pPr marL="0" indent="0">
              <a:lnSpc>
                <a:spcPts val="2900"/>
              </a:lnSpc>
              <a:buNone/>
            </a:pPr>
            <a:r>
              <a:rPr lang="ja-JP" altLang="en-US" sz="2400" b="1" dirty="0" smtClean="0">
                <a:solidFill>
                  <a:schemeClr val="bg1"/>
                </a:solidFill>
              </a:rPr>
              <a:t>　</a:t>
            </a:r>
            <a:r>
              <a:rPr lang="en-US" altLang="ja-JP" sz="2400" b="1" dirty="0" smtClean="0">
                <a:solidFill>
                  <a:schemeClr val="bg1"/>
                </a:solidFill>
              </a:rPr>
              <a:t>Ⅰ</a:t>
            </a:r>
            <a:r>
              <a:rPr lang="ja-JP" altLang="en-US" sz="2400" b="1" dirty="0" smtClean="0">
                <a:solidFill>
                  <a:schemeClr val="bg1"/>
                </a:solidFill>
              </a:rPr>
              <a:t>班（被験者</a:t>
            </a:r>
            <a:r>
              <a:rPr lang="en-US" altLang="ja-JP" sz="2400" b="1" dirty="0" smtClean="0">
                <a:solidFill>
                  <a:schemeClr val="bg1"/>
                </a:solidFill>
              </a:rPr>
              <a:t>A</a:t>
            </a:r>
            <a:r>
              <a:rPr lang="ja-JP" altLang="en-US" sz="2400" b="1" dirty="0" smtClean="0">
                <a:solidFill>
                  <a:schemeClr val="bg1"/>
                </a:solidFill>
              </a:rPr>
              <a:t>～</a:t>
            </a:r>
            <a:r>
              <a:rPr lang="en-US" altLang="ja-JP" sz="2400" b="1" dirty="0" smtClean="0">
                <a:solidFill>
                  <a:schemeClr val="bg1"/>
                </a:solidFill>
              </a:rPr>
              <a:t>D</a:t>
            </a:r>
            <a:r>
              <a:rPr lang="ja-JP" altLang="en-US" sz="2400" b="1" dirty="0" smtClean="0">
                <a:solidFill>
                  <a:schemeClr val="bg1"/>
                </a:solidFill>
              </a:rPr>
              <a:t>）</a:t>
            </a:r>
            <a:r>
              <a:rPr lang="en-US" altLang="ja-JP" sz="2400" b="1" dirty="0" smtClean="0">
                <a:solidFill>
                  <a:schemeClr val="bg1"/>
                </a:solidFill>
              </a:rPr>
              <a:t>Ⅱ</a:t>
            </a:r>
            <a:r>
              <a:rPr lang="ja-JP" altLang="en-US" sz="2400" b="1" dirty="0" smtClean="0">
                <a:solidFill>
                  <a:schemeClr val="bg1"/>
                </a:solidFill>
              </a:rPr>
              <a:t>班（被験者</a:t>
            </a:r>
            <a:r>
              <a:rPr lang="en-US" altLang="ja-JP" sz="2400" b="1" dirty="0" smtClean="0">
                <a:solidFill>
                  <a:schemeClr val="bg1"/>
                </a:solidFill>
              </a:rPr>
              <a:t>E</a:t>
            </a:r>
            <a:r>
              <a:rPr lang="ja-JP" altLang="en-US" sz="2400" b="1" dirty="0" smtClean="0">
                <a:solidFill>
                  <a:schemeClr val="bg1"/>
                </a:solidFill>
              </a:rPr>
              <a:t>～</a:t>
            </a:r>
            <a:r>
              <a:rPr lang="en-US" altLang="ja-JP" sz="2400" b="1" dirty="0" smtClean="0">
                <a:solidFill>
                  <a:schemeClr val="bg1"/>
                </a:solidFill>
              </a:rPr>
              <a:t>H</a:t>
            </a:r>
            <a:r>
              <a:rPr lang="ja-JP" altLang="en-US" sz="2400" b="1" dirty="0" smtClean="0">
                <a:solidFill>
                  <a:schemeClr val="bg1"/>
                </a:solidFill>
              </a:rPr>
              <a:t>）で班分け</a:t>
            </a:r>
            <a:endParaRPr lang="en-US" altLang="ja-JP" sz="2400" b="1" dirty="0" smtClean="0">
              <a:solidFill>
                <a:schemeClr val="bg1"/>
              </a:solidFill>
            </a:endParaRPr>
          </a:p>
          <a:p>
            <a:pPr marL="0" indent="0">
              <a:lnSpc>
                <a:spcPts val="2900"/>
              </a:lnSpc>
              <a:buNone/>
            </a:pPr>
            <a:r>
              <a:rPr lang="ja-JP" altLang="en-US" sz="2400" b="1" dirty="0" smtClean="0">
                <a:solidFill>
                  <a:srgbClr val="FFFF00"/>
                </a:solidFill>
              </a:rPr>
              <a:t>・衣服について</a:t>
            </a:r>
            <a:endParaRPr lang="en-US" altLang="ja-JP" sz="2400" b="1" dirty="0" smtClean="0">
              <a:solidFill>
                <a:srgbClr val="FFFF00"/>
              </a:solidFill>
            </a:endParaRPr>
          </a:p>
          <a:p>
            <a:pPr marL="0" indent="0">
              <a:lnSpc>
                <a:spcPts val="2900"/>
              </a:lnSpc>
              <a:buNone/>
            </a:pPr>
            <a:r>
              <a:rPr kumimoji="1" lang="ja-JP" altLang="en-US" sz="2400" b="1" dirty="0" smtClean="0">
                <a:solidFill>
                  <a:schemeClr val="bg1"/>
                </a:solidFill>
              </a:rPr>
              <a:t>　条件を揃えるため、白地の半袖・半ズボンで統一</a:t>
            </a:r>
            <a:endParaRPr kumimoji="1" lang="en-US" altLang="ja-JP" sz="2400" b="1" dirty="0" smtClean="0">
              <a:solidFill>
                <a:schemeClr val="bg1"/>
              </a:solidFill>
            </a:endParaRPr>
          </a:p>
          <a:p>
            <a:pPr marL="0" indent="0">
              <a:buNone/>
            </a:pPr>
            <a:r>
              <a:rPr kumimoji="1" lang="ja-JP" altLang="en-US" sz="2400" b="1" dirty="0" smtClean="0">
                <a:solidFill>
                  <a:srgbClr val="FFFF00"/>
                </a:solidFill>
              </a:rPr>
              <a:t>・日除け</a:t>
            </a:r>
            <a:endParaRPr kumimoji="1" lang="en-US" altLang="ja-JP" sz="2400" b="1" dirty="0" smtClean="0">
              <a:solidFill>
                <a:srgbClr val="FFFF00"/>
              </a:solidFill>
            </a:endParaRPr>
          </a:p>
          <a:p>
            <a:pPr marL="0" indent="0">
              <a:buNone/>
            </a:pPr>
            <a:r>
              <a:rPr lang="ja-JP" altLang="en-US" sz="2400" b="1" dirty="0" smtClean="0">
                <a:solidFill>
                  <a:schemeClr val="bg1"/>
                </a:solidFill>
                <a:latin typeface="+mj-ea"/>
                <a:ea typeface="+mj-ea"/>
              </a:rPr>
              <a:t>　色と日射遮蔽率の異なる</a:t>
            </a:r>
            <a:r>
              <a:rPr lang="en-US" altLang="ja-JP" sz="2400" b="1" dirty="0" smtClean="0">
                <a:solidFill>
                  <a:schemeClr val="bg1"/>
                </a:solidFill>
                <a:latin typeface="+mj-ea"/>
                <a:ea typeface="+mj-ea"/>
              </a:rPr>
              <a:t>6</a:t>
            </a:r>
            <a:r>
              <a:rPr lang="ja-JP" altLang="en-US" sz="2400" b="1" dirty="0" smtClean="0">
                <a:solidFill>
                  <a:schemeClr val="bg1"/>
                </a:solidFill>
                <a:latin typeface="+mj-ea"/>
                <a:ea typeface="+mj-ea"/>
              </a:rPr>
              <a:t>種類の日除けを用意</a:t>
            </a:r>
            <a:endParaRPr kumimoji="1" lang="en-US" altLang="ja-JP" sz="2400" b="1" dirty="0" smtClean="0">
              <a:solidFill>
                <a:schemeClr val="bg1"/>
              </a:solidFill>
              <a:latin typeface="+mj-ea"/>
              <a:ea typeface="+mj-ea"/>
            </a:endParaRPr>
          </a:p>
          <a:p>
            <a:pPr marL="0" indent="0">
              <a:buNone/>
            </a:pPr>
            <a:r>
              <a:rPr kumimoji="1" lang="ja-JP" altLang="en-US" sz="2400" b="1" dirty="0" smtClean="0">
                <a:solidFill>
                  <a:srgbClr val="FFFF00"/>
                </a:solidFill>
              </a:rPr>
              <a:t>・アンケート</a:t>
            </a:r>
            <a:endParaRPr kumimoji="1" lang="en-US" altLang="ja-JP" sz="2400" b="1" dirty="0" smtClean="0">
              <a:solidFill>
                <a:srgbClr val="FFFF00"/>
              </a:solidFill>
            </a:endParaRPr>
          </a:p>
          <a:p>
            <a:pPr marL="0" indent="0">
              <a:buNone/>
            </a:pPr>
            <a:r>
              <a:rPr kumimoji="1" lang="ja-JP" altLang="en-US" sz="2400" b="1" dirty="0" smtClean="0">
                <a:solidFill>
                  <a:schemeClr val="bg1"/>
                </a:solidFill>
              </a:rPr>
              <a:t>　設問は</a:t>
            </a:r>
            <a:r>
              <a:rPr kumimoji="1" lang="en-US" altLang="ja-JP" sz="2400" b="1" dirty="0" smtClean="0">
                <a:solidFill>
                  <a:schemeClr val="bg1"/>
                </a:solidFill>
              </a:rPr>
              <a:t>9</a:t>
            </a:r>
            <a:r>
              <a:rPr kumimoji="1" lang="ja-JP" altLang="en-US" sz="2400" b="1" dirty="0" smtClean="0">
                <a:solidFill>
                  <a:schemeClr val="bg1"/>
                </a:solidFill>
              </a:rPr>
              <a:t>項目からなり、</a:t>
            </a:r>
            <a:r>
              <a:rPr kumimoji="1" lang="en-US" altLang="ja-JP" sz="2400" b="1" dirty="0" smtClean="0">
                <a:solidFill>
                  <a:schemeClr val="bg1"/>
                </a:solidFill>
              </a:rPr>
              <a:t>7</a:t>
            </a:r>
            <a:r>
              <a:rPr kumimoji="1" lang="ja-JP" altLang="en-US" sz="2400" b="1" dirty="0" smtClean="0">
                <a:solidFill>
                  <a:schemeClr val="bg1"/>
                </a:solidFill>
              </a:rPr>
              <a:t>段階で評価する</a:t>
            </a:r>
            <a:endParaRPr kumimoji="1" lang="en-US" altLang="ja-JP" sz="2400" b="1" dirty="0" smtClean="0">
              <a:solidFill>
                <a:schemeClr val="bg1"/>
              </a:solidFill>
            </a:endParaRPr>
          </a:p>
          <a:p>
            <a:pPr marL="0" indent="0">
              <a:buNone/>
            </a:pPr>
            <a:endParaRPr kumimoji="1" lang="ja-JP" altLang="en-US" sz="3000" dirty="0">
              <a:solidFill>
                <a:schemeClr val="bg1"/>
              </a:solidFill>
            </a:endParaRPr>
          </a:p>
        </p:txBody>
      </p:sp>
    </p:spTree>
    <p:extLst>
      <p:ext uri="{BB962C8B-B14F-4D97-AF65-F5344CB8AC3E}">
        <p14:creationId xmlns:p14="http://schemas.microsoft.com/office/powerpoint/2010/main" val="362151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lang="ja-JP" altLang="en-US" sz="2800" b="1" dirty="0" smtClean="0">
                <a:solidFill>
                  <a:srgbClr val="FFFF00"/>
                </a:solidFill>
              </a:rPr>
              <a:t>日除けの種類</a:t>
            </a:r>
            <a:endParaRPr kumimoji="1" lang="ja-JP" altLang="en-US" sz="2800" b="1" dirty="0">
              <a:solidFill>
                <a:srgbClr val="FFFF00"/>
              </a:solidFill>
            </a:endParaRPr>
          </a:p>
        </p:txBody>
      </p:sp>
      <p:sp>
        <p:nvSpPr>
          <p:cNvPr id="8" name="テキスト プレースホルダー 7"/>
          <p:cNvSpPr>
            <a:spLocks noGrp="1"/>
          </p:cNvSpPr>
          <p:nvPr>
            <p:ph type="body" idx="1"/>
          </p:nvPr>
        </p:nvSpPr>
        <p:spPr>
          <a:xfrm>
            <a:off x="429492" y="1562432"/>
            <a:ext cx="4040188" cy="834107"/>
          </a:xfrm>
        </p:spPr>
        <p:txBody>
          <a:bodyPr>
            <a:noAutofit/>
          </a:bodyPr>
          <a:lstStyle/>
          <a:p>
            <a:pPr algn="ctr"/>
            <a:r>
              <a:rPr kumimoji="1" lang="ja-JP" altLang="en-US" sz="2800" dirty="0" smtClean="0">
                <a:solidFill>
                  <a:schemeClr val="bg1"/>
                </a:solidFill>
              </a:rPr>
              <a:t>スタイロフォーム（</a:t>
            </a:r>
            <a:r>
              <a:rPr kumimoji="1" lang="en-US" altLang="ja-JP" sz="2800" dirty="0" smtClean="0">
                <a:solidFill>
                  <a:schemeClr val="bg1"/>
                </a:solidFill>
              </a:rPr>
              <a:t>88</a:t>
            </a:r>
            <a:r>
              <a:rPr kumimoji="1" lang="ja-JP" altLang="en-US" sz="2800" dirty="0" smtClean="0">
                <a:solidFill>
                  <a:schemeClr val="bg1"/>
                </a:solidFill>
              </a:rPr>
              <a:t>％）</a:t>
            </a:r>
            <a:endParaRPr kumimoji="1" lang="en-US" altLang="ja-JP" sz="2800" dirty="0" smtClean="0">
              <a:solidFill>
                <a:schemeClr val="bg1"/>
              </a:solidFill>
            </a:endParaRPr>
          </a:p>
          <a:p>
            <a:pPr algn="ctr"/>
            <a:r>
              <a:rPr lang="ja-JP" altLang="en-US" sz="2800" dirty="0" smtClean="0">
                <a:solidFill>
                  <a:schemeClr val="bg1"/>
                </a:solidFill>
              </a:rPr>
              <a:t>以降、</a:t>
            </a:r>
            <a:r>
              <a:rPr lang="ja-JP" altLang="en-US" sz="2800" dirty="0" smtClean="0">
                <a:solidFill>
                  <a:srgbClr val="FFFF00"/>
                </a:solidFill>
              </a:rPr>
              <a:t>スタイロ</a:t>
            </a:r>
            <a:endParaRPr kumimoji="1" lang="ja-JP" altLang="en-US" sz="2800" dirty="0">
              <a:solidFill>
                <a:srgbClr val="FFFF00"/>
              </a:solidFill>
            </a:endParaRPr>
          </a:p>
        </p:txBody>
      </p:sp>
      <p:pic>
        <p:nvPicPr>
          <p:cNvPr id="17" name="コンテンツ プレースホルダー 1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5996" y="2448471"/>
            <a:ext cx="4504001" cy="3378001"/>
          </a:xfrm>
          <a:prstGeom prst="rect">
            <a:avLst/>
          </a:prstGeom>
          <a:ln>
            <a:noFill/>
          </a:ln>
          <a:effectLst>
            <a:outerShdw blurRad="292100" dist="139700" dir="2700000" algn="tl" rotWithShape="0">
              <a:srgbClr val="333333">
                <a:alpha val="65000"/>
              </a:srgbClr>
            </a:outerShdw>
          </a:effectLst>
        </p:spPr>
      </p:pic>
      <p:sp>
        <p:nvSpPr>
          <p:cNvPr id="10" name="テキスト プレースホルダー 9"/>
          <p:cNvSpPr>
            <a:spLocks noGrp="1"/>
          </p:cNvSpPr>
          <p:nvPr>
            <p:ph type="body" sz="quarter" idx="3"/>
          </p:nvPr>
        </p:nvSpPr>
        <p:spPr>
          <a:xfrm>
            <a:off x="5038725" y="1560513"/>
            <a:ext cx="4041775" cy="639762"/>
          </a:xfrm>
        </p:spPr>
        <p:txBody>
          <a:bodyPr>
            <a:normAutofit/>
          </a:bodyPr>
          <a:lstStyle/>
          <a:p>
            <a:pPr algn="ctr"/>
            <a:r>
              <a:rPr lang="ja-JP" altLang="en-US" sz="2800" dirty="0" smtClean="0">
                <a:solidFill>
                  <a:schemeClr val="bg1"/>
                </a:solidFill>
              </a:rPr>
              <a:t>すだれ（</a:t>
            </a:r>
            <a:r>
              <a:rPr lang="en-US" altLang="ja-JP" sz="2800" dirty="0" smtClean="0">
                <a:solidFill>
                  <a:schemeClr val="bg1"/>
                </a:solidFill>
              </a:rPr>
              <a:t>63</a:t>
            </a:r>
            <a:r>
              <a:rPr lang="ja-JP" altLang="en-US" sz="2800" dirty="0" smtClean="0">
                <a:solidFill>
                  <a:schemeClr val="bg1"/>
                </a:solidFill>
              </a:rPr>
              <a:t>％）</a:t>
            </a:r>
            <a:endParaRPr kumimoji="1" lang="ja-JP" altLang="en-US" sz="2800" dirty="0">
              <a:solidFill>
                <a:schemeClr val="bg1"/>
              </a:solidFill>
            </a:endParaRPr>
          </a:p>
        </p:txBody>
      </p:sp>
      <p:pic>
        <p:nvPicPr>
          <p:cNvPr id="20" name="コンテンツ プレースホルダー 19"/>
          <p:cNvPicPr preferRelativeResize="0">
            <a:picLocks noGrp="1"/>
          </p:cNvPicPr>
          <p:nvPr>
            <p:ph sz="quarter" idx="4"/>
          </p:nvPr>
        </p:nvPicPr>
        <p:blipFill rotWithShape="1">
          <a:blip r:embed="rId3" cstate="print">
            <a:extLst>
              <a:ext uri="{28A0092B-C50C-407E-A947-70E740481C1C}">
                <a14:useLocalDpi xmlns:a14="http://schemas.microsoft.com/office/drawing/2010/main" val="0"/>
              </a:ext>
            </a:extLst>
          </a:blip>
          <a:srcRect l="4615" t="9841" r="3750"/>
          <a:stretch/>
        </p:blipFill>
        <p:spPr>
          <a:xfrm>
            <a:off x="4604510" y="2452787"/>
            <a:ext cx="4503600" cy="3367360"/>
          </a:xfrm>
          <a:prstGeom prst="rect">
            <a:avLst/>
          </a:prstGeom>
          <a:ln>
            <a:noFill/>
          </a:ln>
          <a:effectLst>
            <a:outerShdw blurRad="292100" dist="139700" dir="2700000" algn="tl" rotWithShape="0">
              <a:srgbClr val="333333">
                <a:alpha val="65000"/>
              </a:srgbClr>
            </a:outerShdw>
          </a:effectLst>
        </p:spPr>
      </p:pic>
      <p:sp>
        <p:nvSpPr>
          <p:cNvPr id="2" name="テキスト ボックス 1"/>
          <p:cNvSpPr txBox="1"/>
          <p:nvPr/>
        </p:nvSpPr>
        <p:spPr>
          <a:xfrm>
            <a:off x="683568" y="6000332"/>
            <a:ext cx="8141972" cy="523220"/>
          </a:xfrm>
          <a:prstGeom prst="rect">
            <a:avLst/>
          </a:prstGeom>
          <a:noFill/>
        </p:spPr>
        <p:txBody>
          <a:bodyPr wrap="none" rtlCol="0">
            <a:spAutoFit/>
          </a:bodyPr>
          <a:lstStyle/>
          <a:p>
            <a:r>
              <a:rPr kumimoji="1" lang="ja-JP" altLang="en-US" sz="2800" dirty="0" smtClean="0">
                <a:solidFill>
                  <a:schemeClr val="bg1"/>
                </a:solidFill>
              </a:rPr>
              <a:t>（　）は</a:t>
            </a:r>
            <a:r>
              <a:rPr lang="ja-JP" altLang="en-US" sz="2800" dirty="0">
                <a:solidFill>
                  <a:schemeClr val="bg1"/>
                </a:solidFill>
              </a:rPr>
              <a:t>環境</a:t>
            </a:r>
            <a:r>
              <a:rPr kumimoji="1" lang="ja-JP" altLang="en-US" sz="2800" dirty="0" smtClean="0">
                <a:solidFill>
                  <a:schemeClr val="bg1"/>
                </a:solidFill>
              </a:rPr>
              <a:t>測定の物理量から算出された日射遮蔽率</a:t>
            </a:r>
            <a:endParaRPr kumimoji="1" lang="ja-JP" altLang="en-US" sz="2800" dirty="0">
              <a:solidFill>
                <a:schemeClr val="bg1"/>
              </a:solidFill>
            </a:endParaRPr>
          </a:p>
        </p:txBody>
      </p:sp>
    </p:spTree>
    <p:extLst>
      <p:ext uri="{BB962C8B-B14F-4D97-AF65-F5344CB8AC3E}">
        <p14:creationId xmlns:p14="http://schemas.microsoft.com/office/powerpoint/2010/main" val="4090067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b="1" dirty="0" smtClean="0">
                <a:solidFill>
                  <a:srgbClr val="FFFF00"/>
                </a:solidFill>
              </a:rPr>
              <a:t>日除けの種類</a:t>
            </a:r>
            <a:endParaRPr kumimoji="1" lang="ja-JP" altLang="en-US" sz="2800" b="1" dirty="0">
              <a:solidFill>
                <a:srgbClr val="FFFF00"/>
              </a:solidFill>
            </a:endParaRPr>
          </a:p>
        </p:txBody>
      </p:sp>
      <p:sp>
        <p:nvSpPr>
          <p:cNvPr id="3" name="テキスト プレースホルダー 2"/>
          <p:cNvSpPr>
            <a:spLocks noGrp="1"/>
          </p:cNvSpPr>
          <p:nvPr>
            <p:ph type="body" idx="1"/>
          </p:nvPr>
        </p:nvSpPr>
        <p:spPr>
          <a:xfrm>
            <a:off x="467544" y="1412776"/>
            <a:ext cx="4040188" cy="1029791"/>
          </a:xfrm>
        </p:spPr>
        <p:txBody>
          <a:bodyPr>
            <a:normAutofit lnSpcReduction="10000"/>
          </a:bodyPr>
          <a:lstStyle/>
          <a:p>
            <a:pPr algn="ctr"/>
            <a:r>
              <a:rPr lang="ja-JP" altLang="en-US" sz="2800" dirty="0" smtClean="0">
                <a:solidFill>
                  <a:schemeClr val="bg1"/>
                </a:solidFill>
              </a:rPr>
              <a:t>黒寒冷紗</a:t>
            </a:r>
            <a:r>
              <a:rPr lang="en-US" altLang="ja-JP" sz="2800" dirty="0" smtClean="0">
                <a:solidFill>
                  <a:schemeClr val="bg1"/>
                </a:solidFill>
              </a:rPr>
              <a:t>50</a:t>
            </a:r>
            <a:r>
              <a:rPr lang="ja-JP" altLang="en-US" sz="2800" dirty="0" smtClean="0">
                <a:solidFill>
                  <a:schemeClr val="bg1"/>
                </a:solidFill>
              </a:rPr>
              <a:t>％（</a:t>
            </a:r>
            <a:r>
              <a:rPr lang="en-US" altLang="ja-JP" sz="2800" dirty="0" smtClean="0">
                <a:solidFill>
                  <a:schemeClr val="bg1"/>
                </a:solidFill>
              </a:rPr>
              <a:t>71</a:t>
            </a:r>
            <a:r>
              <a:rPr lang="ja-JP" altLang="en-US" sz="2800" dirty="0" smtClean="0">
                <a:solidFill>
                  <a:schemeClr val="bg1"/>
                </a:solidFill>
              </a:rPr>
              <a:t>％）</a:t>
            </a:r>
            <a:endParaRPr lang="en-US" altLang="ja-JP" sz="2800" dirty="0" smtClean="0">
              <a:solidFill>
                <a:schemeClr val="bg1"/>
              </a:solidFill>
            </a:endParaRPr>
          </a:p>
          <a:p>
            <a:pPr algn="ctr"/>
            <a:r>
              <a:rPr kumimoji="1" lang="ja-JP" altLang="en-US" sz="2800" dirty="0" smtClean="0">
                <a:solidFill>
                  <a:schemeClr val="bg1"/>
                </a:solidFill>
                <a:latin typeface="+mn-ea"/>
              </a:rPr>
              <a:t>以降、</a:t>
            </a:r>
            <a:r>
              <a:rPr kumimoji="1" lang="ja-JP" altLang="en-US" sz="2800" dirty="0" smtClean="0">
                <a:solidFill>
                  <a:srgbClr val="FFFF00"/>
                </a:solidFill>
                <a:latin typeface="+mn-ea"/>
              </a:rPr>
              <a:t>黒</a:t>
            </a:r>
            <a:r>
              <a:rPr kumimoji="1" lang="en-US" altLang="ja-JP" sz="2800" dirty="0" smtClean="0">
                <a:solidFill>
                  <a:srgbClr val="FFFF00"/>
                </a:solidFill>
                <a:latin typeface="+mn-ea"/>
              </a:rPr>
              <a:t>50</a:t>
            </a:r>
            <a:r>
              <a:rPr kumimoji="1" lang="ja-JP" altLang="en-US" sz="2800" dirty="0" smtClean="0">
                <a:solidFill>
                  <a:srgbClr val="FFFF00"/>
                </a:solidFill>
                <a:latin typeface="+mn-ea"/>
              </a:rPr>
              <a:t>％</a:t>
            </a:r>
            <a:endParaRPr kumimoji="1" lang="ja-JP" altLang="en-US" sz="2800" dirty="0">
              <a:solidFill>
                <a:srgbClr val="FFFF00"/>
              </a:solidFill>
              <a:latin typeface="+mn-ea"/>
            </a:endParaRPr>
          </a:p>
        </p:txBody>
      </p:sp>
      <p:sp>
        <p:nvSpPr>
          <p:cNvPr id="5" name="テキスト プレースホルダー 4"/>
          <p:cNvSpPr>
            <a:spLocks noGrp="1"/>
          </p:cNvSpPr>
          <p:nvPr>
            <p:ph type="body" sz="quarter" idx="3"/>
          </p:nvPr>
        </p:nvSpPr>
        <p:spPr>
          <a:xfrm>
            <a:off x="4822825" y="1440158"/>
            <a:ext cx="4041775" cy="1080119"/>
          </a:xfrm>
        </p:spPr>
        <p:txBody>
          <a:bodyPr>
            <a:noAutofit/>
          </a:bodyPr>
          <a:lstStyle/>
          <a:p>
            <a:pPr algn="ctr"/>
            <a:r>
              <a:rPr kumimoji="1" lang="ja-JP" altLang="en-US" sz="2800" dirty="0" smtClean="0">
                <a:solidFill>
                  <a:schemeClr val="bg1"/>
                </a:solidFill>
              </a:rPr>
              <a:t>黒寒冷紗</a:t>
            </a:r>
            <a:r>
              <a:rPr kumimoji="1" lang="en-US" altLang="ja-JP" sz="2800" dirty="0" smtClean="0">
                <a:solidFill>
                  <a:schemeClr val="bg1"/>
                </a:solidFill>
              </a:rPr>
              <a:t>90</a:t>
            </a:r>
            <a:r>
              <a:rPr kumimoji="1" lang="ja-JP" altLang="en-US" sz="2800" dirty="0" smtClean="0">
                <a:solidFill>
                  <a:schemeClr val="bg1"/>
                </a:solidFill>
              </a:rPr>
              <a:t>％（</a:t>
            </a:r>
            <a:r>
              <a:rPr kumimoji="1" lang="en-US" altLang="ja-JP" sz="2800" dirty="0" smtClean="0">
                <a:solidFill>
                  <a:schemeClr val="bg1"/>
                </a:solidFill>
              </a:rPr>
              <a:t>85%</a:t>
            </a:r>
            <a:r>
              <a:rPr kumimoji="1" lang="ja-JP" altLang="en-US" sz="2800" dirty="0" smtClean="0">
                <a:solidFill>
                  <a:schemeClr val="bg1"/>
                </a:solidFill>
              </a:rPr>
              <a:t>）</a:t>
            </a:r>
            <a:endParaRPr kumimoji="1" lang="en-US" altLang="ja-JP" sz="2800" dirty="0" smtClean="0">
              <a:solidFill>
                <a:schemeClr val="bg1"/>
              </a:solidFill>
            </a:endParaRPr>
          </a:p>
          <a:p>
            <a:pPr algn="ctr"/>
            <a:r>
              <a:rPr lang="ja-JP" altLang="en-US" sz="2800" dirty="0" smtClean="0">
                <a:solidFill>
                  <a:schemeClr val="bg1"/>
                </a:solidFill>
              </a:rPr>
              <a:t>以降、</a:t>
            </a:r>
            <a:r>
              <a:rPr lang="ja-JP" altLang="en-US" sz="2800" dirty="0" smtClean="0">
                <a:solidFill>
                  <a:srgbClr val="FFFF00"/>
                </a:solidFill>
              </a:rPr>
              <a:t>黒</a:t>
            </a:r>
            <a:r>
              <a:rPr lang="en-US" altLang="ja-JP" sz="2800" dirty="0" smtClean="0">
                <a:solidFill>
                  <a:srgbClr val="FFFF00"/>
                </a:solidFill>
              </a:rPr>
              <a:t>90</a:t>
            </a:r>
            <a:r>
              <a:rPr lang="ja-JP" altLang="en-US" sz="2800" dirty="0" smtClean="0">
                <a:solidFill>
                  <a:srgbClr val="FFFF00"/>
                </a:solidFill>
              </a:rPr>
              <a:t>％</a:t>
            </a:r>
            <a:endParaRPr kumimoji="1" lang="ja-JP" altLang="en-US" sz="2800" dirty="0">
              <a:solidFill>
                <a:srgbClr val="FFFF00"/>
              </a:solidFill>
            </a:endParaRPr>
          </a:p>
        </p:txBody>
      </p:sp>
      <p:pic>
        <p:nvPicPr>
          <p:cNvPr id="8" name="コンテンツ プレースホルダー 7"/>
          <p:cNvPicPr preferRelativeResize="0">
            <a:picLocks noGrp="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590312" y="2497212"/>
            <a:ext cx="4503600" cy="3366000"/>
          </a:xfrm>
          <a:prstGeom prst="rect">
            <a:avLst/>
          </a:prstGeom>
          <a:ln>
            <a:noFill/>
          </a:ln>
          <a:effectLst>
            <a:outerShdw blurRad="292100" dist="139700" dir="2700000" algn="tl" rotWithShape="0">
              <a:srgbClr val="333333">
                <a:alpha val="65000"/>
              </a:srgbClr>
            </a:outerShdw>
          </a:effectLst>
        </p:spPr>
      </p:pic>
      <p:pic>
        <p:nvPicPr>
          <p:cNvPr id="12" name="コンテンツ プレースホルダー 11"/>
          <p:cNvPicPr preferRelativeResize="0">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27112" y="2501404"/>
            <a:ext cx="4503600" cy="3366000"/>
          </a:xfrm>
        </p:spPr>
      </p:pic>
      <p:sp>
        <p:nvSpPr>
          <p:cNvPr id="7" name="テキスト ボックス 6"/>
          <p:cNvSpPr txBox="1"/>
          <p:nvPr/>
        </p:nvSpPr>
        <p:spPr>
          <a:xfrm>
            <a:off x="683568" y="6000332"/>
            <a:ext cx="8141972" cy="523220"/>
          </a:xfrm>
          <a:prstGeom prst="rect">
            <a:avLst/>
          </a:prstGeom>
          <a:noFill/>
        </p:spPr>
        <p:txBody>
          <a:bodyPr wrap="none" rtlCol="0">
            <a:spAutoFit/>
          </a:bodyPr>
          <a:lstStyle/>
          <a:p>
            <a:r>
              <a:rPr kumimoji="1" lang="ja-JP" altLang="en-US" sz="2800" dirty="0" smtClean="0">
                <a:solidFill>
                  <a:schemeClr val="bg1"/>
                </a:solidFill>
              </a:rPr>
              <a:t>（　）は</a:t>
            </a:r>
            <a:r>
              <a:rPr lang="ja-JP" altLang="en-US" sz="2800" dirty="0">
                <a:solidFill>
                  <a:schemeClr val="bg1"/>
                </a:solidFill>
              </a:rPr>
              <a:t>環境</a:t>
            </a:r>
            <a:r>
              <a:rPr kumimoji="1" lang="ja-JP" altLang="en-US" sz="2800" dirty="0" smtClean="0">
                <a:solidFill>
                  <a:schemeClr val="bg1"/>
                </a:solidFill>
              </a:rPr>
              <a:t>測定の物理量から算出された日射遮蔽率</a:t>
            </a:r>
            <a:endParaRPr kumimoji="1" lang="ja-JP" altLang="en-US" sz="2800" dirty="0">
              <a:solidFill>
                <a:schemeClr val="bg1"/>
              </a:solidFill>
            </a:endParaRPr>
          </a:p>
        </p:txBody>
      </p:sp>
    </p:spTree>
    <p:extLst>
      <p:ext uri="{BB962C8B-B14F-4D97-AF65-F5344CB8AC3E}">
        <p14:creationId xmlns:p14="http://schemas.microsoft.com/office/powerpoint/2010/main" val="3194499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b="1" dirty="0" smtClean="0">
                <a:solidFill>
                  <a:srgbClr val="FFFF00"/>
                </a:solidFill>
              </a:rPr>
              <a:t>日除けの種類</a:t>
            </a:r>
            <a:endParaRPr kumimoji="1" lang="ja-JP" altLang="en-US" sz="2800" b="1" dirty="0">
              <a:solidFill>
                <a:srgbClr val="FFFF00"/>
              </a:solidFill>
            </a:endParaRPr>
          </a:p>
        </p:txBody>
      </p:sp>
      <p:sp>
        <p:nvSpPr>
          <p:cNvPr id="3" name="テキスト プレースホルダー 2"/>
          <p:cNvSpPr>
            <a:spLocks noGrp="1"/>
          </p:cNvSpPr>
          <p:nvPr>
            <p:ph type="body" idx="1"/>
          </p:nvPr>
        </p:nvSpPr>
        <p:spPr>
          <a:xfrm>
            <a:off x="323528" y="1493094"/>
            <a:ext cx="4040188" cy="1071810"/>
          </a:xfrm>
        </p:spPr>
        <p:txBody>
          <a:bodyPr>
            <a:noAutofit/>
          </a:bodyPr>
          <a:lstStyle/>
          <a:p>
            <a:pPr algn="ctr"/>
            <a:r>
              <a:rPr lang="ja-JP" altLang="en-US" sz="2800" dirty="0" smtClean="0">
                <a:solidFill>
                  <a:schemeClr val="bg1"/>
                </a:solidFill>
              </a:rPr>
              <a:t>白寒冷紗</a:t>
            </a:r>
            <a:r>
              <a:rPr lang="en-US" altLang="ja-JP" sz="2800" dirty="0" smtClean="0">
                <a:solidFill>
                  <a:schemeClr val="bg1"/>
                </a:solidFill>
              </a:rPr>
              <a:t>10</a:t>
            </a:r>
            <a:r>
              <a:rPr lang="ja-JP" altLang="en-US" sz="2800" dirty="0" smtClean="0">
                <a:solidFill>
                  <a:schemeClr val="bg1"/>
                </a:solidFill>
              </a:rPr>
              <a:t>％（</a:t>
            </a:r>
            <a:r>
              <a:rPr lang="en-US" altLang="ja-JP" sz="2800" dirty="0" smtClean="0">
                <a:solidFill>
                  <a:schemeClr val="bg1"/>
                </a:solidFill>
              </a:rPr>
              <a:t>25</a:t>
            </a:r>
            <a:r>
              <a:rPr lang="ja-JP" altLang="en-US" sz="2800" dirty="0" smtClean="0">
                <a:solidFill>
                  <a:schemeClr val="bg1"/>
                </a:solidFill>
              </a:rPr>
              <a:t>％）</a:t>
            </a:r>
            <a:endParaRPr lang="en-US" altLang="ja-JP" sz="2800" dirty="0" smtClean="0">
              <a:solidFill>
                <a:schemeClr val="bg1"/>
              </a:solidFill>
            </a:endParaRPr>
          </a:p>
          <a:p>
            <a:pPr algn="ctr"/>
            <a:r>
              <a:rPr kumimoji="1" lang="ja-JP" altLang="en-US" sz="2800" dirty="0" smtClean="0">
                <a:solidFill>
                  <a:schemeClr val="bg1"/>
                </a:solidFill>
              </a:rPr>
              <a:t>以降、</a:t>
            </a:r>
            <a:r>
              <a:rPr kumimoji="1" lang="ja-JP" altLang="en-US" sz="2800" dirty="0" smtClean="0">
                <a:solidFill>
                  <a:srgbClr val="FFFF00"/>
                </a:solidFill>
              </a:rPr>
              <a:t>白</a:t>
            </a:r>
            <a:r>
              <a:rPr kumimoji="1" lang="en-US" altLang="ja-JP" sz="2800" dirty="0" smtClean="0">
                <a:solidFill>
                  <a:srgbClr val="FFFF00"/>
                </a:solidFill>
              </a:rPr>
              <a:t>10</a:t>
            </a:r>
            <a:r>
              <a:rPr kumimoji="1" lang="ja-JP" altLang="en-US" sz="2800" dirty="0" smtClean="0">
                <a:solidFill>
                  <a:srgbClr val="FFFF00"/>
                </a:solidFill>
              </a:rPr>
              <a:t>％</a:t>
            </a:r>
            <a:endParaRPr kumimoji="1" lang="ja-JP" altLang="en-US" sz="2800" dirty="0">
              <a:solidFill>
                <a:srgbClr val="FFFF00"/>
              </a:solidFill>
            </a:endParaRPr>
          </a:p>
        </p:txBody>
      </p:sp>
      <p:pic>
        <p:nvPicPr>
          <p:cNvPr id="7" name="コンテンツ プレースホルダー 6"/>
          <p:cNvPicPr preferRelativeResize="0">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8100" y="2611512"/>
            <a:ext cx="4503600" cy="3366000"/>
          </a:xfrm>
          <a:prstGeom prst="rect">
            <a:avLst/>
          </a:prstGeom>
          <a:ln>
            <a:noFill/>
          </a:ln>
          <a:effectLst>
            <a:outerShdw blurRad="292100" dist="139700" dir="2700000" algn="tl" rotWithShape="0">
              <a:srgbClr val="333333">
                <a:alpha val="65000"/>
              </a:srgbClr>
            </a:outerShdw>
          </a:effectLst>
        </p:spPr>
      </p:pic>
      <p:sp>
        <p:nvSpPr>
          <p:cNvPr id="5" name="テキスト プレースホルダー 4"/>
          <p:cNvSpPr>
            <a:spLocks noGrp="1"/>
          </p:cNvSpPr>
          <p:nvPr>
            <p:ph type="body" sz="quarter" idx="3"/>
          </p:nvPr>
        </p:nvSpPr>
        <p:spPr>
          <a:xfrm>
            <a:off x="4781550" y="1549436"/>
            <a:ext cx="4041775" cy="1008112"/>
          </a:xfrm>
        </p:spPr>
        <p:txBody>
          <a:bodyPr>
            <a:noAutofit/>
          </a:bodyPr>
          <a:lstStyle/>
          <a:p>
            <a:pPr algn="ctr"/>
            <a:r>
              <a:rPr lang="ja-JP" altLang="en-US" sz="2800" dirty="0" smtClean="0">
                <a:solidFill>
                  <a:schemeClr val="bg1"/>
                </a:solidFill>
              </a:rPr>
              <a:t>白寒冷紗</a:t>
            </a:r>
            <a:r>
              <a:rPr lang="en-US" altLang="ja-JP" sz="2800" dirty="0" smtClean="0">
                <a:solidFill>
                  <a:schemeClr val="bg1"/>
                </a:solidFill>
              </a:rPr>
              <a:t>55</a:t>
            </a:r>
            <a:r>
              <a:rPr lang="ja-JP" altLang="en-US" sz="2800" dirty="0" smtClean="0">
                <a:solidFill>
                  <a:schemeClr val="bg1"/>
                </a:solidFill>
              </a:rPr>
              <a:t>％（</a:t>
            </a:r>
            <a:r>
              <a:rPr lang="en-US" altLang="ja-JP" sz="2800" dirty="0" smtClean="0">
                <a:solidFill>
                  <a:schemeClr val="bg1"/>
                </a:solidFill>
              </a:rPr>
              <a:t>57</a:t>
            </a:r>
            <a:r>
              <a:rPr lang="ja-JP" altLang="en-US" sz="2800" dirty="0" smtClean="0">
                <a:solidFill>
                  <a:schemeClr val="bg1"/>
                </a:solidFill>
              </a:rPr>
              <a:t>％）</a:t>
            </a:r>
            <a:endParaRPr lang="en-US" altLang="ja-JP" sz="2800" dirty="0" smtClean="0">
              <a:solidFill>
                <a:schemeClr val="bg1"/>
              </a:solidFill>
            </a:endParaRPr>
          </a:p>
          <a:p>
            <a:pPr algn="ctr"/>
            <a:r>
              <a:rPr kumimoji="1" lang="ja-JP" altLang="en-US" sz="2800" dirty="0" smtClean="0">
                <a:solidFill>
                  <a:schemeClr val="bg1"/>
                </a:solidFill>
                <a:latin typeface="+mn-ea"/>
              </a:rPr>
              <a:t>以降、</a:t>
            </a:r>
            <a:r>
              <a:rPr kumimoji="1" lang="ja-JP" altLang="en-US" sz="2800" dirty="0" smtClean="0">
                <a:solidFill>
                  <a:srgbClr val="FFFF00"/>
                </a:solidFill>
                <a:latin typeface="+mn-ea"/>
              </a:rPr>
              <a:t>白</a:t>
            </a:r>
            <a:r>
              <a:rPr kumimoji="1" lang="en-US" altLang="ja-JP" sz="2800" dirty="0" smtClean="0">
                <a:solidFill>
                  <a:srgbClr val="FFFF00"/>
                </a:solidFill>
                <a:latin typeface="+mn-ea"/>
              </a:rPr>
              <a:t>55</a:t>
            </a:r>
            <a:r>
              <a:rPr kumimoji="1" lang="ja-JP" altLang="en-US" sz="2800" dirty="0" smtClean="0">
                <a:solidFill>
                  <a:srgbClr val="FFFF00"/>
                </a:solidFill>
                <a:latin typeface="+mn-ea"/>
              </a:rPr>
              <a:t>％</a:t>
            </a:r>
            <a:endParaRPr kumimoji="1" lang="ja-JP" altLang="en-US" sz="2800" dirty="0">
              <a:solidFill>
                <a:srgbClr val="FFFF00"/>
              </a:solidFill>
              <a:latin typeface="+mn-ea"/>
            </a:endParaRPr>
          </a:p>
        </p:txBody>
      </p:sp>
      <p:pic>
        <p:nvPicPr>
          <p:cNvPr id="8" name="コンテンツ プレースホルダー 7"/>
          <p:cNvPicPr preferRelativeResize="0">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94224" y="2608933"/>
            <a:ext cx="4503600" cy="3366000"/>
          </a:xfrm>
          <a:prstGeom prst="rect">
            <a:avLst/>
          </a:prstGeom>
          <a:ln>
            <a:noFill/>
          </a:ln>
          <a:effectLst>
            <a:outerShdw blurRad="292100" dist="139700" dir="2700000" algn="tl" rotWithShape="0">
              <a:srgbClr val="333333">
                <a:alpha val="65000"/>
              </a:srgbClr>
            </a:outerShdw>
          </a:effectLst>
        </p:spPr>
      </p:pic>
      <p:sp>
        <p:nvSpPr>
          <p:cNvPr id="9" name="テキスト ボックス 8"/>
          <p:cNvSpPr txBox="1"/>
          <p:nvPr/>
        </p:nvSpPr>
        <p:spPr>
          <a:xfrm>
            <a:off x="683568" y="6000332"/>
            <a:ext cx="8141972" cy="523220"/>
          </a:xfrm>
          <a:prstGeom prst="rect">
            <a:avLst/>
          </a:prstGeom>
          <a:noFill/>
        </p:spPr>
        <p:txBody>
          <a:bodyPr wrap="none" rtlCol="0">
            <a:spAutoFit/>
          </a:bodyPr>
          <a:lstStyle/>
          <a:p>
            <a:r>
              <a:rPr kumimoji="1" lang="ja-JP" altLang="en-US" sz="2800" dirty="0" smtClean="0">
                <a:solidFill>
                  <a:schemeClr val="bg1"/>
                </a:solidFill>
              </a:rPr>
              <a:t>（　）は</a:t>
            </a:r>
            <a:r>
              <a:rPr lang="ja-JP" altLang="en-US" sz="2800" dirty="0">
                <a:solidFill>
                  <a:schemeClr val="bg1"/>
                </a:solidFill>
              </a:rPr>
              <a:t>環境</a:t>
            </a:r>
            <a:r>
              <a:rPr kumimoji="1" lang="ja-JP" altLang="en-US" sz="2800" dirty="0" smtClean="0">
                <a:solidFill>
                  <a:schemeClr val="bg1"/>
                </a:solidFill>
              </a:rPr>
              <a:t>測定の物理量から算出された日射遮蔽率</a:t>
            </a:r>
            <a:endParaRPr kumimoji="1" lang="ja-JP" altLang="en-US" sz="2800" dirty="0">
              <a:solidFill>
                <a:schemeClr val="bg1"/>
              </a:solidFill>
            </a:endParaRPr>
          </a:p>
        </p:txBody>
      </p:sp>
    </p:spTree>
    <p:extLst>
      <p:ext uri="{BB962C8B-B14F-4D97-AF65-F5344CB8AC3E}">
        <p14:creationId xmlns:p14="http://schemas.microsoft.com/office/powerpoint/2010/main" val="1484023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292115" y="781249"/>
            <a:ext cx="8640960" cy="2856029"/>
            <a:chOff x="292115" y="781249"/>
            <a:chExt cx="8640960" cy="2856029"/>
          </a:xfrm>
        </p:grpSpPr>
        <p:grpSp>
          <p:nvGrpSpPr>
            <p:cNvPr id="24" name="グループ化 23"/>
            <p:cNvGrpSpPr/>
            <p:nvPr/>
          </p:nvGrpSpPr>
          <p:grpSpPr>
            <a:xfrm>
              <a:off x="292115" y="781249"/>
              <a:ext cx="8640960" cy="2856029"/>
              <a:chOff x="292115" y="781249"/>
              <a:chExt cx="8640960" cy="2856029"/>
            </a:xfrm>
          </p:grpSpPr>
          <p:grpSp>
            <p:nvGrpSpPr>
              <p:cNvPr id="21" name="グループ化 20"/>
              <p:cNvGrpSpPr/>
              <p:nvPr/>
            </p:nvGrpSpPr>
            <p:grpSpPr>
              <a:xfrm>
                <a:off x="292115" y="828966"/>
                <a:ext cx="8640960" cy="2808312"/>
                <a:chOff x="297051" y="1338442"/>
                <a:chExt cx="8640960" cy="2808312"/>
              </a:xfrm>
            </p:grpSpPr>
            <p:grpSp>
              <p:nvGrpSpPr>
                <p:cNvPr id="5135" name="グループ化 5134"/>
                <p:cNvGrpSpPr/>
                <p:nvPr/>
              </p:nvGrpSpPr>
              <p:grpSpPr>
                <a:xfrm>
                  <a:off x="297051" y="1338442"/>
                  <a:ext cx="8640960" cy="2808312"/>
                  <a:chOff x="411589" y="1062355"/>
                  <a:chExt cx="8640960" cy="2808312"/>
                </a:xfrm>
              </p:grpSpPr>
              <p:grpSp>
                <p:nvGrpSpPr>
                  <p:cNvPr id="5133" name="グループ化 5132"/>
                  <p:cNvGrpSpPr/>
                  <p:nvPr/>
                </p:nvGrpSpPr>
                <p:grpSpPr>
                  <a:xfrm>
                    <a:off x="411589" y="1062355"/>
                    <a:ext cx="8640960" cy="2808312"/>
                    <a:chOff x="411589" y="1062355"/>
                    <a:chExt cx="8640960" cy="2808312"/>
                  </a:xfrm>
                </p:grpSpPr>
                <p:grpSp>
                  <p:nvGrpSpPr>
                    <p:cNvPr id="93" name="グループ化 92"/>
                    <p:cNvGrpSpPr/>
                    <p:nvPr/>
                  </p:nvGrpSpPr>
                  <p:grpSpPr>
                    <a:xfrm>
                      <a:off x="411589" y="1062355"/>
                      <a:ext cx="8640960" cy="2808312"/>
                      <a:chOff x="242045" y="922810"/>
                      <a:chExt cx="8640960" cy="2808312"/>
                    </a:xfrm>
                  </p:grpSpPr>
                  <p:grpSp>
                    <p:nvGrpSpPr>
                      <p:cNvPr id="92" name="グループ化 91"/>
                      <p:cNvGrpSpPr/>
                      <p:nvPr/>
                    </p:nvGrpSpPr>
                    <p:grpSpPr>
                      <a:xfrm>
                        <a:off x="242045" y="922810"/>
                        <a:ext cx="8640960" cy="2808312"/>
                        <a:chOff x="242045" y="922810"/>
                        <a:chExt cx="8640960" cy="2808312"/>
                      </a:xfrm>
                    </p:grpSpPr>
                    <p:sp>
                      <p:nvSpPr>
                        <p:cNvPr id="2" name="正方形/長方形 1"/>
                        <p:cNvSpPr/>
                        <p:nvPr/>
                      </p:nvSpPr>
                      <p:spPr>
                        <a:xfrm>
                          <a:off x="242045" y="922810"/>
                          <a:ext cx="8640960" cy="280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1" name="直線コネクタ 10"/>
                        <p:cNvCxnSpPr/>
                        <p:nvPr/>
                      </p:nvCxnSpPr>
                      <p:spPr>
                        <a:xfrm>
                          <a:off x="2411760" y="1268760"/>
                          <a:ext cx="0" cy="5520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グループ化 16"/>
                        <p:cNvGrpSpPr/>
                        <p:nvPr/>
                      </p:nvGrpSpPr>
                      <p:grpSpPr>
                        <a:xfrm>
                          <a:off x="2411760" y="1983124"/>
                          <a:ext cx="5760640" cy="1434447"/>
                          <a:chOff x="1691680" y="1988838"/>
                          <a:chExt cx="5760640" cy="1434447"/>
                        </a:xfrm>
                      </p:grpSpPr>
                      <p:sp>
                        <p:nvSpPr>
                          <p:cNvPr id="3" name="正方形/長方形 2"/>
                          <p:cNvSpPr>
                            <a:spLocks noChangeAspect="1"/>
                          </p:cNvSpPr>
                          <p:nvPr/>
                        </p:nvSpPr>
                        <p:spPr>
                          <a:xfrm>
                            <a:off x="1691680" y="1988840"/>
                            <a:ext cx="5760640" cy="142873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3130345" y="1988839"/>
                            <a:ext cx="0" cy="14287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6012160" y="1988838"/>
                            <a:ext cx="0" cy="14287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572000" y="1994554"/>
                            <a:ext cx="0" cy="14287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直線コネクタ 13"/>
                        <p:cNvCxnSpPr/>
                        <p:nvPr/>
                      </p:nvCxnSpPr>
                      <p:spPr>
                        <a:xfrm>
                          <a:off x="467544" y="1901998"/>
                          <a:ext cx="7956884" cy="0"/>
                        </a:xfrm>
                        <a:prstGeom prst="line">
                          <a:avLst/>
                        </a:prstGeom>
                        <a:ln w="254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67544" y="3565014"/>
                          <a:ext cx="7960694" cy="0"/>
                        </a:xfrm>
                        <a:prstGeom prst="line">
                          <a:avLst/>
                        </a:prstGeom>
                        <a:ln w="25400">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8172400" y="1268759"/>
                          <a:ext cx="0" cy="5520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2411760" y="1392796"/>
                          <a:ext cx="576064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1619672" y="1988840"/>
                          <a:ext cx="7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1622847" y="3428386"/>
                          <a:ext cx="7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rot="16200000">
                          <a:off x="1724837" y="2569973"/>
                          <a:ext cx="710451" cy="284693"/>
                        </a:xfrm>
                        <a:prstGeom prst="rect">
                          <a:avLst/>
                        </a:prstGeom>
                        <a:noFill/>
                      </p:spPr>
                      <p:txBody>
                        <a:bodyPr wrap="none" rtlCol="0">
                          <a:spAutoFit/>
                        </a:bodyPr>
                        <a:lstStyle/>
                        <a:p>
                          <a:pPr>
                            <a:lnSpc>
                              <a:spcPts val="1500"/>
                            </a:lnSpc>
                          </a:pPr>
                          <a:r>
                            <a:rPr kumimoji="1" lang="en-US" altLang="ja-JP" dirty="0" smtClean="0"/>
                            <a:t>1,800</a:t>
                          </a:r>
                          <a:endParaRPr kumimoji="1" lang="ja-JP" altLang="en-US" dirty="0"/>
                        </a:p>
                      </p:txBody>
                    </p:sp>
                    <p:sp>
                      <p:nvSpPr>
                        <p:cNvPr id="69" name="テキスト ボックス 68"/>
                        <p:cNvSpPr txBox="1"/>
                        <p:nvPr/>
                      </p:nvSpPr>
                      <p:spPr>
                        <a:xfrm rot="16200000">
                          <a:off x="1812457" y="2021084"/>
                          <a:ext cx="535724" cy="297517"/>
                        </a:xfrm>
                        <a:prstGeom prst="rect">
                          <a:avLst/>
                        </a:prstGeom>
                        <a:noFill/>
                      </p:spPr>
                      <p:txBody>
                        <a:bodyPr wrap="none" rtlCol="0">
                          <a:spAutoFit/>
                        </a:bodyPr>
                        <a:lstStyle/>
                        <a:p>
                          <a:pPr>
                            <a:lnSpc>
                              <a:spcPts val="1500"/>
                            </a:lnSpc>
                          </a:pPr>
                          <a:r>
                            <a:rPr lang="en-US" altLang="ja-JP" dirty="0" smtClean="0"/>
                            <a:t>900</a:t>
                          </a:r>
                          <a:endParaRPr kumimoji="1" lang="ja-JP" altLang="en-US" dirty="0"/>
                        </a:p>
                      </p:txBody>
                    </p:sp>
                    <p:sp>
                      <p:nvSpPr>
                        <p:cNvPr id="71" name="テキスト ボックス 70"/>
                        <p:cNvSpPr txBox="1"/>
                        <p:nvPr/>
                      </p:nvSpPr>
                      <p:spPr>
                        <a:xfrm rot="16200000">
                          <a:off x="1820603" y="3097567"/>
                          <a:ext cx="535724" cy="297517"/>
                        </a:xfrm>
                        <a:prstGeom prst="rect">
                          <a:avLst/>
                        </a:prstGeom>
                        <a:noFill/>
                      </p:spPr>
                      <p:txBody>
                        <a:bodyPr wrap="none" rtlCol="0">
                          <a:spAutoFit/>
                        </a:bodyPr>
                        <a:lstStyle/>
                        <a:p>
                          <a:pPr>
                            <a:lnSpc>
                              <a:spcPts val="1500"/>
                            </a:lnSpc>
                          </a:pPr>
                          <a:r>
                            <a:rPr lang="en-US" altLang="ja-JP" dirty="0" smtClean="0"/>
                            <a:t>900</a:t>
                          </a:r>
                          <a:endParaRPr kumimoji="1" lang="ja-JP" altLang="en-US" dirty="0"/>
                        </a:p>
                      </p:txBody>
                    </p:sp>
                    <p:sp>
                      <p:nvSpPr>
                        <p:cNvPr id="72" name="テキスト ボックス 71"/>
                        <p:cNvSpPr txBox="1"/>
                        <p:nvPr/>
                      </p:nvSpPr>
                      <p:spPr>
                        <a:xfrm>
                          <a:off x="2331326" y="1469186"/>
                          <a:ext cx="535724" cy="297517"/>
                        </a:xfrm>
                        <a:prstGeom prst="rect">
                          <a:avLst/>
                        </a:prstGeom>
                        <a:noFill/>
                      </p:spPr>
                      <p:txBody>
                        <a:bodyPr wrap="none" rtlCol="0">
                          <a:spAutoFit/>
                        </a:bodyPr>
                        <a:lstStyle/>
                        <a:p>
                          <a:pPr>
                            <a:lnSpc>
                              <a:spcPts val="1500"/>
                            </a:lnSpc>
                          </a:pPr>
                          <a:r>
                            <a:rPr lang="en-US" altLang="ja-JP" dirty="0" smtClean="0"/>
                            <a:t>900</a:t>
                          </a:r>
                          <a:endParaRPr kumimoji="1" lang="ja-JP" altLang="en-US" dirty="0"/>
                        </a:p>
                      </p:txBody>
                    </p:sp>
                    <p:sp>
                      <p:nvSpPr>
                        <p:cNvPr id="73" name="テキスト ボックス 72"/>
                        <p:cNvSpPr txBox="1"/>
                        <p:nvPr/>
                      </p:nvSpPr>
                      <p:spPr>
                        <a:xfrm>
                          <a:off x="7712794" y="1482468"/>
                          <a:ext cx="535724" cy="297517"/>
                        </a:xfrm>
                        <a:prstGeom prst="rect">
                          <a:avLst/>
                        </a:prstGeom>
                        <a:noFill/>
                      </p:spPr>
                      <p:txBody>
                        <a:bodyPr wrap="none" rtlCol="0">
                          <a:spAutoFit/>
                        </a:bodyPr>
                        <a:lstStyle/>
                        <a:p>
                          <a:pPr>
                            <a:lnSpc>
                              <a:spcPts val="1500"/>
                            </a:lnSpc>
                          </a:pPr>
                          <a:r>
                            <a:rPr lang="en-US" altLang="ja-JP" dirty="0" smtClean="0"/>
                            <a:t>900</a:t>
                          </a:r>
                          <a:endParaRPr kumimoji="1" lang="ja-JP" altLang="en-US" dirty="0"/>
                        </a:p>
                      </p:txBody>
                    </p:sp>
                    <p:sp>
                      <p:nvSpPr>
                        <p:cNvPr id="74" name="テキスト ボックス 73"/>
                        <p:cNvSpPr txBox="1"/>
                        <p:nvPr/>
                      </p:nvSpPr>
                      <p:spPr>
                        <a:xfrm>
                          <a:off x="2778254" y="1476332"/>
                          <a:ext cx="710451" cy="284693"/>
                        </a:xfrm>
                        <a:prstGeom prst="rect">
                          <a:avLst/>
                        </a:prstGeom>
                        <a:noFill/>
                      </p:spPr>
                      <p:txBody>
                        <a:bodyPr wrap="none" rtlCol="0">
                          <a:spAutoFit/>
                        </a:bodyPr>
                        <a:lstStyle/>
                        <a:p>
                          <a:pPr>
                            <a:lnSpc>
                              <a:spcPts val="1500"/>
                            </a:lnSpc>
                          </a:pPr>
                          <a:r>
                            <a:rPr kumimoji="1" lang="en-US" altLang="ja-JP" dirty="0" smtClean="0"/>
                            <a:t>1,800</a:t>
                          </a:r>
                          <a:endParaRPr kumimoji="1" lang="ja-JP" altLang="en-US" dirty="0"/>
                        </a:p>
                      </p:txBody>
                    </p:sp>
                    <p:sp>
                      <p:nvSpPr>
                        <p:cNvPr id="75" name="テキスト ボックス 74"/>
                        <p:cNvSpPr txBox="1"/>
                        <p:nvPr/>
                      </p:nvSpPr>
                      <p:spPr>
                        <a:xfrm>
                          <a:off x="7085242" y="1474631"/>
                          <a:ext cx="710451" cy="284693"/>
                        </a:xfrm>
                        <a:prstGeom prst="rect">
                          <a:avLst/>
                        </a:prstGeom>
                        <a:noFill/>
                      </p:spPr>
                      <p:txBody>
                        <a:bodyPr wrap="none" rtlCol="0">
                          <a:spAutoFit/>
                        </a:bodyPr>
                        <a:lstStyle/>
                        <a:p>
                          <a:pPr>
                            <a:lnSpc>
                              <a:spcPts val="1500"/>
                            </a:lnSpc>
                          </a:pPr>
                          <a:r>
                            <a:rPr kumimoji="1" lang="en-US" altLang="ja-JP" dirty="0" smtClean="0"/>
                            <a:t>1,800</a:t>
                          </a:r>
                          <a:endParaRPr kumimoji="1" lang="ja-JP" altLang="en-US" dirty="0"/>
                        </a:p>
                      </p:txBody>
                    </p:sp>
                    <p:sp>
                      <p:nvSpPr>
                        <p:cNvPr id="76" name="テキスト ボックス 75"/>
                        <p:cNvSpPr txBox="1"/>
                        <p:nvPr/>
                      </p:nvSpPr>
                      <p:spPr>
                        <a:xfrm>
                          <a:off x="3649245" y="1492999"/>
                          <a:ext cx="415498" cy="293029"/>
                        </a:xfrm>
                        <a:prstGeom prst="rect">
                          <a:avLst/>
                        </a:prstGeom>
                        <a:noFill/>
                      </p:spPr>
                      <p:txBody>
                        <a:bodyPr wrap="none" rtlCol="0">
                          <a:spAutoFit/>
                        </a:bodyPr>
                        <a:lstStyle/>
                        <a:p>
                          <a:pPr>
                            <a:lnSpc>
                              <a:spcPts val="1500"/>
                            </a:lnSpc>
                          </a:pPr>
                          <a:r>
                            <a:rPr kumimoji="1" lang="en-US" altLang="ja-JP" dirty="0" smtClean="0"/>
                            <a:t>〃</a:t>
                          </a:r>
                          <a:endParaRPr kumimoji="1" lang="ja-JP" altLang="en-US" dirty="0"/>
                        </a:p>
                      </p:txBody>
                    </p:sp>
                    <p:sp>
                      <p:nvSpPr>
                        <p:cNvPr id="78" name="テキスト ボックス 77"/>
                        <p:cNvSpPr txBox="1"/>
                        <p:nvPr/>
                      </p:nvSpPr>
                      <p:spPr>
                        <a:xfrm>
                          <a:off x="6524491" y="1498543"/>
                          <a:ext cx="415498" cy="293029"/>
                        </a:xfrm>
                        <a:prstGeom prst="rect">
                          <a:avLst/>
                        </a:prstGeom>
                        <a:noFill/>
                      </p:spPr>
                      <p:txBody>
                        <a:bodyPr wrap="none" rtlCol="0">
                          <a:spAutoFit/>
                        </a:bodyPr>
                        <a:lstStyle/>
                        <a:p>
                          <a:pPr>
                            <a:lnSpc>
                              <a:spcPts val="1500"/>
                            </a:lnSpc>
                          </a:pPr>
                          <a:r>
                            <a:rPr kumimoji="1" lang="en-US" altLang="ja-JP" dirty="0" smtClean="0"/>
                            <a:t>〃</a:t>
                          </a:r>
                          <a:endParaRPr kumimoji="1" lang="ja-JP" altLang="en-US" dirty="0"/>
                        </a:p>
                      </p:txBody>
                    </p:sp>
                    <p:sp>
                      <p:nvSpPr>
                        <p:cNvPr id="79" name="テキスト ボックス 78"/>
                        <p:cNvSpPr txBox="1"/>
                        <p:nvPr/>
                      </p:nvSpPr>
                      <p:spPr>
                        <a:xfrm>
                          <a:off x="5788496" y="1497525"/>
                          <a:ext cx="415498" cy="293029"/>
                        </a:xfrm>
                        <a:prstGeom prst="rect">
                          <a:avLst/>
                        </a:prstGeom>
                        <a:noFill/>
                      </p:spPr>
                      <p:txBody>
                        <a:bodyPr wrap="none" rtlCol="0">
                          <a:spAutoFit/>
                        </a:bodyPr>
                        <a:lstStyle/>
                        <a:p>
                          <a:pPr>
                            <a:lnSpc>
                              <a:spcPts val="1500"/>
                            </a:lnSpc>
                          </a:pPr>
                          <a:r>
                            <a:rPr kumimoji="1" lang="en-US" altLang="ja-JP" dirty="0" smtClean="0"/>
                            <a:t>〃</a:t>
                          </a:r>
                          <a:endParaRPr kumimoji="1" lang="ja-JP" altLang="en-US" dirty="0"/>
                        </a:p>
                      </p:txBody>
                    </p:sp>
                    <p:sp>
                      <p:nvSpPr>
                        <p:cNvPr id="80" name="テキスト ボックス 79"/>
                        <p:cNvSpPr txBox="1"/>
                        <p:nvPr/>
                      </p:nvSpPr>
                      <p:spPr>
                        <a:xfrm>
                          <a:off x="5068496" y="1490335"/>
                          <a:ext cx="415498" cy="293029"/>
                        </a:xfrm>
                        <a:prstGeom prst="rect">
                          <a:avLst/>
                        </a:prstGeom>
                        <a:noFill/>
                      </p:spPr>
                      <p:txBody>
                        <a:bodyPr wrap="none" rtlCol="0">
                          <a:spAutoFit/>
                        </a:bodyPr>
                        <a:lstStyle/>
                        <a:p>
                          <a:pPr>
                            <a:lnSpc>
                              <a:spcPts val="1500"/>
                            </a:lnSpc>
                          </a:pPr>
                          <a:r>
                            <a:rPr kumimoji="1" lang="en-US" altLang="ja-JP" dirty="0" smtClean="0"/>
                            <a:t>〃</a:t>
                          </a:r>
                          <a:endParaRPr kumimoji="1" lang="ja-JP" altLang="en-US" dirty="0"/>
                        </a:p>
                      </p:txBody>
                    </p:sp>
                    <p:sp>
                      <p:nvSpPr>
                        <p:cNvPr id="81" name="テキスト ボックス 80"/>
                        <p:cNvSpPr txBox="1"/>
                        <p:nvPr/>
                      </p:nvSpPr>
                      <p:spPr>
                        <a:xfrm>
                          <a:off x="4369543" y="1492999"/>
                          <a:ext cx="415498" cy="293029"/>
                        </a:xfrm>
                        <a:prstGeom prst="rect">
                          <a:avLst/>
                        </a:prstGeom>
                        <a:noFill/>
                      </p:spPr>
                      <p:txBody>
                        <a:bodyPr wrap="none" rtlCol="0">
                          <a:spAutoFit/>
                        </a:bodyPr>
                        <a:lstStyle/>
                        <a:p>
                          <a:pPr>
                            <a:lnSpc>
                              <a:spcPts val="1500"/>
                            </a:lnSpc>
                          </a:pPr>
                          <a:r>
                            <a:rPr kumimoji="1" lang="en-US" altLang="ja-JP" dirty="0" smtClean="0"/>
                            <a:t>〃</a:t>
                          </a:r>
                          <a:endParaRPr kumimoji="1" lang="ja-JP" altLang="en-US" dirty="0"/>
                        </a:p>
                      </p:txBody>
                    </p:sp>
                    <p:sp>
                      <p:nvSpPr>
                        <p:cNvPr id="82" name="テキスト ボックス 81"/>
                        <p:cNvSpPr txBox="1"/>
                        <p:nvPr/>
                      </p:nvSpPr>
                      <p:spPr>
                        <a:xfrm>
                          <a:off x="4891134" y="1159416"/>
                          <a:ext cx="827471" cy="297517"/>
                        </a:xfrm>
                        <a:prstGeom prst="rect">
                          <a:avLst/>
                        </a:prstGeom>
                        <a:noFill/>
                      </p:spPr>
                      <p:txBody>
                        <a:bodyPr wrap="none" rtlCol="0">
                          <a:spAutoFit/>
                        </a:bodyPr>
                        <a:lstStyle/>
                        <a:p>
                          <a:pPr>
                            <a:lnSpc>
                              <a:spcPts val="1500"/>
                            </a:lnSpc>
                          </a:pPr>
                          <a:r>
                            <a:rPr kumimoji="1" lang="en-US" altLang="ja-JP" dirty="0" smtClean="0"/>
                            <a:t>14,400</a:t>
                          </a:r>
                        </a:p>
                      </p:txBody>
                    </p:sp>
                    <p:cxnSp>
                      <p:nvCxnSpPr>
                        <p:cNvPr id="84" name="直線矢印コネクタ 83"/>
                        <p:cNvCxnSpPr/>
                        <p:nvPr/>
                      </p:nvCxnSpPr>
                      <p:spPr>
                        <a:xfrm>
                          <a:off x="1763688" y="1988840"/>
                          <a:ext cx="0" cy="144016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rot="16200000">
                          <a:off x="1312664" y="2564512"/>
                          <a:ext cx="710451" cy="297517"/>
                        </a:xfrm>
                        <a:prstGeom prst="rect">
                          <a:avLst/>
                        </a:prstGeom>
                        <a:noFill/>
                      </p:spPr>
                      <p:txBody>
                        <a:bodyPr wrap="none" rtlCol="0">
                          <a:spAutoFit/>
                        </a:bodyPr>
                        <a:lstStyle/>
                        <a:p>
                          <a:pPr>
                            <a:lnSpc>
                              <a:spcPts val="1500"/>
                            </a:lnSpc>
                          </a:pPr>
                          <a:r>
                            <a:rPr lang="en-US" altLang="ja-JP" dirty="0" smtClean="0"/>
                            <a:t>3,600</a:t>
                          </a:r>
                          <a:endParaRPr kumimoji="1" lang="ja-JP" altLang="en-US" dirty="0"/>
                        </a:p>
                      </p:txBody>
                    </p:sp>
                  </p:grpSp>
                  <p:cxnSp>
                    <p:nvCxnSpPr>
                      <p:cNvPr id="29" name="直線矢印コネクタ 28"/>
                      <p:cNvCxnSpPr/>
                      <p:nvPr/>
                    </p:nvCxnSpPr>
                    <p:spPr>
                      <a:xfrm>
                        <a:off x="2418903" y="1719094"/>
                        <a:ext cx="36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7800495" y="1720017"/>
                        <a:ext cx="36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2772176" y="1719094"/>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5636245" y="1719094"/>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4202525" y="1720186"/>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3483280" y="1720186"/>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4916245" y="1719094"/>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6353863" y="1720017"/>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7073863" y="1720017"/>
                        <a:ext cx="72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795693" y="1628800"/>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202436" y="1631181"/>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7073232" y="1631227"/>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6353152" y="1630750"/>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920135" y="1630967"/>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5635453" y="1631227"/>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774181" y="1630750"/>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2195736" y="3069000"/>
                        <a:ext cx="0" cy="3600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2192872" y="1988840"/>
                        <a:ext cx="2864" cy="3600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2195736" y="2351221"/>
                        <a:ext cx="0" cy="7200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2087752" y="2348880"/>
                        <a:ext cx="2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H="1">
                        <a:off x="2088466" y="3068960"/>
                        <a:ext cx="2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3481791" y="1631013"/>
                        <a:ext cx="0" cy="19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20" name="テキスト ボックス 5119"/>
                    <p:cNvSpPr txBox="1"/>
                    <p:nvPr/>
                  </p:nvSpPr>
                  <p:spPr>
                    <a:xfrm>
                      <a:off x="485858" y="2125820"/>
                      <a:ext cx="1133813" cy="369332"/>
                    </a:xfrm>
                    <a:prstGeom prst="rect">
                      <a:avLst/>
                    </a:prstGeom>
                    <a:solidFill>
                      <a:schemeClr val="bg1"/>
                    </a:solidFill>
                    <a:ln w="19050">
                      <a:solidFill>
                        <a:schemeClr val="tx1"/>
                      </a:solidFill>
                    </a:ln>
                  </p:spPr>
                  <p:txBody>
                    <a:bodyPr wrap="square" rtlCol="0">
                      <a:spAutoFit/>
                    </a:bodyPr>
                    <a:lstStyle/>
                    <a:p>
                      <a:r>
                        <a:rPr lang="ja-JP" altLang="en-US" b="1" dirty="0"/>
                        <a:t>待機場所</a:t>
                      </a:r>
                      <a:endParaRPr kumimoji="1" lang="ja-JP" altLang="en-US" b="1" dirty="0"/>
                    </a:p>
                  </p:txBody>
                </p:sp>
                <p:sp>
                  <p:nvSpPr>
                    <p:cNvPr id="5121" name="テキスト ボックス 5120"/>
                    <p:cNvSpPr txBox="1"/>
                    <p:nvPr/>
                  </p:nvSpPr>
                  <p:spPr>
                    <a:xfrm>
                      <a:off x="519958" y="1818536"/>
                      <a:ext cx="1573118" cy="276999"/>
                    </a:xfrm>
                    <a:prstGeom prst="rect">
                      <a:avLst/>
                    </a:prstGeom>
                    <a:noFill/>
                  </p:spPr>
                  <p:txBody>
                    <a:bodyPr wrap="square" rtlCol="0">
                      <a:spAutoFit/>
                    </a:bodyPr>
                    <a:lstStyle/>
                    <a:p>
                      <a:r>
                        <a:rPr lang="ja-JP" altLang="en-US" sz="1200" b="1" dirty="0"/>
                        <a:t>（</a:t>
                      </a:r>
                      <a:r>
                        <a:rPr kumimoji="1" lang="ja-JP" altLang="en-US" sz="1200" b="1" dirty="0" smtClean="0"/>
                        <a:t>グラウンドフェンス）</a:t>
                      </a:r>
                      <a:endParaRPr kumimoji="1" lang="ja-JP" altLang="en-US" sz="1200" b="1" dirty="0"/>
                    </a:p>
                  </p:txBody>
                </p:sp>
                <p:sp>
                  <p:nvSpPr>
                    <p:cNvPr id="105" name="テキスト ボックス 104"/>
                    <p:cNvSpPr txBox="1"/>
                    <p:nvPr/>
                  </p:nvSpPr>
                  <p:spPr>
                    <a:xfrm>
                      <a:off x="550846" y="3487640"/>
                      <a:ext cx="875662" cy="276999"/>
                    </a:xfrm>
                    <a:prstGeom prst="rect">
                      <a:avLst/>
                    </a:prstGeom>
                    <a:noFill/>
                  </p:spPr>
                  <p:txBody>
                    <a:bodyPr wrap="square" rtlCol="0">
                      <a:spAutoFit/>
                    </a:bodyPr>
                    <a:lstStyle/>
                    <a:p>
                      <a:r>
                        <a:rPr lang="ja-JP" altLang="en-US" sz="1200" b="1" dirty="0" smtClean="0"/>
                        <a:t>（</a:t>
                      </a:r>
                      <a:r>
                        <a:rPr lang="ja-JP" altLang="en-US" sz="1200" b="1" dirty="0"/>
                        <a:t>建築棟</a:t>
                      </a:r>
                      <a:r>
                        <a:rPr kumimoji="1" lang="ja-JP" altLang="en-US" sz="1200" b="1" dirty="0" smtClean="0"/>
                        <a:t>）</a:t>
                      </a:r>
                      <a:endParaRPr kumimoji="1" lang="ja-JP" altLang="en-US" sz="1200" b="1" dirty="0"/>
                    </a:p>
                  </p:txBody>
                </p:sp>
                <p:sp>
                  <p:nvSpPr>
                    <p:cNvPr id="5127" name="正方形/長方形 5126"/>
                    <p:cNvSpPr/>
                    <p:nvPr/>
                  </p:nvSpPr>
                  <p:spPr>
                    <a:xfrm>
                      <a:off x="2941216" y="2484388"/>
                      <a:ext cx="5040000" cy="72000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29" name="直線コネクタ 5128"/>
                    <p:cNvCxnSpPr/>
                    <p:nvPr/>
                  </p:nvCxnSpPr>
                  <p:spPr>
                    <a:xfrm>
                      <a:off x="3652563" y="2492976"/>
                      <a:ext cx="1" cy="72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7245514" y="2492976"/>
                      <a:ext cx="1" cy="72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6525789" y="2492976"/>
                      <a:ext cx="1" cy="72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5807103" y="2492976"/>
                      <a:ext cx="1" cy="72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5090277" y="2492976"/>
                      <a:ext cx="1" cy="72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4374360" y="2492976"/>
                      <a:ext cx="1" cy="72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5134" name="円/楕円 5133"/>
                  <p:cNvSpPr>
                    <a:spLocks noChangeAspect="1"/>
                  </p:cNvSpPr>
                  <p:nvPr/>
                </p:nvSpPr>
                <p:spPr>
                  <a:xfrm>
                    <a:off x="2885653" y="2429998"/>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22"/>
                  <p:cNvSpPr>
                    <a:spLocks noChangeAspect="1"/>
                  </p:cNvSpPr>
                  <p:nvPr/>
                </p:nvSpPr>
                <p:spPr>
                  <a:xfrm>
                    <a:off x="2887216" y="3147682"/>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a:spLocks noChangeAspect="1"/>
                  </p:cNvSpPr>
                  <p:nvPr/>
                </p:nvSpPr>
                <p:spPr>
                  <a:xfrm>
                    <a:off x="3594160" y="2428075"/>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a:spLocks noChangeAspect="1"/>
                  </p:cNvSpPr>
                  <p:nvPr/>
                </p:nvSpPr>
                <p:spPr>
                  <a:xfrm>
                    <a:off x="4317248" y="2427213"/>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a:spLocks noChangeAspect="1"/>
                  </p:cNvSpPr>
                  <p:nvPr/>
                </p:nvSpPr>
                <p:spPr>
                  <a:xfrm>
                    <a:off x="7189966" y="3147033"/>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p:cNvSpPr>
                    <a:spLocks noChangeAspect="1"/>
                  </p:cNvSpPr>
                  <p:nvPr/>
                </p:nvSpPr>
                <p:spPr>
                  <a:xfrm>
                    <a:off x="3599723" y="3147033"/>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a:spLocks noChangeAspect="1"/>
                  </p:cNvSpPr>
                  <p:nvPr/>
                </p:nvSpPr>
                <p:spPr>
                  <a:xfrm>
                    <a:off x="6471790" y="3147058"/>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a:spLocks noChangeAspect="1"/>
                  </p:cNvSpPr>
                  <p:nvPr/>
                </p:nvSpPr>
                <p:spPr>
                  <a:xfrm>
                    <a:off x="5750625" y="3147523"/>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129"/>
                  <p:cNvSpPr>
                    <a:spLocks noChangeAspect="1"/>
                  </p:cNvSpPr>
                  <p:nvPr/>
                </p:nvSpPr>
                <p:spPr>
                  <a:xfrm>
                    <a:off x="7928457" y="2430388"/>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130"/>
                  <p:cNvSpPr>
                    <a:spLocks noChangeAspect="1"/>
                  </p:cNvSpPr>
                  <p:nvPr/>
                </p:nvSpPr>
                <p:spPr>
                  <a:xfrm>
                    <a:off x="7188776" y="2428075"/>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円/楕円 131"/>
                  <p:cNvSpPr>
                    <a:spLocks noChangeAspect="1"/>
                  </p:cNvSpPr>
                  <p:nvPr/>
                </p:nvSpPr>
                <p:spPr>
                  <a:xfrm>
                    <a:off x="5750997" y="2430388"/>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楕円 132"/>
                  <p:cNvSpPr>
                    <a:spLocks noChangeAspect="1"/>
                  </p:cNvSpPr>
                  <p:nvPr/>
                </p:nvSpPr>
                <p:spPr>
                  <a:xfrm>
                    <a:off x="6468696" y="2428075"/>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a:spLocks noChangeAspect="1"/>
                  </p:cNvSpPr>
                  <p:nvPr/>
                </p:nvSpPr>
                <p:spPr>
                  <a:xfrm>
                    <a:off x="4321949" y="3149278"/>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a:spLocks noChangeAspect="1"/>
                  </p:cNvSpPr>
                  <p:nvPr/>
                </p:nvSpPr>
                <p:spPr>
                  <a:xfrm>
                    <a:off x="5031789" y="3147523"/>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135"/>
                  <p:cNvSpPr>
                    <a:spLocks noChangeAspect="1"/>
                  </p:cNvSpPr>
                  <p:nvPr/>
                </p:nvSpPr>
                <p:spPr>
                  <a:xfrm>
                    <a:off x="5035679" y="2428075"/>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円/楕円 136"/>
                  <p:cNvSpPr>
                    <a:spLocks noChangeAspect="1"/>
                  </p:cNvSpPr>
                  <p:nvPr/>
                </p:nvSpPr>
                <p:spPr>
                  <a:xfrm>
                    <a:off x="7927216" y="3140708"/>
                    <a:ext cx="108000" cy="10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p:cNvSpPr txBox="1"/>
                <p:nvPr/>
              </p:nvSpPr>
              <p:spPr>
                <a:xfrm>
                  <a:off x="3009310" y="2906856"/>
                  <a:ext cx="338554" cy="461665"/>
                </a:xfrm>
                <a:prstGeom prst="rect">
                  <a:avLst/>
                </a:prstGeom>
                <a:noFill/>
              </p:spPr>
              <p:txBody>
                <a:bodyPr wrap="none" rtlCol="0">
                  <a:spAutoFit/>
                </a:bodyPr>
                <a:lstStyle/>
                <a:p>
                  <a:r>
                    <a:rPr kumimoji="1" lang="ja-JP" altLang="en-US" sz="1200" dirty="0" smtClean="0"/>
                    <a:t>■</a:t>
                  </a:r>
                  <a:endParaRPr kumimoji="1" lang="en-US" altLang="ja-JP" sz="1200" dirty="0" smtClean="0"/>
                </a:p>
                <a:p>
                  <a:r>
                    <a:rPr lang="ja-JP" altLang="en-US" sz="1200" dirty="0"/>
                    <a:t>▲</a:t>
                  </a:r>
                  <a:endParaRPr kumimoji="1" lang="ja-JP" altLang="en-US" sz="1200" dirty="0"/>
                </a:p>
              </p:txBody>
            </p:sp>
            <p:sp>
              <p:nvSpPr>
                <p:cNvPr id="104" name="テキスト ボックス 103"/>
                <p:cNvSpPr txBox="1"/>
                <p:nvPr/>
              </p:nvSpPr>
              <p:spPr>
                <a:xfrm>
                  <a:off x="4449470" y="2904852"/>
                  <a:ext cx="338554" cy="461665"/>
                </a:xfrm>
                <a:prstGeom prst="rect">
                  <a:avLst/>
                </a:prstGeom>
                <a:noFill/>
              </p:spPr>
              <p:txBody>
                <a:bodyPr wrap="none" rtlCol="0">
                  <a:spAutoFit/>
                </a:bodyPr>
                <a:lstStyle/>
                <a:p>
                  <a:r>
                    <a:rPr kumimoji="1" lang="ja-JP" altLang="en-US" sz="1200" dirty="0" smtClean="0"/>
                    <a:t>■</a:t>
                  </a:r>
                  <a:endParaRPr kumimoji="1" lang="en-US" altLang="ja-JP" sz="1200" dirty="0" smtClean="0"/>
                </a:p>
                <a:p>
                  <a:r>
                    <a:rPr lang="ja-JP" altLang="en-US" sz="1200" dirty="0"/>
                    <a:t>▲</a:t>
                  </a:r>
                  <a:endParaRPr kumimoji="1" lang="ja-JP" altLang="en-US" sz="1200" dirty="0"/>
                </a:p>
              </p:txBody>
            </p:sp>
            <p:sp>
              <p:nvSpPr>
                <p:cNvPr id="106" name="テキスト ボックス 105"/>
                <p:cNvSpPr txBox="1"/>
                <p:nvPr/>
              </p:nvSpPr>
              <p:spPr>
                <a:xfrm>
                  <a:off x="5889630" y="2907055"/>
                  <a:ext cx="338554" cy="461665"/>
                </a:xfrm>
                <a:prstGeom prst="rect">
                  <a:avLst/>
                </a:prstGeom>
                <a:noFill/>
              </p:spPr>
              <p:txBody>
                <a:bodyPr wrap="none" rtlCol="0">
                  <a:spAutoFit/>
                </a:bodyPr>
                <a:lstStyle/>
                <a:p>
                  <a:r>
                    <a:rPr kumimoji="1" lang="ja-JP" altLang="en-US" sz="1200" dirty="0" smtClean="0"/>
                    <a:t>■</a:t>
                  </a:r>
                  <a:endParaRPr kumimoji="1" lang="en-US" altLang="ja-JP" sz="1200" dirty="0" smtClean="0"/>
                </a:p>
                <a:p>
                  <a:r>
                    <a:rPr lang="ja-JP" altLang="en-US" sz="1200" dirty="0"/>
                    <a:t>▲</a:t>
                  </a:r>
                  <a:endParaRPr kumimoji="1" lang="ja-JP" altLang="en-US" sz="1200" dirty="0"/>
                </a:p>
              </p:txBody>
            </p:sp>
            <p:sp>
              <p:nvSpPr>
                <p:cNvPr id="107" name="テキスト ボックス 106"/>
                <p:cNvSpPr txBox="1"/>
                <p:nvPr/>
              </p:nvSpPr>
              <p:spPr>
                <a:xfrm>
                  <a:off x="7329790" y="2907055"/>
                  <a:ext cx="338554" cy="461665"/>
                </a:xfrm>
                <a:prstGeom prst="rect">
                  <a:avLst/>
                </a:prstGeom>
                <a:noFill/>
              </p:spPr>
              <p:txBody>
                <a:bodyPr wrap="none" rtlCol="0">
                  <a:spAutoFit/>
                </a:bodyPr>
                <a:lstStyle/>
                <a:p>
                  <a:r>
                    <a:rPr kumimoji="1" lang="ja-JP" altLang="en-US" sz="1200" dirty="0" smtClean="0"/>
                    <a:t>■</a:t>
                  </a:r>
                  <a:endParaRPr kumimoji="1" lang="en-US" altLang="ja-JP" sz="1200" dirty="0" smtClean="0"/>
                </a:p>
                <a:p>
                  <a:r>
                    <a:rPr lang="ja-JP" altLang="en-US" sz="1200" dirty="0"/>
                    <a:t>▲</a:t>
                  </a:r>
                  <a:endParaRPr kumimoji="1" lang="ja-JP" altLang="en-US" sz="1200" dirty="0"/>
                </a:p>
              </p:txBody>
            </p:sp>
            <p:sp>
              <p:nvSpPr>
                <p:cNvPr id="108" name="テキスト ボックス 107"/>
                <p:cNvSpPr txBox="1"/>
                <p:nvPr/>
              </p:nvSpPr>
              <p:spPr>
                <a:xfrm>
                  <a:off x="2188647" y="2904852"/>
                  <a:ext cx="338554" cy="461665"/>
                </a:xfrm>
                <a:prstGeom prst="rect">
                  <a:avLst/>
                </a:prstGeom>
                <a:noFill/>
              </p:spPr>
              <p:txBody>
                <a:bodyPr wrap="none" rtlCol="0">
                  <a:spAutoFit/>
                </a:bodyPr>
                <a:lstStyle/>
                <a:p>
                  <a:r>
                    <a:rPr lang="ja-JP" altLang="en-US" sz="1200" b="1" dirty="0" smtClean="0"/>
                    <a:t>□</a:t>
                  </a:r>
                  <a:endParaRPr lang="en-US" altLang="ja-JP" sz="1200" b="1" dirty="0" smtClean="0"/>
                </a:p>
                <a:p>
                  <a:r>
                    <a:rPr kumimoji="1" lang="ja-JP" altLang="en-US" sz="1200" b="1" dirty="0"/>
                    <a:t>△</a:t>
                  </a:r>
                  <a:endParaRPr kumimoji="1" lang="en-US" altLang="ja-JP" sz="1200" b="1" dirty="0" smtClean="0"/>
                </a:p>
              </p:txBody>
            </p:sp>
            <p:sp>
              <p:nvSpPr>
                <p:cNvPr id="109" name="テキスト ボックス 108"/>
                <p:cNvSpPr txBox="1"/>
                <p:nvPr/>
              </p:nvSpPr>
              <p:spPr>
                <a:xfrm>
                  <a:off x="8193886" y="2910086"/>
                  <a:ext cx="338554" cy="461665"/>
                </a:xfrm>
                <a:prstGeom prst="rect">
                  <a:avLst/>
                </a:prstGeom>
                <a:noFill/>
              </p:spPr>
              <p:txBody>
                <a:bodyPr wrap="none" rtlCol="0">
                  <a:spAutoFit/>
                </a:bodyPr>
                <a:lstStyle/>
                <a:p>
                  <a:endParaRPr lang="en-US" altLang="ja-JP" sz="1200" b="1" dirty="0" smtClean="0"/>
                </a:p>
                <a:p>
                  <a:r>
                    <a:rPr kumimoji="1" lang="ja-JP" altLang="en-US" sz="1200" b="1" dirty="0"/>
                    <a:t>△</a:t>
                  </a:r>
                  <a:endParaRPr kumimoji="1" lang="en-US" altLang="ja-JP" sz="1200" b="1" dirty="0" smtClean="0"/>
                </a:p>
              </p:txBody>
            </p:sp>
          </p:grpSp>
          <p:grpSp>
            <p:nvGrpSpPr>
              <p:cNvPr id="16" name="グループ化 15"/>
              <p:cNvGrpSpPr/>
              <p:nvPr/>
            </p:nvGrpSpPr>
            <p:grpSpPr>
              <a:xfrm>
                <a:off x="1765735" y="781249"/>
                <a:ext cx="430172" cy="688141"/>
                <a:chOff x="1770671" y="1290725"/>
                <a:chExt cx="430172" cy="688141"/>
              </a:xfrm>
            </p:grpSpPr>
            <p:grpSp>
              <p:nvGrpSpPr>
                <p:cNvPr id="98" name="グループ化 97"/>
                <p:cNvGrpSpPr/>
                <p:nvPr/>
              </p:nvGrpSpPr>
              <p:grpSpPr>
                <a:xfrm rot="8434070">
                  <a:off x="1770671" y="1290725"/>
                  <a:ext cx="232364" cy="558740"/>
                  <a:chOff x="1259632" y="476672"/>
                  <a:chExt cx="432048" cy="720080"/>
                </a:xfrm>
              </p:grpSpPr>
              <p:cxnSp>
                <p:nvCxnSpPr>
                  <p:cNvPr id="99" name="直線コネクタ 98"/>
                  <p:cNvCxnSpPr/>
                  <p:nvPr/>
                </p:nvCxnSpPr>
                <p:spPr>
                  <a:xfrm flipH="1">
                    <a:off x="1259632" y="476672"/>
                    <a:ext cx="216024"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1259632" y="764704"/>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1475656" y="476672"/>
                    <a:ext cx="0"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1259632" y="908720"/>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テキスト ボックス 102"/>
                <p:cNvSpPr txBox="1"/>
                <p:nvPr/>
              </p:nvSpPr>
              <p:spPr>
                <a:xfrm rot="19081539">
                  <a:off x="2042863" y="1701867"/>
                  <a:ext cx="157980" cy="276999"/>
                </a:xfrm>
                <a:prstGeom prst="rect">
                  <a:avLst/>
                </a:prstGeom>
                <a:noFill/>
              </p:spPr>
              <p:txBody>
                <a:bodyPr wrap="square" lIns="0" tIns="0" rIns="0" bIns="0" rtlCol="0">
                  <a:spAutoFit/>
                </a:bodyPr>
                <a:lstStyle/>
                <a:p>
                  <a:r>
                    <a:rPr kumimoji="1" lang="en-US" altLang="ja-JP" dirty="0" smtClean="0"/>
                    <a:t>N</a:t>
                  </a:r>
                  <a:endParaRPr kumimoji="1" lang="ja-JP" altLang="en-US" dirty="0"/>
                </a:p>
              </p:txBody>
            </p:sp>
          </p:grpSp>
        </p:grpSp>
        <p:sp>
          <p:nvSpPr>
            <p:cNvPr id="112" name="テキスト ボックス 111"/>
            <p:cNvSpPr txBox="1"/>
            <p:nvPr/>
          </p:nvSpPr>
          <p:spPr>
            <a:xfrm>
              <a:off x="5188361" y="2271657"/>
              <a:ext cx="338554" cy="646331"/>
            </a:xfrm>
            <a:prstGeom prst="rect">
              <a:avLst/>
            </a:prstGeom>
            <a:noFill/>
          </p:spPr>
          <p:txBody>
            <a:bodyPr wrap="none" rtlCol="0">
              <a:spAutoFit/>
            </a:bodyPr>
            <a:lstStyle/>
            <a:p>
              <a:r>
                <a:rPr lang="ja-JP" altLang="en-US" sz="1200" dirty="0" smtClean="0"/>
                <a:t>△</a:t>
              </a:r>
              <a:endParaRPr lang="en-US" altLang="ja-JP" sz="1200" dirty="0" smtClean="0"/>
            </a:p>
            <a:p>
              <a:r>
                <a:rPr kumimoji="1" lang="ja-JP" altLang="en-US" sz="1200" dirty="0" smtClean="0"/>
                <a:t>●</a:t>
              </a:r>
              <a:endParaRPr kumimoji="1" lang="en-US" altLang="ja-JP" sz="1200" dirty="0" smtClean="0"/>
            </a:p>
            <a:p>
              <a:r>
                <a:rPr kumimoji="1" lang="ja-JP" altLang="en-US" sz="1200" dirty="0" smtClean="0"/>
                <a:t>◆</a:t>
              </a:r>
              <a:endParaRPr kumimoji="1" lang="en-US" altLang="ja-JP" sz="1200" dirty="0" smtClean="0"/>
            </a:p>
          </p:txBody>
        </p:sp>
      </p:grpSp>
      <p:grpSp>
        <p:nvGrpSpPr>
          <p:cNvPr id="15" name="グループ化 14"/>
          <p:cNvGrpSpPr/>
          <p:nvPr/>
        </p:nvGrpSpPr>
        <p:grpSpPr>
          <a:xfrm>
            <a:off x="3915199" y="1902681"/>
            <a:ext cx="1418400" cy="1414166"/>
            <a:chOff x="3920135" y="2423075"/>
            <a:chExt cx="1418400" cy="1403247"/>
          </a:xfrm>
        </p:grpSpPr>
        <p:sp>
          <p:nvSpPr>
            <p:cNvPr id="143" name="正方形/長方形 142"/>
            <p:cNvSpPr/>
            <p:nvPr/>
          </p:nvSpPr>
          <p:spPr>
            <a:xfrm>
              <a:off x="3920135" y="2423075"/>
              <a:ext cx="1418400" cy="14032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131934" y="2524392"/>
              <a:ext cx="1021032" cy="1200329"/>
            </a:xfrm>
            <a:prstGeom prst="rect">
              <a:avLst/>
            </a:prstGeom>
            <a:noFill/>
          </p:spPr>
          <p:txBody>
            <a:bodyPr wrap="square" rtlCol="0">
              <a:spAutoFit/>
            </a:bodyPr>
            <a:lstStyle/>
            <a:p>
              <a:r>
                <a:rPr lang="ja-JP" altLang="en-US" b="1" dirty="0" smtClean="0">
                  <a:solidFill>
                    <a:srgbClr val="FF0000"/>
                  </a:solidFill>
                </a:rPr>
                <a:t> 黒</a:t>
              </a:r>
              <a:r>
                <a:rPr lang="en-US" altLang="ja-JP" b="1" dirty="0" smtClean="0">
                  <a:solidFill>
                    <a:srgbClr val="FF0000"/>
                  </a:solidFill>
                </a:rPr>
                <a:t>90</a:t>
              </a:r>
              <a:r>
                <a:rPr lang="ja-JP" altLang="en-US" b="1" dirty="0" smtClean="0">
                  <a:solidFill>
                    <a:srgbClr val="FF0000"/>
                  </a:solidFill>
                </a:rPr>
                <a:t>％</a:t>
              </a:r>
              <a:endParaRPr lang="en-US" altLang="ja-JP" b="1" dirty="0" smtClean="0">
                <a:solidFill>
                  <a:srgbClr val="FF0000"/>
                </a:solidFill>
              </a:endParaRPr>
            </a:p>
            <a:p>
              <a:endParaRPr kumimoji="1" lang="en-US" altLang="ja-JP" b="1" dirty="0">
                <a:solidFill>
                  <a:srgbClr val="FF0000"/>
                </a:solidFill>
              </a:endParaRPr>
            </a:p>
            <a:p>
              <a:endParaRPr lang="en-US" altLang="ja-JP" b="1" dirty="0" smtClean="0">
                <a:solidFill>
                  <a:srgbClr val="FF0000"/>
                </a:solidFill>
              </a:endParaRPr>
            </a:p>
            <a:p>
              <a:r>
                <a:rPr kumimoji="1" lang="ja-JP" altLang="en-US" b="1" dirty="0">
                  <a:solidFill>
                    <a:srgbClr val="0000FF"/>
                  </a:solidFill>
                </a:rPr>
                <a:t>スタイロ</a:t>
              </a:r>
            </a:p>
          </p:txBody>
        </p:sp>
      </p:grpSp>
      <p:grpSp>
        <p:nvGrpSpPr>
          <p:cNvPr id="10" name="グループ化 9"/>
          <p:cNvGrpSpPr/>
          <p:nvPr/>
        </p:nvGrpSpPr>
        <p:grpSpPr>
          <a:xfrm>
            <a:off x="5357321" y="1904522"/>
            <a:ext cx="1414800" cy="1403247"/>
            <a:chOff x="5362257" y="2413998"/>
            <a:chExt cx="1414800" cy="1403247"/>
          </a:xfrm>
        </p:grpSpPr>
        <p:sp>
          <p:nvSpPr>
            <p:cNvPr id="145" name="正方形/長方形 144"/>
            <p:cNvSpPr/>
            <p:nvPr/>
          </p:nvSpPr>
          <p:spPr>
            <a:xfrm>
              <a:off x="5362257" y="2413998"/>
              <a:ext cx="1414800" cy="140324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5662442" y="2528898"/>
              <a:ext cx="1021032" cy="1200329"/>
            </a:xfrm>
            <a:prstGeom prst="rect">
              <a:avLst/>
            </a:prstGeom>
            <a:noFill/>
          </p:spPr>
          <p:txBody>
            <a:bodyPr wrap="square" rtlCol="0">
              <a:spAutoFit/>
            </a:bodyPr>
            <a:lstStyle/>
            <a:p>
              <a:r>
                <a:rPr lang="ja-JP" altLang="en-US" b="1" dirty="0" smtClean="0">
                  <a:solidFill>
                    <a:srgbClr val="FF0000"/>
                  </a:solidFill>
                </a:rPr>
                <a:t>黒</a:t>
              </a:r>
              <a:r>
                <a:rPr lang="en-US" altLang="ja-JP" b="1" dirty="0">
                  <a:solidFill>
                    <a:srgbClr val="FF0000"/>
                  </a:solidFill>
                </a:rPr>
                <a:t>50</a:t>
              </a:r>
              <a:r>
                <a:rPr lang="ja-JP" altLang="en-US" b="1" dirty="0" smtClean="0">
                  <a:solidFill>
                    <a:srgbClr val="FF0000"/>
                  </a:solidFill>
                </a:rPr>
                <a:t>％</a:t>
              </a:r>
              <a:endParaRPr lang="en-US" altLang="ja-JP" b="1" dirty="0" smtClean="0">
                <a:solidFill>
                  <a:srgbClr val="FF0000"/>
                </a:solidFill>
              </a:endParaRPr>
            </a:p>
            <a:p>
              <a:endParaRPr kumimoji="1" lang="en-US" altLang="ja-JP" b="1" dirty="0">
                <a:solidFill>
                  <a:srgbClr val="FF0000"/>
                </a:solidFill>
              </a:endParaRPr>
            </a:p>
            <a:p>
              <a:endParaRPr lang="en-US" altLang="ja-JP" b="1" dirty="0" smtClean="0">
                <a:solidFill>
                  <a:srgbClr val="FF0000"/>
                </a:solidFill>
              </a:endParaRPr>
            </a:p>
            <a:p>
              <a:r>
                <a:rPr lang="ja-JP" altLang="en-US" b="1" dirty="0" smtClean="0">
                  <a:solidFill>
                    <a:srgbClr val="0000FF"/>
                  </a:solidFill>
                </a:rPr>
                <a:t>白</a:t>
              </a:r>
              <a:r>
                <a:rPr lang="en-US" altLang="ja-JP" b="1" dirty="0" smtClean="0">
                  <a:solidFill>
                    <a:srgbClr val="0000FF"/>
                  </a:solidFill>
                </a:rPr>
                <a:t>55</a:t>
              </a:r>
              <a:r>
                <a:rPr lang="ja-JP" altLang="en-US" b="1" dirty="0" smtClean="0">
                  <a:solidFill>
                    <a:srgbClr val="0000FF"/>
                  </a:solidFill>
                </a:rPr>
                <a:t>％</a:t>
              </a:r>
              <a:endParaRPr kumimoji="1" lang="ja-JP" altLang="en-US" b="1" dirty="0">
                <a:solidFill>
                  <a:srgbClr val="0000FF"/>
                </a:solidFill>
              </a:endParaRPr>
            </a:p>
          </p:txBody>
        </p:sp>
      </p:grpSp>
      <p:grpSp>
        <p:nvGrpSpPr>
          <p:cNvPr id="9" name="グループ化 8"/>
          <p:cNvGrpSpPr/>
          <p:nvPr/>
        </p:nvGrpSpPr>
        <p:grpSpPr>
          <a:xfrm>
            <a:off x="6802040" y="1904402"/>
            <a:ext cx="1407600" cy="1403247"/>
            <a:chOff x="6806976" y="2413878"/>
            <a:chExt cx="1407600" cy="1403247"/>
          </a:xfrm>
        </p:grpSpPr>
        <p:sp>
          <p:nvSpPr>
            <p:cNvPr id="144" name="正方形/長方形 143"/>
            <p:cNvSpPr/>
            <p:nvPr/>
          </p:nvSpPr>
          <p:spPr>
            <a:xfrm>
              <a:off x="6806976" y="2413878"/>
              <a:ext cx="1407600" cy="14032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p:cNvSpPr txBox="1"/>
            <p:nvPr/>
          </p:nvSpPr>
          <p:spPr>
            <a:xfrm>
              <a:off x="7088885" y="2528211"/>
              <a:ext cx="1021032" cy="1200329"/>
            </a:xfrm>
            <a:prstGeom prst="rect">
              <a:avLst/>
            </a:prstGeom>
            <a:noFill/>
          </p:spPr>
          <p:txBody>
            <a:bodyPr wrap="square" rtlCol="0">
              <a:spAutoFit/>
            </a:bodyPr>
            <a:lstStyle/>
            <a:p>
              <a:r>
                <a:rPr lang="ja-JP" altLang="en-US" b="1" dirty="0">
                  <a:solidFill>
                    <a:srgbClr val="FF0000"/>
                  </a:solidFill>
                </a:rPr>
                <a:t>すだれ</a:t>
              </a:r>
              <a:endParaRPr lang="en-US" altLang="ja-JP" b="1" dirty="0" smtClean="0">
                <a:solidFill>
                  <a:srgbClr val="FF0000"/>
                </a:solidFill>
              </a:endParaRPr>
            </a:p>
            <a:p>
              <a:endParaRPr kumimoji="1" lang="en-US" altLang="ja-JP" b="1" dirty="0">
                <a:solidFill>
                  <a:srgbClr val="FF0000"/>
                </a:solidFill>
              </a:endParaRPr>
            </a:p>
            <a:p>
              <a:endParaRPr lang="en-US" altLang="ja-JP" b="1" dirty="0" smtClean="0">
                <a:solidFill>
                  <a:srgbClr val="FF0000"/>
                </a:solidFill>
              </a:endParaRPr>
            </a:p>
            <a:p>
              <a:r>
                <a:rPr lang="ja-JP" altLang="en-US" b="1" dirty="0" smtClean="0">
                  <a:solidFill>
                    <a:srgbClr val="0000FF"/>
                  </a:solidFill>
                </a:rPr>
                <a:t>白</a:t>
              </a:r>
              <a:r>
                <a:rPr lang="en-US" altLang="ja-JP" b="1" dirty="0" smtClean="0">
                  <a:solidFill>
                    <a:srgbClr val="0000FF"/>
                  </a:solidFill>
                </a:rPr>
                <a:t>10</a:t>
              </a:r>
              <a:r>
                <a:rPr lang="ja-JP" altLang="en-US" b="1" dirty="0" smtClean="0">
                  <a:solidFill>
                    <a:srgbClr val="0000FF"/>
                  </a:solidFill>
                </a:rPr>
                <a:t>％</a:t>
              </a:r>
              <a:endParaRPr kumimoji="1" lang="ja-JP" altLang="en-US" b="1" dirty="0">
                <a:solidFill>
                  <a:srgbClr val="0000FF"/>
                </a:solidFill>
              </a:endParaRPr>
            </a:p>
          </p:txBody>
        </p:sp>
      </p:grpSp>
      <p:sp>
        <p:nvSpPr>
          <p:cNvPr id="111" name="テキスト ボックス 110"/>
          <p:cNvSpPr txBox="1"/>
          <p:nvPr/>
        </p:nvSpPr>
        <p:spPr>
          <a:xfrm>
            <a:off x="225070" y="3824491"/>
            <a:ext cx="4893496" cy="2516073"/>
          </a:xfrm>
          <a:prstGeom prst="rect">
            <a:avLst/>
          </a:prstGeom>
          <a:solidFill>
            <a:schemeClr val="bg1"/>
          </a:solidFill>
          <a:ln>
            <a:noFill/>
          </a:ln>
        </p:spPr>
        <p:txBody>
          <a:bodyPr wrap="square" rtlCol="0">
            <a:spAutoFit/>
          </a:bodyPr>
          <a:lstStyle/>
          <a:p>
            <a:pPr>
              <a:lnSpc>
                <a:spcPts val="2100"/>
              </a:lnSpc>
            </a:pPr>
            <a:r>
              <a:rPr kumimoji="1" lang="ja-JP" altLang="en-US" sz="2000" b="1" dirty="0" smtClean="0"/>
              <a:t>測定機器（</a:t>
            </a:r>
            <a:r>
              <a:rPr kumimoji="1" lang="en-US" altLang="ja-JP" sz="2000" b="1" dirty="0" smtClean="0"/>
              <a:t>GL</a:t>
            </a:r>
            <a:r>
              <a:rPr kumimoji="1" lang="ja-JP" altLang="en-US" sz="2000" b="1" dirty="0" smtClean="0"/>
              <a:t>からの高さ）</a:t>
            </a:r>
            <a:endParaRPr kumimoji="1" lang="en-US" altLang="ja-JP" sz="2000" b="1" dirty="0" smtClean="0"/>
          </a:p>
          <a:p>
            <a:pPr>
              <a:lnSpc>
                <a:spcPts val="2100"/>
              </a:lnSpc>
            </a:pPr>
            <a:r>
              <a:rPr kumimoji="1" lang="ja-JP" altLang="en-US" sz="2000" b="1" dirty="0" smtClean="0"/>
              <a:t>○：ミストノズル（</a:t>
            </a:r>
            <a:r>
              <a:rPr lang="en-US" altLang="ja-JP" sz="2000" b="1" dirty="0" smtClean="0"/>
              <a:t>2500mm)</a:t>
            </a:r>
            <a:endParaRPr kumimoji="1" lang="en-US" altLang="ja-JP" sz="2000" b="1" dirty="0" smtClean="0"/>
          </a:p>
          <a:p>
            <a:pPr>
              <a:lnSpc>
                <a:spcPts val="2100"/>
              </a:lnSpc>
            </a:pPr>
            <a:r>
              <a:rPr lang="ja-JP" altLang="en-US" sz="2000" b="1" dirty="0" smtClean="0"/>
              <a:t>●</a:t>
            </a:r>
            <a:r>
              <a:rPr kumimoji="1" lang="ja-JP" altLang="en-US" sz="2000" b="1" dirty="0" smtClean="0"/>
              <a:t>：超音波風速計（</a:t>
            </a:r>
            <a:r>
              <a:rPr kumimoji="1" lang="en-US" altLang="ja-JP" sz="2000" b="1" dirty="0" smtClean="0"/>
              <a:t>700mm</a:t>
            </a:r>
            <a:r>
              <a:rPr kumimoji="1" lang="ja-JP" altLang="en-US" sz="2000" b="1" dirty="0" smtClean="0"/>
              <a:t>）</a:t>
            </a:r>
            <a:endParaRPr kumimoji="1" lang="en-US" altLang="ja-JP" sz="2000" b="1" dirty="0" smtClean="0"/>
          </a:p>
          <a:p>
            <a:pPr>
              <a:lnSpc>
                <a:spcPts val="2100"/>
              </a:lnSpc>
            </a:pPr>
            <a:r>
              <a:rPr lang="ja-JP" altLang="en-US" sz="2000" b="1" dirty="0" smtClean="0"/>
              <a:t>■：グローブ温度計（</a:t>
            </a:r>
            <a:r>
              <a:rPr lang="en-US" altLang="ja-JP" sz="2000" b="1" dirty="0" smtClean="0"/>
              <a:t>1200mm</a:t>
            </a:r>
            <a:r>
              <a:rPr lang="ja-JP" altLang="en-US" sz="2000" b="1" dirty="0" smtClean="0"/>
              <a:t>）</a:t>
            </a:r>
            <a:endParaRPr lang="en-US" altLang="ja-JP" sz="2000" b="1" dirty="0" smtClean="0"/>
          </a:p>
          <a:p>
            <a:pPr>
              <a:lnSpc>
                <a:spcPts val="2100"/>
              </a:lnSpc>
            </a:pPr>
            <a:r>
              <a:rPr lang="ja-JP" altLang="en-US" sz="2000" b="1" dirty="0"/>
              <a:t>□</a:t>
            </a:r>
            <a:r>
              <a:rPr lang="ja-JP" altLang="en-US" sz="2000" b="1" dirty="0" smtClean="0"/>
              <a:t>：全天日射計･赤外放射計（</a:t>
            </a:r>
            <a:r>
              <a:rPr lang="en-US" altLang="ja-JP" sz="2000" b="1" dirty="0" smtClean="0"/>
              <a:t>1000mm</a:t>
            </a:r>
            <a:r>
              <a:rPr lang="ja-JP" altLang="en-US" sz="2000" b="1" dirty="0" smtClean="0"/>
              <a:t>）</a:t>
            </a:r>
            <a:endParaRPr lang="en-US" altLang="ja-JP" sz="2000" b="1" dirty="0" smtClean="0"/>
          </a:p>
          <a:p>
            <a:pPr>
              <a:lnSpc>
                <a:spcPts val="2100"/>
              </a:lnSpc>
            </a:pPr>
            <a:r>
              <a:rPr kumimoji="1" lang="ja-JP" altLang="en-US" sz="2000" b="1" dirty="0" smtClean="0"/>
              <a:t>▲：</a:t>
            </a:r>
            <a:r>
              <a:rPr lang="ja-JP" altLang="en-US" sz="2000" b="1" dirty="0" smtClean="0"/>
              <a:t>シェルター温度計（</a:t>
            </a:r>
            <a:r>
              <a:rPr lang="en-US" altLang="ja-JP" sz="2000" b="1" dirty="0" smtClean="0"/>
              <a:t>700mm</a:t>
            </a:r>
            <a:r>
              <a:rPr lang="ja-JP" altLang="en-US" sz="2000" b="1" dirty="0" smtClean="0"/>
              <a:t>）</a:t>
            </a:r>
            <a:endParaRPr kumimoji="1" lang="en-US" altLang="ja-JP" sz="2000" b="1" dirty="0" smtClean="0"/>
          </a:p>
          <a:p>
            <a:pPr>
              <a:lnSpc>
                <a:spcPts val="2100"/>
              </a:lnSpc>
            </a:pPr>
            <a:r>
              <a:rPr lang="ja-JP" altLang="en-US" sz="2000" b="1" dirty="0" smtClean="0"/>
              <a:t>△：アスマン式通風乾湿計（</a:t>
            </a:r>
            <a:r>
              <a:rPr lang="en-US" altLang="ja-JP" sz="2000" b="1" dirty="0" smtClean="0"/>
              <a:t>1200mm</a:t>
            </a:r>
            <a:r>
              <a:rPr lang="ja-JP" altLang="en-US" sz="2000" b="1" dirty="0" smtClean="0"/>
              <a:t>）</a:t>
            </a:r>
            <a:endParaRPr lang="en-US" altLang="ja-JP" sz="2000" b="1" dirty="0" smtClean="0"/>
          </a:p>
          <a:p>
            <a:pPr>
              <a:lnSpc>
                <a:spcPts val="2100"/>
              </a:lnSpc>
            </a:pPr>
            <a:r>
              <a:rPr lang="ja-JP" altLang="en-US" sz="2000" b="1" dirty="0" smtClean="0"/>
              <a:t>◆</a:t>
            </a:r>
            <a:r>
              <a:rPr lang="en-US" altLang="ja-JP" sz="2000" b="1" dirty="0" smtClean="0"/>
              <a:t>:</a:t>
            </a:r>
            <a:r>
              <a:rPr lang="ja-JP" altLang="en-US" sz="2000" b="1" dirty="0" smtClean="0"/>
              <a:t>垂直温度計</a:t>
            </a:r>
            <a:r>
              <a:rPr lang="en-US" altLang="ja-JP" sz="2000" b="1" dirty="0" smtClean="0"/>
              <a:t>T</a:t>
            </a:r>
            <a:r>
              <a:rPr lang="ja-JP" altLang="en-US" sz="2000" b="1" dirty="0" smtClean="0"/>
              <a:t>熱電対</a:t>
            </a:r>
            <a:endParaRPr lang="en-US" altLang="ja-JP" sz="2000" b="1" dirty="0" smtClean="0"/>
          </a:p>
          <a:p>
            <a:pPr>
              <a:lnSpc>
                <a:spcPts val="2100"/>
              </a:lnSpc>
            </a:pPr>
            <a:r>
              <a:rPr lang="ja-JP" altLang="en-US" sz="2000" b="1" dirty="0"/>
              <a:t>　</a:t>
            </a:r>
            <a:r>
              <a:rPr lang="ja-JP" altLang="en-US" sz="2000" b="1" dirty="0" smtClean="0"/>
              <a:t>　（</a:t>
            </a:r>
            <a:r>
              <a:rPr lang="en-US" altLang="ja-JP" sz="2000" b="1" dirty="0" smtClean="0"/>
              <a:t>GL</a:t>
            </a:r>
            <a:r>
              <a:rPr lang="ja-JP" altLang="en-US" sz="2000" b="1" dirty="0" smtClean="0"/>
              <a:t>から</a:t>
            </a:r>
            <a:r>
              <a:rPr lang="en-US" altLang="ja-JP" sz="2000" b="1" dirty="0" smtClean="0"/>
              <a:t>500､1000､1500､2000､2500mm</a:t>
            </a:r>
            <a:r>
              <a:rPr lang="ja-JP" altLang="en-US" sz="2000" b="1" dirty="0" smtClean="0"/>
              <a:t>）</a:t>
            </a:r>
            <a:endParaRPr lang="en-US" altLang="ja-JP" b="1" dirty="0" smtClean="0"/>
          </a:p>
        </p:txBody>
      </p:sp>
      <p:sp>
        <p:nvSpPr>
          <p:cNvPr id="26" name="テキスト ボックス 25"/>
          <p:cNvSpPr txBox="1"/>
          <p:nvPr/>
        </p:nvSpPr>
        <p:spPr>
          <a:xfrm>
            <a:off x="3498752" y="108247"/>
            <a:ext cx="2724495" cy="523220"/>
          </a:xfrm>
          <a:prstGeom prst="rect">
            <a:avLst/>
          </a:prstGeom>
          <a:noFill/>
        </p:spPr>
        <p:txBody>
          <a:bodyPr wrap="square" rtlCol="0">
            <a:spAutoFit/>
          </a:bodyPr>
          <a:lstStyle/>
          <a:p>
            <a:r>
              <a:rPr kumimoji="1" lang="ja-JP" altLang="en-US" sz="2800" b="1" dirty="0" smtClean="0">
                <a:solidFill>
                  <a:srgbClr val="FFFF00"/>
                </a:solidFill>
              </a:rPr>
              <a:t>実験エリア詳細</a:t>
            </a:r>
            <a:endParaRPr kumimoji="1" lang="ja-JP" altLang="en-US" sz="2800" b="1" dirty="0">
              <a:solidFill>
                <a:srgbClr val="FFFF00"/>
              </a:solidFill>
            </a:endParaRPr>
          </a:p>
        </p:txBody>
      </p:sp>
      <p:grpSp>
        <p:nvGrpSpPr>
          <p:cNvPr id="4" name="グループ化 3"/>
          <p:cNvGrpSpPr/>
          <p:nvPr/>
        </p:nvGrpSpPr>
        <p:grpSpPr>
          <a:xfrm>
            <a:off x="2481690" y="1902680"/>
            <a:ext cx="1411200" cy="1403247"/>
            <a:chOff x="2481690" y="1902680"/>
            <a:chExt cx="1411200" cy="1403247"/>
          </a:xfrm>
        </p:grpSpPr>
        <p:grpSp>
          <p:nvGrpSpPr>
            <p:cNvPr id="6" name="グループ化 5"/>
            <p:cNvGrpSpPr/>
            <p:nvPr/>
          </p:nvGrpSpPr>
          <p:grpSpPr>
            <a:xfrm>
              <a:off x="2481690" y="1902680"/>
              <a:ext cx="1411200" cy="1403247"/>
              <a:chOff x="2486626" y="2412156"/>
              <a:chExt cx="1411200" cy="1403247"/>
            </a:xfrm>
          </p:grpSpPr>
          <p:sp>
            <p:nvSpPr>
              <p:cNvPr id="5136" name="正方形/長方形 5135"/>
              <p:cNvSpPr/>
              <p:nvPr/>
            </p:nvSpPr>
            <p:spPr>
              <a:xfrm>
                <a:off x="2486626" y="2412156"/>
                <a:ext cx="1411200" cy="1403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2550802" y="2509109"/>
                <a:ext cx="1282848" cy="369332"/>
              </a:xfrm>
              <a:prstGeom prst="rect">
                <a:avLst/>
              </a:prstGeom>
              <a:noFill/>
            </p:spPr>
            <p:txBody>
              <a:bodyPr wrap="square" rtlCol="0">
                <a:spAutoFit/>
              </a:bodyPr>
              <a:lstStyle/>
              <a:p>
                <a:r>
                  <a:rPr kumimoji="1" lang="ja-JP" altLang="en-US" b="1" dirty="0" smtClean="0">
                    <a:solidFill>
                      <a:srgbClr val="FF0000"/>
                    </a:solidFill>
                  </a:rPr>
                  <a:t>日除けなし</a:t>
                </a:r>
                <a:endParaRPr kumimoji="1" lang="ja-JP" altLang="en-US" b="1" dirty="0">
                  <a:solidFill>
                    <a:srgbClr val="FF0000"/>
                  </a:solidFill>
                </a:endParaRPr>
              </a:p>
            </p:txBody>
          </p:sp>
        </p:grpSp>
        <p:sp>
          <p:nvSpPr>
            <p:cNvPr id="122" name="テキスト ボックス 121"/>
            <p:cNvSpPr txBox="1"/>
            <p:nvPr/>
          </p:nvSpPr>
          <p:spPr>
            <a:xfrm>
              <a:off x="2545751" y="2830653"/>
              <a:ext cx="1282848" cy="369332"/>
            </a:xfrm>
            <a:prstGeom prst="rect">
              <a:avLst/>
            </a:prstGeom>
            <a:noFill/>
          </p:spPr>
          <p:txBody>
            <a:bodyPr wrap="square" rtlCol="0">
              <a:spAutoFit/>
            </a:bodyPr>
            <a:lstStyle/>
            <a:p>
              <a:r>
                <a:rPr kumimoji="1" lang="ja-JP" altLang="en-US" b="1" dirty="0" smtClean="0">
                  <a:solidFill>
                    <a:srgbClr val="0000FF"/>
                  </a:solidFill>
                </a:rPr>
                <a:t>日除けなし</a:t>
              </a:r>
              <a:endParaRPr kumimoji="1" lang="ja-JP" altLang="en-US" b="1" dirty="0">
                <a:solidFill>
                  <a:srgbClr val="0000FF"/>
                </a:solidFill>
              </a:endParaRPr>
            </a:p>
          </p:txBody>
        </p:sp>
      </p:grpSp>
      <p:sp>
        <p:nvSpPr>
          <p:cNvPr id="19" name="正方形/長方形 18"/>
          <p:cNvSpPr/>
          <p:nvPr/>
        </p:nvSpPr>
        <p:spPr>
          <a:xfrm>
            <a:off x="2598172" y="1994022"/>
            <a:ext cx="5381753" cy="3811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600836" y="1478352"/>
            <a:ext cx="1447832" cy="461665"/>
          </a:xfrm>
          <a:prstGeom prst="rect">
            <a:avLst/>
          </a:prstGeom>
          <a:solidFill>
            <a:schemeClr val="bg1"/>
          </a:solidFill>
          <a:ln w="25400">
            <a:solidFill>
              <a:srgbClr val="FF0000"/>
            </a:solidFill>
          </a:ln>
        </p:spPr>
        <p:txBody>
          <a:bodyPr wrap="none" rtlCol="0">
            <a:spAutoFit/>
          </a:bodyPr>
          <a:lstStyle/>
          <a:p>
            <a:r>
              <a:rPr lang="ja-JP" altLang="en-US" sz="2400" b="1" dirty="0">
                <a:solidFill>
                  <a:srgbClr val="FF0000"/>
                </a:solidFill>
              </a:rPr>
              <a:t>パターン</a:t>
            </a:r>
            <a:r>
              <a:rPr lang="en-US" altLang="ja-JP" sz="2400" b="1" dirty="0">
                <a:solidFill>
                  <a:srgbClr val="FF0000"/>
                </a:solidFill>
              </a:rPr>
              <a:t>a</a:t>
            </a:r>
            <a:endParaRPr lang="ja-JP" altLang="en-US" sz="2400" b="1" dirty="0">
              <a:solidFill>
                <a:srgbClr val="FF0000"/>
              </a:solidFill>
            </a:endParaRPr>
          </a:p>
        </p:txBody>
      </p:sp>
      <p:sp>
        <p:nvSpPr>
          <p:cNvPr id="138" name="正方形/長方形 137"/>
          <p:cNvSpPr/>
          <p:nvPr/>
        </p:nvSpPr>
        <p:spPr>
          <a:xfrm>
            <a:off x="2608475" y="2818797"/>
            <a:ext cx="5381753" cy="38118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テキスト ボックス 138"/>
          <p:cNvSpPr txBox="1"/>
          <p:nvPr/>
        </p:nvSpPr>
        <p:spPr>
          <a:xfrm>
            <a:off x="4585659" y="3254251"/>
            <a:ext cx="1460656" cy="461665"/>
          </a:xfrm>
          <a:prstGeom prst="rect">
            <a:avLst/>
          </a:prstGeom>
          <a:solidFill>
            <a:schemeClr val="bg1"/>
          </a:solidFill>
          <a:ln w="25400">
            <a:solidFill>
              <a:srgbClr val="0000FF"/>
            </a:solidFill>
          </a:ln>
        </p:spPr>
        <p:txBody>
          <a:bodyPr wrap="none" rtlCol="0">
            <a:spAutoFit/>
          </a:bodyPr>
          <a:lstStyle/>
          <a:p>
            <a:r>
              <a:rPr lang="ja-JP" altLang="en-US" sz="2400" b="1" dirty="0" smtClean="0">
                <a:solidFill>
                  <a:srgbClr val="0000FF"/>
                </a:solidFill>
              </a:rPr>
              <a:t>パターン</a:t>
            </a:r>
            <a:r>
              <a:rPr lang="en-US" altLang="ja-JP" sz="2400" b="1" dirty="0">
                <a:solidFill>
                  <a:srgbClr val="0000FF"/>
                </a:solidFill>
              </a:rPr>
              <a:t>b</a:t>
            </a:r>
            <a:endParaRPr lang="ja-JP" altLang="en-US" sz="2400" b="1" dirty="0">
              <a:solidFill>
                <a:srgbClr val="0000FF"/>
              </a:solidFill>
            </a:endParaRPr>
          </a:p>
        </p:txBody>
      </p:sp>
      <p:sp>
        <p:nvSpPr>
          <p:cNvPr id="140" name="正方形/長方形 139"/>
          <p:cNvSpPr/>
          <p:nvPr/>
        </p:nvSpPr>
        <p:spPr>
          <a:xfrm>
            <a:off x="365768" y="1906074"/>
            <a:ext cx="1123200" cy="3456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30215" y="1902793"/>
            <a:ext cx="880369" cy="369332"/>
          </a:xfrm>
          <a:prstGeom prst="rect">
            <a:avLst/>
          </a:prstGeom>
          <a:noFill/>
        </p:spPr>
        <p:txBody>
          <a:bodyPr wrap="none" rtlCol="0">
            <a:spAutoFit/>
          </a:bodyPr>
          <a:lstStyle/>
          <a:p>
            <a:r>
              <a:rPr kumimoji="1" lang="ja-JP" altLang="en-US" b="1" dirty="0" smtClean="0">
                <a:solidFill>
                  <a:srgbClr val="0000FF"/>
                </a:solidFill>
                <a:ea typeface="+mj-ea"/>
              </a:rPr>
              <a:t>白</a:t>
            </a:r>
            <a:r>
              <a:rPr kumimoji="1" lang="en-US" altLang="ja-JP" b="1" dirty="0" smtClean="0">
                <a:solidFill>
                  <a:srgbClr val="0000FF"/>
                </a:solidFill>
                <a:ea typeface="+mj-ea"/>
              </a:rPr>
              <a:t>55</a:t>
            </a:r>
            <a:r>
              <a:rPr kumimoji="1" lang="ja-JP" altLang="en-US" b="1" dirty="0" smtClean="0">
                <a:solidFill>
                  <a:srgbClr val="0000FF"/>
                </a:solidFill>
                <a:ea typeface="+mj-ea"/>
              </a:rPr>
              <a:t>％</a:t>
            </a:r>
            <a:endParaRPr kumimoji="1" lang="ja-JP" altLang="en-US" b="1" dirty="0">
              <a:solidFill>
                <a:srgbClr val="0000FF"/>
              </a:solidFill>
              <a:ea typeface="+mj-ea"/>
            </a:endParaRPr>
          </a:p>
        </p:txBody>
      </p:sp>
      <p:pic>
        <p:nvPicPr>
          <p:cNvPr id="6146" name="Picture 2" descr="F:\提出用フォルダ\実験写真\DSCN105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5" t="20879" r="42953" b="-986"/>
          <a:stretch/>
        </p:blipFill>
        <p:spPr bwMode="auto">
          <a:xfrm>
            <a:off x="5735450" y="3824491"/>
            <a:ext cx="2739048" cy="2893426"/>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6773586" y="6241962"/>
            <a:ext cx="900580" cy="369332"/>
          </a:xfrm>
          <a:prstGeom prst="rect">
            <a:avLst/>
          </a:prstGeom>
          <a:solidFill>
            <a:schemeClr val="bg1"/>
          </a:solidFill>
          <a:ln w="25400">
            <a:solidFill>
              <a:schemeClr val="tx1"/>
            </a:solidFill>
          </a:ln>
        </p:spPr>
        <p:txBody>
          <a:bodyPr wrap="square" rtlCol="0">
            <a:spAutoFit/>
          </a:bodyPr>
          <a:lstStyle/>
          <a:p>
            <a:r>
              <a:rPr kumimoji="1" lang="ja-JP" altLang="en-US" b="1" dirty="0" smtClean="0"/>
              <a:t>着座時</a:t>
            </a:r>
            <a:endParaRPr kumimoji="1" lang="ja-JP" altLang="en-US" b="1" dirty="0"/>
          </a:p>
        </p:txBody>
      </p:sp>
    </p:spTree>
    <p:extLst>
      <p:ext uri="{BB962C8B-B14F-4D97-AF65-F5344CB8AC3E}">
        <p14:creationId xmlns:p14="http://schemas.microsoft.com/office/powerpoint/2010/main" val="146714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fade">
                                      <p:cBhvr>
                                        <p:cTn id="19" dur="500"/>
                                        <p:tgtEl>
                                          <p:spTgt spid="1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9"/>
                                        </p:tgtEl>
                                        <p:attrNameLst>
                                          <p:attrName>style.visibility</p:attrName>
                                        </p:attrNameLst>
                                      </p:cBhvr>
                                      <p:to>
                                        <p:strVal val="visible"/>
                                      </p:to>
                                    </p:set>
                                    <p:animEffect transition="in" filter="fade">
                                      <p:cBhvr>
                                        <p:cTn id="31" dur="500"/>
                                        <p:tgtEl>
                                          <p:spTgt spid="1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8"/>
                                        </p:tgtEl>
                                        <p:attrNameLst>
                                          <p:attrName>style.visibility</p:attrName>
                                        </p:attrNameLst>
                                      </p:cBhvr>
                                      <p:to>
                                        <p:strVal val="visible"/>
                                      </p:to>
                                    </p:set>
                                    <p:animEffect transition="in" filter="fade">
                                      <p:cBhvr>
                                        <p:cTn id="3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138" grpId="0" animBg="1"/>
      <p:bldP spid="139" grpId="0" animBg="1"/>
      <p:bldP spid="140"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a:grpSpLocks noChangeAspect="1"/>
          </p:cNvGrpSpPr>
          <p:nvPr/>
        </p:nvGrpSpPr>
        <p:grpSpPr>
          <a:xfrm>
            <a:off x="251736" y="1310325"/>
            <a:ext cx="8557827" cy="4278913"/>
            <a:chOff x="1078948" y="2059332"/>
            <a:chExt cx="6290211" cy="3145106"/>
          </a:xfrm>
        </p:grpSpPr>
        <p:sp>
          <p:nvSpPr>
            <p:cNvPr id="3" name="正方形/長方形 2"/>
            <p:cNvSpPr>
              <a:spLocks noChangeAspect="1"/>
            </p:cNvSpPr>
            <p:nvPr/>
          </p:nvSpPr>
          <p:spPr>
            <a:xfrm>
              <a:off x="1078948" y="2059332"/>
              <a:ext cx="6290211" cy="3145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 </a:t>
              </a:r>
              <a:endParaRPr lang="ja-JP" altLang="ja-JP" dirty="0"/>
            </a:p>
          </p:txBody>
        </p:sp>
        <p:grpSp>
          <p:nvGrpSpPr>
            <p:cNvPr id="4" name="グループ化 3"/>
            <p:cNvGrpSpPr/>
            <p:nvPr/>
          </p:nvGrpSpPr>
          <p:grpSpPr>
            <a:xfrm>
              <a:off x="1456485" y="2453947"/>
              <a:ext cx="5341101" cy="2703245"/>
              <a:chOff x="1456485" y="2453947"/>
              <a:chExt cx="5341101" cy="2703245"/>
            </a:xfrm>
          </p:grpSpPr>
          <p:grpSp>
            <p:nvGrpSpPr>
              <p:cNvPr id="5" name="グループ化 4"/>
              <p:cNvGrpSpPr/>
              <p:nvPr/>
            </p:nvGrpSpPr>
            <p:grpSpPr>
              <a:xfrm>
                <a:off x="2458557" y="4158908"/>
                <a:ext cx="252000" cy="709829"/>
                <a:chOff x="2447068" y="4147601"/>
                <a:chExt cx="252000" cy="709829"/>
              </a:xfrm>
            </p:grpSpPr>
            <p:grpSp>
              <p:nvGrpSpPr>
                <p:cNvPr id="146" name="グループ化 145"/>
                <p:cNvGrpSpPr>
                  <a:grpSpLocks noChangeAspect="1"/>
                </p:cNvGrpSpPr>
                <p:nvPr/>
              </p:nvGrpSpPr>
              <p:grpSpPr>
                <a:xfrm>
                  <a:off x="2460519" y="4147601"/>
                  <a:ext cx="104424" cy="109003"/>
                  <a:chOff x="4467576" y="3316142"/>
                  <a:chExt cx="208848" cy="218005"/>
                </a:xfrm>
              </p:grpSpPr>
              <p:sp>
                <p:nvSpPr>
                  <p:cNvPr id="157" name="Freeform 1348"/>
                  <p:cNvSpPr>
                    <a:spLocks noEditPoints="1"/>
                  </p:cNvSpPr>
                  <p:nvPr/>
                </p:nvSpPr>
                <p:spPr bwMode="auto">
                  <a:xfrm>
                    <a:off x="4467576" y="3475544"/>
                    <a:ext cx="208848" cy="58603"/>
                  </a:xfrm>
                  <a:custGeom>
                    <a:avLst/>
                    <a:gdLst/>
                    <a:ahLst/>
                    <a:cxnLst>
                      <a:cxn ang="0">
                        <a:pos x="0" y="8"/>
                      </a:cxn>
                      <a:cxn ang="0">
                        <a:pos x="8" y="0"/>
                      </a:cxn>
                      <a:cxn ang="0">
                        <a:pos x="344" y="0"/>
                      </a:cxn>
                      <a:cxn ang="0">
                        <a:pos x="352" y="8"/>
                      </a:cxn>
                      <a:cxn ang="0">
                        <a:pos x="352" y="88"/>
                      </a:cxn>
                      <a:cxn ang="0">
                        <a:pos x="344" y="96"/>
                      </a:cxn>
                      <a:cxn ang="0">
                        <a:pos x="8" y="96"/>
                      </a:cxn>
                      <a:cxn ang="0">
                        <a:pos x="0" y="88"/>
                      </a:cxn>
                      <a:cxn ang="0">
                        <a:pos x="0" y="8"/>
                      </a:cxn>
                      <a:cxn ang="0">
                        <a:pos x="16" y="88"/>
                      </a:cxn>
                      <a:cxn ang="0">
                        <a:pos x="8" y="80"/>
                      </a:cxn>
                      <a:cxn ang="0">
                        <a:pos x="344" y="80"/>
                      </a:cxn>
                      <a:cxn ang="0">
                        <a:pos x="336" y="88"/>
                      </a:cxn>
                      <a:cxn ang="0">
                        <a:pos x="336" y="8"/>
                      </a:cxn>
                      <a:cxn ang="0">
                        <a:pos x="344" y="16"/>
                      </a:cxn>
                      <a:cxn ang="0">
                        <a:pos x="8" y="16"/>
                      </a:cxn>
                      <a:cxn ang="0">
                        <a:pos x="16" y="8"/>
                      </a:cxn>
                      <a:cxn ang="0">
                        <a:pos x="16" y="88"/>
                      </a:cxn>
                    </a:cxnLst>
                    <a:rect l="0" t="0" r="r" b="b"/>
                    <a:pathLst>
                      <a:path w="352" h="96">
                        <a:moveTo>
                          <a:pt x="0" y="8"/>
                        </a:moveTo>
                        <a:cubicBezTo>
                          <a:pt x="0" y="4"/>
                          <a:pt x="4" y="0"/>
                          <a:pt x="8" y="0"/>
                        </a:cubicBezTo>
                        <a:lnTo>
                          <a:pt x="344" y="0"/>
                        </a:lnTo>
                        <a:cubicBezTo>
                          <a:pt x="349" y="0"/>
                          <a:pt x="352" y="4"/>
                          <a:pt x="352" y="8"/>
                        </a:cubicBezTo>
                        <a:lnTo>
                          <a:pt x="352" y="88"/>
                        </a:lnTo>
                        <a:cubicBezTo>
                          <a:pt x="352" y="93"/>
                          <a:pt x="349" y="96"/>
                          <a:pt x="344" y="96"/>
                        </a:cubicBezTo>
                        <a:lnTo>
                          <a:pt x="8" y="96"/>
                        </a:lnTo>
                        <a:cubicBezTo>
                          <a:pt x="4" y="96"/>
                          <a:pt x="0" y="93"/>
                          <a:pt x="0" y="88"/>
                        </a:cubicBezTo>
                        <a:lnTo>
                          <a:pt x="0" y="8"/>
                        </a:lnTo>
                        <a:close/>
                        <a:moveTo>
                          <a:pt x="16" y="88"/>
                        </a:moveTo>
                        <a:lnTo>
                          <a:pt x="8" y="80"/>
                        </a:lnTo>
                        <a:lnTo>
                          <a:pt x="344" y="80"/>
                        </a:lnTo>
                        <a:lnTo>
                          <a:pt x="336" y="88"/>
                        </a:lnTo>
                        <a:lnTo>
                          <a:pt x="336" y="8"/>
                        </a:lnTo>
                        <a:lnTo>
                          <a:pt x="344" y="16"/>
                        </a:lnTo>
                        <a:lnTo>
                          <a:pt x="8" y="16"/>
                        </a:lnTo>
                        <a:lnTo>
                          <a:pt x="16" y="8"/>
                        </a:lnTo>
                        <a:lnTo>
                          <a:pt x="16" y="88"/>
                        </a:lnTo>
                        <a:close/>
                      </a:path>
                    </a:pathLst>
                  </a:custGeom>
                  <a:solidFill>
                    <a:srgbClr val="000000"/>
                  </a:solidFill>
                  <a:ln w="0">
                    <a:solidFill>
                      <a:srgbClr val="000000"/>
                    </a:solidFill>
                    <a:round/>
                    <a:headEnd/>
                    <a:tailEnd/>
                  </a:ln>
                </p:spPr>
                <p:txBody>
                  <a:bodyPr/>
                  <a:lstStyle/>
                  <a:p>
                    <a:endParaRPr lang="ja-JP" altLang="en-US"/>
                  </a:p>
                </p:txBody>
              </p:sp>
              <p:sp>
                <p:nvSpPr>
                  <p:cNvPr id="158" name="Freeform 1347"/>
                  <p:cNvSpPr>
                    <a:spLocks noEditPoints="1"/>
                  </p:cNvSpPr>
                  <p:nvPr/>
                </p:nvSpPr>
                <p:spPr bwMode="auto">
                  <a:xfrm>
                    <a:off x="4505986" y="3316142"/>
                    <a:ext cx="133230" cy="139682"/>
                  </a:xfrm>
                  <a:custGeom>
                    <a:avLst/>
                    <a:gdLst/>
                    <a:ahLst/>
                    <a:cxnLst>
                      <a:cxn ang="0">
                        <a:pos x="1" y="111"/>
                      </a:cxn>
                      <a:cxn ang="0">
                        <a:pos x="10" y="68"/>
                      </a:cxn>
                      <a:cxn ang="0">
                        <a:pos x="35" y="33"/>
                      </a:cxn>
                      <a:cxn ang="0">
                        <a:pos x="71" y="9"/>
                      </a:cxn>
                      <a:cxn ang="0">
                        <a:pos x="114" y="1"/>
                      </a:cxn>
                      <a:cxn ang="0">
                        <a:pos x="158" y="10"/>
                      </a:cxn>
                      <a:cxn ang="0">
                        <a:pos x="193" y="35"/>
                      </a:cxn>
                      <a:cxn ang="0">
                        <a:pos x="216" y="71"/>
                      </a:cxn>
                      <a:cxn ang="0">
                        <a:pos x="224" y="114"/>
                      </a:cxn>
                      <a:cxn ang="0">
                        <a:pos x="215" y="158"/>
                      </a:cxn>
                      <a:cxn ang="0">
                        <a:pos x="191" y="193"/>
                      </a:cxn>
                      <a:cxn ang="0">
                        <a:pos x="155" y="216"/>
                      </a:cxn>
                      <a:cxn ang="0">
                        <a:pos x="111" y="224"/>
                      </a:cxn>
                      <a:cxn ang="0">
                        <a:pos x="68" y="215"/>
                      </a:cxn>
                      <a:cxn ang="0">
                        <a:pos x="33" y="191"/>
                      </a:cxn>
                      <a:cxn ang="0">
                        <a:pos x="9" y="155"/>
                      </a:cxn>
                      <a:cxn ang="0">
                        <a:pos x="24" y="152"/>
                      </a:cxn>
                      <a:cxn ang="0">
                        <a:pos x="46" y="182"/>
                      </a:cxn>
                      <a:cxn ang="0">
                        <a:pos x="77" y="202"/>
                      </a:cxn>
                      <a:cxn ang="0">
                        <a:pos x="114" y="209"/>
                      </a:cxn>
                      <a:cxn ang="0">
                        <a:pos x="152" y="201"/>
                      </a:cxn>
                      <a:cxn ang="0">
                        <a:pos x="182" y="180"/>
                      </a:cxn>
                      <a:cxn ang="0">
                        <a:pos x="202" y="149"/>
                      </a:cxn>
                      <a:cxn ang="0">
                        <a:pos x="209" y="111"/>
                      </a:cxn>
                      <a:cxn ang="0">
                        <a:pos x="201" y="74"/>
                      </a:cxn>
                      <a:cxn ang="0">
                        <a:pos x="180" y="44"/>
                      </a:cxn>
                      <a:cxn ang="0">
                        <a:pos x="149" y="23"/>
                      </a:cxn>
                      <a:cxn ang="0">
                        <a:pos x="111" y="16"/>
                      </a:cxn>
                      <a:cxn ang="0">
                        <a:pos x="74" y="24"/>
                      </a:cxn>
                      <a:cxn ang="0">
                        <a:pos x="44" y="46"/>
                      </a:cxn>
                      <a:cxn ang="0">
                        <a:pos x="23" y="77"/>
                      </a:cxn>
                      <a:cxn ang="0">
                        <a:pos x="16" y="114"/>
                      </a:cxn>
                      <a:cxn ang="0">
                        <a:pos x="24" y="152"/>
                      </a:cxn>
                    </a:cxnLst>
                    <a:rect l="0" t="0" r="r" b="b"/>
                    <a:pathLst>
                      <a:path w="225" h="225">
                        <a:moveTo>
                          <a:pt x="1" y="114"/>
                        </a:moveTo>
                        <a:cubicBezTo>
                          <a:pt x="0" y="113"/>
                          <a:pt x="0" y="112"/>
                          <a:pt x="1" y="111"/>
                        </a:cubicBezTo>
                        <a:lnTo>
                          <a:pt x="9" y="71"/>
                        </a:lnTo>
                        <a:cubicBezTo>
                          <a:pt x="9" y="70"/>
                          <a:pt x="9" y="69"/>
                          <a:pt x="10" y="68"/>
                        </a:cubicBezTo>
                        <a:lnTo>
                          <a:pt x="33" y="35"/>
                        </a:lnTo>
                        <a:cubicBezTo>
                          <a:pt x="33" y="34"/>
                          <a:pt x="34" y="33"/>
                          <a:pt x="35" y="33"/>
                        </a:cubicBezTo>
                        <a:lnTo>
                          <a:pt x="68" y="10"/>
                        </a:lnTo>
                        <a:cubicBezTo>
                          <a:pt x="69" y="9"/>
                          <a:pt x="70" y="9"/>
                          <a:pt x="71" y="9"/>
                        </a:cubicBezTo>
                        <a:lnTo>
                          <a:pt x="111" y="1"/>
                        </a:lnTo>
                        <a:cubicBezTo>
                          <a:pt x="112" y="0"/>
                          <a:pt x="113" y="0"/>
                          <a:pt x="114" y="1"/>
                        </a:cubicBezTo>
                        <a:lnTo>
                          <a:pt x="155" y="9"/>
                        </a:lnTo>
                        <a:cubicBezTo>
                          <a:pt x="156" y="9"/>
                          <a:pt x="157" y="9"/>
                          <a:pt x="158" y="10"/>
                        </a:cubicBezTo>
                        <a:lnTo>
                          <a:pt x="191" y="33"/>
                        </a:lnTo>
                        <a:cubicBezTo>
                          <a:pt x="192" y="33"/>
                          <a:pt x="193" y="34"/>
                          <a:pt x="193" y="35"/>
                        </a:cubicBezTo>
                        <a:lnTo>
                          <a:pt x="215" y="68"/>
                        </a:lnTo>
                        <a:cubicBezTo>
                          <a:pt x="216" y="69"/>
                          <a:pt x="216" y="70"/>
                          <a:pt x="216" y="71"/>
                        </a:cubicBezTo>
                        <a:lnTo>
                          <a:pt x="224" y="111"/>
                        </a:lnTo>
                        <a:cubicBezTo>
                          <a:pt x="225" y="112"/>
                          <a:pt x="225" y="113"/>
                          <a:pt x="224" y="114"/>
                        </a:cubicBezTo>
                        <a:lnTo>
                          <a:pt x="216" y="155"/>
                        </a:lnTo>
                        <a:cubicBezTo>
                          <a:pt x="216" y="156"/>
                          <a:pt x="216" y="157"/>
                          <a:pt x="215" y="158"/>
                        </a:cubicBezTo>
                        <a:lnTo>
                          <a:pt x="193" y="191"/>
                        </a:lnTo>
                        <a:cubicBezTo>
                          <a:pt x="193" y="192"/>
                          <a:pt x="192" y="193"/>
                          <a:pt x="191" y="193"/>
                        </a:cubicBezTo>
                        <a:lnTo>
                          <a:pt x="158" y="215"/>
                        </a:lnTo>
                        <a:cubicBezTo>
                          <a:pt x="157" y="216"/>
                          <a:pt x="156" y="216"/>
                          <a:pt x="155" y="216"/>
                        </a:cubicBezTo>
                        <a:lnTo>
                          <a:pt x="114" y="224"/>
                        </a:lnTo>
                        <a:cubicBezTo>
                          <a:pt x="113" y="225"/>
                          <a:pt x="112" y="225"/>
                          <a:pt x="111" y="224"/>
                        </a:cubicBezTo>
                        <a:lnTo>
                          <a:pt x="71" y="216"/>
                        </a:lnTo>
                        <a:cubicBezTo>
                          <a:pt x="70" y="216"/>
                          <a:pt x="69" y="216"/>
                          <a:pt x="68" y="215"/>
                        </a:cubicBezTo>
                        <a:lnTo>
                          <a:pt x="35" y="193"/>
                        </a:lnTo>
                        <a:cubicBezTo>
                          <a:pt x="34" y="193"/>
                          <a:pt x="33" y="192"/>
                          <a:pt x="33" y="191"/>
                        </a:cubicBezTo>
                        <a:lnTo>
                          <a:pt x="10" y="158"/>
                        </a:lnTo>
                        <a:cubicBezTo>
                          <a:pt x="9" y="157"/>
                          <a:pt x="9" y="156"/>
                          <a:pt x="9" y="155"/>
                        </a:cubicBezTo>
                        <a:lnTo>
                          <a:pt x="1" y="114"/>
                        </a:lnTo>
                        <a:close/>
                        <a:moveTo>
                          <a:pt x="24" y="152"/>
                        </a:moveTo>
                        <a:lnTo>
                          <a:pt x="23" y="149"/>
                        </a:lnTo>
                        <a:lnTo>
                          <a:pt x="46" y="182"/>
                        </a:lnTo>
                        <a:lnTo>
                          <a:pt x="44" y="180"/>
                        </a:lnTo>
                        <a:lnTo>
                          <a:pt x="77" y="202"/>
                        </a:lnTo>
                        <a:lnTo>
                          <a:pt x="74" y="201"/>
                        </a:lnTo>
                        <a:lnTo>
                          <a:pt x="114" y="209"/>
                        </a:lnTo>
                        <a:lnTo>
                          <a:pt x="111" y="209"/>
                        </a:lnTo>
                        <a:lnTo>
                          <a:pt x="152" y="201"/>
                        </a:lnTo>
                        <a:lnTo>
                          <a:pt x="149" y="202"/>
                        </a:lnTo>
                        <a:lnTo>
                          <a:pt x="182" y="180"/>
                        </a:lnTo>
                        <a:lnTo>
                          <a:pt x="180" y="182"/>
                        </a:lnTo>
                        <a:lnTo>
                          <a:pt x="202" y="149"/>
                        </a:lnTo>
                        <a:lnTo>
                          <a:pt x="201" y="152"/>
                        </a:lnTo>
                        <a:lnTo>
                          <a:pt x="209" y="111"/>
                        </a:lnTo>
                        <a:lnTo>
                          <a:pt x="209" y="114"/>
                        </a:lnTo>
                        <a:lnTo>
                          <a:pt x="201" y="74"/>
                        </a:lnTo>
                        <a:lnTo>
                          <a:pt x="202" y="77"/>
                        </a:lnTo>
                        <a:lnTo>
                          <a:pt x="180" y="44"/>
                        </a:lnTo>
                        <a:lnTo>
                          <a:pt x="182" y="46"/>
                        </a:lnTo>
                        <a:lnTo>
                          <a:pt x="149" y="23"/>
                        </a:lnTo>
                        <a:lnTo>
                          <a:pt x="152" y="24"/>
                        </a:lnTo>
                        <a:lnTo>
                          <a:pt x="111" y="16"/>
                        </a:lnTo>
                        <a:lnTo>
                          <a:pt x="114" y="16"/>
                        </a:lnTo>
                        <a:lnTo>
                          <a:pt x="74" y="24"/>
                        </a:lnTo>
                        <a:lnTo>
                          <a:pt x="77" y="23"/>
                        </a:lnTo>
                        <a:lnTo>
                          <a:pt x="44" y="46"/>
                        </a:lnTo>
                        <a:lnTo>
                          <a:pt x="46" y="44"/>
                        </a:lnTo>
                        <a:lnTo>
                          <a:pt x="23" y="77"/>
                        </a:lnTo>
                        <a:lnTo>
                          <a:pt x="24" y="74"/>
                        </a:lnTo>
                        <a:lnTo>
                          <a:pt x="16" y="114"/>
                        </a:lnTo>
                        <a:lnTo>
                          <a:pt x="16" y="111"/>
                        </a:lnTo>
                        <a:lnTo>
                          <a:pt x="24" y="152"/>
                        </a:lnTo>
                        <a:close/>
                      </a:path>
                    </a:pathLst>
                  </a:custGeom>
                  <a:solidFill>
                    <a:srgbClr val="000000"/>
                  </a:solidFill>
                  <a:ln w="0">
                    <a:solidFill>
                      <a:srgbClr val="000000"/>
                    </a:solidFill>
                    <a:round/>
                    <a:headEnd/>
                    <a:tailEnd/>
                  </a:ln>
                </p:spPr>
                <p:txBody>
                  <a:bodyPr/>
                  <a:lstStyle/>
                  <a:p>
                    <a:endParaRPr lang="ja-JP" altLang="en-US"/>
                  </a:p>
                </p:txBody>
              </p:sp>
              <p:sp>
                <p:nvSpPr>
                  <p:cNvPr id="159" name="Freeform 1345"/>
                  <p:cNvSpPr>
                    <a:spLocks noEditPoints="1"/>
                  </p:cNvSpPr>
                  <p:nvPr/>
                </p:nvSpPr>
                <p:spPr bwMode="auto">
                  <a:xfrm>
                    <a:off x="4486781" y="3372010"/>
                    <a:ext cx="170438" cy="110956"/>
                  </a:xfrm>
                  <a:custGeom>
                    <a:avLst/>
                    <a:gdLst/>
                    <a:ahLst/>
                    <a:cxnLst>
                      <a:cxn ang="0">
                        <a:pos x="0" y="8"/>
                      </a:cxn>
                      <a:cxn ang="0">
                        <a:pos x="8" y="0"/>
                      </a:cxn>
                      <a:cxn ang="0">
                        <a:pos x="280" y="0"/>
                      </a:cxn>
                      <a:cxn ang="0">
                        <a:pos x="288" y="8"/>
                      </a:cxn>
                      <a:cxn ang="0">
                        <a:pos x="288" y="168"/>
                      </a:cxn>
                      <a:cxn ang="0">
                        <a:pos x="280" y="176"/>
                      </a:cxn>
                      <a:cxn ang="0">
                        <a:pos x="8" y="176"/>
                      </a:cxn>
                      <a:cxn ang="0">
                        <a:pos x="0" y="168"/>
                      </a:cxn>
                      <a:cxn ang="0">
                        <a:pos x="0" y="8"/>
                      </a:cxn>
                      <a:cxn ang="0">
                        <a:pos x="16" y="168"/>
                      </a:cxn>
                      <a:cxn ang="0">
                        <a:pos x="8" y="160"/>
                      </a:cxn>
                      <a:cxn ang="0">
                        <a:pos x="280" y="160"/>
                      </a:cxn>
                      <a:cxn ang="0">
                        <a:pos x="272" y="168"/>
                      </a:cxn>
                      <a:cxn ang="0">
                        <a:pos x="272" y="8"/>
                      </a:cxn>
                      <a:cxn ang="0">
                        <a:pos x="280" y="16"/>
                      </a:cxn>
                      <a:cxn ang="0">
                        <a:pos x="8" y="16"/>
                      </a:cxn>
                      <a:cxn ang="0">
                        <a:pos x="16" y="8"/>
                      </a:cxn>
                      <a:cxn ang="0">
                        <a:pos x="16" y="168"/>
                      </a:cxn>
                    </a:cxnLst>
                    <a:rect l="0" t="0" r="r" b="b"/>
                    <a:pathLst>
                      <a:path w="288" h="176">
                        <a:moveTo>
                          <a:pt x="0" y="8"/>
                        </a:moveTo>
                        <a:cubicBezTo>
                          <a:pt x="0" y="4"/>
                          <a:pt x="4" y="0"/>
                          <a:pt x="8" y="0"/>
                        </a:cubicBezTo>
                        <a:lnTo>
                          <a:pt x="280" y="0"/>
                        </a:lnTo>
                        <a:cubicBezTo>
                          <a:pt x="285" y="0"/>
                          <a:pt x="288" y="4"/>
                          <a:pt x="288" y="8"/>
                        </a:cubicBezTo>
                        <a:lnTo>
                          <a:pt x="288" y="168"/>
                        </a:lnTo>
                        <a:cubicBezTo>
                          <a:pt x="288" y="173"/>
                          <a:pt x="285" y="176"/>
                          <a:pt x="280" y="176"/>
                        </a:cubicBezTo>
                        <a:lnTo>
                          <a:pt x="8" y="176"/>
                        </a:lnTo>
                        <a:cubicBezTo>
                          <a:pt x="4" y="176"/>
                          <a:pt x="0" y="173"/>
                          <a:pt x="0" y="168"/>
                        </a:cubicBezTo>
                        <a:lnTo>
                          <a:pt x="0" y="8"/>
                        </a:lnTo>
                        <a:close/>
                        <a:moveTo>
                          <a:pt x="16" y="168"/>
                        </a:moveTo>
                        <a:lnTo>
                          <a:pt x="8" y="160"/>
                        </a:lnTo>
                        <a:lnTo>
                          <a:pt x="280" y="160"/>
                        </a:lnTo>
                        <a:lnTo>
                          <a:pt x="272" y="168"/>
                        </a:lnTo>
                        <a:lnTo>
                          <a:pt x="272" y="8"/>
                        </a:lnTo>
                        <a:lnTo>
                          <a:pt x="280" y="16"/>
                        </a:lnTo>
                        <a:lnTo>
                          <a:pt x="8" y="16"/>
                        </a:lnTo>
                        <a:lnTo>
                          <a:pt x="16" y="8"/>
                        </a:lnTo>
                        <a:lnTo>
                          <a:pt x="16" y="168"/>
                        </a:lnTo>
                        <a:close/>
                      </a:path>
                    </a:pathLst>
                  </a:custGeom>
                  <a:solidFill>
                    <a:srgbClr val="000000"/>
                  </a:solidFill>
                  <a:ln w="0">
                    <a:solidFill>
                      <a:srgbClr val="000000"/>
                    </a:solidFill>
                    <a:round/>
                    <a:headEnd/>
                    <a:tailEnd/>
                  </a:ln>
                </p:spPr>
                <p:txBody>
                  <a:bodyPr/>
                  <a:lstStyle/>
                  <a:p>
                    <a:endParaRPr lang="ja-JP" altLang="en-US"/>
                  </a:p>
                </p:txBody>
              </p:sp>
            </p:grpSp>
            <p:grpSp>
              <p:nvGrpSpPr>
                <p:cNvPr id="147" name="グループ化 146"/>
                <p:cNvGrpSpPr/>
                <p:nvPr/>
              </p:nvGrpSpPr>
              <p:grpSpPr>
                <a:xfrm>
                  <a:off x="2578011" y="4189574"/>
                  <a:ext cx="108000" cy="66189"/>
                  <a:chOff x="2812971" y="4075281"/>
                  <a:chExt cx="108000" cy="66189"/>
                </a:xfrm>
              </p:grpSpPr>
              <p:sp>
                <p:nvSpPr>
                  <p:cNvPr id="153" name="片側の 2 つの角を切り取った四角形 152"/>
                  <p:cNvSpPr/>
                  <p:nvPr/>
                </p:nvSpPr>
                <p:spPr>
                  <a:xfrm>
                    <a:off x="2812972" y="4112670"/>
                    <a:ext cx="107999" cy="2880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フローチャート: 手作業 153"/>
                  <p:cNvSpPr/>
                  <p:nvPr/>
                </p:nvSpPr>
                <p:spPr>
                  <a:xfrm rot="10800000">
                    <a:off x="2812971" y="4075281"/>
                    <a:ext cx="108000" cy="18000"/>
                  </a:xfrm>
                  <a:prstGeom prst="flowChartManualOperati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5" name="直線コネクタ 154"/>
                  <p:cNvCxnSpPr/>
                  <p:nvPr/>
                </p:nvCxnSpPr>
                <p:spPr>
                  <a:xfrm>
                    <a:off x="2835193" y="4093454"/>
                    <a:ext cx="0" cy="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a:off x="2898157" y="4093470"/>
                    <a:ext cx="0" cy="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 name="グループ化 147"/>
                <p:cNvGrpSpPr/>
                <p:nvPr/>
              </p:nvGrpSpPr>
              <p:grpSpPr>
                <a:xfrm>
                  <a:off x="2470446" y="4256577"/>
                  <a:ext cx="219568" cy="600853"/>
                  <a:chOff x="4466590" y="3018473"/>
                  <a:chExt cx="210831" cy="821054"/>
                </a:xfrm>
              </p:grpSpPr>
              <p:sp>
                <p:nvSpPr>
                  <p:cNvPr id="150" name="正方形/長方形 149"/>
                  <p:cNvSpPr/>
                  <p:nvPr/>
                </p:nvSpPr>
                <p:spPr>
                  <a:xfrm rot="819916">
                    <a:off x="4466590" y="3027362"/>
                    <a:ext cx="18415" cy="804545"/>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1" name="正方形/長方形 150"/>
                  <p:cNvSpPr/>
                  <p:nvPr/>
                </p:nvSpPr>
                <p:spPr>
                  <a:xfrm>
                    <a:off x="4558030" y="3036887"/>
                    <a:ext cx="23495" cy="802640"/>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2" name="正方形/長方形 151"/>
                  <p:cNvSpPr/>
                  <p:nvPr/>
                </p:nvSpPr>
                <p:spPr>
                  <a:xfrm rot="20780084" flipV="1">
                    <a:off x="4659006" y="3018473"/>
                    <a:ext cx="18415" cy="818515"/>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49" name="正方形/長方形 148"/>
                <p:cNvSpPr/>
                <p:nvPr/>
              </p:nvSpPr>
              <p:spPr>
                <a:xfrm rot="5400000" flipV="1">
                  <a:off x="2563479" y="4140166"/>
                  <a:ext cx="19178" cy="252000"/>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6" name="グループ化 5"/>
              <p:cNvGrpSpPr/>
              <p:nvPr/>
            </p:nvGrpSpPr>
            <p:grpSpPr>
              <a:xfrm>
                <a:off x="1456485" y="2453947"/>
                <a:ext cx="5341101" cy="2703245"/>
                <a:chOff x="1456485" y="2453947"/>
                <a:chExt cx="5341101" cy="2703245"/>
              </a:xfrm>
            </p:grpSpPr>
            <p:grpSp>
              <p:nvGrpSpPr>
                <p:cNvPr id="7" name="グループ化 6"/>
                <p:cNvGrpSpPr/>
                <p:nvPr/>
              </p:nvGrpSpPr>
              <p:grpSpPr>
                <a:xfrm>
                  <a:off x="1456485" y="2453947"/>
                  <a:ext cx="5341101" cy="2703245"/>
                  <a:chOff x="1456485" y="2453947"/>
                  <a:chExt cx="5341101" cy="2703245"/>
                </a:xfrm>
              </p:grpSpPr>
              <p:grpSp>
                <p:nvGrpSpPr>
                  <p:cNvPr id="75" name="グループ化 74"/>
                  <p:cNvGrpSpPr/>
                  <p:nvPr/>
                </p:nvGrpSpPr>
                <p:grpSpPr>
                  <a:xfrm>
                    <a:off x="1456485" y="2453947"/>
                    <a:ext cx="5341101" cy="1716668"/>
                    <a:chOff x="990014" y="3115953"/>
                    <a:chExt cx="5341101" cy="1716668"/>
                  </a:xfrm>
                </p:grpSpPr>
                <p:grpSp>
                  <p:nvGrpSpPr>
                    <p:cNvPr id="90" name="グループ化 89"/>
                    <p:cNvGrpSpPr/>
                    <p:nvPr/>
                  </p:nvGrpSpPr>
                  <p:grpSpPr>
                    <a:xfrm>
                      <a:off x="1356525" y="3442180"/>
                      <a:ext cx="4974590" cy="842625"/>
                      <a:chOff x="1356525" y="3442180"/>
                      <a:chExt cx="4974590" cy="842625"/>
                    </a:xfrm>
                  </p:grpSpPr>
                  <p:sp>
                    <p:nvSpPr>
                      <p:cNvPr id="101" name="正方形/長方形 100"/>
                      <p:cNvSpPr/>
                      <p:nvPr/>
                    </p:nvSpPr>
                    <p:spPr>
                      <a:xfrm flipV="1">
                        <a:off x="1387640" y="3446625"/>
                        <a:ext cx="4915849" cy="58830"/>
                      </a:xfrm>
                      <a:prstGeom prst="rect">
                        <a:avLst/>
                      </a:prstGeom>
                      <a:solidFill>
                        <a:sysClr val="windowText" lastClr="000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02" name="グループ化 101"/>
                      <p:cNvGrpSpPr/>
                      <p:nvPr/>
                    </p:nvGrpSpPr>
                    <p:grpSpPr>
                      <a:xfrm>
                        <a:off x="3045331" y="3443973"/>
                        <a:ext cx="162560" cy="97790"/>
                        <a:chOff x="0" y="0"/>
                        <a:chExt cx="221064" cy="170822"/>
                      </a:xfrm>
                    </p:grpSpPr>
                    <p:sp>
                      <p:nvSpPr>
                        <p:cNvPr id="144" name="角丸四角形 143"/>
                        <p:cNvSpPr/>
                        <p:nvPr/>
                      </p:nvSpPr>
                      <p:spPr>
                        <a:xfrm>
                          <a:off x="0" y="0"/>
                          <a:ext cx="221064" cy="110532"/>
                        </a:xfrm>
                        <a:prstGeom prst="roundRect">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5" name="角丸四角形 144"/>
                        <p:cNvSpPr/>
                        <p:nvPr/>
                      </p:nvSpPr>
                      <p:spPr>
                        <a:xfrm>
                          <a:off x="80387" y="110532"/>
                          <a:ext cx="60290" cy="60290"/>
                        </a:xfrm>
                        <a:prstGeom prst="roundRect">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03" name="グループ化 102"/>
                      <p:cNvGrpSpPr/>
                      <p:nvPr/>
                    </p:nvGrpSpPr>
                    <p:grpSpPr>
                      <a:xfrm>
                        <a:off x="4488345" y="3442180"/>
                        <a:ext cx="162560" cy="97790"/>
                        <a:chOff x="0" y="0"/>
                        <a:chExt cx="221064" cy="170822"/>
                      </a:xfrm>
                    </p:grpSpPr>
                    <p:sp>
                      <p:nvSpPr>
                        <p:cNvPr id="142" name="角丸四角形 141"/>
                        <p:cNvSpPr/>
                        <p:nvPr/>
                      </p:nvSpPr>
                      <p:spPr>
                        <a:xfrm>
                          <a:off x="0" y="0"/>
                          <a:ext cx="221064" cy="110532"/>
                        </a:xfrm>
                        <a:prstGeom prst="roundRect">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3" name="角丸四角形 142"/>
                        <p:cNvSpPr/>
                        <p:nvPr/>
                      </p:nvSpPr>
                      <p:spPr>
                        <a:xfrm>
                          <a:off x="80387" y="110532"/>
                          <a:ext cx="60290" cy="60290"/>
                        </a:xfrm>
                        <a:prstGeom prst="roundRect">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04" name="グループ化 103"/>
                      <p:cNvGrpSpPr/>
                      <p:nvPr/>
                    </p:nvGrpSpPr>
                    <p:grpSpPr>
                      <a:xfrm>
                        <a:off x="5937415" y="3442180"/>
                        <a:ext cx="162560" cy="97790"/>
                        <a:chOff x="0" y="0"/>
                        <a:chExt cx="221064" cy="170822"/>
                      </a:xfrm>
                    </p:grpSpPr>
                    <p:sp>
                      <p:nvSpPr>
                        <p:cNvPr id="140" name="角丸四角形 139"/>
                        <p:cNvSpPr/>
                        <p:nvPr/>
                      </p:nvSpPr>
                      <p:spPr>
                        <a:xfrm>
                          <a:off x="0" y="0"/>
                          <a:ext cx="221064" cy="110532"/>
                        </a:xfrm>
                        <a:prstGeom prst="roundRect">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1" name="角丸四角形 140"/>
                        <p:cNvSpPr/>
                        <p:nvPr/>
                      </p:nvSpPr>
                      <p:spPr>
                        <a:xfrm>
                          <a:off x="80387" y="110532"/>
                          <a:ext cx="60290" cy="60290"/>
                        </a:xfrm>
                        <a:prstGeom prst="roundRect">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05" name="グループ化 104"/>
                      <p:cNvGrpSpPr/>
                      <p:nvPr/>
                    </p:nvGrpSpPr>
                    <p:grpSpPr>
                      <a:xfrm>
                        <a:off x="1604810" y="3442180"/>
                        <a:ext cx="162560" cy="97790"/>
                        <a:chOff x="0" y="0"/>
                        <a:chExt cx="221064" cy="170822"/>
                      </a:xfrm>
                    </p:grpSpPr>
                    <p:sp>
                      <p:nvSpPr>
                        <p:cNvPr id="138" name="角丸四角形 137"/>
                        <p:cNvSpPr/>
                        <p:nvPr/>
                      </p:nvSpPr>
                      <p:spPr>
                        <a:xfrm>
                          <a:off x="0" y="0"/>
                          <a:ext cx="221064" cy="110532"/>
                        </a:xfrm>
                        <a:prstGeom prst="roundRect">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9" name="角丸四角形 138"/>
                        <p:cNvSpPr/>
                        <p:nvPr/>
                      </p:nvSpPr>
                      <p:spPr>
                        <a:xfrm>
                          <a:off x="80387" y="110532"/>
                          <a:ext cx="60290" cy="60290"/>
                        </a:xfrm>
                        <a:prstGeom prst="roundRect">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06" name="グループ化 105"/>
                      <p:cNvGrpSpPr/>
                      <p:nvPr/>
                    </p:nvGrpSpPr>
                    <p:grpSpPr>
                      <a:xfrm>
                        <a:off x="1356525" y="3547590"/>
                        <a:ext cx="637540" cy="731520"/>
                        <a:chOff x="0" y="0"/>
                        <a:chExt cx="2330216" cy="1657350"/>
                      </a:xfrm>
                    </p:grpSpPr>
                    <p:cxnSp>
                      <p:nvCxnSpPr>
                        <p:cNvPr id="131" name="直線コネクタ 130"/>
                        <p:cNvCxnSpPr/>
                        <p:nvPr/>
                      </p:nvCxnSpPr>
                      <p:spPr>
                        <a:xfrm flipH="1">
                          <a:off x="0" y="0"/>
                          <a:ext cx="1179195" cy="1446530"/>
                        </a:xfrm>
                        <a:prstGeom prst="line">
                          <a:avLst/>
                        </a:prstGeom>
                        <a:noFill/>
                        <a:ln w="12700" cap="flat" cmpd="sng" algn="ctr">
                          <a:solidFill>
                            <a:srgbClr val="4F81BD">
                              <a:shade val="95000"/>
                              <a:satMod val="105000"/>
                            </a:srgbClr>
                          </a:solidFill>
                          <a:prstDash val="lgDashDot"/>
                        </a:ln>
                        <a:effectLst/>
                      </p:spPr>
                    </p:cxnSp>
                    <p:cxnSp>
                      <p:nvCxnSpPr>
                        <p:cNvPr id="132" name="直線コネクタ 131"/>
                        <p:cNvCxnSpPr/>
                        <p:nvPr/>
                      </p:nvCxnSpPr>
                      <p:spPr>
                        <a:xfrm>
                          <a:off x="1185705" y="0"/>
                          <a:ext cx="0" cy="1657350"/>
                        </a:xfrm>
                        <a:prstGeom prst="line">
                          <a:avLst/>
                        </a:prstGeom>
                        <a:noFill/>
                        <a:ln w="12700" cap="flat" cmpd="sng" algn="ctr">
                          <a:solidFill>
                            <a:srgbClr val="4F81BD">
                              <a:shade val="95000"/>
                              <a:satMod val="105000"/>
                            </a:srgbClr>
                          </a:solidFill>
                          <a:prstDash val="lgDashDot"/>
                        </a:ln>
                        <a:effectLst/>
                      </p:spPr>
                    </p:cxnSp>
                    <p:cxnSp>
                      <p:nvCxnSpPr>
                        <p:cNvPr id="133" name="直線コネクタ 132"/>
                        <p:cNvCxnSpPr/>
                        <p:nvPr/>
                      </p:nvCxnSpPr>
                      <p:spPr>
                        <a:xfrm flipH="1">
                          <a:off x="763674" y="0"/>
                          <a:ext cx="421911" cy="1627093"/>
                        </a:xfrm>
                        <a:prstGeom prst="line">
                          <a:avLst/>
                        </a:prstGeom>
                        <a:noFill/>
                        <a:ln w="12700" cap="flat" cmpd="sng" algn="ctr">
                          <a:solidFill>
                            <a:srgbClr val="4F81BD">
                              <a:shade val="95000"/>
                              <a:satMod val="105000"/>
                            </a:srgbClr>
                          </a:solidFill>
                          <a:prstDash val="lgDashDot"/>
                        </a:ln>
                        <a:effectLst/>
                      </p:spPr>
                    </p:cxnSp>
                    <p:cxnSp>
                      <p:nvCxnSpPr>
                        <p:cNvPr id="134" name="直線コネクタ 133"/>
                        <p:cNvCxnSpPr/>
                        <p:nvPr/>
                      </p:nvCxnSpPr>
                      <p:spPr>
                        <a:xfrm flipH="1">
                          <a:off x="371789" y="0"/>
                          <a:ext cx="807720" cy="1587500"/>
                        </a:xfrm>
                        <a:prstGeom prst="line">
                          <a:avLst/>
                        </a:prstGeom>
                        <a:noFill/>
                        <a:ln w="12700" cap="flat" cmpd="sng" algn="ctr">
                          <a:solidFill>
                            <a:srgbClr val="4F81BD">
                              <a:shade val="95000"/>
                              <a:satMod val="105000"/>
                            </a:srgbClr>
                          </a:solidFill>
                          <a:prstDash val="lgDashDot"/>
                        </a:ln>
                        <a:effectLst/>
                      </p:spPr>
                    </p:cxnSp>
                    <p:cxnSp>
                      <p:nvCxnSpPr>
                        <p:cNvPr id="135" name="直線コネクタ 134"/>
                        <p:cNvCxnSpPr/>
                        <p:nvPr/>
                      </p:nvCxnSpPr>
                      <p:spPr>
                        <a:xfrm>
                          <a:off x="1185705" y="0"/>
                          <a:ext cx="391886" cy="1627093"/>
                        </a:xfrm>
                        <a:prstGeom prst="line">
                          <a:avLst/>
                        </a:prstGeom>
                        <a:noFill/>
                        <a:ln w="12700" cap="flat" cmpd="sng" algn="ctr">
                          <a:solidFill>
                            <a:srgbClr val="4F81BD">
                              <a:shade val="95000"/>
                              <a:satMod val="105000"/>
                            </a:srgbClr>
                          </a:solidFill>
                          <a:prstDash val="lgDashDot"/>
                        </a:ln>
                        <a:effectLst/>
                      </p:spPr>
                    </p:cxnSp>
                    <p:cxnSp>
                      <p:nvCxnSpPr>
                        <p:cNvPr id="136" name="直線コネクタ 135"/>
                        <p:cNvCxnSpPr/>
                        <p:nvPr/>
                      </p:nvCxnSpPr>
                      <p:spPr>
                        <a:xfrm>
                          <a:off x="1185705" y="0"/>
                          <a:ext cx="784418" cy="1587500"/>
                        </a:xfrm>
                        <a:prstGeom prst="line">
                          <a:avLst/>
                        </a:prstGeom>
                        <a:noFill/>
                        <a:ln w="12700" cap="flat" cmpd="sng" algn="ctr">
                          <a:solidFill>
                            <a:srgbClr val="4F81BD">
                              <a:shade val="95000"/>
                              <a:satMod val="105000"/>
                            </a:srgbClr>
                          </a:solidFill>
                          <a:prstDash val="lgDashDot"/>
                        </a:ln>
                        <a:effectLst/>
                      </p:spPr>
                    </p:cxnSp>
                    <p:cxnSp>
                      <p:nvCxnSpPr>
                        <p:cNvPr id="137" name="直線コネクタ 136"/>
                        <p:cNvCxnSpPr/>
                        <p:nvPr/>
                      </p:nvCxnSpPr>
                      <p:spPr>
                        <a:xfrm>
                          <a:off x="1185705" y="0"/>
                          <a:ext cx="1144511" cy="1446530"/>
                        </a:xfrm>
                        <a:prstGeom prst="line">
                          <a:avLst/>
                        </a:prstGeom>
                        <a:noFill/>
                        <a:ln w="12700" cap="flat" cmpd="sng" algn="ctr">
                          <a:solidFill>
                            <a:srgbClr val="4F81BD">
                              <a:shade val="95000"/>
                              <a:satMod val="105000"/>
                            </a:srgbClr>
                          </a:solidFill>
                          <a:prstDash val="lgDashDot"/>
                        </a:ln>
                        <a:effectLst/>
                      </p:spPr>
                    </p:cxnSp>
                  </p:grpSp>
                  <p:grpSp>
                    <p:nvGrpSpPr>
                      <p:cNvPr id="107" name="グループ化 106"/>
                      <p:cNvGrpSpPr/>
                      <p:nvPr/>
                    </p:nvGrpSpPr>
                    <p:grpSpPr>
                      <a:xfrm>
                        <a:off x="2803372" y="3553285"/>
                        <a:ext cx="637540" cy="731520"/>
                        <a:chOff x="0" y="0"/>
                        <a:chExt cx="2330216" cy="1657350"/>
                      </a:xfrm>
                    </p:grpSpPr>
                    <p:cxnSp>
                      <p:nvCxnSpPr>
                        <p:cNvPr id="124" name="直線コネクタ 123"/>
                        <p:cNvCxnSpPr/>
                        <p:nvPr/>
                      </p:nvCxnSpPr>
                      <p:spPr>
                        <a:xfrm flipH="1">
                          <a:off x="0" y="0"/>
                          <a:ext cx="1179195" cy="1446530"/>
                        </a:xfrm>
                        <a:prstGeom prst="line">
                          <a:avLst/>
                        </a:prstGeom>
                        <a:noFill/>
                        <a:ln w="12700" cap="flat" cmpd="sng" algn="ctr">
                          <a:solidFill>
                            <a:srgbClr val="4F81BD">
                              <a:shade val="95000"/>
                              <a:satMod val="105000"/>
                            </a:srgbClr>
                          </a:solidFill>
                          <a:prstDash val="lgDashDot"/>
                        </a:ln>
                        <a:effectLst/>
                      </p:spPr>
                    </p:cxnSp>
                    <p:cxnSp>
                      <p:nvCxnSpPr>
                        <p:cNvPr id="125" name="直線コネクタ 124"/>
                        <p:cNvCxnSpPr/>
                        <p:nvPr/>
                      </p:nvCxnSpPr>
                      <p:spPr>
                        <a:xfrm>
                          <a:off x="1185705" y="0"/>
                          <a:ext cx="0" cy="1657350"/>
                        </a:xfrm>
                        <a:prstGeom prst="line">
                          <a:avLst/>
                        </a:prstGeom>
                        <a:noFill/>
                        <a:ln w="12700" cap="flat" cmpd="sng" algn="ctr">
                          <a:solidFill>
                            <a:srgbClr val="4F81BD">
                              <a:shade val="95000"/>
                              <a:satMod val="105000"/>
                            </a:srgbClr>
                          </a:solidFill>
                          <a:prstDash val="lgDashDot"/>
                        </a:ln>
                        <a:effectLst/>
                      </p:spPr>
                    </p:cxnSp>
                    <p:cxnSp>
                      <p:nvCxnSpPr>
                        <p:cNvPr id="126" name="直線コネクタ 125"/>
                        <p:cNvCxnSpPr/>
                        <p:nvPr/>
                      </p:nvCxnSpPr>
                      <p:spPr>
                        <a:xfrm flipH="1">
                          <a:off x="763674" y="0"/>
                          <a:ext cx="421911" cy="1627093"/>
                        </a:xfrm>
                        <a:prstGeom prst="line">
                          <a:avLst/>
                        </a:prstGeom>
                        <a:noFill/>
                        <a:ln w="12700" cap="flat" cmpd="sng" algn="ctr">
                          <a:solidFill>
                            <a:srgbClr val="4F81BD">
                              <a:shade val="95000"/>
                              <a:satMod val="105000"/>
                            </a:srgbClr>
                          </a:solidFill>
                          <a:prstDash val="lgDashDot"/>
                        </a:ln>
                        <a:effectLst/>
                      </p:spPr>
                    </p:cxnSp>
                    <p:cxnSp>
                      <p:nvCxnSpPr>
                        <p:cNvPr id="127" name="直線コネクタ 126"/>
                        <p:cNvCxnSpPr/>
                        <p:nvPr/>
                      </p:nvCxnSpPr>
                      <p:spPr>
                        <a:xfrm flipH="1">
                          <a:off x="371789" y="0"/>
                          <a:ext cx="807720" cy="1587500"/>
                        </a:xfrm>
                        <a:prstGeom prst="line">
                          <a:avLst/>
                        </a:prstGeom>
                        <a:noFill/>
                        <a:ln w="12700" cap="flat" cmpd="sng" algn="ctr">
                          <a:solidFill>
                            <a:srgbClr val="4F81BD">
                              <a:shade val="95000"/>
                              <a:satMod val="105000"/>
                            </a:srgbClr>
                          </a:solidFill>
                          <a:prstDash val="lgDashDot"/>
                        </a:ln>
                        <a:effectLst/>
                      </p:spPr>
                    </p:cxnSp>
                    <p:cxnSp>
                      <p:nvCxnSpPr>
                        <p:cNvPr id="128" name="直線コネクタ 127"/>
                        <p:cNvCxnSpPr/>
                        <p:nvPr/>
                      </p:nvCxnSpPr>
                      <p:spPr>
                        <a:xfrm>
                          <a:off x="1185705" y="0"/>
                          <a:ext cx="391886" cy="1627093"/>
                        </a:xfrm>
                        <a:prstGeom prst="line">
                          <a:avLst/>
                        </a:prstGeom>
                        <a:noFill/>
                        <a:ln w="12700" cap="flat" cmpd="sng" algn="ctr">
                          <a:solidFill>
                            <a:srgbClr val="4F81BD">
                              <a:shade val="95000"/>
                              <a:satMod val="105000"/>
                            </a:srgbClr>
                          </a:solidFill>
                          <a:prstDash val="lgDashDot"/>
                        </a:ln>
                        <a:effectLst/>
                      </p:spPr>
                    </p:cxnSp>
                    <p:cxnSp>
                      <p:nvCxnSpPr>
                        <p:cNvPr id="129" name="直線コネクタ 128"/>
                        <p:cNvCxnSpPr/>
                        <p:nvPr/>
                      </p:nvCxnSpPr>
                      <p:spPr>
                        <a:xfrm>
                          <a:off x="1185705" y="0"/>
                          <a:ext cx="784418" cy="1587500"/>
                        </a:xfrm>
                        <a:prstGeom prst="line">
                          <a:avLst/>
                        </a:prstGeom>
                        <a:noFill/>
                        <a:ln w="12700" cap="flat" cmpd="sng" algn="ctr">
                          <a:solidFill>
                            <a:srgbClr val="4F81BD">
                              <a:shade val="95000"/>
                              <a:satMod val="105000"/>
                            </a:srgbClr>
                          </a:solidFill>
                          <a:prstDash val="lgDashDot"/>
                        </a:ln>
                        <a:effectLst/>
                      </p:spPr>
                    </p:cxnSp>
                    <p:cxnSp>
                      <p:nvCxnSpPr>
                        <p:cNvPr id="130" name="直線コネクタ 129"/>
                        <p:cNvCxnSpPr/>
                        <p:nvPr/>
                      </p:nvCxnSpPr>
                      <p:spPr>
                        <a:xfrm>
                          <a:off x="1185705" y="0"/>
                          <a:ext cx="1144511" cy="1446530"/>
                        </a:xfrm>
                        <a:prstGeom prst="line">
                          <a:avLst/>
                        </a:prstGeom>
                        <a:noFill/>
                        <a:ln w="12700" cap="flat" cmpd="sng" algn="ctr">
                          <a:solidFill>
                            <a:srgbClr val="4F81BD">
                              <a:shade val="95000"/>
                              <a:satMod val="105000"/>
                            </a:srgbClr>
                          </a:solidFill>
                          <a:prstDash val="lgDashDot"/>
                        </a:ln>
                        <a:effectLst/>
                      </p:spPr>
                    </p:cxnSp>
                  </p:grpSp>
                  <p:grpSp>
                    <p:nvGrpSpPr>
                      <p:cNvPr id="108" name="グループ化 107"/>
                      <p:cNvGrpSpPr/>
                      <p:nvPr/>
                    </p:nvGrpSpPr>
                    <p:grpSpPr>
                      <a:xfrm>
                        <a:off x="4244505" y="3552670"/>
                        <a:ext cx="637540" cy="731520"/>
                        <a:chOff x="0" y="0"/>
                        <a:chExt cx="2330216" cy="1657350"/>
                      </a:xfrm>
                    </p:grpSpPr>
                    <p:cxnSp>
                      <p:nvCxnSpPr>
                        <p:cNvPr id="117" name="直線コネクタ 116"/>
                        <p:cNvCxnSpPr/>
                        <p:nvPr/>
                      </p:nvCxnSpPr>
                      <p:spPr>
                        <a:xfrm flipH="1">
                          <a:off x="0" y="0"/>
                          <a:ext cx="1179195" cy="1446530"/>
                        </a:xfrm>
                        <a:prstGeom prst="line">
                          <a:avLst/>
                        </a:prstGeom>
                        <a:noFill/>
                        <a:ln w="12700" cap="flat" cmpd="sng" algn="ctr">
                          <a:solidFill>
                            <a:srgbClr val="4F81BD">
                              <a:shade val="95000"/>
                              <a:satMod val="105000"/>
                            </a:srgbClr>
                          </a:solidFill>
                          <a:prstDash val="lgDashDot"/>
                        </a:ln>
                        <a:effectLst/>
                      </p:spPr>
                    </p:cxnSp>
                    <p:cxnSp>
                      <p:nvCxnSpPr>
                        <p:cNvPr id="118" name="直線コネクタ 117"/>
                        <p:cNvCxnSpPr/>
                        <p:nvPr/>
                      </p:nvCxnSpPr>
                      <p:spPr>
                        <a:xfrm>
                          <a:off x="1185705" y="0"/>
                          <a:ext cx="0" cy="1657350"/>
                        </a:xfrm>
                        <a:prstGeom prst="line">
                          <a:avLst/>
                        </a:prstGeom>
                        <a:noFill/>
                        <a:ln w="12700" cap="flat" cmpd="sng" algn="ctr">
                          <a:solidFill>
                            <a:srgbClr val="4F81BD">
                              <a:shade val="95000"/>
                              <a:satMod val="105000"/>
                            </a:srgbClr>
                          </a:solidFill>
                          <a:prstDash val="lgDashDot"/>
                        </a:ln>
                        <a:effectLst/>
                      </p:spPr>
                    </p:cxnSp>
                    <p:cxnSp>
                      <p:nvCxnSpPr>
                        <p:cNvPr id="119" name="直線コネクタ 118"/>
                        <p:cNvCxnSpPr/>
                        <p:nvPr/>
                      </p:nvCxnSpPr>
                      <p:spPr>
                        <a:xfrm flipH="1">
                          <a:off x="763674" y="0"/>
                          <a:ext cx="421911" cy="1627093"/>
                        </a:xfrm>
                        <a:prstGeom prst="line">
                          <a:avLst/>
                        </a:prstGeom>
                        <a:noFill/>
                        <a:ln w="12700" cap="flat" cmpd="sng" algn="ctr">
                          <a:solidFill>
                            <a:srgbClr val="4F81BD">
                              <a:shade val="95000"/>
                              <a:satMod val="105000"/>
                            </a:srgbClr>
                          </a:solidFill>
                          <a:prstDash val="lgDashDot"/>
                        </a:ln>
                        <a:effectLst/>
                      </p:spPr>
                    </p:cxnSp>
                    <p:cxnSp>
                      <p:nvCxnSpPr>
                        <p:cNvPr id="120" name="直線コネクタ 119"/>
                        <p:cNvCxnSpPr/>
                        <p:nvPr/>
                      </p:nvCxnSpPr>
                      <p:spPr>
                        <a:xfrm flipH="1">
                          <a:off x="371789" y="0"/>
                          <a:ext cx="807720" cy="1587500"/>
                        </a:xfrm>
                        <a:prstGeom prst="line">
                          <a:avLst/>
                        </a:prstGeom>
                        <a:noFill/>
                        <a:ln w="12700" cap="flat" cmpd="sng" algn="ctr">
                          <a:solidFill>
                            <a:srgbClr val="4F81BD">
                              <a:shade val="95000"/>
                              <a:satMod val="105000"/>
                            </a:srgbClr>
                          </a:solidFill>
                          <a:prstDash val="lgDashDot"/>
                        </a:ln>
                        <a:effectLst/>
                      </p:spPr>
                    </p:cxnSp>
                    <p:cxnSp>
                      <p:nvCxnSpPr>
                        <p:cNvPr id="121" name="直線コネクタ 120"/>
                        <p:cNvCxnSpPr/>
                        <p:nvPr/>
                      </p:nvCxnSpPr>
                      <p:spPr>
                        <a:xfrm>
                          <a:off x="1185705" y="0"/>
                          <a:ext cx="391886" cy="1627093"/>
                        </a:xfrm>
                        <a:prstGeom prst="line">
                          <a:avLst/>
                        </a:prstGeom>
                        <a:noFill/>
                        <a:ln w="12700" cap="flat" cmpd="sng" algn="ctr">
                          <a:solidFill>
                            <a:srgbClr val="4F81BD">
                              <a:shade val="95000"/>
                              <a:satMod val="105000"/>
                            </a:srgbClr>
                          </a:solidFill>
                          <a:prstDash val="lgDashDot"/>
                        </a:ln>
                        <a:effectLst/>
                      </p:spPr>
                    </p:cxnSp>
                    <p:cxnSp>
                      <p:nvCxnSpPr>
                        <p:cNvPr id="122" name="直線コネクタ 121"/>
                        <p:cNvCxnSpPr/>
                        <p:nvPr/>
                      </p:nvCxnSpPr>
                      <p:spPr>
                        <a:xfrm>
                          <a:off x="1185705" y="0"/>
                          <a:ext cx="784418" cy="1587500"/>
                        </a:xfrm>
                        <a:prstGeom prst="line">
                          <a:avLst/>
                        </a:prstGeom>
                        <a:noFill/>
                        <a:ln w="12700" cap="flat" cmpd="sng" algn="ctr">
                          <a:solidFill>
                            <a:srgbClr val="4F81BD">
                              <a:shade val="95000"/>
                              <a:satMod val="105000"/>
                            </a:srgbClr>
                          </a:solidFill>
                          <a:prstDash val="lgDashDot"/>
                        </a:ln>
                        <a:effectLst/>
                      </p:spPr>
                    </p:cxnSp>
                    <p:cxnSp>
                      <p:nvCxnSpPr>
                        <p:cNvPr id="123" name="直線コネクタ 122"/>
                        <p:cNvCxnSpPr/>
                        <p:nvPr/>
                      </p:nvCxnSpPr>
                      <p:spPr>
                        <a:xfrm>
                          <a:off x="1185704" y="0"/>
                          <a:ext cx="1144512" cy="1446529"/>
                        </a:xfrm>
                        <a:prstGeom prst="line">
                          <a:avLst/>
                        </a:prstGeom>
                        <a:noFill/>
                        <a:ln w="12700" cap="flat" cmpd="sng" algn="ctr">
                          <a:solidFill>
                            <a:srgbClr val="4F81BD">
                              <a:shade val="95000"/>
                              <a:satMod val="105000"/>
                            </a:srgbClr>
                          </a:solidFill>
                          <a:prstDash val="lgDashDot"/>
                        </a:ln>
                        <a:effectLst/>
                      </p:spPr>
                    </p:cxnSp>
                  </p:grpSp>
                  <p:grpSp>
                    <p:nvGrpSpPr>
                      <p:cNvPr id="109" name="グループ化 108"/>
                      <p:cNvGrpSpPr/>
                      <p:nvPr/>
                    </p:nvGrpSpPr>
                    <p:grpSpPr>
                      <a:xfrm>
                        <a:off x="5693575" y="3552342"/>
                        <a:ext cx="637540" cy="731520"/>
                        <a:chOff x="0" y="0"/>
                        <a:chExt cx="2330216" cy="1657350"/>
                      </a:xfrm>
                    </p:grpSpPr>
                    <p:cxnSp>
                      <p:nvCxnSpPr>
                        <p:cNvPr id="110" name="直線コネクタ 109"/>
                        <p:cNvCxnSpPr/>
                        <p:nvPr/>
                      </p:nvCxnSpPr>
                      <p:spPr>
                        <a:xfrm flipH="1">
                          <a:off x="0" y="0"/>
                          <a:ext cx="1179195" cy="1446530"/>
                        </a:xfrm>
                        <a:prstGeom prst="line">
                          <a:avLst/>
                        </a:prstGeom>
                        <a:noFill/>
                        <a:ln w="12700" cap="flat" cmpd="sng" algn="ctr">
                          <a:solidFill>
                            <a:srgbClr val="4F81BD">
                              <a:shade val="95000"/>
                              <a:satMod val="105000"/>
                            </a:srgbClr>
                          </a:solidFill>
                          <a:prstDash val="lgDashDot"/>
                        </a:ln>
                        <a:effectLst/>
                      </p:spPr>
                    </p:cxnSp>
                    <p:cxnSp>
                      <p:nvCxnSpPr>
                        <p:cNvPr id="111" name="直線コネクタ 110"/>
                        <p:cNvCxnSpPr/>
                        <p:nvPr/>
                      </p:nvCxnSpPr>
                      <p:spPr>
                        <a:xfrm>
                          <a:off x="1185705" y="0"/>
                          <a:ext cx="0" cy="1657350"/>
                        </a:xfrm>
                        <a:prstGeom prst="line">
                          <a:avLst/>
                        </a:prstGeom>
                        <a:noFill/>
                        <a:ln w="12700" cap="flat" cmpd="sng" algn="ctr">
                          <a:solidFill>
                            <a:srgbClr val="4F81BD">
                              <a:shade val="95000"/>
                              <a:satMod val="105000"/>
                            </a:srgbClr>
                          </a:solidFill>
                          <a:prstDash val="lgDashDot"/>
                        </a:ln>
                        <a:effectLst/>
                      </p:spPr>
                    </p:cxnSp>
                    <p:cxnSp>
                      <p:nvCxnSpPr>
                        <p:cNvPr id="112" name="直線コネクタ 111"/>
                        <p:cNvCxnSpPr/>
                        <p:nvPr/>
                      </p:nvCxnSpPr>
                      <p:spPr>
                        <a:xfrm flipH="1">
                          <a:off x="763674" y="0"/>
                          <a:ext cx="421911" cy="1627093"/>
                        </a:xfrm>
                        <a:prstGeom prst="line">
                          <a:avLst/>
                        </a:prstGeom>
                        <a:noFill/>
                        <a:ln w="12700" cap="flat" cmpd="sng" algn="ctr">
                          <a:solidFill>
                            <a:srgbClr val="4F81BD">
                              <a:shade val="95000"/>
                              <a:satMod val="105000"/>
                            </a:srgbClr>
                          </a:solidFill>
                          <a:prstDash val="lgDashDot"/>
                        </a:ln>
                        <a:effectLst/>
                      </p:spPr>
                    </p:cxnSp>
                    <p:cxnSp>
                      <p:nvCxnSpPr>
                        <p:cNvPr id="113" name="直線コネクタ 112"/>
                        <p:cNvCxnSpPr/>
                        <p:nvPr/>
                      </p:nvCxnSpPr>
                      <p:spPr>
                        <a:xfrm flipH="1">
                          <a:off x="371789" y="0"/>
                          <a:ext cx="807720" cy="1587500"/>
                        </a:xfrm>
                        <a:prstGeom prst="line">
                          <a:avLst/>
                        </a:prstGeom>
                        <a:noFill/>
                        <a:ln w="12700" cap="flat" cmpd="sng" algn="ctr">
                          <a:solidFill>
                            <a:srgbClr val="4F81BD">
                              <a:shade val="95000"/>
                              <a:satMod val="105000"/>
                            </a:srgbClr>
                          </a:solidFill>
                          <a:prstDash val="lgDashDot"/>
                        </a:ln>
                        <a:effectLst/>
                      </p:spPr>
                    </p:cxnSp>
                    <p:cxnSp>
                      <p:nvCxnSpPr>
                        <p:cNvPr id="114" name="直線コネクタ 113"/>
                        <p:cNvCxnSpPr/>
                        <p:nvPr/>
                      </p:nvCxnSpPr>
                      <p:spPr>
                        <a:xfrm>
                          <a:off x="1185705" y="0"/>
                          <a:ext cx="391886" cy="1627093"/>
                        </a:xfrm>
                        <a:prstGeom prst="line">
                          <a:avLst/>
                        </a:prstGeom>
                        <a:noFill/>
                        <a:ln w="12700" cap="flat" cmpd="sng" algn="ctr">
                          <a:solidFill>
                            <a:srgbClr val="4F81BD">
                              <a:shade val="95000"/>
                              <a:satMod val="105000"/>
                            </a:srgbClr>
                          </a:solidFill>
                          <a:prstDash val="lgDashDot"/>
                        </a:ln>
                        <a:effectLst/>
                      </p:spPr>
                    </p:cxnSp>
                    <p:cxnSp>
                      <p:nvCxnSpPr>
                        <p:cNvPr id="115" name="直線コネクタ 114"/>
                        <p:cNvCxnSpPr/>
                        <p:nvPr/>
                      </p:nvCxnSpPr>
                      <p:spPr>
                        <a:xfrm>
                          <a:off x="1185705" y="0"/>
                          <a:ext cx="784418" cy="1587500"/>
                        </a:xfrm>
                        <a:prstGeom prst="line">
                          <a:avLst/>
                        </a:prstGeom>
                        <a:noFill/>
                        <a:ln w="12700" cap="flat" cmpd="sng" algn="ctr">
                          <a:solidFill>
                            <a:srgbClr val="4F81BD">
                              <a:shade val="95000"/>
                              <a:satMod val="105000"/>
                            </a:srgbClr>
                          </a:solidFill>
                          <a:prstDash val="lgDashDot"/>
                        </a:ln>
                        <a:effectLst/>
                      </p:spPr>
                    </p:cxnSp>
                    <p:cxnSp>
                      <p:nvCxnSpPr>
                        <p:cNvPr id="116" name="直線コネクタ 115"/>
                        <p:cNvCxnSpPr/>
                        <p:nvPr/>
                      </p:nvCxnSpPr>
                      <p:spPr>
                        <a:xfrm>
                          <a:off x="1185705" y="0"/>
                          <a:ext cx="1144511" cy="1446530"/>
                        </a:xfrm>
                        <a:prstGeom prst="line">
                          <a:avLst/>
                        </a:prstGeom>
                        <a:noFill/>
                        <a:ln w="12700" cap="flat" cmpd="sng" algn="ctr">
                          <a:solidFill>
                            <a:srgbClr val="4F81BD">
                              <a:shade val="95000"/>
                              <a:satMod val="105000"/>
                            </a:srgbClr>
                          </a:solidFill>
                          <a:prstDash val="lgDashDot"/>
                        </a:ln>
                        <a:effectLst/>
                      </p:spPr>
                    </p:cxnSp>
                  </p:grpSp>
                </p:grpSp>
                <p:cxnSp>
                  <p:nvCxnSpPr>
                    <p:cNvPr id="91" name="直線コネクタ 90"/>
                    <p:cNvCxnSpPr/>
                    <p:nvPr/>
                  </p:nvCxnSpPr>
                  <p:spPr>
                    <a:xfrm flipV="1">
                      <a:off x="1687790" y="3285656"/>
                      <a:ext cx="0" cy="101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6012160" y="3285656"/>
                      <a:ext cx="0" cy="101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flipV="1">
                      <a:off x="3127273" y="3285656"/>
                      <a:ext cx="0" cy="101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flipV="1">
                      <a:off x="4570070" y="3285656"/>
                      <a:ext cx="0" cy="101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テキスト ボックス 690"/>
                    <p:cNvSpPr txBox="1"/>
                    <p:nvPr/>
                  </p:nvSpPr>
                  <p:spPr>
                    <a:xfrm>
                      <a:off x="5004048" y="3115953"/>
                      <a:ext cx="576064" cy="25056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lnSpc>
                          <a:spcPts val="1900"/>
                        </a:lnSpc>
                        <a:spcAft>
                          <a:spcPts val="0"/>
                        </a:spcAft>
                      </a:pPr>
                      <a:r>
                        <a:rPr lang="en-US" kern="100" dirty="0">
                          <a:effectLst/>
                          <a:ea typeface="ＭＳ 明朝"/>
                          <a:cs typeface="Times New Roman"/>
                        </a:rPr>
                        <a:t>1,800</a:t>
                      </a:r>
                      <a:endParaRPr lang="ja-JP" kern="100" dirty="0">
                        <a:effectLst/>
                        <a:ea typeface="ＭＳ 明朝"/>
                        <a:cs typeface="Times New Roman"/>
                      </a:endParaRPr>
                    </a:p>
                  </p:txBody>
                </p:sp>
                <p:sp>
                  <p:nvSpPr>
                    <p:cNvPr id="96" name="テキスト ボックス 694"/>
                    <p:cNvSpPr txBox="1"/>
                    <p:nvPr/>
                  </p:nvSpPr>
                  <p:spPr>
                    <a:xfrm>
                      <a:off x="3845565" y="3185275"/>
                      <a:ext cx="291634" cy="20219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ts val="1900"/>
                        </a:lnSpc>
                        <a:spcAft>
                          <a:spcPts val="0"/>
                        </a:spcAft>
                      </a:pPr>
                      <a:r>
                        <a:rPr lang="ja-JP" kern="100" dirty="0">
                          <a:effectLst/>
                          <a:ea typeface="ＭＳ 明朝"/>
                          <a:cs typeface="Times New Roman"/>
                        </a:rPr>
                        <a:t>″</a:t>
                      </a:r>
                    </a:p>
                  </p:txBody>
                </p:sp>
                <p:cxnSp>
                  <p:nvCxnSpPr>
                    <p:cNvPr id="97" name="直線矢印コネクタ 96"/>
                    <p:cNvCxnSpPr/>
                    <p:nvPr/>
                  </p:nvCxnSpPr>
                  <p:spPr>
                    <a:xfrm flipV="1">
                      <a:off x="1686580" y="3336561"/>
                      <a:ext cx="1439416"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8" name="テキスト ボックス 690"/>
                    <p:cNvSpPr txBox="1"/>
                    <p:nvPr/>
                  </p:nvSpPr>
                  <p:spPr>
                    <a:xfrm rot="16200000">
                      <a:off x="827264" y="4419307"/>
                      <a:ext cx="576064" cy="25056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lnSpc>
                          <a:spcPts val="1900"/>
                        </a:lnSpc>
                        <a:spcAft>
                          <a:spcPts val="0"/>
                        </a:spcAft>
                      </a:pPr>
                      <a:r>
                        <a:rPr lang="en-US" altLang="ja-JP" kern="100" dirty="0" smtClean="0">
                          <a:ea typeface="ＭＳ 明朝"/>
                          <a:cs typeface="Times New Roman"/>
                        </a:rPr>
                        <a:t>2,500</a:t>
                      </a:r>
                    </a:p>
                  </p:txBody>
                </p:sp>
                <p:cxnSp>
                  <p:nvCxnSpPr>
                    <p:cNvPr id="99" name="直線矢印コネクタ 98"/>
                    <p:cNvCxnSpPr/>
                    <p:nvPr/>
                  </p:nvCxnSpPr>
                  <p:spPr>
                    <a:xfrm flipV="1">
                      <a:off x="3130209" y="3336561"/>
                      <a:ext cx="1439416"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V="1">
                      <a:off x="4575567" y="3336561"/>
                      <a:ext cx="1439416"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76" name="直線矢印コネクタ 75"/>
                  <p:cNvCxnSpPr/>
                  <p:nvPr/>
                </p:nvCxnSpPr>
                <p:spPr>
                  <a:xfrm rot="5400000" flipV="1">
                    <a:off x="665679" y="3843160"/>
                    <a:ext cx="2052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rot="5400000" flipV="1">
                    <a:off x="1713470" y="2704754"/>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rot="5400000" flipV="1">
                    <a:off x="1715989" y="4761160"/>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9" name="グループ化 78"/>
                  <p:cNvGrpSpPr/>
                  <p:nvPr/>
                </p:nvGrpSpPr>
                <p:grpSpPr>
                  <a:xfrm>
                    <a:off x="1867723" y="4871283"/>
                    <a:ext cx="4915848" cy="285909"/>
                    <a:chOff x="1867723" y="4871283"/>
                    <a:chExt cx="4915848" cy="285909"/>
                  </a:xfrm>
                </p:grpSpPr>
                <p:sp>
                  <p:nvSpPr>
                    <p:cNvPr id="88" name="正方形/長方形 87"/>
                    <p:cNvSpPr/>
                    <p:nvPr/>
                  </p:nvSpPr>
                  <p:spPr>
                    <a:xfrm>
                      <a:off x="1876295" y="4887684"/>
                      <a:ext cx="4902514" cy="26950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cxnSp>
                  <p:nvCxnSpPr>
                    <p:cNvPr id="89" name="直線コネクタ 88"/>
                    <p:cNvCxnSpPr/>
                    <p:nvPr/>
                  </p:nvCxnSpPr>
                  <p:spPr>
                    <a:xfrm flipH="1">
                      <a:off x="1867723" y="4871283"/>
                      <a:ext cx="4915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グループ化 79"/>
                  <p:cNvGrpSpPr/>
                  <p:nvPr/>
                </p:nvGrpSpPr>
                <p:grpSpPr>
                  <a:xfrm>
                    <a:off x="5637827" y="2843449"/>
                    <a:ext cx="216028" cy="2025712"/>
                    <a:chOff x="4753977" y="1916832"/>
                    <a:chExt cx="257979" cy="2964180"/>
                  </a:xfrm>
                </p:grpSpPr>
                <p:cxnSp>
                  <p:nvCxnSpPr>
                    <p:cNvPr id="81" name="直線コネクタ 80"/>
                    <p:cNvCxnSpPr/>
                    <p:nvPr/>
                  </p:nvCxnSpPr>
                  <p:spPr>
                    <a:xfrm>
                      <a:off x="4882004" y="1916832"/>
                      <a:ext cx="0" cy="281559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a:xfrm>
                      <a:off x="4753977" y="4728612"/>
                      <a:ext cx="257979" cy="152400"/>
                    </a:xfrm>
                    <a:prstGeom prst="rect">
                      <a:avLst/>
                    </a:prstGeom>
                    <a:solidFill>
                      <a:schemeClr val="tx1">
                        <a:lumMod val="75000"/>
                        <a:lumOff val="25000"/>
                      </a:schemeClr>
                    </a:solidFill>
                    <a:ln>
                      <a:solidFill>
                        <a:schemeClr val="tx1">
                          <a:lumMod val="75000"/>
                          <a:lumOff val="25000"/>
                          <a:alpha val="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3" name="円/楕円 82"/>
                    <p:cNvSpPr/>
                    <p:nvPr/>
                  </p:nvSpPr>
                  <p:spPr>
                    <a:xfrm>
                      <a:off x="4896609" y="4479692"/>
                      <a:ext cx="107950" cy="6985"/>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4" name="円/楕円 83"/>
                    <p:cNvSpPr/>
                    <p:nvPr/>
                  </p:nvSpPr>
                  <p:spPr>
                    <a:xfrm>
                      <a:off x="4897879" y="3912002"/>
                      <a:ext cx="107950" cy="6985"/>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5" name="円/楕円 84"/>
                    <p:cNvSpPr/>
                    <p:nvPr/>
                  </p:nvSpPr>
                  <p:spPr>
                    <a:xfrm>
                      <a:off x="4895339" y="3290972"/>
                      <a:ext cx="107950" cy="6985"/>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6" name="円/楕円 85"/>
                    <p:cNvSpPr/>
                    <p:nvPr/>
                  </p:nvSpPr>
                  <p:spPr>
                    <a:xfrm>
                      <a:off x="4893434" y="2690262"/>
                      <a:ext cx="107950" cy="6985"/>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7" name="円/楕円 86"/>
                    <p:cNvSpPr/>
                    <p:nvPr/>
                  </p:nvSpPr>
                  <p:spPr>
                    <a:xfrm>
                      <a:off x="4896609" y="2109237"/>
                      <a:ext cx="107950" cy="6985"/>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grpSp>
              <p:nvGrpSpPr>
                <p:cNvPr id="9" name="グループ化 8"/>
                <p:cNvGrpSpPr>
                  <a:grpSpLocks noChangeAspect="1"/>
                </p:cNvGrpSpPr>
                <p:nvPr/>
              </p:nvGrpSpPr>
              <p:grpSpPr>
                <a:xfrm>
                  <a:off x="4862004" y="3980054"/>
                  <a:ext cx="129278" cy="889106"/>
                  <a:chOff x="4584828" y="0"/>
                  <a:chExt cx="478749" cy="3045278"/>
                </a:xfrm>
              </p:grpSpPr>
              <p:grpSp>
                <p:nvGrpSpPr>
                  <p:cNvPr id="53" name="グループ化 52"/>
                  <p:cNvGrpSpPr/>
                  <p:nvPr/>
                </p:nvGrpSpPr>
                <p:grpSpPr>
                  <a:xfrm>
                    <a:off x="4600394" y="1380287"/>
                    <a:ext cx="463183" cy="1664991"/>
                    <a:chOff x="4600944" y="30311"/>
                    <a:chExt cx="463238" cy="1664991"/>
                  </a:xfrm>
                </p:grpSpPr>
                <p:sp>
                  <p:nvSpPr>
                    <p:cNvPr id="57" name="正方形/長方形 56"/>
                    <p:cNvSpPr/>
                    <p:nvPr/>
                  </p:nvSpPr>
                  <p:spPr>
                    <a:xfrm rot="819916">
                      <a:off x="4600944" y="48664"/>
                      <a:ext cx="40718" cy="1630931"/>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8" name="正方形/長方形 57"/>
                    <p:cNvSpPr/>
                    <p:nvPr/>
                  </p:nvSpPr>
                  <p:spPr>
                    <a:xfrm>
                      <a:off x="4802381" y="67563"/>
                      <a:ext cx="51702" cy="1627739"/>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9" name="正方形/長方形 58"/>
                    <p:cNvSpPr/>
                    <p:nvPr/>
                  </p:nvSpPr>
                  <p:spPr>
                    <a:xfrm>
                      <a:off x="4769121" y="50398"/>
                      <a:ext cx="122400" cy="45718"/>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0" name="正方形/長方形 59"/>
                    <p:cNvSpPr/>
                    <p:nvPr/>
                  </p:nvSpPr>
                  <p:spPr>
                    <a:xfrm rot="20780084" flipV="1">
                      <a:off x="5023465" y="30311"/>
                      <a:ext cx="40717" cy="1659485"/>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54" name="角丸四角形 53"/>
                  <p:cNvSpPr/>
                  <p:nvPr/>
                </p:nvSpPr>
                <p:spPr>
                  <a:xfrm>
                    <a:off x="4808027" y="493867"/>
                    <a:ext cx="45718" cy="906506"/>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5" name="フローチャート : 結合子 54"/>
                  <p:cNvSpPr/>
                  <p:nvPr/>
                </p:nvSpPr>
                <p:spPr>
                  <a:xfrm>
                    <a:off x="4584828" y="0"/>
                    <a:ext cx="475011" cy="485051"/>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6" name="正方形/長方形 55"/>
                  <p:cNvSpPr/>
                  <p:nvPr/>
                </p:nvSpPr>
                <p:spPr>
                  <a:xfrm>
                    <a:off x="4788285" y="454110"/>
                    <a:ext cx="79424" cy="7331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0" name="グループ化 9"/>
                <p:cNvGrpSpPr/>
                <p:nvPr/>
              </p:nvGrpSpPr>
              <p:grpSpPr>
                <a:xfrm>
                  <a:off x="1979712" y="3845877"/>
                  <a:ext cx="177874" cy="1026458"/>
                  <a:chOff x="1979712" y="3845877"/>
                  <a:chExt cx="177874" cy="1026458"/>
                </a:xfrm>
              </p:grpSpPr>
              <p:grpSp>
                <p:nvGrpSpPr>
                  <p:cNvPr id="23" name="グループ化 22"/>
                  <p:cNvGrpSpPr/>
                  <p:nvPr/>
                </p:nvGrpSpPr>
                <p:grpSpPr>
                  <a:xfrm>
                    <a:off x="1979712" y="4103228"/>
                    <a:ext cx="177874" cy="769107"/>
                    <a:chOff x="2642840" y="3854813"/>
                    <a:chExt cx="345130" cy="1004344"/>
                  </a:xfrm>
                </p:grpSpPr>
                <p:grpSp>
                  <p:nvGrpSpPr>
                    <p:cNvPr id="48" name="グループ化 47"/>
                    <p:cNvGrpSpPr/>
                    <p:nvPr/>
                  </p:nvGrpSpPr>
                  <p:grpSpPr>
                    <a:xfrm>
                      <a:off x="2642840" y="3979682"/>
                      <a:ext cx="345130" cy="879475"/>
                      <a:chOff x="2642840" y="3979682"/>
                      <a:chExt cx="345130" cy="879475"/>
                    </a:xfrm>
                  </p:grpSpPr>
                  <p:sp>
                    <p:nvSpPr>
                      <p:cNvPr id="50" name="正方形/長方形 49"/>
                      <p:cNvSpPr/>
                      <p:nvPr/>
                    </p:nvSpPr>
                    <p:spPr>
                      <a:xfrm rot="819916">
                        <a:off x="2642840" y="3989207"/>
                        <a:ext cx="22224" cy="86423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 name="正方形/長方形 50"/>
                      <p:cNvSpPr/>
                      <p:nvPr/>
                    </p:nvSpPr>
                    <p:spPr>
                      <a:xfrm>
                        <a:off x="2798895" y="3999366"/>
                        <a:ext cx="27940" cy="8509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2" name="正方形/長方形 51"/>
                      <p:cNvSpPr/>
                      <p:nvPr/>
                    </p:nvSpPr>
                    <p:spPr>
                      <a:xfrm rot="20780084" flipV="1">
                        <a:off x="2965746" y="3979682"/>
                        <a:ext cx="22224" cy="879475"/>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49" name="正方形/長方形 48"/>
                    <p:cNvSpPr/>
                    <p:nvPr/>
                  </p:nvSpPr>
                  <p:spPr>
                    <a:xfrm>
                      <a:off x="2799068" y="3854813"/>
                      <a:ext cx="27940" cy="144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24" name="グループ化 23"/>
                  <p:cNvGrpSpPr/>
                  <p:nvPr/>
                </p:nvGrpSpPr>
                <p:grpSpPr>
                  <a:xfrm>
                    <a:off x="1998890" y="3845877"/>
                    <a:ext cx="145344" cy="323982"/>
                    <a:chOff x="2339305" y="3894725"/>
                    <a:chExt cx="145344" cy="323982"/>
                  </a:xfrm>
                </p:grpSpPr>
                <p:grpSp>
                  <p:nvGrpSpPr>
                    <p:cNvPr id="25" name="グループ化 24"/>
                    <p:cNvGrpSpPr/>
                    <p:nvPr/>
                  </p:nvGrpSpPr>
                  <p:grpSpPr>
                    <a:xfrm>
                      <a:off x="2339305" y="3894725"/>
                      <a:ext cx="145344" cy="284190"/>
                      <a:chOff x="2339305" y="3894725"/>
                      <a:chExt cx="145344" cy="284190"/>
                    </a:xfrm>
                  </p:grpSpPr>
                  <p:cxnSp>
                    <p:nvCxnSpPr>
                      <p:cNvPr id="28" name="直線コネクタ 27"/>
                      <p:cNvCxnSpPr/>
                      <p:nvPr/>
                    </p:nvCxnSpPr>
                    <p:spPr>
                      <a:xfrm>
                        <a:off x="2362015" y="3983634"/>
                        <a:ext cx="0" cy="1784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グループ化 28"/>
                      <p:cNvGrpSpPr/>
                      <p:nvPr/>
                    </p:nvGrpSpPr>
                    <p:grpSpPr>
                      <a:xfrm>
                        <a:off x="2339305" y="3894725"/>
                        <a:ext cx="145344" cy="268909"/>
                        <a:chOff x="2339305" y="3894725"/>
                        <a:chExt cx="145344" cy="268909"/>
                      </a:xfrm>
                    </p:grpSpPr>
                    <p:grpSp>
                      <p:nvGrpSpPr>
                        <p:cNvPr id="33" name="グループ化 32"/>
                        <p:cNvGrpSpPr/>
                        <p:nvPr/>
                      </p:nvGrpSpPr>
                      <p:grpSpPr>
                        <a:xfrm>
                          <a:off x="2339305" y="3894725"/>
                          <a:ext cx="145344" cy="57639"/>
                          <a:chOff x="2555776" y="3524052"/>
                          <a:chExt cx="326896" cy="120972"/>
                        </a:xfrm>
                      </p:grpSpPr>
                      <p:sp>
                        <p:nvSpPr>
                          <p:cNvPr id="45" name="角丸四角形 44"/>
                          <p:cNvSpPr/>
                          <p:nvPr/>
                        </p:nvSpPr>
                        <p:spPr>
                          <a:xfrm>
                            <a:off x="2555776" y="3524052"/>
                            <a:ext cx="323333" cy="12097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p:cNvCxnSpPr/>
                          <p:nvPr/>
                        </p:nvCxnSpPr>
                        <p:spPr>
                          <a:xfrm>
                            <a:off x="2561131" y="3553966"/>
                            <a:ext cx="32154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58951" y="3620641"/>
                            <a:ext cx="32154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p:cNvGrpSpPr/>
                        <p:nvPr/>
                      </p:nvGrpSpPr>
                      <p:grpSpPr>
                        <a:xfrm>
                          <a:off x="2354038" y="3951292"/>
                          <a:ext cx="115444" cy="212342"/>
                          <a:chOff x="2354038" y="3951292"/>
                          <a:chExt cx="115444" cy="212342"/>
                        </a:xfrm>
                      </p:grpSpPr>
                      <p:cxnSp>
                        <p:nvCxnSpPr>
                          <p:cNvPr id="35" name="直線コネクタ 34"/>
                          <p:cNvCxnSpPr/>
                          <p:nvPr/>
                        </p:nvCxnSpPr>
                        <p:spPr>
                          <a:xfrm>
                            <a:off x="2392712" y="3954485"/>
                            <a:ext cx="0" cy="198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2354038" y="3951292"/>
                            <a:ext cx="115444" cy="212342"/>
                            <a:chOff x="2354038" y="3951292"/>
                            <a:chExt cx="115444" cy="212342"/>
                          </a:xfrm>
                        </p:grpSpPr>
                        <p:cxnSp>
                          <p:nvCxnSpPr>
                            <p:cNvPr id="37" name="直線コネクタ 36"/>
                            <p:cNvCxnSpPr/>
                            <p:nvPr/>
                          </p:nvCxnSpPr>
                          <p:spPr>
                            <a:xfrm rot="5400000">
                              <a:off x="2339638" y="3968073"/>
                              <a:ext cx="288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438562" y="3983634"/>
                              <a:ext cx="0" cy="18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426046" y="3951292"/>
                              <a:ext cx="0" cy="1983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2354392" y="3964077"/>
                              <a:ext cx="28800" cy="18000"/>
                            </a:xfrm>
                            <a:prstGeom prst="rect">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p:cNvSpPr/>
                            <p:nvPr/>
                          </p:nvSpPr>
                          <p:spPr>
                            <a:xfrm>
                              <a:off x="2432981" y="3963254"/>
                              <a:ext cx="28800" cy="18000"/>
                            </a:xfrm>
                            <a:prstGeom prst="rect">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2" name="直線コネクタ 41"/>
                            <p:cNvCxnSpPr/>
                            <p:nvPr/>
                          </p:nvCxnSpPr>
                          <p:spPr>
                            <a:xfrm rot="5400000">
                              <a:off x="2455082" y="3968885"/>
                              <a:ext cx="288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380229" y="3983057"/>
                              <a:ext cx="0" cy="18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H="1">
                              <a:off x="2382649" y="4152751"/>
                              <a:ext cx="50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30" name="正方形/長方形 29"/>
                      <p:cNvSpPr/>
                      <p:nvPr/>
                    </p:nvSpPr>
                    <p:spPr>
                      <a:xfrm>
                        <a:off x="2355647" y="4168099"/>
                        <a:ext cx="32400" cy="108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p:cNvSpPr/>
                      <p:nvPr/>
                    </p:nvSpPr>
                    <p:spPr>
                      <a:xfrm>
                        <a:off x="2429474" y="4168115"/>
                        <a:ext cx="32400" cy="108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2" name="直線コネクタ 31"/>
                      <p:cNvCxnSpPr/>
                      <p:nvPr/>
                    </p:nvCxnSpPr>
                    <p:spPr>
                      <a:xfrm>
                        <a:off x="2457577" y="3983057"/>
                        <a:ext cx="0" cy="1784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正方形/長方形 25"/>
                    <p:cNvSpPr/>
                    <p:nvPr/>
                  </p:nvSpPr>
                  <p:spPr>
                    <a:xfrm>
                      <a:off x="2359764" y="4178489"/>
                      <a:ext cx="21600" cy="396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p:cNvSpPr/>
                    <p:nvPr/>
                  </p:nvSpPr>
                  <p:spPr>
                    <a:xfrm>
                      <a:off x="2433591" y="4179107"/>
                      <a:ext cx="21600" cy="396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11" name="グループ化 10"/>
                <p:cNvGrpSpPr>
                  <a:grpSpLocks/>
                </p:cNvGrpSpPr>
                <p:nvPr/>
              </p:nvGrpSpPr>
              <p:grpSpPr>
                <a:xfrm>
                  <a:off x="2855782" y="4438978"/>
                  <a:ext cx="414061" cy="426549"/>
                  <a:chOff x="2386714" y="3599083"/>
                  <a:chExt cx="1095890" cy="1718000"/>
                </a:xfrm>
              </p:grpSpPr>
              <p:sp>
                <p:nvSpPr>
                  <p:cNvPr id="12" name="Line 159"/>
                  <p:cNvSpPr>
                    <a:spLocks noChangeShapeType="1"/>
                  </p:cNvSpPr>
                  <p:nvPr/>
                </p:nvSpPr>
                <p:spPr bwMode="auto">
                  <a:xfrm>
                    <a:off x="3131736" y="3617104"/>
                    <a:ext cx="0" cy="1684497"/>
                  </a:xfrm>
                  <a:prstGeom prst="line">
                    <a:avLst/>
                  </a:prstGeom>
                  <a:noFill/>
                  <a:ln w="25400" cmpd="sng">
                    <a:solidFill>
                      <a:schemeClr val="tx1"/>
                    </a:solidFill>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3" name="Line 160"/>
                  <p:cNvSpPr>
                    <a:spLocks noChangeShapeType="1"/>
                  </p:cNvSpPr>
                  <p:nvPr/>
                </p:nvSpPr>
                <p:spPr bwMode="auto">
                  <a:xfrm flipH="1">
                    <a:off x="2771629" y="4617273"/>
                    <a:ext cx="306630" cy="699810"/>
                  </a:xfrm>
                  <a:prstGeom prst="line">
                    <a:avLst/>
                  </a:prstGeom>
                  <a:noFill/>
                  <a:ln w="25400" cmpd="sng">
                    <a:solidFill>
                      <a:schemeClr val="tx1"/>
                    </a:solidFill>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4" name="Line 161"/>
                  <p:cNvSpPr>
                    <a:spLocks noChangeShapeType="1"/>
                  </p:cNvSpPr>
                  <p:nvPr/>
                </p:nvSpPr>
                <p:spPr bwMode="auto">
                  <a:xfrm>
                    <a:off x="3175974" y="4617273"/>
                    <a:ext cx="306630" cy="699810"/>
                  </a:xfrm>
                  <a:prstGeom prst="line">
                    <a:avLst/>
                  </a:prstGeom>
                  <a:noFill/>
                  <a:ln w="25400" cmpd="sng">
                    <a:solidFill>
                      <a:schemeClr val="tx1"/>
                    </a:solidFill>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5" name="Freeform 1387"/>
                  <p:cNvSpPr>
                    <a:spLocks/>
                  </p:cNvSpPr>
                  <p:nvPr/>
                </p:nvSpPr>
                <p:spPr bwMode="auto">
                  <a:xfrm flipH="1">
                    <a:off x="2696029" y="3601233"/>
                    <a:ext cx="48868" cy="67735"/>
                  </a:xfrm>
                  <a:custGeom>
                    <a:avLst/>
                    <a:gdLst/>
                    <a:ahLst/>
                    <a:cxnLst>
                      <a:cxn ang="0">
                        <a:pos x="41" y="5"/>
                      </a:cxn>
                      <a:cxn ang="0">
                        <a:pos x="7" y="63"/>
                      </a:cxn>
                      <a:cxn ang="0">
                        <a:pos x="0" y="59"/>
                      </a:cxn>
                      <a:cxn ang="0">
                        <a:pos x="34" y="0"/>
                      </a:cxn>
                      <a:cxn ang="0">
                        <a:pos x="41" y="5"/>
                      </a:cxn>
                    </a:cxnLst>
                    <a:rect l="0" t="0" r="r" b="b"/>
                    <a:pathLst>
                      <a:path w="41" h="63">
                        <a:moveTo>
                          <a:pt x="41" y="5"/>
                        </a:moveTo>
                        <a:lnTo>
                          <a:pt x="7" y="63"/>
                        </a:lnTo>
                        <a:lnTo>
                          <a:pt x="0" y="59"/>
                        </a:lnTo>
                        <a:lnTo>
                          <a:pt x="34" y="0"/>
                        </a:lnTo>
                        <a:lnTo>
                          <a:pt x="41" y="5"/>
                        </a:lnTo>
                        <a:close/>
                      </a:path>
                    </a:pathLst>
                  </a:custGeom>
                  <a:solidFill>
                    <a:srgbClr val="000000"/>
                  </a:solidFill>
                  <a:ln w="0">
                    <a:solidFill>
                      <a:srgbClr val="000000"/>
                    </a:solidFill>
                    <a:round/>
                    <a:headEnd/>
                    <a:tailEnd/>
                  </a:ln>
                </p:spPr>
                <p:txBody>
                  <a:bodyPr/>
                  <a:lstStyle/>
                  <a:p>
                    <a:endParaRPr lang="ja-JP" altLang="en-US"/>
                  </a:p>
                </p:txBody>
              </p:sp>
              <p:sp>
                <p:nvSpPr>
                  <p:cNvPr id="16" name="Freeform 1386"/>
                  <p:cNvSpPr>
                    <a:spLocks/>
                  </p:cNvSpPr>
                  <p:nvPr/>
                </p:nvSpPr>
                <p:spPr bwMode="auto">
                  <a:xfrm flipH="1">
                    <a:off x="2696029" y="3722223"/>
                    <a:ext cx="48868" cy="56983"/>
                  </a:xfrm>
                  <a:custGeom>
                    <a:avLst/>
                    <a:gdLst/>
                    <a:ahLst/>
                    <a:cxnLst>
                      <a:cxn ang="0">
                        <a:pos x="34" y="53"/>
                      </a:cxn>
                      <a:cxn ang="0">
                        <a:pos x="0" y="5"/>
                      </a:cxn>
                      <a:cxn ang="0">
                        <a:pos x="7" y="0"/>
                      </a:cxn>
                      <a:cxn ang="0">
                        <a:pos x="41" y="49"/>
                      </a:cxn>
                      <a:cxn ang="0">
                        <a:pos x="34" y="53"/>
                      </a:cxn>
                    </a:cxnLst>
                    <a:rect l="0" t="0" r="r" b="b"/>
                    <a:pathLst>
                      <a:path w="41" h="53">
                        <a:moveTo>
                          <a:pt x="34" y="53"/>
                        </a:moveTo>
                        <a:lnTo>
                          <a:pt x="0" y="5"/>
                        </a:lnTo>
                        <a:lnTo>
                          <a:pt x="7" y="0"/>
                        </a:lnTo>
                        <a:lnTo>
                          <a:pt x="41" y="49"/>
                        </a:lnTo>
                        <a:lnTo>
                          <a:pt x="34" y="53"/>
                        </a:lnTo>
                        <a:close/>
                      </a:path>
                    </a:pathLst>
                  </a:custGeom>
                  <a:solidFill>
                    <a:srgbClr val="000000"/>
                  </a:solidFill>
                  <a:ln w="0">
                    <a:solidFill>
                      <a:srgbClr val="000000"/>
                    </a:solidFill>
                    <a:round/>
                    <a:headEnd/>
                    <a:tailEnd/>
                  </a:ln>
                </p:spPr>
                <p:txBody>
                  <a:bodyPr/>
                  <a:lstStyle/>
                  <a:p>
                    <a:endParaRPr lang="ja-JP" altLang="en-US"/>
                  </a:p>
                </p:txBody>
              </p:sp>
              <p:sp>
                <p:nvSpPr>
                  <p:cNvPr id="17" name="Rectangle 1391"/>
                  <p:cNvSpPr>
                    <a:spLocks noChangeArrowheads="1"/>
                  </p:cNvSpPr>
                  <p:nvPr/>
                </p:nvSpPr>
                <p:spPr bwMode="auto">
                  <a:xfrm flipH="1">
                    <a:off x="2414128" y="3599083"/>
                    <a:ext cx="289053" cy="9677"/>
                  </a:xfrm>
                  <a:prstGeom prst="rect">
                    <a:avLst/>
                  </a:prstGeom>
                  <a:solidFill>
                    <a:srgbClr val="000000"/>
                  </a:solidFill>
                  <a:ln w="0">
                    <a:solidFill>
                      <a:srgbClr val="000000"/>
                    </a:solidFill>
                    <a:round/>
                    <a:headEnd/>
                    <a:tailEnd/>
                  </a:ln>
                </p:spPr>
                <p:txBody>
                  <a:bodyPr/>
                  <a:lstStyle/>
                  <a:p>
                    <a:endParaRPr lang="ja-JP" altLang="en-US"/>
                  </a:p>
                </p:txBody>
              </p:sp>
              <p:sp>
                <p:nvSpPr>
                  <p:cNvPr id="18" name="Rectangle 1389"/>
                  <p:cNvSpPr>
                    <a:spLocks noChangeArrowheads="1"/>
                  </p:cNvSpPr>
                  <p:nvPr/>
                </p:nvSpPr>
                <p:spPr bwMode="auto">
                  <a:xfrm flipH="1">
                    <a:off x="2414128" y="3773831"/>
                    <a:ext cx="289053" cy="9677"/>
                  </a:xfrm>
                  <a:prstGeom prst="rect">
                    <a:avLst/>
                  </a:prstGeom>
                  <a:solidFill>
                    <a:srgbClr val="000000"/>
                  </a:solidFill>
                  <a:ln w="0">
                    <a:solidFill>
                      <a:srgbClr val="000000"/>
                    </a:solidFill>
                    <a:round/>
                    <a:headEnd/>
                    <a:tailEnd/>
                  </a:ln>
                </p:spPr>
                <p:txBody>
                  <a:bodyPr/>
                  <a:lstStyle/>
                  <a:p>
                    <a:endParaRPr lang="ja-JP" altLang="en-US"/>
                  </a:p>
                </p:txBody>
              </p:sp>
              <p:sp>
                <p:nvSpPr>
                  <p:cNvPr id="19" name="Freeform 1385"/>
                  <p:cNvSpPr>
                    <a:spLocks noEditPoints="1"/>
                  </p:cNvSpPr>
                  <p:nvPr/>
                </p:nvSpPr>
                <p:spPr bwMode="auto">
                  <a:xfrm flipH="1">
                    <a:off x="2727018" y="3662517"/>
                    <a:ext cx="330154" cy="57557"/>
                  </a:xfrm>
                  <a:custGeom>
                    <a:avLst/>
                    <a:gdLst/>
                    <a:ahLst/>
                    <a:cxnLst>
                      <a:cxn ang="0">
                        <a:pos x="0" y="8"/>
                      </a:cxn>
                      <a:cxn ang="0">
                        <a:pos x="8" y="0"/>
                      </a:cxn>
                      <a:cxn ang="0">
                        <a:pos x="552" y="0"/>
                      </a:cxn>
                      <a:cxn ang="0">
                        <a:pos x="560" y="8"/>
                      </a:cxn>
                      <a:cxn ang="0">
                        <a:pos x="560" y="88"/>
                      </a:cxn>
                      <a:cxn ang="0">
                        <a:pos x="552" y="96"/>
                      </a:cxn>
                      <a:cxn ang="0">
                        <a:pos x="8" y="96"/>
                      </a:cxn>
                      <a:cxn ang="0">
                        <a:pos x="0" y="88"/>
                      </a:cxn>
                      <a:cxn ang="0">
                        <a:pos x="0" y="8"/>
                      </a:cxn>
                      <a:cxn ang="0">
                        <a:pos x="16" y="88"/>
                      </a:cxn>
                      <a:cxn ang="0">
                        <a:pos x="8" y="80"/>
                      </a:cxn>
                      <a:cxn ang="0">
                        <a:pos x="552" y="80"/>
                      </a:cxn>
                      <a:cxn ang="0">
                        <a:pos x="544" y="88"/>
                      </a:cxn>
                      <a:cxn ang="0">
                        <a:pos x="544" y="8"/>
                      </a:cxn>
                      <a:cxn ang="0">
                        <a:pos x="552" y="16"/>
                      </a:cxn>
                      <a:cxn ang="0">
                        <a:pos x="8" y="16"/>
                      </a:cxn>
                      <a:cxn ang="0">
                        <a:pos x="16" y="8"/>
                      </a:cxn>
                      <a:cxn ang="0">
                        <a:pos x="16" y="88"/>
                      </a:cxn>
                    </a:cxnLst>
                    <a:rect l="0" t="0" r="r" b="b"/>
                    <a:pathLst>
                      <a:path w="560" h="96">
                        <a:moveTo>
                          <a:pt x="0" y="8"/>
                        </a:moveTo>
                        <a:cubicBezTo>
                          <a:pt x="0" y="4"/>
                          <a:pt x="4" y="0"/>
                          <a:pt x="8" y="0"/>
                        </a:cubicBezTo>
                        <a:lnTo>
                          <a:pt x="552" y="0"/>
                        </a:lnTo>
                        <a:cubicBezTo>
                          <a:pt x="557" y="0"/>
                          <a:pt x="560" y="4"/>
                          <a:pt x="560" y="8"/>
                        </a:cubicBezTo>
                        <a:lnTo>
                          <a:pt x="560" y="88"/>
                        </a:lnTo>
                        <a:cubicBezTo>
                          <a:pt x="560" y="93"/>
                          <a:pt x="557" y="96"/>
                          <a:pt x="552" y="96"/>
                        </a:cubicBezTo>
                        <a:lnTo>
                          <a:pt x="8" y="96"/>
                        </a:lnTo>
                        <a:cubicBezTo>
                          <a:pt x="4" y="96"/>
                          <a:pt x="0" y="93"/>
                          <a:pt x="0" y="88"/>
                        </a:cubicBezTo>
                        <a:lnTo>
                          <a:pt x="0" y="8"/>
                        </a:lnTo>
                        <a:close/>
                        <a:moveTo>
                          <a:pt x="16" y="88"/>
                        </a:moveTo>
                        <a:lnTo>
                          <a:pt x="8" y="80"/>
                        </a:lnTo>
                        <a:lnTo>
                          <a:pt x="552" y="80"/>
                        </a:lnTo>
                        <a:lnTo>
                          <a:pt x="544" y="88"/>
                        </a:lnTo>
                        <a:lnTo>
                          <a:pt x="544" y="8"/>
                        </a:lnTo>
                        <a:lnTo>
                          <a:pt x="552" y="16"/>
                        </a:lnTo>
                        <a:lnTo>
                          <a:pt x="8" y="16"/>
                        </a:lnTo>
                        <a:lnTo>
                          <a:pt x="16" y="8"/>
                        </a:lnTo>
                        <a:lnTo>
                          <a:pt x="16" y="88"/>
                        </a:lnTo>
                        <a:close/>
                      </a:path>
                    </a:pathLst>
                  </a:custGeom>
                  <a:solidFill>
                    <a:srgbClr val="000000"/>
                  </a:solidFill>
                  <a:ln w="0">
                    <a:solidFill>
                      <a:srgbClr val="000000"/>
                    </a:solidFill>
                    <a:round/>
                    <a:headEnd/>
                    <a:tailEnd/>
                  </a:ln>
                </p:spPr>
                <p:txBody>
                  <a:bodyPr/>
                  <a:lstStyle/>
                  <a:p>
                    <a:endParaRPr lang="ja-JP" altLang="en-US"/>
                  </a:p>
                </p:txBody>
              </p:sp>
              <p:sp>
                <p:nvSpPr>
                  <p:cNvPr id="20" name="Rectangle 1384"/>
                  <p:cNvSpPr>
                    <a:spLocks noChangeArrowheads="1"/>
                  </p:cNvSpPr>
                  <p:nvPr/>
                </p:nvSpPr>
                <p:spPr bwMode="auto">
                  <a:xfrm flipH="1">
                    <a:off x="2386714" y="3689396"/>
                    <a:ext cx="345072" cy="9677"/>
                  </a:xfrm>
                  <a:prstGeom prst="rect">
                    <a:avLst/>
                  </a:prstGeom>
                  <a:solidFill>
                    <a:srgbClr val="000000"/>
                  </a:solidFill>
                  <a:ln w="0">
                    <a:solidFill>
                      <a:srgbClr val="000000"/>
                    </a:solidFill>
                    <a:round/>
                    <a:headEnd/>
                    <a:tailEnd/>
                  </a:ln>
                </p:spPr>
                <p:txBody>
                  <a:bodyPr/>
                  <a:lstStyle/>
                  <a:p>
                    <a:endParaRPr lang="ja-JP" altLang="en-US"/>
                  </a:p>
                </p:txBody>
              </p:sp>
              <p:sp>
                <p:nvSpPr>
                  <p:cNvPr id="21" name="Rectangle 1383"/>
                  <p:cNvSpPr>
                    <a:spLocks noChangeArrowheads="1"/>
                  </p:cNvSpPr>
                  <p:nvPr/>
                </p:nvSpPr>
                <p:spPr bwMode="auto">
                  <a:xfrm flipH="1">
                    <a:off x="3095312" y="3689396"/>
                    <a:ext cx="60787" cy="9677"/>
                  </a:xfrm>
                  <a:prstGeom prst="rect">
                    <a:avLst/>
                  </a:prstGeom>
                  <a:solidFill>
                    <a:srgbClr val="000000"/>
                  </a:solidFill>
                  <a:ln w="0">
                    <a:solidFill>
                      <a:srgbClr val="000000"/>
                    </a:solidFill>
                    <a:round/>
                    <a:headEnd/>
                    <a:tailEnd/>
                  </a:ln>
                </p:spPr>
                <p:txBody>
                  <a:bodyPr/>
                  <a:lstStyle/>
                  <a:p>
                    <a:endParaRPr lang="ja-JP" altLang="en-US"/>
                  </a:p>
                </p:txBody>
              </p:sp>
              <p:sp>
                <p:nvSpPr>
                  <p:cNvPr id="22" name="Freeform 1382"/>
                  <p:cNvSpPr>
                    <a:spLocks noEditPoints="1"/>
                  </p:cNvSpPr>
                  <p:nvPr/>
                </p:nvSpPr>
                <p:spPr bwMode="auto">
                  <a:xfrm flipH="1">
                    <a:off x="3038101" y="3662517"/>
                    <a:ext cx="66746" cy="57557"/>
                  </a:xfrm>
                  <a:custGeom>
                    <a:avLst/>
                    <a:gdLst/>
                    <a:ahLst/>
                    <a:cxnLst>
                      <a:cxn ang="0">
                        <a:pos x="0" y="8"/>
                      </a:cxn>
                      <a:cxn ang="0">
                        <a:pos x="8" y="0"/>
                      </a:cxn>
                      <a:cxn ang="0">
                        <a:pos x="104" y="0"/>
                      </a:cxn>
                      <a:cxn ang="0">
                        <a:pos x="112" y="8"/>
                      </a:cxn>
                      <a:cxn ang="0">
                        <a:pos x="112" y="88"/>
                      </a:cxn>
                      <a:cxn ang="0">
                        <a:pos x="104" y="96"/>
                      </a:cxn>
                      <a:cxn ang="0">
                        <a:pos x="8" y="96"/>
                      </a:cxn>
                      <a:cxn ang="0">
                        <a:pos x="0" y="88"/>
                      </a:cxn>
                      <a:cxn ang="0">
                        <a:pos x="0" y="8"/>
                      </a:cxn>
                      <a:cxn ang="0">
                        <a:pos x="16" y="88"/>
                      </a:cxn>
                      <a:cxn ang="0">
                        <a:pos x="8" y="80"/>
                      </a:cxn>
                      <a:cxn ang="0">
                        <a:pos x="104" y="80"/>
                      </a:cxn>
                      <a:cxn ang="0">
                        <a:pos x="96" y="88"/>
                      </a:cxn>
                      <a:cxn ang="0">
                        <a:pos x="96" y="8"/>
                      </a:cxn>
                      <a:cxn ang="0">
                        <a:pos x="104" y="16"/>
                      </a:cxn>
                      <a:cxn ang="0">
                        <a:pos x="8" y="16"/>
                      </a:cxn>
                      <a:cxn ang="0">
                        <a:pos x="16" y="8"/>
                      </a:cxn>
                      <a:cxn ang="0">
                        <a:pos x="16" y="88"/>
                      </a:cxn>
                    </a:cxnLst>
                    <a:rect l="0" t="0" r="r" b="b"/>
                    <a:pathLst>
                      <a:path w="112" h="96">
                        <a:moveTo>
                          <a:pt x="0" y="8"/>
                        </a:moveTo>
                        <a:cubicBezTo>
                          <a:pt x="0" y="4"/>
                          <a:pt x="4" y="0"/>
                          <a:pt x="8" y="0"/>
                        </a:cubicBezTo>
                        <a:lnTo>
                          <a:pt x="104" y="0"/>
                        </a:lnTo>
                        <a:cubicBezTo>
                          <a:pt x="109" y="0"/>
                          <a:pt x="112" y="4"/>
                          <a:pt x="112" y="8"/>
                        </a:cubicBezTo>
                        <a:lnTo>
                          <a:pt x="112" y="88"/>
                        </a:lnTo>
                        <a:cubicBezTo>
                          <a:pt x="112" y="93"/>
                          <a:pt x="109" y="96"/>
                          <a:pt x="104" y="96"/>
                        </a:cubicBezTo>
                        <a:lnTo>
                          <a:pt x="8" y="96"/>
                        </a:lnTo>
                        <a:cubicBezTo>
                          <a:pt x="4" y="96"/>
                          <a:pt x="0" y="93"/>
                          <a:pt x="0" y="88"/>
                        </a:cubicBezTo>
                        <a:lnTo>
                          <a:pt x="0" y="8"/>
                        </a:lnTo>
                        <a:close/>
                        <a:moveTo>
                          <a:pt x="16" y="88"/>
                        </a:moveTo>
                        <a:lnTo>
                          <a:pt x="8" y="80"/>
                        </a:lnTo>
                        <a:lnTo>
                          <a:pt x="104" y="80"/>
                        </a:lnTo>
                        <a:lnTo>
                          <a:pt x="96" y="88"/>
                        </a:lnTo>
                        <a:lnTo>
                          <a:pt x="96" y="8"/>
                        </a:lnTo>
                        <a:lnTo>
                          <a:pt x="104" y="16"/>
                        </a:lnTo>
                        <a:lnTo>
                          <a:pt x="8" y="16"/>
                        </a:lnTo>
                        <a:lnTo>
                          <a:pt x="16" y="8"/>
                        </a:lnTo>
                        <a:lnTo>
                          <a:pt x="16" y="88"/>
                        </a:lnTo>
                        <a:close/>
                      </a:path>
                    </a:pathLst>
                  </a:custGeom>
                  <a:solidFill>
                    <a:srgbClr val="000000"/>
                  </a:solidFill>
                  <a:ln w="0">
                    <a:solidFill>
                      <a:srgbClr val="000000"/>
                    </a:solidFill>
                    <a:round/>
                    <a:headEnd/>
                    <a:tailEnd/>
                  </a:ln>
                </p:spPr>
                <p:txBody>
                  <a:bodyPr/>
                  <a:lstStyle/>
                  <a:p>
                    <a:endParaRPr lang="ja-JP" altLang="en-US"/>
                  </a:p>
                </p:txBody>
              </p:sp>
            </p:grpSp>
          </p:grpSp>
        </p:grpSp>
      </p:grpSp>
      <p:grpSp>
        <p:nvGrpSpPr>
          <p:cNvPr id="196" name="グループ化 195"/>
          <p:cNvGrpSpPr/>
          <p:nvPr/>
        </p:nvGrpSpPr>
        <p:grpSpPr>
          <a:xfrm>
            <a:off x="4624291" y="4527009"/>
            <a:ext cx="157687" cy="125689"/>
            <a:chOff x="5227030" y="4235374"/>
            <a:chExt cx="157687" cy="125689"/>
          </a:xfrm>
        </p:grpSpPr>
        <p:grpSp>
          <p:nvGrpSpPr>
            <p:cNvPr id="197" name="グループ化 196"/>
            <p:cNvGrpSpPr/>
            <p:nvPr/>
          </p:nvGrpSpPr>
          <p:grpSpPr>
            <a:xfrm>
              <a:off x="5238944" y="4261711"/>
              <a:ext cx="53447" cy="11631"/>
              <a:chOff x="5227039" y="4316474"/>
              <a:chExt cx="53447" cy="11631"/>
            </a:xfrm>
          </p:grpSpPr>
          <p:cxnSp>
            <p:nvCxnSpPr>
              <p:cNvPr id="209" name="直線コネクタ 208"/>
              <p:cNvCxnSpPr/>
              <p:nvPr/>
            </p:nvCxnSpPr>
            <p:spPr>
              <a:xfrm>
                <a:off x="5231855" y="4316474"/>
                <a:ext cx="486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p:cNvCxnSpPr/>
              <p:nvPr/>
            </p:nvCxnSpPr>
            <p:spPr>
              <a:xfrm>
                <a:off x="5227039" y="4328105"/>
                <a:ext cx="5344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8" name="グループ化 197"/>
            <p:cNvGrpSpPr/>
            <p:nvPr/>
          </p:nvGrpSpPr>
          <p:grpSpPr>
            <a:xfrm>
              <a:off x="5227030" y="4326166"/>
              <a:ext cx="62980" cy="11631"/>
              <a:chOff x="5379439" y="4468874"/>
              <a:chExt cx="62980" cy="11631"/>
            </a:xfrm>
          </p:grpSpPr>
          <p:cxnSp>
            <p:nvCxnSpPr>
              <p:cNvPr id="207" name="直線コネクタ 206"/>
              <p:cNvCxnSpPr/>
              <p:nvPr/>
            </p:nvCxnSpPr>
            <p:spPr>
              <a:xfrm>
                <a:off x="5384255" y="4468874"/>
                <a:ext cx="5816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p:nvPr/>
            </p:nvCxnSpPr>
            <p:spPr>
              <a:xfrm>
                <a:off x="5379439" y="4480505"/>
                <a:ext cx="629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9" name="グループ化 198"/>
            <p:cNvGrpSpPr/>
            <p:nvPr/>
          </p:nvGrpSpPr>
          <p:grpSpPr>
            <a:xfrm>
              <a:off x="5294461" y="4235374"/>
              <a:ext cx="90256" cy="125689"/>
              <a:chOff x="5394207" y="4228231"/>
              <a:chExt cx="90256" cy="125689"/>
            </a:xfrm>
          </p:grpSpPr>
          <p:sp>
            <p:nvSpPr>
              <p:cNvPr id="200" name="正方形/長方形 199"/>
              <p:cNvSpPr/>
              <p:nvPr/>
            </p:nvSpPr>
            <p:spPr>
              <a:xfrm>
                <a:off x="5394463" y="4228231"/>
                <a:ext cx="90000" cy="10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394294" y="4247444"/>
                <a:ext cx="90000" cy="10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394224" y="4266244"/>
                <a:ext cx="90000" cy="10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394294" y="4285953"/>
                <a:ext cx="90000" cy="10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394224" y="4304259"/>
                <a:ext cx="90000" cy="10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394207" y="4323295"/>
                <a:ext cx="90000" cy="10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5394463" y="4343120"/>
                <a:ext cx="90000" cy="10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60" name="タイトル 1"/>
          <p:cNvSpPr txBox="1">
            <a:spLocks/>
          </p:cNvSpPr>
          <p:nvPr/>
        </p:nvSpPr>
        <p:spPr>
          <a:xfrm>
            <a:off x="2051720" y="188640"/>
            <a:ext cx="5131359" cy="648072"/>
          </a:xfrm>
          <a:prstGeom prst="rect">
            <a:avLst/>
          </a:prstGeom>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smtClean="0">
                <a:solidFill>
                  <a:srgbClr val="FFFF00"/>
                </a:solidFill>
              </a:rPr>
              <a:t>エリア配置図</a:t>
            </a:r>
            <a:endParaRPr lang="ja-JP" altLang="en-US" sz="2800" b="1" dirty="0">
              <a:solidFill>
                <a:srgbClr val="FFFF00"/>
              </a:solidFill>
            </a:endParaRPr>
          </a:p>
        </p:txBody>
      </p:sp>
      <p:grpSp>
        <p:nvGrpSpPr>
          <p:cNvPr id="225" name="グループ化 224"/>
          <p:cNvGrpSpPr/>
          <p:nvPr/>
        </p:nvGrpSpPr>
        <p:grpSpPr>
          <a:xfrm>
            <a:off x="4067944" y="4214941"/>
            <a:ext cx="551083" cy="912878"/>
            <a:chOff x="1" y="0"/>
            <a:chExt cx="1377313" cy="2536231"/>
          </a:xfrm>
        </p:grpSpPr>
        <p:grpSp>
          <p:nvGrpSpPr>
            <p:cNvPr id="226" name="グループ化 225"/>
            <p:cNvGrpSpPr/>
            <p:nvPr/>
          </p:nvGrpSpPr>
          <p:grpSpPr>
            <a:xfrm>
              <a:off x="1" y="0"/>
              <a:ext cx="1377313" cy="2533648"/>
              <a:chOff x="-83014" y="6843"/>
              <a:chExt cx="547894" cy="1138098"/>
            </a:xfrm>
          </p:grpSpPr>
          <p:sp>
            <p:nvSpPr>
              <p:cNvPr id="232" name="円/楕円 231"/>
              <p:cNvSpPr/>
              <p:nvPr/>
            </p:nvSpPr>
            <p:spPr>
              <a:xfrm rot="1648051" flipH="1">
                <a:off x="316285" y="6843"/>
                <a:ext cx="146431" cy="171299"/>
              </a:xfrm>
              <a:prstGeom prst="ellipse">
                <a:avLst/>
              </a:prstGeom>
              <a:solidFill>
                <a:sysClr val="windowText" lastClr="000000">
                  <a:alpha val="0"/>
                </a:sys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3" name="円/楕円 232"/>
              <p:cNvSpPr/>
              <p:nvPr/>
            </p:nvSpPr>
            <p:spPr>
              <a:xfrm rot="473567">
                <a:off x="289560" y="175260"/>
                <a:ext cx="175320" cy="442080"/>
              </a:xfrm>
              <a:prstGeom prst="ellipse">
                <a:avLst/>
              </a:prstGeom>
              <a:solidFill>
                <a:sysClr val="window" lastClr="FFFFFF"/>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4" name="円/楕円 233"/>
              <p:cNvSpPr/>
              <p:nvPr/>
            </p:nvSpPr>
            <p:spPr>
              <a:xfrm rot="7628860">
                <a:off x="253005" y="573778"/>
                <a:ext cx="180859" cy="124681"/>
              </a:xfrm>
              <a:prstGeom prst="ellipse">
                <a:avLst/>
              </a:prstGeom>
              <a:solidFill>
                <a:sysClr val="windowText" lastClr="000000">
                  <a:alpha val="0"/>
                </a:sys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5" name="円/楕円 234"/>
              <p:cNvSpPr/>
              <p:nvPr/>
            </p:nvSpPr>
            <p:spPr>
              <a:xfrm rot="405310">
                <a:off x="-2730" y="699666"/>
                <a:ext cx="69812" cy="438663"/>
              </a:xfrm>
              <a:prstGeom prst="ellipse">
                <a:avLst/>
              </a:prstGeom>
              <a:solidFill>
                <a:sysClr val="windowText" lastClr="000000">
                  <a:alpha val="0"/>
                </a:sys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6" name="円/楕円 235"/>
              <p:cNvSpPr/>
              <p:nvPr/>
            </p:nvSpPr>
            <p:spPr>
              <a:xfrm>
                <a:off x="45720" y="662940"/>
                <a:ext cx="297180" cy="83820"/>
              </a:xfrm>
              <a:prstGeom prst="ellipse">
                <a:avLst/>
              </a:prstGeom>
              <a:solidFill>
                <a:sysClr val="windowText" lastClr="000000">
                  <a:alpha val="0"/>
                </a:sysClr>
              </a:solidFill>
              <a:ln w="3175" cap="flat" cmpd="sng" algn="ctr">
                <a:solidFill>
                  <a:sysClr val="windowText" lastClr="000000"/>
                </a:solidFill>
                <a:prstDash val="solid"/>
              </a:ln>
              <a:effectLst>
                <a:outerShdw algn="ctr" rotWithShape="0">
                  <a:srgbClr val="000000">
                    <a:alpha val="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7" name="円/楕円 236"/>
              <p:cNvSpPr/>
              <p:nvPr/>
            </p:nvSpPr>
            <p:spPr>
              <a:xfrm>
                <a:off x="-83014" y="1099856"/>
                <a:ext cx="91440" cy="45085"/>
              </a:xfrm>
              <a:prstGeom prst="ellipse">
                <a:avLst/>
              </a:prstGeom>
              <a:solidFill>
                <a:sysClr val="windowText" lastClr="000000">
                  <a:alpha val="0"/>
                </a:sys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8" name="円/楕円 237"/>
              <p:cNvSpPr/>
              <p:nvPr/>
            </p:nvSpPr>
            <p:spPr>
              <a:xfrm rot="1054528">
                <a:off x="342859" y="183182"/>
                <a:ext cx="65520" cy="265812"/>
              </a:xfrm>
              <a:prstGeom prst="ellipse">
                <a:avLst/>
              </a:prstGeom>
              <a:solidFill>
                <a:sysClr val="windowText" lastClr="000000">
                  <a:alpha val="0"/>
                </a:sys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9" name="円/楕円 238"/>
              <p:cNvSpPr/>
              <p:nvPr/>
            </p:nvSpPr>
            <p:spPr>
              <a:xfrm rot="2495206">
                <a:off x="225592" y="370779"/>
                <a:ext cx="69526" cy="323527"/>
              </a:xfrm>
              <a:prstGeom prst="ellipse">
                <a:avLst/>
              </a:prstGeom>
              <a:solidFill>
                <a:sysClr val="windowText" lastClr="000000">
                  <a:alpha val="0"/>
                </a:sys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227" name="グループ化 226"/>
            <p:cNvGrpSpPr/>
            <p:nvPr/>
          </p:nvGrpSpPr>
          <p:grpSpPr>
            <a:xfrm>
              <a:off x="522515" y="834014"/>
              <a:ext cx="849686" cy="1702217"/>
              <a:chOff x="0" y="0"/>
              <a:chExt cx="849686" cy="1702217"/>
            </a:xfrm>
          </p:grpSpPr>
          <p:sp>
            <p:nvSpPr>
              <p:cNvPr id="228" name="正方形/長方形 227"/>
              <p:cNvSpPr/>
              <p:nvPr/>
            </p:nvSpPr>
            <p:spPr>
              <a:xfrm rot="720785">
                <a:off x="804601" y="0"/>
                <a:ext cx="45085" cy="85407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9" name="正方形/長方形 228"/>
              <p:cNvSpPr/>
              <p:nvPr/>
            </p:nvSpPr>
            <p:spPr>
              <a:xfrm rot="5400000">
                <a:off x="352425" y="472272"/>
                <a:ext cx="45085" cy="749935"/>
              </a:xfrm>
              <a:prstGeom prst="rect">
                <a:avLst/>
              </a:prstGeom>
              <a:solidFill>
                <a:sysClr val="window" lastClr="FFFFFF"/>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0" name="正方形/長方形 229"/>
              <p:cNvSpPr/>
              <p:nvPr/>
            </p:nvSpPr>
            <p:spPr>
              <a:xfrm rot="274137">
                <a:off x="733" y="874206"/>
                <a:ext cx="45719" cy="825961"/>
              </a:xfrm>
              <a:prstGeom prst="rect">
                <a:avLst/>
              </a:prstGeom>
              <a:solidFill>
                <a:sysClr val="window" lastClr="FFFFFF"/>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1" name="正方形/長方形 230"/>
              <p:cNvSpPr/>
              <p:nvPr/>
            </p:nvSpPr>
            <p:spPr>
              <a:xfrm rot="21410463">
                <a:off x="714166" y="874206"/>
                <a:ext cx="48837" cy="828011"/>
              </a:xfrm>
              <a:prstGeom prst="rect">
                <a:avLst/>
              </a:prstGeom>
              <a:solidFill>
                <a:sysClr val="window" lastClr="FFFFFF"/>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grpSp>
        <p:nvGrpSpPr>
          <p:cNvPr id="161" name="グループ化 160"/>
          <p:cNvGrpSpPr/>
          <p:nvPr/>
        </p:nvGrpSpPr>
        <p:grpSpPr>
          <a:xfrm>
            <a:off x="300284" y="2379555"/>
            <a:ext cx="7148543" cy="3130066"/>
            <a:chOff x="291830" y="2381444"/>
            <a:chExt cx="7148543" cy="3130066"/>
          </a:xfrm>
        </p:grpSpPr>
        <p:grpSp>
          <p:nvGrpSpPr>
            <p:cNvPr id="162" name="グループ化 161"/>
            <p:cNvGrpSpPr/>
            <p:nvPr/>
          </p:nvGrpSpPr>
          <p:grpSpPr>
            <a:xfrm>
              <a:off x="291830" y="2381444"/>
              <a:ext cx="5423844" cy="2407964"/>
              <a:chOff x="291830" y="2381444"/>
              <a:chExt cx="5423844" cy="2407964"/>
            </a:xfrm>
          </p:grpSpPr>
          <p:grpSp>
            <p:nvGrpSpPr>
              <p:cNvPr id="166" name="グループ化 165"/>
              <p:cNvGrpSpPr/>
              <p:nvPr/>
            </p:nvGrpSpPr>
            <p:grpSpPr>
              <a:xfrm>
                <a:off x="291830" y="2381444"/>
                <a:ext cx="5423844" cy="2154531"/>
                <a:chOff x="291830" y="2381444"/>
                <a:chExt cx="5423844" cy="2154531"/>
              </a:xfrm>
            </p:grpSpPr>
            <p:sp>
              <p:nvSpPr>
                <p:cNvPr id="170" name="円/楕円 169"/>
                <p:cNvSpPr/>
                <p:nvPr/>
              </p:nvSpPr>
              <p:spPr>
                <a:xfrm>
                  <a:off x="1358687" y="3597158"/>
                  <a:ext cx="481552" cy="7193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a:off x="1994576" y="4031924"/>
                  <a:ext cx="598398" cy="50405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テキスト ボックス 171"/>
                <p:cNvSpPr txBox="1"/>
                <p:nvPr/>
              </p:nvSpPr>
              <p:spPr>
                <a:xfrm>
                  <a:off x="3848190" y="2625100"/>
                  <a:ext cx="1716447" cy="579646"/>
                </a:xfrm>
                <a:prstGeom prst="rect">
                  <a:avLst/>
                </a:prstGeom>
                <a:solidFill>
                  <a:schemeClr val="bg1"/>
                </a:solidFill>
                <a:ln>
                  <a:solidFill>
                    <a:schemeClr val="tx1"/>
                  </a:solidFill>
                </a:ln>
              </p:spPr>
              <p:txBody>
                <a:bodyPr wrap="square" rtlCol="0">
                  <a:spAutoFit/>
                </a:bodyPr>
                <a:lstStyle/>
                <a:p>
                  <a:pPr>
                    <a:lnSpc>
                      <a:spcPts val="1900"/>
                    </a:lnSpc>
                  </a:pPr>
                  <a:r>
                    <a:rPr lang="ja-JP" altLang="en-US" b="1" dirty="0" smtClean="0"/>
                    <a:t>グローブ温度計</a:t>
                  </a:r>
                  <a:endParaRPr lang="en-US" altLang="ja-JP" b="1" dirty="0"/>
                </a:p>
                <a:p>
                  <a:pPr>
                    <a:lnSpc>
                      <a:spcPts val="1900"/>
                    </a:lnSpc>
                  </a:pPr>
                  <a:r>
                    <a:rPr kumimoji="1" lang="en-US" altLang="ja-JP" b="1" dirty="0" smtClean="0"/>
                    <a:t>(1200mm)</a:t>
                  </a:r>
                  <a:endParaRPr kumimoji="1" lang="ja-JP" altLang="en-US" b="1" dirty="0"/>
                </a:p>
              </p:txBody>
            </p:sp>
            <p:cxnSp>
              <p:nvCxnSpPr>
                <p:cNvPr id="173" name="直線コネクタ 172"/>
                <p:cNvCxnSpPr>
                  <a:stCxn id="172" idx="2"/>
                  <a:endCxn id="169" idx="2"/>
                </p:cNvCxnSpPr>
                <p:nvPr/>
              </p:nvCxnSpPr>
              <p:spPr>
                <a:xfrm>
                  <a:off x="4706414" y="3204746"/>
                  <a:ext cx="527708" cy="8083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4" name="テキスト ボックス 173"/>
                <p:cNvSpPr txBox="1"/>
                <p:nvPr/>
              </p:nvSpPr>
              <p:spPr>
                <a:xfrm>
                  <a:off x="2341591" y="3281788"/>
                  <a:ext cx="1604844" cy="579646"/>
                </a:xfrm>
                <a:prstGeom prst="rect">
                  <a:avLst/>
                </a:prstGeom>
                <a:solidFill>
                  <a:schemeClr val="bg1"/>
                </a:solidFill>
                <a:ln>
                  <a:solidFill>
                    <a:schemeClr val="tx1"/>
                  </a:solidFill>
                </a:ln>
              </p:spPr>
              <p:txBody>
                <a:bodyPr wrap="square" rtlCol="0">
                  <a:spAutoFit/>
                </a:bodyPr>
                <a:lstStyle/>
                <a:p>
                  <a:pPr>
                    <a:lnSpc>
                      <a:spcPts val="1900"/>
                    </a:lnSpc>
                  </a:pPr>
                  <a:r>
                    <a:rPr lang="ja-JP" altLang="en-US" b="1" dirty="0" smtClean="0"/>
                    <a:t>超音波風速計</a:t>
                  </a:r>
                  <a:endParaRPr lang="en-US" altLang="ja-JP" b="1" dirty="0" smtClean="0"/>
                </a:p>
                <a:p>
                  <a:pPr>
                    <a:lnSpc>
                      <a:spcPts val="1900"/>
                    </a:lnSpc>
                  </a:pPr>
                  <a:r>
                    <a:rPr kumimoji="1" lang="en-US" altLang="ja-JP" b="1" dirty="0" smtClean="0"/>
                    <a:t>(700mm)</a:t>
                  </a:r>
                  <a:endParaRPr kumimoji="1" lang="ja-JP" altLang="en-US" b="1" dirty="0"/>
                </a:p>
              </p:txBody>
            </p:sp>
            <p:sp>
              <p:nvSpPr>
                <p:cNvPr id="175" name="テキスト ボックス 174"/>
                <p:cNvSpPr txBox="1"/>
                <p:nvPr/>
              </p:nvSpPr>
              <p:spPr>
                <a:xfrm>
                  <a:off x="2101352" y="2381444"/>
                  <a:ext cx="1604844" cy="823302"/>
                </a:xfrm>
                <a:prstGeom prst="rect">
                  <a:avLst/>
                </a:prstGeom>
                <a:solidFill>
                  <a:schemeClr val="bg1"/>
                </a:solidFill>
                <a:ln>
                  <a:solidFill>
                    <a:schemeClr val="tx1"/>
                  </a:solidFill>
                </a:ln>
              </p:spPr>
              <p:txBody>
                <a:bodyPr wrap="square" rtlCol="0">
                  <a:spAutoFit/>
                </a:bodyPr>
                <a:lstStyle/>
                <a:p>
                  <a:pPr>
                    <a:lnSpc>
                      <a:spcPts val="1900"/>
                    </a:lnSpc>
                  </a:pPr>
                  <a:r>
                    <a:rPr lang="ja-JP" altLang="en-US" b="1" dirty="0" smtClean="0"/>
                    <a:t>全天日射計</a:t>
                  </a:r>
                  <a:endParaRPr lang="en-US" altLang="ja-JP" b="1" dirty="0" smtClean="0"/>
                </a:p>
                <a:p>
                  <a:pPr>
                    <a:lnSpc>
                      <a:spcPts val="1900"/>
                    </a:lnSpc>
                  </a:pPr>
                  <a:r>
                    <a:rPr kumimoji="1" lang="ja-JP" altLang="en-US" b="1" dirty="0"/>
                    <a:t>赤外</a:t>
                  </a:r>
                  <a:r>
                    <a:rPr kumimoji="1" lang="ja-JP" altLang="en-US" b="1" dirty="0" smtClean="0"/>
                    <a:t>放射計</a:t>
                  </a:r>
                  <a:endParaRPr kumimoji="1" lang="en-US" altLang="ja-JP" b="1" dirty="0" smtClean="0"/>
                </a:p>
                <a:p>
                  <a:pPr>
                    <a:lnSpc>
                      <a:spcPts val="1900"/>
                    </a:lnSpc>
                  </a:pPr>
                  <a:r>
                    <a:rPr lang="en-US" altLang="ja-JP" b="1" dirty="0" smtClean="0"/>
                    <a:t>(1000mm)</a:t>
                  </a:r>
                  <a:endParaRPr kumimoji="1" lang="ja-JP" altLang="en-US" b="1" dirty="0"/>
                </a:p>
              </p:txBody>
            </p:sp>
            <p:cxnSp>
              <p:nvCxnSpPr>
                <p:cNvPr id="176" name="直線コネクタ 175"/>
                <p:cNvCxnSpPr/>
                <p:nvPr/>
              </p:nvCxnSpPr>
              <p:spPr>
                <a:xfrm flipH="1">
                  <a:off x="2052584" y="3204746"/>
                  <a:ext cx="211167" cy="9274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7" name="テキスト ボックス 176"/>
                <p:cNvSpPr txBox="1"/>
                <p:nvPr/>
              </p:nvSpPr>
              <p:spPr>
                <a:xfrm>
                  <a:off x="291830" y="2931994"/>
                  <a:ext cx="1711008" cy="579646"/>
                </a:xfrm>
                <a:prstGeom prst="rect">
                  <a:avLst/>
                </a:prstGeom>
                <a:solidFill>
                  <a:schemeClr val="bg1"/>
                </a:solidFill>
                <a:ln>
                  <a:solidFill>
                    <a:schemeClr val="tx1"/>
                  </a:solidFill>
                </a:ln>
              </p:spPr>
              <p:txBody>
                <a:bodyPr wrap="square" rtlCol="0">
                  <a:spAutoFit/>
                </a:bodyPr>
                <a:lstStyle/>
                <a:p>
                  <a:pPr>
                    <a:lnSpc>
                      <a:spcPts val="1900"/>
                    </a:lnSpc>
                  </a:pPr>
                  <a:r>
                    <a:rPr lang="ja-JP" altLang="en-US" b="1" dirty="0" smtClean="0"/>
                    <a:t>アスマン通風乾湿計</a:t>
                  </a:r>
                  <a:r>
                    <a:rPr lang="en-US" altLang="ja-JP" b="1" dirty="0" smtClean="0"/>
                    <a:t>(1200mm)</a:t>
                  </a:r>
                  <a:endParaRPr kumimoji="1" lang="ja-JP" altLang="en-US" b="1" dirty="0"/>
                </a:p>
              </p:txBody>
            </p:sp>
            <p:cxnSp>
              <p:nvCxnSpPr>
                <p:cNvPr id="178" name="直線コネクタ 177"/>
                <p:cNvCxnSpPr>
                  <a:stCxn id="177" idx="2"/>
                  <a:endCxn id="170" idx="2"/>
                </p:cNvCxnSpPr>
                <p:nvPr/>
              </p:nvCxnSpPr>
              <p:spPr>
                <a:xfrm>
                  <a:off x="1147334" y="3511640"/>
                  <a:ext cx="211353" cy="4451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9" name="円/楕円 168"/>
                <p:cNvSpPr/>
                <p:nvPr/>
              </p:nvSpPr>
              <p:spPr>
                <a:xfrm>
                  <a:off x="5234122" y="3790929"/>
                  <a:ext cx="481552" cy="4443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7" name="円/楕円 166"/>
              <p:cNvSpPr/>
              <p:nvPr/>
            </p:nvSpPr>
            <p:spPr>
              <a:xfrm>
                <a:off x="2571854" y="4398911"/>
                <a:ext cx="595554" cy="39049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8" name="直線コネクタ 167"/>
              <p:cNvCxnSpPr>
                <a:stCxn id="174" idx="2"/>
              </p:cNvCxnSpPr>
              <p:nvPr/>
            </p:nvCxnSpPr>
            <p:spPr>
              <a:xfrm flipH="1">
                <a:off x="2788669" y="3861434"/>
                <a:ext cx="355344" cy="5462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3" name="テキスト ボックス 162"/>
            <p:cNvSpPr txBox="1"/>
            <p:nvPr/>
          </p:nvSpPr>
          <p:spPr>
            <a:xfrm>
              <a:off x="4635554" y="5175521"/>
              <a:ext cx="2804819" cy="335989"/>
            </a:xfrm>
            <a:prstGeom prst="rect">
              <a:avLst/>
            </a:prstGeom>
            <a:solidFill>
              <a:schemeClr val="bg1"/>
            </a:solidFill>
            <a:ln>
              <a:solidFill>
                <a:schemeClr val="tx1"/>
              </a:solidFill>
            </a:ln>
          </p:spPr>
          <p:txBody>
            <a:bodyPr wrap="square" rtlCol="0">
              <a:spAutoFit/>
            </a:bodyPr>
            <a:lstStyle/>
            <a:p>
              <a:pPr>
                <a:lnSpc>
                  <a:spcPts val="1900"/>
                </a:lnSpc>
              </a:pPr>
              <a:r>
                <a:rPr lang="ja-JP" altLang="en-US" b="1" dirty="0"/>
                <a:t>シェルター</a:t>
              </a:r>
              <a:r>
                <a:rPr lang="ja-JP" altLang="en-US" b="1" dirty="0" smtClean="0"/>
                <a:t>温度計</a:t>
              </a:r>
              <a:r>
                <a:rPr lang="en-US" altLang="ja-JP" b="1" dirty="0" smtClean="0"/>
                <a:t>(700mm)</a:t>
              </a:r>
            </a:p>
          </p:txBody>
        </p:sp>
        <p:sp>
          <p:nvSpPr>
            <p:cNvPr id="164" name="円/楕円 163"/>
            <p:cNvSpPr/>
            <p:nvPr/>
          </p:nvSpPr>
          <p:spPr>
            <a:xfrm>
              <a:off x="4573966" y="4429216"/>
              <a:ext cx="267454" cy="3148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5" name="直線コネクタ 164"/>
            <p:cNvCxnSpPr>
              <a:stCxn id="164" idx="5"/>
            </p:cNvCxnSpPr>
            <p:nvPr/>
          </p:nvCxnSpPr>
          <p:spPr>
            <a:xfrm>
              <a:off x="4802252" y="4697921"/>
              <a:ext cx="226910" cy="477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9" name="グループ化 178"/>
          <p:cNvGrpSpPr/>
          <p:nvPr/>
        </p:nvGrpSpPr>
        <p:grpSpPr>
          <a:xfrm>
            <a:off x="5111874" y="2420888"/>
            <a:ext cx="2931804" cy="2523776"/>
            <a:chOff x="5111874" y="2420888"/>
            <a:chExt cx="2931804" cy="2523776"/>
          </a:xfrm>
        </p:grpSpPr>
        <p:sp>
          <p:nvSpPr>
            <p:cNvPr id="180" name="円/楕円 179"/>
            <p:cNvSpPr/>
            <p:nvPr/>
          </p:nvSpPr>
          <p:spPr>
            <a:xfrm>
              <a:off x="6482081" y="2439938"/>
              <a:ext cx="385781" cy="2515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円/楕円 180"/>
            <p:cNvSpPr/>
            <p:nvPr/>
          </p:nvSpPr>
          <p:spPr>
            <a:xfrm>
              <a:off x="6487202" y="4636678"/>
              <a:ext cx="385781" cy="2515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円/楕円 181"/>
            <p:cNvSpPr/>
            <p:nvPr/>
          </p:nvSpPr>
          <p:spPr>
            <a:xfrm>
              <a:off x="6484125" y="4107222"/>
              <a:ext cx="385781" cy="2515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円/楕円 182"/>
            <p:cNvSpPr/>
            <p:nvPr/>
          </p:nvSpPr>
          <p:spPr>
            <a:xfrm>
              <a:off x="6484125" y="3531158"/>
              <a:ext cx="385781" cy="2515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円/楕円 183"/>
            <p:cNvSpPr/>
            <p:nvPr/>
          </p:nvSpPr>
          <p:spPr>
            <a:xfrm>
              <a:off x="6484125" y="2961444"/>
              <a:ext cx="385781" cy="2515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テキスト ボックス 184"/>
            <p:cNvSpPr txBox="1"/>
            <p:nvPr/>
          </p:nvSpPr>
          <p:spPr>
            <a:xfrm>
              <a:off x="5111874" y="3262427"/>
              <a:ext cx="892548" cy="335989"/>
            </a:xfrm>
            <a:prstGeom prst="rect">
              <a:avLst/>
            </a:prstGeom>
            <a:solidFill>
              <a:schemeClr val="bg1"/>
            </a:solidFill>
            <a:ln>
              <a:solidFill>
                <a:schemeClr val="tx1"/>
              </a:solidFill>
            </a:ln>
          </p:spPr>
          <p:txBody>
            <a:bodyPr wrap="square" rtlCol="0">
              <a:spAutoFit/>
            </a:bodyPr>
            <a:lstStyle/>
            <a:p>
              <a:pPr>
                <a:lnSpc>
                  <a:spcPts val="1900"/>
                </a:lnSpc>
              </a:pPr>
              <a:r>
                <a:rPr kumimoji="1" lang="ja-JP" altLang="en-US" b="1" dirty="0" smtClean="0"/>
                <a:t>熱電対</a:t>
              </a:r>
              <a:endParaRPr kumimoji="1" lang="ja-JP" altLang="en-US" b="1" dirty="0"/>
            </a:p>
          </p:txBody>
        </p:sp>
        <p:cxnSp>
          <p:nvCxnSpPr>
            <p:cNvPr id="186" name="直線コネクタ 185"/>
            <p:cNvCxnSpPr>
              <a:stCxn id="180" idx="2"/>
              <a:endCxn id="185" idx="3"/>
            </p:cNvCxnSpPr>
            <p:nvPr/>
          </p:nvCxnSpPr>
          <p:spPr>
            <a:xfrm flipH="1">
              <a:off x="6004422" y="2565704"/>
              <a:ext cx="477659" cy="8647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a:stCxn id="184" idx="2"/>
              <a:endCxn id="185" idx="3"/>
            </p:cNvCxnSpPr>
            <p:nvPr/>
          </p:nvCxnSpPr>
          <p:spPr>
            <a:xfrm flipH="1">
              <a:off x="6004422" y="3087210"/>
              <a:ext cx="479703" cy="3432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a:stCxn id="185" idx="3"/>
              <a:endCxn id="183" idx="2"/>
            </p:cNvCxnSpPr>
            <p:nvPr/>
          </p:nvCxnSpPr>
          <p:spPr>
            <a:xfrm>
              <a:off x="6004422" y="3430422"/>
              <a:ext cx="479703" cy="2265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a:stCxn id="185" idx="3"/>
              <a:endCxn id="182" idx="2"/>
            </p:cNvCxnSpPr>
            <p:nvPr/>
          </p:nvCxnSpPr>
          <p:spPr>
            <a:xfrm>
              <a:off x="6004422" y="3430422"/>
              <a:ext cx="479703" cy="8025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直線コネクタ 189"/>
            <p:cNvCxnSpPr>
              <a:endCxn id="181" idx="2"/>
            </p:cNvCxnSpPr>
            <p:nvPr/>
          </p:nvCxnSpPr>
          <p:spPr>
            <a:xfrm>
              <a:off x="6004422" y="3436137"/>
              <a:ext cx="482780" cy="13263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1" name="テキスト ボックス 190"/>
            <p:cNvSpPr txBox="1"/>
            <p:nvPr/>
          </p:nvSpPr>
          <p:spPr>
            <a:xfrm>
              <a:off x="6944105" y="2420888"/>
              <a:ext cx="1094183" cy="335989"/>
            </a:xfrm>
            <a:prstGeom prst="rect">
              <a:avLst/>
            </a:prstGeom>
            <a:solidFill>
              <a:schemeClr val="bg1"/>
            </a:solidFill>
            <a:ln>
              <a:solidFill>
                <a:schemeClr val="tx1"/>
              </a:solidFill>
            </a:ln>
          </p:spPr>
          <p:txBody>
            <a:bodyPr wrap="square" rtlCol="0">
              <a:spAutoFit/>
            </a:bodyPr>
            <a:lstStyle/>
            <a:p>
              <a:pPr>
                <a:lnSpc>
                  <a:spcPts val="1900"/>
                </a:lnSpc>
              </a:pPr>
              <a:r>
                <a:rPr lang="en-US" altLang="ja-JP" b="1" dirty="0" smtClean="0"/>
                <a:t>2,500mm</a:t>
              </a:r>
              <a:endParaRPr kumimoji="1" lang="ja-JP" altLang="en-US" b="1" dirty="0"/>
            </a:p>
          </p:txBody>
        </p:sp>
        <p:sp>
          <p:nvSpPr>
            <p:cNvPr id="192" name="テキスト ボックス 191"/>
            <p:cNvSpPr txBox="1"/>
            <p:nvPr/>
          </p:nvSpPr>
          <p:spPr>
            <a:xfrm>
              <a:off x="6949495" y="2937644"/>
              <a:ext cx="1094183" cy="335989"/>
            </a:xfrm>
            <a:prstGeom prst="rect">
              <a:avLst/>
            </a:prstGeom>
            <a:solidFill>
              <a:schemeClr val="bg1"/>
            </a:solidFill>
            <a:ln>
              <a:solidFill>
                <a:schemeClr val="tx1"/>
              </a:solidFill>
            </a:ln>
          </p:spPr>
          <p:txBody>
            <a:bodyPr wrap="square" rtlCol="0">
              <a:spAutoFit/>
            </a:bodyPr>
            <a:lstStyle/>
            <a:p>
              <a:pPr>
                <a:lnSpc>
                  <a:spcPts val="1900"/>
                </a:lnSpc>
              </a:pPr>
              <a:r>
                <a:rPr lang="en-US" altLang="ja-JP" b="1" dirty="0" smtClean="0"/>
                <a:t>2,000mm</a:t>
              </a:r>
              <a:endParaRPr kumimoji="1" lang="ja-JP" altLang="en-US" b="1" dirty="0"/>
            </a:p>
          </p:txBody>
        </p:sp>
        <p:sp>
          <p:nvSpPr>
            <p:cNvPr id="193" name="テキスト ボックス 192"/>
            <p:cNvSpPr txBox="1"/>
            <p:nvPr/>
          </p:nvSpPr>
          <p:spPr>
            <a:xfrm>
              <a:off x="6949218" y="3501008"/>
              <a:ext cx="1094183" cy="335989"/>
            </a:xfrm>
            <a:prstGeom prst="rect">
              <a:avLst/>
            </a:prstGeom>
            <a:solidFill>
              <a:schemeClr val="bg1"/>
            </a:solidFill>
            <a:ln>
              <a:solidFill>
                <a:schemeClr val="tx1"/>
              </a:solidFill>
            </a:ln>
          </p:spPr>
          <p:txBody>
            <a:bodyPr wrap="square" rtlCol="0">
              <a:spAutoFit/>
            </a:bodyPr>
            <a:lstStyle/>
            <a:p>
              <a:pPr>
                <a:lnSpc>
                  <a:spcPts val="1900"/>
                </a:lnSpc>
              </a:pPr>
              <a:r>
                <a:rPr lang="en-US" altLang="ja-JP" b="1" dirty="0"/>
                <a:t>1</a:t>
              </a:r>
              <a:r>
                <a:rPr lang="en-US" altLang="ja-JP" b="1" dirty="0" smtClean="0"/>
                <a:t>,500mm</a:t>
              </a:r>
              <a:endParaRPr kumimoji="1" lang="ja-JP" altLang="en-US" b="1" dirty="0"/>
            </a:p>
          </p:txBody>
        </p:sp>
        <p:sp>
          <p:nvSpPr>
            <p:cNvPr id="194" name="テキスト ボックス 193"/>
            <p:cNvSpPr txBox="1"/>
            <p:nvPr/>
          </p:nvSpPr>
          <p:spPr>
            <a:xfrm>
              <a:off x="6949218" y="4075655"/>
              <a:ext cx="1094183" cy="335989"/>
            </a:xfrm>
            <a:prstGeom prst="rect">
              <a:avLst/>
            </a:prstGeom>
            <a:solidFill>
              <a:schemeClr val="bg1"/>
            </a:solidFill>
            <a:ln>
              <a:solidFill>
                <a:schemeClr val="tx1"/>
              </a:solidFill>
            </a:ln>
          </p:spPr>
          <p:txBody>
            <a:bodyPr wrap="square" rtlCol="0">
              <a:spAutoFit/>
            </a:bodyPr>
            <a:lstStyle/>
            <a:p>
              <a:pPr>
                <a:lnSpc>
                  <a:spcPts val="1900"/>
                </a:lnSpc>
              </a:pPr>
              <a:r>
                <a:rPr lang="en-US" altLang="ja-JP" b="1" dirty="0" smtClean="0"/>
                <a:t>1,000mm</a:t>
              </a:r>
              <a:endParaRPr kumimoji="1" lang="ja-JP" altLang="en-US" b="1" dirty="0"/>
            </a:p>
          </p:txBody>
        </p:sp>
        <p:sp>
          <p:nvSpPr>
            <p:cNvPr id="195" name="テキスト ボックス 194"/>
            <p:cNvSpPr txBox="1"/>
            <p:nvPr/>
          </p:nvSpPr>
          <p:spPr>
            <a:xfrm>
              <a:off x="6949218" y="4608675"/>
              <a:ext cx="1094183" cy="335989"/>
            </a:xfrm>
            <a:prstGeom prst="rect">
              <a:avLst/>
            </a:prstGeom>
            <a:solidFill>
              <a:schemeClr val="bg1"/>
            </a:solidFill>
            <a:ln>
              <a:solidFill>
                <a:schemeClr val="tx1"/>
              </a:solidFill>
            </a:ln>
          </p:spPr>
          <p:txBody>
            <a:bodyPr wrap="square" rtlCol="0">
              <a:spAutoFit/>
            </a:bodyPr>
            <a:lstStyle/>
            <a:p>
              <a:pPr>
                <a:lnSpc>
                  <a:spcPts val="1900"/>
                </a:lnSpc>
              </a:pPr>
              <a:r>
                <a:rPr lang="en-US" altLang="ja-JP" b="1" dirty="0" smtClean="0"/>
                <a:t>500mm</a:t>
              </a:r>
              <a:endParaRPr kumimoji="1" lang="ja-JP" altLang="en-US" b="1" dirty="0"/>
            </a:p>
          </p:txBody>
        </p:sp>
      </p:grpSp>
      <p:sp>
        <p:nvSpPr>
          <p:cNvPr id="222" name="テキスト ボックス 690"/>
          <p:cNvSpPr txBox="1"/>
          <p:nvPr/>
        </p:nvSpPr>
        <p:spPr>
          <a:xfrm>
            <a:off x="610699" y="5018268"/>
            <a:ext cx="356243" cy="3408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lnSpc>
                <a:spcPts val="1900"/>
              </a:lnSpc>
              <a:spcAft>
                <a:spcPts val="0"/>
              </a:spcAft>
            </a:pPr>
            <a:r>
              <a:rPr lang="en-US" altLang="ja-JP" kern="100" dirty="0" smtClean="0">
                <a:effectLst/>
                <a:ea typeface="ＭＳ 明朝"/>
                <a:cs typeface="Times New Roman"/>
              </a:rPr>
              <a:t>GL</a:t>
            </a:r>
            <a:endParaRPr lang="ja-JP" kern="100" dirty="0">
              <a:effectLst/>
              <a:ea typeface="ＭＳ 明朝"/>
              <a:cs typeface="Times New Roman"/>
            </a:endParaRPr>
          </a:p>
        </p:txBody>
      </p:sp>
    </p:spTree>
    <p:extLst>
      <p:ext uri="{BB962C8B-B14F-4D97-AF65-F5344CB8AC3E}">
        <p14:creationId xmlns:p14="http://schemas.microsoft.com/office/powerpoint/2010/main" val="838094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10361</TotalTime>
  <Words>1672</Words>
  <Application>Microsoft Office PowerPoint</Application>
  <PresentationFormat>画面に合わせる (4:3)</PresentationFormat>
  <Paragraphs>538</Paragraphs>
  <Slides>24</Slides>
  <Notes>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26" baseType="lpstr">
      <vt:lpstr>Office ​​テーマ</vt:lpstr>
      <vt:lpstr>ワークシート</vt:lpstr>
      <vt:lpstr>日射遮蔽と組み合わせた 微細水ミストの被験者実験</vt:lpstr>
      <vt:lpstr>PowerPoint プレゼンテーション</vt:lpstr>
      <vt:lpstr>PowerPoint プレゼンテーション</vt:lpstr>
      <vt:lpstr>PowerPoint プレゼンテーション</vt:lpstr>
      <vt:lpstr>日除けの種類</vt:lpstr>
      <vt:lpstr>日除けの種類</vt:lpstr>
      <vt:lpstr>日除けの種類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熱画像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日射遮蔽と組み合わせ 微細水ミストの被験者実験</dc:title>
  <dc:creator>成田研究室</dc:creator>
  <cp:lastModifiedBy>成田</cp:lastModifiedBy>
  <cp:revision>419</cp:revision>
  <cp:lastPrinted>2012-12-13T15:59:41Z</cp:lastPrinted>
  <dcterms:created xsi:type="dcterms:W3CDTF">2012-10-02T07:41:36Z</dcterms:created>
  <dcterms:modified xsi:type="dcterms:W3CDTF">2013-02-09T00:41:45Z</dcterms:modified>
</cp:coreProperties>
</file>