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56" r:id="rId11"/>
    <p:sldId id="257" r:id="rId12"/>
    <p:sldId id="263" r:id="rId13"/>
    <p:sldId id="265" r:id="rId14"/>
    <p:sldId id="275" r:id="rId15"/>
    <p:sldId id="260" r:id="rId16"/>
    <p:sldId id="266" r:id="rId17"/>
    <p:sldId id="285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  <a:srgbClr val="006600"/>
    <a:srgbClr val="66FF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92" autoAdjust="0"/>
  </p:normalViewPr>
  <p:slideViewPr>
    <p:cSldViewPr snapToGrid="0">
      <p:cViewPr varScale="1">
        <p:scale>
          <a:sx n="99" d="100"/>
          <a:sy n="99" d="100"/>
        </p:scale>
        <p:origin x="-24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4801-8A8B-4046-BE3E-62773EF70B85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2F776-F4E7-4F91-BD0C-5A60A5AB5C1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83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97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DAAC6-ED30-47BA-AAAC-0D555A6EAD30}" type="slidenum">
              <a:rPr lang="ja-JP" altLang="en-US" smtClean="0"/>
              <a:pPr/>
              <a:t>4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887780-65D8-4946-8BB9-2FEC78D5344E}" type="slidenum">
              <a:rPr lang="ja-JP" altLang="en-US" smtClean="0"/>
              <a:pPr/>
              <a:t>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614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97C26F4-0119-4D7A-A339-2F9B0FB4C7C3}" type="slidenum">
              <a:rPr lang="ja-JP" altLang="en-US" smtClean="0"/>
              <a:pPr eaLnBrk="1" hangingPunct="1"/>
              <a:t>10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D018A-F4F0-4850-AE2E-C342BD0B5AC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234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35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6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19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75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025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4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17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7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42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7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83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2013/6/4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1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883525" cy="1079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3600" dirty="0" smtClean="0">
                <a:latin typeface="+mj-ea"/>
              </a:rPr>
              <a:t>屋外快適空間の創出に関する実測調査</a:t>
            </a:r>
            <a:r>
              <a:rPr lang="en-US" altLang="ja-JP" sz="3600" dirty="0" smtClean="0">
                <a:latin typeface="+mj-ea"/>
              </a:rPr>
              <a:t/>
            </a:r>
            <a:br>
              <a:rPr lang="en-US" altLang="ja-JP" sz="3600" dirty="0" smtClean="0">
                <a:latin typeface="+mj-ea"/>
              </a:rPr>
            </a:br>
            <a:r>
              <a:rPr lang="ja-JP" altLang="en-US" sz="3600" dirty="0" smtClean="0">
                <a:latin typeface="+mj-ea"/>
              </a:rPr>
              <a:t>都内</a:t>
            </a:r>
            <a:r>
              <a:rPr lang="en-US" altLang="ja-JP" sz="3600" dirty="0" smtClean="0">
                <a:latin typeface="+mj-ea"/>
              </a:rPr>
              <a:t>N</a:t>
            </a:r>
            <a:r>
              <a:rPr lang="ja-JP" altLang="en-US" sz="3600" dirty="0" smtClean="0">
                <a:latin typeface="+mj-ea"/>
              </a:rPr>
              <a:t>ビルにおける事例研究</a:t>
            </a:r>
          </a:p>
        </p:txBody>
      </p:sp>
      <p:sp>
        <p:nvSpPr>
          <p:cNvPr id="12291" name="サブタイトル 2"/>
          <p:cNvSpPr>
            <a:spLocks noGrp="1"/>
          </p:cNvSpPr>
          <p:nvPr>
            <p:ph type="subTitle" idx="1"/>
          </p:nvPr>
        </p:nvSpPr>
        <p:spPr>
          <a:xfrm>
            <a:off x="5286375" y="4286250"/>
            <a:ext cx="2916238" cy="9001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j-ea"/>
                <a:ea typeface="+mj-ea"/>
              </a:rPr>
              <a:t> 1093203</a:t>
            </a:r>
            <a:r>
              <a:rPr lang="ja-JP" altLang="en-US" sz="2400" dirty="0" smtClean="0">
                <a:solidFill>
                  <a:schemeClr val="tx1"/>
                </a:solidFill>
                <a:latin typeface="+mj-ea"/>
                <a:ea typeface="+mj-ea"/>
              </a:rPr>
              <a:t>　金子　剛　　　</a:t>
            </a:r>
            <a:endParaRPr lang="en-US" altLang="ja-JP" sz="24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r" eaLnBrk="1" hangingPunct="1">
              <a:defRPr/>
            </a:pPr>
            <a:r>
              <a:rPr lang="en-US" altLang="ja-JP" sz="2400" dirty="0" smtClean="0">
                <a:solidFill>
                  <a:schemeClr val="tx1"/>
                </a:solidFill>
                <a:latin typeface="+mj-ea"/>
                <a:ea typeface="+mj-ea"/>
              </a:rPr>
              <a:t>1093428</a:t>
            </a:r>
            <a:r>
              <a:rPr lang="ja-JP" altLang="en-US" sz="2400" dirty="0" smtClean="0">
                <a:solidFill>
                  <a:schemeClr val="tx1"/>
                </a:solidFill>
                <a:latin typeface="+mj-ea"/>
                <a:ea typeface="+mj-ea"/>
              </a:rPr>
              <a:t>　山北　広也</a:t>
            </a:r>
          </a:p>
        </p:txBody>
      </p:sp>
      <p:sp>
        <p:nvSpPr>
          <p:cNvPr id="12292" name="テキスト ボックス 3"/>
          <p:cNvSpPr txBox="1">
            <a:spLocks noChangeArrowheads="1"/>
          </p:cNvSpPr>
          <p:nvPr/>
        </p:nvSpPr>
        <p:spPr bwMode="auto">
          <a:xfrm>
            <a:off x="8820150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1</a:t>
            </a:r>
            <a:endParaRPr lang="ja-JP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3"/>
            <a:ext cx="68453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タイトル 1"/>
          <p:cNvSpPr>
            <a:spLocks noGrp="1"/>
          </p:cNvSpPr>
          <p:nvPr>
            <p:ph type="title"/>
          </p:nvPr>
        </p:nvSpPr>
        <p:spPr>
          <a:xfrm>
            <a:off x="482600" y="-27034"/>
            <a:ext cx="8229600" cy="692696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3600" dirty="0" smtClean="0">
                <a:latin typeface="+mj-ea"/>
                <a:cs typeface="Arial Unicode MS" pitchFamily="50" charset="-128"/>
              </a:rPr>
              <a:t>利用状況データ（利用人数）</a:t>
            </a:r>
          </a:p>
        </p:txBody>
      </p:sp>
      <p:sp>
        <p:nvSpPr>
          <p:cNvPr id="16387" name="テキスト ボックス 10"/>
          <p:cNvSpPr txBox="1">
            <a:spLocks noChangeArrowheads="1"/>
          </p:cNvSpPr>
          <p:nvPr/>
        </p:nvSpPr>
        <p:spPr bwMode="auto">
          <a:xfrm>
            <a:off x="8712200" y="0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Calibri" pitchFamily="34" charset="0"/>
              </a:rPr>
              <a:t>13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6393" name="テキスト ボックス 19"/>
          <p:cNvSpPr txBox="1">
            <a:spLocks noChangeAspect="1" noChangeArrowheads="1"/>
          </p:cNvSpPr>
          <p:nvPr/>
        </p:nvSpPr>
        <p:spPr bwMode="auto">
          <a:xfrm>
            <a:off x="208344" y="4083863"/>
            <a:ext cx="653298" cy="584775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  <a:ln w="38100">
            <a:solidFill>
              <a:schemeClr val="accent5">
                <a:alpha val="80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latin typeface="Calibri" pitchFamily="34" charset="0"/>
              </a:rPr>
              <a:t>秋</a:t>
            </a:r>
            <a:endParaRPr lang="en-US" altLang="ja-JP" sz="3200" dirty="0">
              <a:latin typeface="Calibri" pitchFamily="34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178050" y="1015180"/>
            <a:ext cx="4572000" cy="1991112"/>
            <a:chOff x="2178050" y="1015180"/>
            <a:chExt cx="4572000" cy="1991112"/>
          </a:xfrm>
        </p:grpSpPr>
        <p:sp>
          <p:nvSpPr>
            <p:cNvPr id="8" name="正方形/長方形 7"/>
            <p:cNvSpPr/>
            <p:nvPr/>
          </p:nvSpPr>
          <p:spPr>
            <a:xfrm>
              <a:off x="2178050" y="1019174"/>
              <a:ext cx="1953741" cy="1972321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4139952" y="1016000"/>
              <a:ext cx="1296144" cy="1980952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2810869" y="1535631"/>
              <a:ext cx="697627" cy="400110"/>
            </a:xfrm>
            <a:prstGeom prst="rect">
              <a:avLst/>
            </a:prstGeom>
            <a:noFill/>
            <a:ln w="31750" cap="rnd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緑陰</a:t>
              </a:r>
              <a:endParaRPr kumimoji="1" lang="ja-JP" altLang="en-US" sz="2000" b="1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333412" y="1530019"/>
              <a:ext cx="909223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日なた</a:t>
              </a:r>
              <a:endParaRPr kumimoji="1" lang="ja-JP" altLang="en-US" sz="2000" b="1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5448300" y="1015180"/>
              <a:ext cx="1301750" cy="1991112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724128" y="1548175"/>
              <a:ext cx="697627" cy="400110"/>
            </a:xfrm>
            <a:prstGeom prst="rect">
              <a:avLst/>
            </a:prstGeom>
            <a:noFill/>
            <a:ln w="31750" cap="rnd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緑陰</a:t>
              </a:r>
              <a:endParaRPr kumimoji="1" lang="ja-JP" altLang="en-US" sz="2000" b="1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1194197" y="3789189"/>
            <a:ext cx="6834187" cy="3024187"/>
            <a:chOff x="1259632" y="3809593"/>
            <a:chExt cx="6834187" cy="302418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1259632" y="3809593"/>
              <a:ext cx="6834187" cy="3024187"/>
              <a:chOff x="1259632" y="3809593"/>
              <a:chExt cx="6834187" cy="3024187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3809593"/>
                <a:ext cx="6834187" cy="3024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テキスト ボックス 27"/>
              <p:cNvSpPr txBox="1"/>
              <p:nvPr/>
            </p:nvSpPr>
            <p:spPr>
              <a:xfrm>
                <a:off x="2843808" y="4376250"/>
                <a:ext cx="697627" cy="400110"/>
              </a:xfrm>
              <a:prstGeom prst="rect">
                <a:avLst/>
              </a:prstGeom>
              <a:noFill/>
              <a:ln w="31750" cap="rnd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 smtClean="0"/>
                  <a:t>緑陰</a:t>
                </a:r>
                <a:endParaRPr kumimoji="1" lang="ja-JP" altLang="en-US" sz="2000" b="1" dirty="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4558012" y="4081561"/>
                <a:ext cx="963502" cy="40011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000" b="1" dirty="0" smtClean="0"/>
                  <a:t>日なた</a:t>
                </a:r>
                <a:endParaRPr kumimoji="1" lang="ja-JP" altLang="en-US" sz="2000" b="1" dirty="0"/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5796136" y="4406917"/>
              <a:ext cx="697627" cy="400110"/>
            </a:xfrm>
            <a:prstGeom prst="rect">
              <a:avLst/>
            </a:prstGeom>
            <a:noFill/>
            <a:ln w="31750" cap="rnd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緑陰</a:t>
              </a:r>
              <a:endParaRPr kumimoji="1" lang="ja-JP" altLang="en-US" sz="2000" b="1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258219" y="4036219"/>
              <a:ext cx="1956594" cy="2007394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4226719" y="4032323"/>
              <a:ext cx="1303609" cy="2016051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531791" y="4033838"/>
              <a:ext cx="1311921" cy="2018198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237475" y="836712"/>
            <a:ext cx="595035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夏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415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189"/>
            <a:ext cx="4545754" cy="383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430954" y="0"/>
            <a:ext cx="8229600" cy="765175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利用目的別の合計人数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53248" y="5371706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夏季・秋季共に、休憩で利用する</a:t>
            </a:r>
            <a:r>
              <a:rPr lang="ja-JP" altLang="en-US" sz="2400" dirty="0"/>
              <a:t>人</a:t>
            </a:r>
            <a:r>
              <a:rPr lang="ja-JP" altLang="en-US" sz="2400" dirty="0" smtClean="0"/>
              <a:t>が多く、④⑤が好まれて利用されている。</a:t>
            </a:r>
            <a:endParaRPr kumimoji="1" lang="ja-JP" altLang="en-US" sz="2400" dirty="0"/>
          </a:p>
        </p:txBody>
      </p:sp>
      <p:sp>
        <p:nvSpPr>
          <p:cNvPr id="5" name="正方形/長方形 4"/>
          <p:cNvSpPr/>
          <p:nvPr/>
        </p:nvSpPr>
        <p:spPr>
          <a:xfrm>
            <a:off x="2362200" y="2009774"/>
            <a:ext cx="1021080" cy="2643361"/>
          </a:xfrm>
          <a:prstGeom prst="rect">
            <a:avLst/>
          </a:prstGeom>
          <a:solidFill>
            <a:srgbClr val="FFC000">
              <a:alpha val="1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13299" y="2591915"/>
            <a:ext cx="909223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日なた</a:t>
            </a:r>
            <a:endParaRPr kumimoji="1" lang="ja-JP" altLang="en-US" sz="2000" b="1" dirty="0"/>
          </a:p>
        </p:txBody>
      </p:sp>
      <p:sp>
        <p:nvSpPr>
          <p:cNvPr id="92" name="正方形/長方形 91"/>
          <p:cNvSpPr/>
          <p:nvPr/>
        </p:nvSpPr>
        <p:spPr>
          <a:xfrm>
            <a:off x="866776" y="2022783"/>
            <a:ext cx="1500187" cy="2639705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68055" y="2589280"/>
            <a:ext cx="697627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緑陰</a:t>
            </a:r>
            <a:endParaRPr kumimoji="1" lang="ja-JP" altLang="en-US" sz="2000" b="1" dirty="0"/>
          </a:p>
        </p:txBody>
      </p:sp>
      <p:sp>
        <p:nvSpPr>
          <p:cNvPr id="95" name="正方形/長方形 94"/>
          <p:cNvSpPr/>
          <p:nvPr/>
        </p:nvSpPr>
        <p:spPr>
          <a:xfrm>
            <a:off x="3377160" y="2023705"/>
            <a:ext cx="994816" cy="2639705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3525754" y="2591915"/>
            <a:ext cx="697627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緑陰</a:t>
            </a:r>
            <a:endParaRPr kumimoji="1" lang="ja-JP" altLang="en-US" sz="2000" b="1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499992" y="1613034"/>
            <a:ext cx="4545754" cy="3832190"/>
            <a:chOff x="4615834" y="1556792"/>
            <a:chExt cx="4545754" cy="383219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834" y="1556792"/>
              <a:ext cx="4545754" cy="3832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" name="正方形/長方形 95"/>
            <p:cNvSpPr/>
            <p:nvPr/>
          </p:nvSpPr>
          <p:spPr>
            <a:xfrm>
              <a:off x="7000875" y="1941557"/>
              <a:ext cx="1019175" cy="268759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7047278" y="2535783"/>
              <a:ext cx="909223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日なた</a:t>
              </a:r>
              <a:endParaRPr kumimoji="1" lang="ja-JP" altLang="en-US" sz="2000" b="1" dirty="0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8031480" y="1945213"/>
              <a:ext cx="1017270" cy="2683937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8191300" y="2522165"/>
              <a:ext cx="697627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緑陰</a:t>
              </a:r>
              <a:endParaRPr kumimoji="1" lang="ja-JP" altLang="en-US" sz="2000" b="1" dirty="0"/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5453063" y="1947505"/>
              <a:ext cx="1543050" cy="2681645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5860534" y="2522165"/>
              <a:ext cx="697627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緑陰</a:t>
              </a:r>
              <a:endParaRPr kumimoji="1" lang="ja-JP" altLang="en-US" sz="2000" b="1" dirty="0"/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2115781" y="972017"/>
            <a:ext cx="595035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夏</a:t>
            </a:r>
            <a:endParaRPr kumimoji="1" lang="ja-JP" altLang="en-US" sz="3200" dirty="0"/>
          </a:p>
        </p:txBody>
      </p:sp>
      <p:sp>
        <p:nvSpPr>
          <p:cNvPr id="23" name="テキスト ボックス 19"/>
          <p:cNvSpPr txBox="1">
            <a:spLocks noChangeAspect="1" noChangeArrowheads="1"/>
          </p:cNvSpPr>
          <p:nvPr/>
        </p:nvSpPr>
        <p:spPr bwMode="auto">
          <a:xfrm>
            <a:off x="6722765" y="973907"/>
            <a:ext cx="653298" cy="584775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  <a:ln w="38100">
            <a:solidFill>
              <a:schemeClr val="accent5">
                <a:alpha val="80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latin typeface="Calibri" pitchFamily="34" charset="0"/>
              </a:rPr>
              <a:t>秋</a:t>
            </a:r>
            <a:endParaRPr lang="en-US" altLang="ja-JP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1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1881957" y="764704"/>
            <a:ext cx="5484813" cy="3600450"/>
            <a:chOff x="1901601" y="620688"/>
            <a:chExt cx="5484813" cy="360045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601" y="620688"/>
              <a:ext cx="5484813" cy="36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2857500" y="962025"/>
              <a:ext cx="1858516" cy="2322959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5976938" y="955228"/>
              <a:ext cx="1243012" cy="2335659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729162" y="971550"/>
              <a:ext cx="1243013" cy="2313434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729162" y="1036093"/>
              <a:ext cx="909223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日なた</a:t>
              </a:r>
              <a:endParaRPr kumimoji="1" lang="ja-JP" altLang="en-US" sz="2000" b="1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332146" y="1252791"/>
              <a:ext cx="700833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/>
                <a:t>日陰</a:t>
              </a:r>
              <a:endParaRPr kumimoji="1" lang="ja-JP" altLang="en-US" sz="2000" b="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248027" y="1252791"/>
              <a:ext cx="700833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/>
                <a:t>日陰</a:t>
              </a:r>
              <a:endParaRPr kumimoji="1" lang="ja-JP" altLang="en-US" sz="2000" b="1" dirty="0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00" y="4720432"/>
            <a:ext cx="5075254" cy="178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208100" y="5080472"/>
            <a:ext cx="5050920" cy="698773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206031" y="5788771"/>
            <a:ext cx="5052989" cy="689934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2215419" y="4719799"/>
            <a:ext cx="5050920" cy="35935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1132" y="1329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夏季・</a:t>
            </a:r>
            <a:r>
              <a:rPr lang="ja-JP" altLang="en-US" sz="3600" dirty="0" smtClean="0"/>
              <a:t>秋季の</a:t>
            </a:r>
            <a:r>
              <a:rPr kumimoji="1" lang="ja-JP" altLang="en-US" sz="3600" dirty="0" smtClean="0"/>
              <a:t>個人利用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949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7" y="1726599"/>
            <a:ext cx="6840760" cy="482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フリーフォーム 32"/>
          <p:cNvSpPr/>
          <p:nvPr/>
        </p:nvSpPr>
        <p:spPr>
          <a:xfrm>
            <a:off x="2930674" y="3203450"/>
            <a:ext cx="2344959" cy="1983973"/>
          </a:xfrm>
          <a:custGeom>
            <a:avLst/>
            <a:gdLst>
              <a:gd name="connsiteX0" fmla="*/ 49891 w 2090564"/>
              <a:gd name="connsiteY0" fmla="*/ 1751469 h 1768739"/>
              <a:gd name="connsiteX1" fmla="*/ 150252 w 2090564"/>
              <a:gd name="connsiteY1" fmla="*/ 1517293 h 1768739"/>
              <a:gd name="connsiteX2" fmla="*/ 1309979 w 2090564"/>
              <a:gd name="connsiteY2" fmla="*/ 727 h 1768739"/>
              <a:gd name="connsiteX3" fmla="*/ 2090564 w 2090564"/>
              <a:gd name="connsiteY3" fmla="*/ 1729166 h 176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564" h="1768739">
                <a:moveTo>
                  <a:pt x="49891" y="1751469"/>
                </a:moveTo>
                <a:cubicBezTo>
                  <a:pt x="-4936" y="1780276"/>
                  <a:pt x="-59763" y="1809083"/>
                  <a:pt x="150252" y="1517293"/>
                </a:cubicBezTo>
                <a:cubicBezTo>
                  <a:pt x="360267" y="1225503"/>
                  <a:pt x="986594" y="-34585"/>
                  <a:pt x="1309979" y="727"/>
                </a:cubicBezTo>
                <a:cubicBezTo>
                  <a:pt x="1633364" y="36039"/>
                  <a:pt x="1914003" y="1437376"/>
                  <a:pt x="2090564" y="1729166"/>
                </a:cubicBezTo>
              </a:path>
            </a:pathLst>
          </a:custGeom>
          <a:ln w="38100">
            <a:solidFill>
              <a:schemeClr val="accent6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/>
          <p:cNvSpPr/>
          <p:nvPr/>
        </p:nvSpPr>
        <p:spPr>
          <a:xfrm>
            <a:off x="1725062" y="2996952"/>
            <a:ext cx="4565916" cy="2199997"/>
          </a:xfrm>
          <a:custGeom>
            <a:avLst/>
            <a:gdLst>
              <a:gd name="connsiteX0" fmla="*/ 0 w 4181708"/>
              <a:gd name="connsiteY0" fmla="*/ 1936816 h 2014874"/>
              <a:gd name="connsiteX1" fmla="*/ 1237786 w 4181708"/>
              <a:gd name="connsiteY1" fmla="*/ 18806 h 2014874"/>
              <a:gd name="connsiteX2" fmla="*/ 2453269 w 4181708"/>
              <a:gd name="connsiteY2" fmla="*/ 1278894 h 2014874"/>
              <a:gd name="connsiteX3" fmla="*/ 3501483 w 4181708"/>
              <a:gd name="connsiteY3" fmla="*/ 7655 h 2014874"/>
              <a:gd name="connsiteX4" fmla="*/ 4181708 w 4181708"/>
              <a:gd name="connsiteY4" fmla="*/ 2014874 h 20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1708" h="2014874">
                <a:moveTo>
                  <a:pt x="0" y="1936816"/>
                </a:moveTo>
                <a:cubicBezTo>
                  <a:pt x="414454" y="1032638"/>
                  <a:pt x="828908" y="128460"/>
                  <a:pt x="1237786" y="18806"/>
                </a:cubicBezTo>
                <a:cubicBezTo>
                  <a:pt x="1646664" y="-90848"/>
                  <a:pt x="2075986" y="1280752"/>
                  <a:pt x="2453269" y="1278894"/>
                </a:cubicBezTo>
                <a:cubicBezTo>
                  <a:pt x="2830552" y="1277036"/>
                  <a:pt x="3213410" y="-115008"/>
                  <a:pt x="3501483" y="7655"/>
                </a:cubicBezTo>
                <a:cubicBezTo>
                  <a:pt x="3789556" y="130318"/>
                  <a:pt x="4042318" y="1756538"/>
                  <a:pt x="4181708" y="2014874"/>
                </a:cubicBezTo>
              </a:path>
            </a:pathLst>
          </a:custGeom>
          <a:ln w="38100">
            <a:solidFill>
              <a:schemeClr val="accent5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7"/>
          <p:cNvSpPr txBox="1">
            <a:spLocks noChangeArrowheads="1"/>
          </p:cNvSpPr>
          <p:nvPr/>
        </p:nvSpPr>
        <p:spPr bwMode="auto">
          <a:xfrm>
            <a:off x="1115616" y="836712"/>
            <a:ext cx="30209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200" dirty="0" smtClean="0"/>
              <a:t>利用</a:t>
            </a:r>
            <a:r>
              <a:rPr lang="ja-JP" altLang="en-US" sz="3200" dirty="0"/>
              <a:t>人数</a:t>
            </a:r>
            <a:r>
              <a:rPr lang="ja-JP" altLang="en-US" sz="3200" dirty="0" smtClean="0"/>
              <a:t>と</a:t>
            </a:r>
            <a:r>
              <a:rPr lang="en-US" altLang="ja-JP" sz="3200" dirty="0" smtClean="0"/>
              <a:t>MRT</a:t>
            </a:r>
            <a:endParaRPr lang="ja-JP" altLang="en-US" sz="32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548255" y="1443817"/>
            <a:ext cx="3416233" cy="1561493"/>
            <a:chOff x="5548255" y="1443817"/>
            <a:chExt cx="3416233" cy="1561493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6948264" y="1443817"/>
              <a:ext cx="2016224" cy="120032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0000"/>
              </a:schemeClr>
            </a:solidFill>
            <a:ln w="38100">
              <a:solidFill>
                <a:schemeClr val="accent5">
                  <a:lumMod val="75000"/>
                  <a:alpha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ja-JP" altLang="en-US" sz="2400" dirty="0" smtClean="0"/>
                <a:t>広範囲にわたって二山</a:t>
              </a:r>
              <a:r>
                <a:rPr lang="ja-JP" altLang="en-US" sz="2400" dirty="0"/>
                <a:t>が</a:t>
              </a:r>
              <a:r>
                <a:rPr lang="ja-JP" altLang="en-US" sz="2400" dirty="0" smtClean="0"/>
                <a:t>形成された</a:t>
              </a:r>
              <a:endParaRPr kumimoji="1" lang="en-US" altLang="ja-JP" sz="2400" dirty="0" smtClean="0"/>
            </a:p>
          </p:txBody>
        </p:sp>
        <p:cxnSp>
          <p:nvCxnSpPr>
            <p:cNvPr id="5" name="直線矢印コネクタ 4"/>
            <p:cNvCxnSpPr>
              <a:stCxn id="3" idx="1"/>
              <a:endCxn id="2" idx="3"/>
            </p:cNvCxnSpPr>
            <p:nvPr/>
          </p:nvCxnSpPr>
          <p:spPr>
            <a:xfrm flipH="1">
              <a:off x="5548255" y="2043982"/>
              <a:ext cx="1400009" cy="96132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  <a:alpha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グループ化 9"/>
          <p:cNvGrpSpPr/>
          <p:nvPr/>
        </p:nvGrpSpPr>
        <p:grpSpPr>
          <a:xfrm>
            <a:off x="5076056" y="1353656"/>
            <a:ext cx="1749288" cy="563176"/>
            <a:chOff x="2339752" y="1026626"/>
            <a:chExt cx="1749288" cy="563176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7" t="2638" r="48154" b="84645"/>
            <a:stretch/>
          </p:blipFill>
          <p:spPr bwMode="auto">
            <a:xfrm>
              <a:off x="3059832" y="1026626"/>
              <a:ext cx="1029208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3" t="2638" r="36222" b="84645"/>
            <a:stretch/>
          </p:blipFill>
          <p:spPr bwMode="auto">
            <a:xfrm>
              <a:off x="2339752" y="1026627"/>
              <a:ext cx="914400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</p:grpSp>
      <p:grpSp>
        <p:nvGrpSpPr>
          <p:cNvPr id="21" name="グループ化 20"/>
          <p:cNvGrpSpPr/>
          <p:nvPr/>
        </p:nvGrpSpPr>
        <p:grpSpPr>
          <a:xfrm>
            <a:off x="5032623" y="3388350"/>
            <a:ext cx="3930402" cy="830997"/>
            <a:chOff x="5004048" y="3388350"/>
            <a:chExt cx="3930402" cy="830997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6934200" y="3388350"/>
              <a:ext cx="200025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ja-JP" sz="2400" dirty="0" smtClean="0"/>
                <a:t>50</a:t>
              </a:r>
              <a:r>
                <a:rPr lang="ja-JP" altLang="en-US" sz="2400" dirty="0" smtClean="0"/>
                <a:t>℃以下で　</a:t>
              </a:r>
              <a:r>
                <a:rPr kumimoji="1" lang="ja-JP" altLang="en-US" sz="2400" dirty="0" smtClean="0"/>
                <a:t>利用者が多い</a:t>
              </a:r>
              <a:endParaRPr kumimoji="1" lang="ja-JP" altLang="en-US" sz="2400" dirty="0"/>
            </a:p>
          </p:txBody>
        </p:sp>
        <p:cxnSp>
          <p:nvCxnSpPr>
            <p:cNvPr id="20" name="直線矢印コネクタ 19"/>
            <p:cNvCxnSpPr>
              <a:stCxn id="18" idx="1"/>
            </p:cNvCxnSpPr>
            <p:nvPr/>
          </p:nvCxnSpPr>
          <p:spPr>
            <a:xfrm flipH="1">
              <a:off x="5004048" y="3803849"/>
              <a:ext cx="1930152" cy="401113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611560" y="188640"/>
            <a:ext cx="56172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600" dirty="0" smtClean="0"/>
              <a:t>温熱環境と利用状況の関係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2878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" y="1628800"/>
            <a:ext cx="6983434" cy="49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フリーフォーム 9"/>
          <p:cNvSpPr/>
          <p:nvPr/>
        </p:nvSpPr>
        <p:spPr>
          <a:xfrm>
            <a:off x="2403779" y="2094897"/>
            <a:ext cx="3896413" cy="3253516"/>
          </a:xfrm>
          <a:custGeom>
            <a:avLst/>
            <a:gdLst>
              <a:gd name="connsiteX0" fmla="*/ 0 w 2230243"/>
              <a:gd name="connsiteY0" fmla="*/ 1862259 h 1862259"/>
              <a:gd name="connsiteX1" fmla="*/ 1371600 w 2230243"/>
              <a:gd name="connsiteY1" fmla="*/ 6 h 1862259"/>
              <a:gd name="connsiteX2" fmla="*/ 2230243 w 2230243"/>
              <a:gd name="connsiteY2" fmla="*/ 1839957 h 186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243" h="1862259">
                <a:moveTo>
                  <a:pt x="0" y="1862259"/>
                </a:moveTo>
                <a:cubicBezTo>
                  <a:pt x="499946" y="932991"/>
                  <a:pt x="999893" y="3723"/>
                  <a:pt x="1371600" y="6"/>
                </a:cubicBezTo>
                <a:cubicBezTo>
                  <a:pt x="1743307" y="-3711"/>
                  <a:pt x="2131741" y="1702425"/>
                  <a:pt x="2230243" y="1839957"/>
                </a:cubicBezTo>
              </a:path>
            </a:pathLst>
          </a:cu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5500694" y="3357562"/>
            <a:ext cx="3319939" cy="857255"/>
            <a:chOff x="5500694" y="2813308"/>
            <a:chExt cx="3319939" cy="857255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6896100" y="2813308"/>
              <a:ext cx="1924533" cy="8309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sz="2400" dirty="0"/>
                <a:t>SET*</a:t>
              </a:r>
              <a:r>
                <a:rPr lang="en-US" altLang="ja-JP" sz="2400" dirty="0" smtClean="0"/>
                <a:t>35</a:t>
              </a:r>
              <a:r>
                <a:rPr lang="ja-JP" altLang="en-US" sz="2400" dirty="0" smtClean="0"/>
                <a:t>℃が限界値である</a:t>
              </a:r>
              <a:endParaRPr kumimoji="1" lang="ja-JP" altLang="en-US" sz="2400" dirty="0"/>
            </a:p>
          </p:txBody>
        </p:sp>
        <p:cxnSp>
          <p:nvCxnSpPr>
            <p:cNvPr id="18" name="直線矢印コネクタ 17"/>
            <p:cNvCxnSpPr>
              <a:stCxn id="16" idx="1"/>
            </p:cNvCxnSpPr>
            <p:nvPr/>
          </p:nvCxnSpPr>
          <p:spPr>
            <a:xfrm flipH="1">
              <a:off x="5500694" y="3228807"/>
              <a:ext cx="1395406" cy="4417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/>
          <p:cNvGrpSpPr/>
          <p:nvPr/>
        </p:nvGrpSpPr>
        <p:grpSpPr>
          <a:xfrm>
            <a:off x="4800074" y="1028635"/>
            <a:ext cx="4103063" cy="1200329"/>
            <a:chOff x="4789417" y="1461376"/>
            <a:chExt cx="4103063" cy="1200329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6876256" y="1461376"/>
              <a:ext cx="2016224" cy="120032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60000"/>
              </a:schemeClr>
            </a:solidFill>
            <a:ln w="381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ja-JP" altLang="en-US" sz="2400" dirty="0" smtClean="0"/>
                <a:t>夏季・秋季の二つが一山にまとまった</a:t>
              </a:r>
              <a:endParaRPr kumimoji="1" lang="ja-JP" altLang="en-US" sz="2400" dirty="0"/>
            </a:p>
          </p:txBody>
        </p:sp>
        <p:cxnSp>
          <p:nvCxnSpPr>
            <p:cNvPr id="23" name="直線矢印コネクタ 22"/>
            <p:cNvCxnSpPr>
              <a:stCxn id="21" idx="1"/>
              <a:endCxn id="10" idx="1"/>
            </p:cNvCxnSpPr>
            <p:nvPr/>
          </p:nvCxnSpPr>
          <p:spPr>
            <a:xfrm flipH="1">
              <a:off x="4789417" y="2061541"/>
              <a:ext cx="2086839" cy="466107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/>
          <p:cNvGrpSpPr/>
          <p:nvPr/>
        </p:nvGrpSpPr>
        <p:grpSpPr>
          <a:xfrm>
            <a:off x="4071934" y="1214422"/>
            <a:ext cx="1749288" cy="563176"/>
            <a:chOff x="2339752" y="1026626"/>
            <a:chExt cx="1749288" cy="563176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7" t="2638" r="48154" b="84645"/>
            <a:stretch/>
          </p:blipFill>
          <p:spPr bwMode="auto">
            <a:xfrm>
              <a:off x="3059832" y="1026626"/>
              <a:ext cx="1029208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3" t="2638" r="36222" b="84645"/>
            <a:stretch/>
          </p:blipFill>
          <p:spPr bwMode="auto">
            <a:xfrm>
              <a:off x="2339752" y="1026627"/>
              <a:ext cx="914400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</p:grpSp>
      <p:cxnSp>
        <p:nvCxnSpPr>
          <p:cNvPr id="26" name="直線コネクタ 25"/>
          <p:cNvCxnSpPr/>
          <p:nvPr/>
        </p:nvCxnSpPr>
        <p:spPr>
          <a:xfrm rot="16200000" flipH="1">
            <a:off x="3829050" y="3722370"/>
            <a:ext cx="3383280" cy="762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7"/>
          <p:cNvSpPr txBox="1">
            <a:spLocks noChangeArrowheads="1"/>
          </p:cNvSpPr>
          <p:nvPr/>
        </p:nvSpPr>
        <p:spPr bwMode="auto">
          <a:xfrm>
            <a:off x="1000100" y="857232"/>
            <a:ext cx="3098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200" dirty="0" smtClean="0"/>
              <a:t>利用</a:t>
            </a:r>
            <a:r>
              <a:rPr lang="ja-JP" altLang="en-US" sz="3200" dirty="0"/>
              <a:t>人数</a:t>
            </a:r>
            <a:r>
              <a:rPr lang="ja-JP" altLang="en-US" sz="3200" dirty="0" smtClean="0"/>
              <a:t>と</a:t>
            </a:r>
            <a:r>
              <a:rPr lang="en-US" altLang="ja-JP" sz="3200" dirty="0" smtClean="0"/>
              <a:t>SET*</a:t>
            </a:r>
            <a:endParaRPr lang="ja-JP" altLang="en-US" sz="3200" dirty="0"/>
          </a:p>
        </p:txBody>
      </p:sp>
      <p:sp>
        <p:nvSpPr>
          <p:cNvPr id="31" name="テキスト ボックス 7"/>
          <p:cNvSpPr txBox="1">
            <a:spLocks noChangeArrowheads="1"/>
          </p:cNvSpPr>
          <p:nvPr/>
        </p:nvSpPr>
        <p:spPr bwMode="auto">
          <a:xfrm>
            <a:off x="611560" y="188640"/>
            <a:ext cx="56172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600" dirty="0" smtClean="0"/>
              <a:t>温熱環境と利用状況の関係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053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r="3781" b="4571"/>
          <a:stretch/>
        </p:blipFill>
        <p:spPr bwMode="auto">
          <a:xfrm>
            <a:off x="232421" y="1772816"/>
            <a:ext cx="6578157" cy="458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フリーフォーム 26"/>
          <p:cNvSpPr/>
          <p:nvPr/>
        </p:nvSpPr>
        <p:spPr>
          <a:xfrm>
            <a:off x="1505393" y="3289196"/>
            <a:ext cx="2884022" cy="1961645"/>
          </a:xfrm>
          <a:custGeom>
            <a:avLst/>
            <a:gdLst>
              <a:gd name="connsiteX0" fmla="*/ 0 w 1895475"/>
              <a:gd name="connsiteY0" fmla="*/ 498684 h 1289259"/>
              <a:gd name="connsiteX1" fmla="*/ 981075 w 1895475"/>
              <a:gd name="connsiteY1" fmla="*/ 31959 h 1289259"/>
              <a:gd name="connsiteX2" fmla="*/ 1895475 w 1895475"/>
              <a:gd name="connsiteY2" fmla="*/ 1289259 h 128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475" h="1289259">
                <a:moveTo>
                  <a:pt x="0" y="498684"/>
                </a:moveTo>
                <a:cubicBezTo>
                  <a:pt x="332581" y="199440"/>
                  <a:pt x="665163" y="-99804"/>
                  <a:pt x="981075" y="31959"/>
                </a:cubicBezTo>
                <a:cubicBezTo>
                  <a:pt x="1296988" y="163721"/>
                  <a:pt x="1757363" y="1095584"/>
                  <a:pt x="1895475" y="1289259"/>
                </a:cubicBezTo>
              </a:path>
            </a:pathLst>
          </a:custGeom>
          <a:ln w="38100">
            <a:solidFill>
              <a:schemeClr val="accent6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1706137" y="2843561"/>
            <a:ext cx="3813717" cy="1457467"/>
          </a:xfrm>
          <a:custGeom>
            <a:avLst/>
            <a:gdLst>
              <a:gd name="connsiteX0" fmla="*/ 0 w 3813717"/>
              <a:gd name="connsiteY0" fmla="*/ 0 h 1457467"/>
              <a:gd name="connsiteX1" fmla="*/ 1717287 w 3813717"/>
              <a:gd name="connsiteY1" fmla="*/ 1059366 h 1457467"/>
              <a:gd name="connsiteX2" fmla="*/ 3813717 w 3813717"/>
              <a:gd name="connsiteY2" fmla="*/ 1449659 h 145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3717" h="1457467">
                <a:moveTo>
                  <a:pt x="0" y="0"/>
                </a:moveTo>
                <a:cubicBezTo>
                  <a:pt x="540834" y="408878"/>
                  <a:pt x="1081668" y="817756"/>
                  <a:pt x="1717287" y="1059366"/>
                </a:cubicBezTo>
                <a:cubicBezTo>
                  <a:pt x="2352907" y="1300976"/>
                  <a:pt x="3523785" y="1499839"/>
                  <a:pt x="3813717" y="1449659"/>
                </a:cubicBezTo>
              </a:path>
            </a:pathLst>
          </a:custGeom>
          <a:ln w="38100">
            <a:solidFill>
              <a:schemeClr val="accent5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4714876" y="1357298"/>
            <a:ext cx="1749288" cy="563176"/>
            <a:chOff x="2339752" y="1026626"/>
            <a:chExt cx="1749288" cy="563176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7" t="2638" r="48154" b="84645"/>
            <a:stretch/>
          </p:blipFill>
          <p:spPr bwMode="auto">
            <a:xfrm>
              <a:off x="3059832" y="1026626"/>
              <a:ext cx="1029208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3" t="2638" r="36222" b="84645"/>
            <a:stretch/>
          </p:blipFill>
          <p:spPr bwMode="auto">
            <a:xfrm>
              <a:off x="2339752" y="1026627"/>
              <a:ext cx="914400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</p:grpSp>
      <p:grpSp>
        <p:nvGrpSpPr>
          <p:cNvPr id="17" name="グループ化 16"/>
          <p:cNvGrpSpPr/>
          <p:nvPr/>
        </p:nvGrpSpPr>
        <p:grpSpPr>
          <a:xfrm>
            <a:off x="5519854" y="4289788"/>
            <a:ext cx="3267121" cy="1376551"/>
            <a:chOff x="5519854" y="4289788"/>
            <a:chExt cx="3267121" cy="1376551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7092280" y="4835342"/>
              <a:ext cx="1694695" cy="830997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 w="38100">
              <a:solidFill>
                <a:schemeClr val="accent5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風速</a:t>
              </a:r>
              <a:r>
                <a:rPr kumimoji="1" lang="ja-JP" altLang="en-US" sz="2400" b="1" dirty="0" smtClean="0">
                  <a:solidFill>
                    <a:srgbClr val="FF0000"/>
                  </a:solidFill>
                </a:rPr>
                <a:t>↑</a:t>
              </a:r>
              <a:endParaRPr lang="en-US" altLang="ja-JP" sz="2400" b="1" dirty="0" smtClean="0">
                <a:solidFill>
                  <a:srgbClr val="FF0000"/>
                </a:solidFill>
              </a:endParaRPr>
            </a:p>
            <a:p>
              <a:r>
                <a:rPr kumimoji="1" lang="ja-JP" altLang="en-US" sz="2400" dirty="0"/>
                <a:t>利用</a:t>
              </a:r>
              <a:r>
                <a:rPr kumimoji="1" lang="ja-JP" altLang="en-US" sz="2400" dirty="0" smtClean="0"/>
                <a:t>人数</a:t>
              </a:r>
              <a:r>
                <a:rPr kumimoji="1" lang="ja-JP" altLang="en-US" sz="2400" b="1" dirty="0" smtClean="0">
                  <a:solidFill>
                    <a:schemeClr val="accent4"/>
                  </a:solidFill>
                </a:rPr>
                <a:t>↓</a:t>
              </a:r>
              <a:endParaRPr kumimoji="1" lang="en-US" altLang="ja-JP" sz="2400" b="1" dirty="0" smtClean="0">
                <a:solidFill>
                  <a:schemeClr val="accent4"/>
                </a:solidFill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 flipV="1">
              <a:off x="5519854" y="4289788"/>
              <a:ext cx="1572426" cy="545554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  <a:alpha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15"/>
          <p:cNvGrpSpPr/>
          <p:nvPr/>
        </p:nvGrpSpPr>
        <p:grpSpPr>
          <a:xfrm>
            <a:off x="2998128" y="1995010"/>
            <a:ext cx="5716839" cy="1342813"/>
            <a:chOff x="2998128" y="1995010"/>
            <a:chExt cx="5716839" cy="1342813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7020272" y="1995010"/>
              <a:ext cx="1694695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38100">
              <a:solidFill>
                <a:schemeClr val="accent6">
                  <a:lumMod val="75000"/>
                  <a:alpha val="8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風速</a:t>
              </a:r>
              <a:r>
                <a:rPr kumimoji="1" lang="ja-JP" altLang="en-US" sz="2400" b="1" dirty="0" smtClean="0">
                  <a:solidFill>
                    <a:srgbClr val="FF0000"/>
                  </a:solidFill>
                </a:rPr>
                <a:t>↑</a:t>
              </a:r>
              <a:endParaRPr kumimoji="1" lang="en-US" altLang="ja-JP" sz="2400" b="1" dirty="0" smtClean="0">
                <a:solidFill>
                  <a:srgbClr val="FF0000"/>
                </a:solidFill>
              </a:endParaRPr>
            </a:p>
            <a:p>
              <a:r>
                <a:rPr lang="ja-JP" altLang="en-US" sz="2400" dirty="0"/>
                <a:t>利用</a:t>
              </a:r>
              <a:r>
                <a:rPr lang="ja-JP" altLang="en-US" sz="2400" dirty="0" smtClean="0"/>
                <a:t>人数</a:t>
              </a:r>
              <a:r>
                <a:rPr lang="ja-JP" altLang="en-US" sz="2400" b="1" dirty="0" smtClean="0">
                  <a:solidFill>
                    <a:srgbClr val="FF0000"/>
                  </a:solidFill>
                </a:rPr>
                <a:t>↑</a:t>
              </a:r>
              <a:endParaRPr kumimoji="1" lang="ja-JP" alt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直線矢印コネクタ 14"/>
            <p:cNvCxnSpPr>
              <a:stCxn id="13" idx="1"/>
              <a:endCxn id="27" idx="1"/>
            </p:cNvCxnSpPr>
            <p:nvPr/>
          </p:nvCxnSpPr>
          <p:spPr>
            <a:xfrm flipH="1">
              <a:off x="2998128" y="2410509"/>
              <a:ext cx="4022144" cy="92731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  <a:alpha val="8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テキスト ボックス 7"/>
          <p:cNvSpPr txBox="1">
            <a:spLocks noChangeArrowheads="1"/>
          </p:cNvSpPr>
          <p:nvPr/>
        </p:nvSpPr>
        <p:spPr bwMode="auto">
          <a:xfrm>
            <a:off x="611560" y="188640"/>
            <a:ext cx="56172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600" dirty="0" smtClean="0"/>
              <a:t>温熱環境と利用状況の関係</a:t>
            </a:r>
            <a:endParaRPr lang="ja-JP" altLang="en-US" sz="3600" dirty="0"/>
          </a:p>
        </p:txBody>
      </p:sp>
      <p:sp>
        <p:nvSpPr>
          <p:cNvPr id="19" name="テキスト ボックス 7"/>
          <p:cNvSpPr txBox="1">
            <a:spLocks noChangeArrowheads="1"/>
          </p:cNvSpPr>
          <p:nvPr/>
        </p:nvSpPr>
        <p:spPr bwMode="auto">
          <a:xfrm>
            <a:off x="1000100" y="857232"/>
            <a:ext cx="4031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200" dirty="0" smtClean="0"/>
              <a:t>利用</a:t>
            </a:r>
            <a:r>
              <a:rPr lang="ja-JP" altLang="en-US" sz="3200" dirty="0"/>
              <a:t>人数</a:t>
            </a:r>
            <a:r>
              <a:rPr lang="ja-JP" altLang="en-US" sz="3200" dirty="0" smtClean="0"/>
              <a:t>と風速［</a:t>
            </a:r>
            <a:r>
              <a:rPr lang="en-US" altLang="ja-JP" sz="3200" dirty="0" smtClean="0"/>
              <a:t>m/s</a:t>
            </a:r>
            <a:r>
              <a:rPr lang="ja-JP" altLang="en-US" sz="3200" dirty="0" smtClean="0"/>
              <a:t>］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978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" r="3109" b="3748"/>
          <a:stretch/>
        </p:blipFill>
        <p:spPr bwMode="auto">
          <a:xfrm>
            <a:off x="330281" y="1687919"/>
            <a:ext cx="6696744" cy="4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円/楕円 5"/>
          <p:cNvSpPr/>
          <p:nvPr/>
        </p:nvSpPr>
        <p:spPr>
          <a:xfrm>
            <a:off x="2921463" y="5013176"/>
            <a:ext cx="3687209" cy="43444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/>
        </p:nvGrpSpPr>
        <p:grpSpPr>
          <a:xfrm>
            <a:off x="4644008" y="3356992"/>
            <a:ext cx="4447786" cy="1656184"/>
            <a:chOff x="4644008" y="3356992"/>
            <a:chExt cx="4447786" cy="1656184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499506" y="3356992"/>
              <a:ext cx="2592288" cy="156966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ja-JP" altLang="en-US" sz="2400" dirty="0" smtClean="0"/>
                <a:t>夏季では日射量</a:t>
              </a:r>
              <a:r>
                <a:rPr kumimoji="1" lang="en-US" altLang="ja-JP" sz="2400" dirty="0" smtClean="0"/>
                <a:t>200W/</a:t>
              </a:r>
              <a:r>
                <a:rPr kumimoji="1" lang="ja-JP" altLang="en-US" sz="2400" dirty="0" smtClean="0"/>
                <a:t>㎡を超えると利用者がほとんどいない</a:t>
              </a:r>
              <a:endParaRPr kumimoji="1" lang="ja-JP" altLang="en-US" sz="2400" dirty="0"/>
            </a:p>
          </p:txBody>
        </p:sp>
        <p:cxnSp>
          <p:nvCxnSpPr>
            <p:cNvPr id="9" name="直線矢印コネクタ 8"/>
            <p:cNvCxnSpPr>
              <a:stCxn id="8" idx="1"/>
            </p:cNvCxnSpPr>
            <p:nvPr/>
          </p:nvCxnSpPr>
          <p:spPr>
            <a:xfrm flipH="1">
              <a:off x="4644008" y="4141822"/>
              <a:ext cx="1855498" cy="87135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グループ化 10"/>
          <p:cNvGrpSpPr/>
          <p:nvPr/>
        </p:nvGrpSpPr>
        <p:grpSpPr>
          <a:xfrm>
            <a:off x="4572000" y="1285860"/>
            <a:ext cx="1749288" cy="563176"/>
            <a:chOff x="2339752" y="1026626"/>
            <a:chExt cx="1749288" cy="56317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87" t="2638" r="48154" b="84645"/>
            <a:stretch/>
          </p:blipFill>
          <p:spPr bwMode="auto">
            <a:xfrm>
              <a:off x="3059832" y="1026626"/>
              <a:ext cx="1029208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3" t="2638" r="36222" b="84645"/>
            <a:stretch/>
          </p:blipFill>
          <p:spPr bwMode="auto">
            <a:xfrm>
              <a:off x="2339752" y="1026627"/>
              <a:ext cx="914400" cy="5631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</p:pic>
      </p:grpSp>
      <p:sp>
        <p:nvSpPr>
          <p:cNvPr id="24" name="円/楕円 23"/>
          <p:cNvSpPr/>
          <p:nvPr/>
        </p:nvSpPr>
        <p:spPr>
          <a:xfrm>
            <a:off x="3638550" y="2116891"/>
            <a:ext cx="1386594" cy="28658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/>
        </p:nvGrpSpPr>
        <p:grpSpPr>
          <a:xfrm>
            <a:off x="5025144" y="903089"/>
            <a:ext cx="3978330" cy="2646704"/>
            <a:chOff x="5025144" y="903089"/>
            <a:chExt cx="3978330" cy="2646704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6608672" y="903089"/>
              <a:ext cx="2394802" cy="1200329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0000"/>
              </a:schemeClr>
            </a:solidFill>
            <a:ln w="38100"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ja-JP" altLang="en-US" sz="2400" dirty="0" smtClean="0"/>
                <a:t>秋季では日射量</a:t>
              </a:r>
              <a:r>
                <a:rPr kumimoji="1" lang="en-US" altLang="ja-JP" sz="2400" dirty="0" smtClean="0"/>
                <a:t>300W/</a:t>
              </a:r>
              <a:r>
                <a:rPr kumimoji="1" lang="ja-JP" altLang="en-US" sz="2400" dirty="0" smtClean="0"/>
                <a:t>㎡以上でも利用者がいる</a:t>
              </a:r>
              <a:endParaRPr kumimoji="1" lang="ja-JP" altLang="en-US" sz="2400" dirty="0"/>
            </a:p>
          </p:txBody>
        </p:sp>
        <p:cxnSp>
          <p:nvCxnSpPr>
            <p:cNvPr id="27" name="直線矢印コネクタ 26"/>
            <p:cNvCxnSpPr>
              <a:stCxn id="25" idx="1"/>
            </p:cNvCxnSpPr>
            <p:nvPr/>
          </p:nvCxnSpPr>
          <p:spPr>
            <a:xfrm flipH="1">
              <a:off x="5025144" y="1503254"/>
              <a:ext cx="1583528" cy="2046539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611560" y="188640"/>
            <a:ext cx="56172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600" dirty="0" smtClean="0"/>
              <a:t>温熱環境と利用状況の関係</a:t>
            </a:r>
            <a:endParaRPr lang="ja-JP" altLang="en-US" sz="3600" dirty="0"/>
          </a:p>
        </p:txBody>
      </p:sp>
      <p:sp>
        <p:nvSpPr>
          <p:cNvPr id="16" name="テキスト ボックス 7"/>
          <p:cNvSpPr txBox="1">
            <a:spLocks noChangeArrowheads="1"/>
          </p:cNvSpPr>
          <p:nvPr/>
        </p:nvSpPr>
        <p:spPr bwMode="auto">
          <a:xfrm>
            <a:off x="928662" y="785794"/>
            <a:ext cx="46939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200" dirty="0" smtClean="0"/>
              <a:t>利用</a:t>
            </a:r>
            <a:r>
              <a:rPr lang="ja-JP" altLang="en-US" sz="3200" dirty="0"/>
              <a:t>人数</a:t>
            </a:r>
            <a:r>
              <a:rPr lang="ja-JP" altLang="en-US" sz="3200" dirty="0" smtClean="0"/>
              <a:t>と日射量［</a:t>
            </a:r>
            <a:r>
              <a:rPr lang="en-US" altLang="ja-JP" sz="3200" dirty="0" smtClean="0"/>
              <a:t>W/</a:t>
            </a:r>
            <a:r>
              <a:rPr lang="ja-JP" altLang="en-US" sz="3200" dirty="0" smtClean="0"/>
              <a:t>㎡］</a:t>
            </a:r>
            <a:endParaRPr lang="ja-JP" altLang="en-US" sz="3200" dirty="0"/>
          </a:p>
        </p:txBody>
      </p:sp>
      <p:cxnSp>
        <p:nvCxnSpPr>
          <p:cNvPr id="18" name="直線コネクタ 17"/>
          <p:cNvCxnSpPr/>
          <p:nvPr/>
        </p:nvCxnSpPr>
        <p:spPr>
          <a:xfrm rot="5400000" flipH="1" flipV="1">
            <a:off x="1157288" y="3605213"/>
            <a:ext cx="3495675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rot="5400000" flipH="1" flipV="1">
            <a:off x="1804988" y="3605213"/>
            <a:ext cx="3495675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28596" y="1384120"/>
            <a:ext cx="8286779" cy="479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800" dirty="0" smtClean="0">
                <a:latin typeface="+mj-ea"/>
                <a:ea typeface="+mj-ea"/>
              </a:rPr>
              <a:t>SET</a:t>
            </a:r>
            <a:r>
              <a:rPr lang="en-US" sz="2800" baseline="30000" dirty="0" smtClean="0">
                <a:latin typeface="+mj-ea"/>
                <a:ea typeface="+mj-ea"/>
              </a:rPr>
              <a:t>*</a:t>
            </a:r>
            <a:r>
              <a:rPr lang="en-US" sz="2800" dirty="0" smtClean="0">
                <a:latin typeface="+mj-ea"/>
                <a:ea typeface="+mj-ea"/>
              </a:rPr>
              <a:t>35</a:t>
            </a:r>
            <a:r>
              <a:rPr lang="ja-JP" altLang="en-US" sz="2800" dirty="0">
                <a:latin typeface="+mj-ea"/>
                <a:ea typeface="+mj-ea"/>
              </a:rPr>
              <a:t>℃付近が利用限界と推定することができた</a:t>
            </a:r>
            <a:r>
              <a:rPr lang="ja-JP" altLang="en-US" sz="2800" dirty="0" smtClean="0">
                <a:latin typeface="+mj-ea"/>
                <a:ea typeface="+mj-ea"/>
              </a:rPr>
              <a:t>。</a:t>
            </a:r>
            <a:endParaRPr lang="en-US" altLang="ja-JP" sz="2800" dirty="0">
              <a:latin typeface="+mj-ea"/>
              <a:ea typeface="+mj-ea"/>
            </a:endParaRPr>
          </a:p>
          <a:p>
            <a:pPr marL="457200" indent="-457200" algn="just">
              <a:lnSpc>
                <a:spcPts val="4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ja-JP" altLang="en-US" sz="2800" dirty="0" smtClean="0">
                <a:latin typeface="+mj-ea"/>
                <a:ea typeface="+mj-ea"/>
              </a:rPr>
              <a:t>夏季</a:t>
            </a:r>
            <a:r>
              <a:rPr lang="ja-JP" altLang="en-US" sz="2800" dirty="0">
                <a:latin typeface="+mj-ea"/>
                <a:ea typeface="+mj-ea"/>
              </a:rPr>
              <a:t>利用者は風が吹き、日射が遮られる範囲を好み、秋季は逆に、日射が当たり、風がやや弱めとなる環境が好まれることが分かった</a:t>
            </a:r>
            <a:r>
              <a:rPr lang="ja-JP" altLang="en-US" sz="2800" dirty="0" smtClean="0">
                <a:latin typeface="+mj-ea"/>
                <a:ea typeface="+mj-ea"/>
              </a:rPr>
              <a:t>。</a:t>
            </a:r>
            <a:endParaRPr lang="en-US" altLang="ja-JP" sz="2800" dirty="0">
              <a:latin typeface="+mj-ea"/>
              <a:ea typeface="+mj-ea"/>
            </a:endParaRPr>
          </a:p>
          <a:p>
            <a:pPr marL="457200" indent="-457200" algn="just">
              <a:lnSpc>
                <a:spcPts val="4000"/>
              </a:lnSpc>
              <a:spcBef>
                <a:spcPts val="1800"/>
              </a:spcBef>
              <a:buFont typeface="Wingdings" pitchFamily="2" charset="2"/>
              <a:buChar char="Ø"/>
              <a:defRPr/>
            </a:pPr>
            <a:r>
              <a:rPr lang="ja-JP" altLang="en-US" sz="2800" dirty="0" smtClean="0">
                <a:latin typeface="+mj-ea"/>
                <a:ea typeface="+mj-ea"/>
              </a:rPr>
              <a:t>夏季</a:t>
            </a:r>
            <a:r>
              <a:rPr lang="ja-JP" altLang="en-US" sz="2800" dirty="0">
                <a:latin typeface="+mj-ea"/>
                <a:ea typeface="+mj-ea"/>
              </a:rPr>
              <a:t>に仕事目的で屋外を利用している人も存在しており、温熱環境の視点から屋外空間を整備することによって、多岐にわたる</a:t>
            </a:r>
            <a:r>
              <a:rPr lang="ja-JP" altLang="en-US" sz="2800" dirty="0" smtClean="0">
                <a:latin typeface="+mj-ea"/>
                <a:ea typeface="+mj-ea"/>
              </a:rPr>
              <a:t>利用を可能とする</a:t>
            </a:r>
            <a:r>
              <a:rPr lang="ja-JP" altLang="en-US" sz="2800" dirty="0">
                <a:latin typeface="+mj-ea"/>
                <a:ea typeface="+mj-ea"/>
              </a:rPr>
              <a:t>ことが分かった。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00463" y="454009"/>
            <a:ext cx="1890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000" dirty="0" smtClean="0">
                <a:latin typeface="+mj-ea"/>
                <a:ea typeface="+mj-ea"/>
              </a:rPr>
              <a:t>結　論</a:t>
            </a:r>
            <a:endParaRPr lang="ja-JP" altLang="en-US" sz="40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/>
          </p:nvPr>
        </p:nvSpPr>
        <p:spPr>
          <a:xfrm>
            <a:off x="3357563" y="142852"/>
            <a:ext cx="248285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4000" dirty="0" smtClean="0">
                <a:latin typeface="+mj-ea"/>
              </a:rPr>
              <a:t>背景・目的</a:t>
            </a:r>
          </a:p>
        </p:txBody>
      </p:sp>
      <p:sp>
        <p:nvSpPr>
          <p:cNvPr id="13315" name="テキスト ボックス 13"/>
          <p:cNvSpPr txBox="1">
            <a:spLocks noChangeArrowheads="1"/>
          </p:cNvSpPr>
          <p:nvPr/>
        </p:nvSpPr>
        <p:spPr bwMode="auto">
          <a:xfrm>
            <a:off x="785786" y="5618184"/>
            <a:ext cx="7358063" cy="9540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/>
              <a:t>人が好んで利用する環境を把握することにより、今後の屋外空間の可能性について検討した。</a:t>
            </a:r>
          </a:p>
        </p:txBody>
      </p:sp>
      <p:sp>
        <p:nvSpPr>
          <p:cNvPr id="13318" name="テキスト ボックス 14"/>
          <p:cNvSpPr txBox="1">
            <a:spLocks noChangeArrowheads="1"/>
          </p:cNvSpPr>
          <p:nvPr/>
        </p:nvSpPr>
        <p:spPr bwMode="auto">
          <a:xfrm>
            <a:off x="755576" y="4046549"/>
            <a:ext cx="7358063" cy="95408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800" dirty="0">
                <a:latin typeface="+mj-ea"/>
                <a:ea typeface="+mj-ea"/>
              </a:rPr>
              <a:t>本研究では、実際に利用されている都内Ｎビルの屋外空間の温熱環境と利用状況を調査した。</a:t>
            </a:r>
          </a:p>
        </p:txBody>
      </p:sp>
      <p:sp>
        <p:nvSpPr>
          <p:cNvPr id="13317" name="テキスト ボックス 3"/>
          <p:cNvSpPr txBox="1">
            <a:spLocks noChangeArrowheads="1"/>
          </p:cNvSpPr>
          <p:nvPr/>
        </p:nvSpPr>
        <p:spPr bwMode="auto">
          <a:xfrm>
            <a:off x="8820150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2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rot="5400000">
            <a:off x="4212877" y="5285595"/>
            <a:ext cx="428625" cy="1588"/>
          </a:xfrm>
          <a:prstGeom prst="straightConnector1">
            <a:avLst/>
          </a:prstGeom>
          <a:ln w="44450" cap="flat">
            <a:solidFill>
              <a:schemeClr val="accent6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85786" y="2474913"/>
            <a:ext cx="7358063" cy="9540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800" dirty="0">
                <a:latin typeface="+mj-ea"/>
                <a:ea typeface="+mj-ea"/>
              </a:rPr>
              <a:t>環境に配慮した屋外空間で、利用状況と温熱環境の関係について調査をした事例は少ない。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 rot="5400000">
            <a:off x="4212877" y="3713959"/>
            <a:ext cx="428625" cy="1588"/>
          </a:xfrm>
          <a:prstGeom prst="straightConnector1">
            <a:avLst/>
          </a:prstGeom>
          <a:ln w="44450" cap="flat">
            <a:solidFill>
              <a:schemeClr val="accent6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85786" y="903257"/>
            <a:ext cx="7358114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開放的な空間を活用する動きがあり、工夫を施した屋外空間の事例が増えてきた。</a:t>
            </a:r>
            <a:endParaRPr kumimoji="1" lang="ja-JP" altLang="en-US" sz="2800" dirty="0"/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4215605" y="2142323"/>
            <a:ext cx="428625" cy="1588"/>
          </a:xfrm>
          <a:prstGeom prst="straightConnector1">
            <a:avLst/>
          </a:prstGeom>
          <a:ln w="44450" cap="flat">
            <a:solidFill>
              <a:schemeClr val="accent6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4" y="-4763"/>
            <a:ext cx="9148763" cy="686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37068" y="6324921"/>
            <a:ext cx="253466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Ｎビル屋上の様子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3556007" y="0"/>
            <a:ext cx="2016125" cy="647700"/>
          </a:xfrm>
        </p:spPr>
        <p:txBody>
          <a:bodyPr/>
          <a:lstStyle/>
          <a:p>
            <a:pPr eaLnBrk="1" hangingPunct="1"/>
            <a:r>
              <a:rPr lang="ja-JP" altLang="en-US" sz="3600" smtClean="0"/>
              <a:t>調査範囲</a:t>
            </a:r>
          </a:p>
        </p:txBody>
      </p:sp>
      <p:sp>
        <p:nvSpPr>
          <p:cNvPr id="14340" name="テキスト ボックス 3"/>
          <p:cNvSpPr txBox="1">
            <a:spLocks noChangeArrowheads="1"/>
          </p:cNvSpPr>
          <p:nvPr/>
        </p:nvSpPr>
        <p:spPr bwMode="auto">
          <a:xfrm>
            <a:off x="8820150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3</a:t>
            </a:r>
          </a:p>
        </p:txBody>
      </p:sp>
      <p:pic>
        <p:nvPicPr>
          <p:cNvPr id="149" name="図 17" descr="rdfrm00191.jpg"/>
          <p:cNvPicPr>
            <a:picLocks noChangeAspect="1"/>
          </p:cNvPicPr>
          <p:nvPr/>
        </p:nvPicPr>
        <p:blipFill>
          <a:blip r:embed="rId3"/>
          <a:srcRect t="16772" r="6450" b="11102"/>
          <a:stretch>
            <a:fillRect/>
          </a:stretch>
        </p:blipFill>
        <p:spPr bwMode="auto">
          <a:xfrm>
            <a:off x="142861" y="500042"/>
            <a:ext cx="3057029" cy="150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テキスト ボックス 19"/>
          <p:cNvSpPr txBox="1">
            <a:spLocks noChangeArrowheads="1"/>
          </p:cNvSpPr>
          <p:nvPr/>
        </p:nvSpPr>
        <p:spPr bwMode="auto">
          <a:xfrm>
            <a:off x="5000628" y="4929198"/>
            <a:ext cx="1785950" cy="1477962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dirty="0">
                <a:latin typeface="+mj-ea"/>
                <a:ea typeface="+mj-ea"/>
              </a:rPr>
              <a:t>・夏季測定</a:t>
            </a:r>
            <a:endParaRPr lang="en-US" altLang="ja-JP" dirty="0">
              <a:latin typeface="+mj-ea"/>
              <a:ea typeface="+mj-ea"/>
            </a:endParaRPr>
          </a:p>
          <a:p>
            <a:pPr>
              <a:defRPr/>
            </a:pPr>
            <a:r>
              <a:rPr lang="en-US" altLang="ja-JP" dirty="0">
                <a:latin typeface="+mj-ea"/>
                <a:ea typeface="+mj-ea"/>
              </a:rPr>
              <a:t>8</a:t>
            </a:r>
            <a:r>
              <a:rPr lang="ja-JP" altLang="en-US" dirty="0">
                <a:latin typeface="+mj-ea"/>
                <a:ea typeface="+mj-ea"/>
              </a:rPr>
              <a:t>月</a:t>
            </a:r>
            <a:r>
              <a:rPr lang="en-US" altLang="ja-JP" dirty="0">
                <a:latin typeface="+mj-ea"/>
                <a:ea typeface="+mj-ea"/>
              </a:rPr>
              <a:t>13</a:t>
            </a:r>
            <a:r>
              <a:rPr lang="ja-JP" altLang="en-US" dirty="0">
                <a:latin typeface="+mj-ea"/>
                <a:ea typeface="+mj-ea"/>
              </a:rPr>
              <a:t>日</a:t>
            </a:r>
            <a:r>
              <a:rPr lang="ja-JP" altLang="en-US" dirty="0" smtClean="0">
                <a:latin typeface="+mj-ea"/>
                <a:ea typeface="+mj-ea"/>
              </a:rPr>
              <a:t>～</a:t>
            </a:r>
            <a:r>
              <a:rPr lang="en-US" altLang="ja-JP" dirty="0" smtClean="0">
                <a:latin typeface="+mj-ea"/>
                <a:ea typeface="+mj-ea"/>
              </a:rPr>
              <a:t>17</a:t>
            </a:r>
            <a:r>
              <a:rPr lang="ja-JP" altLang="en-US" dirty="0">
                <a:latin typeface="+mj-ea"/>
                <a:ea typeface="+mj-ea"/>
              </a:rPr>
              <a:t>日</a:t>
            </a:r>
            <a:endParaRPr lang="en-US" altLang="ja-JP" dirty="0">
              <a:latin typeface="+mj-ea"/>
              <a:ea typeface="+mj-ea"/>
            </a:endParaRPr>
          </a:p>
          <a:p>
            <a:pPr>
              <a:defRPr/>
            </a:pPr>
            <a:r>
              <a:rPr lang="ja-JP" altLang="en-US" dirty="0">
                <a:latin typeface="+mj-ea"/>
                <a:ea typeface="+mj-ea"/>
              </a:rPr>
              <a:t>・秋季測定</a:t>
            </a:r>
            <a:endParaRPr lang="en-US" altLang="ja-JP" dirty="0">
              <a:latin typeface="+mj-ea"/>
              <a:ea typeface="+mj-ea"/>
            </a:endParaRPr>
          </a:p>
          <a:p>
            <a:pPr>
              <a:defRPr/>
            </a:pPr>
            <a:r>
              <a:rPr lang="en-US" altLang="ja-JP" dirty="0">
                <a:latin typeface="+mj-ea"/>
                <a:ea typeface="+mj-ea"/>
              </a:rPr>
              <a:t>10</a:t>
            </a:r>
            <a:r>
              <a:rPr lang="ja-JP" altLang="en-US" dirty="0">
                <a:latin typeface="+mj-ea"/>
                <a:ea typeface="+mj-ea"/>
              </a:rPr>
              <a:t>月</a:t>
            </a:r>
            <a:r>
              <a:rPr lang="en-US" altLang="ja-JP" dirty="0">
                <a:latin typeface="+mj-ea"/>
                <a:ea typeface="+mj-ea"/>
              </a:rPr>
              <a:t>24</a:t>
            </a:r>
            <a:r>
              <a:rPr lang="ja-JP" altLang="en-US" dirty="0">
                <a:latin typeface="+mj-ea"/>
                <a:ea typeface="+mj-ea"/>
              </a:rPr>
              <a:t>日</a:t>
            </a:r>
            <a:r>
              <a:rPr lang="ja-JP" altLang="en-US" dirty="0" smtClean="0">
                <a:latin typeface="+mj-ea"/>
                <a:ea typeface="+mj-ea"/>
              </a:rPr>
              <a:t>～</a:t>
            </a:r>
            <a:r>
              <a:rPr lang="en-US" altLang="ja-JP" dirty="0" smtClean="0">
                <a:latin typeface="+mj-ea"/>
                <a:ea typeface="+mj-ea"/>
              </a:rPr>
              <a:t>31</a:t>
            </a:r>
            <a:r>
              <a:rPr lang="ja-JP" altLang="en-US" dirty="0" smtClean="0">
                <a:latin typeface="+mj-ea"/>
                <a:ea typeface="+mj-ea"/>
              </a:rPr>
              <a:t>日</a:t>
            </a:r>
            <a:endParaRPr lang="en-US" altLang="ja-JP" dirty="0" smtClean="0">
              <a:latin typeface="+mj-ea"/>
              <a:ea typeface="+mj-ea"/>
            </a:endParaRPr>
          </a:p>
          <a:p>
            <a:pPr>
              <a:defRPr/>
            </a:pPr>
            <a:r>
              <a:rPr lang="en-US" altLang="ja-JP" dirty="0" smtClean="0">
                <a:latin typeface="+mj-ea"/>
                <a:ea typeface="+mj-ea"/>
              </a:rPr>
              <a:t>(</a:t>
            </a:r>
            <a:r>
              <a:rPr lang="ja-JP" altLang="en-US" dirty="0">
                <a:latin typeface="+mj-ea"/>
                <a:ea typeface="+mj-ea"/>
              </a:rPr>
              <a:t>土日は除く</a:t>
            </a:r>
            <a:r>
              <a:rPr lang="en-US" altLang="ja-JP" dirty="0">
                <a:latin typeface="+mj-ea"/>
                <a:ea typeface="+mj-ea"/>
              </a:rPr>
              <a:t>)</a:t>
            </a:r>
            <a:endParaRPr lang="ja-JP" altLang="en-US" sz="1400" dirty="0"/>
          </a:p>
        </p:txBody>
      </p:sp>
      <p:pic>
        <p:nvPicPr>
          <p:cNvPr id="14491" name="Picture 155"/>
          <p:cNvPicPr>
            <a:picLocks noChangeAspect="1" noChangeArrowheads="1"/>
          </p:cNvPicPr>
          <p:nvPr/>
        </p:nvPicPr>
        <p:blipFill>
          <a:blip r:embed="rId4"/>
          <a:srcRect l="74818" t="7812" r="14980" b="78125"/>
          <a:stretch>
            <a:fillRect/>
          </a:stretch>
        </p:blipFill>
        <p:spPr bwMode="auto">
          <a:xfrm>
            <a:off x="5000628" y="3571876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92" name="Picture 156"/>
          <p:cNvPicPr>
            <a:picLocks noChangeAspect="1" noChangeArrowheads="1"/>
          </p:cNvPicPr>
          <p:nvPr/>
        </p:nvPicPr>
        <p:blipFill>
          <a:blip r:embed="rId4"/>
          <a:srcRect r="24758"/>
          <a:stretch>
            <a:fillRect/>
          </a:stretch>
        </p:blipFill>
        <p:spPr bwMode="auto">
          <a:xfrm>
            <a:off x="-1" y="2285992"/>
            <a:ext cx="4741584" cy="457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3" name="直線コネクタ 172"/>
          <p:cNvCxnSpPr/>
          <p:nvPr/>
        </p:nvCxnSpPr>
        <p:spPr>
          <a:xfrm flipH="1">
            <a:off x="3609976" y="657225"/>
            <a:ext cx="1076324" cy="20193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 flipH="1">
            <a:off x="3933826" y="2600325"/>
            <a:ext cx="3295649" cy="10096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直線コネクタ 163"/>
          <p:cNvCxnSpPr/>
          <p:nvPr/>
        </p:nvCxnSpPr>
        <p:spPr>
          <a:xfrm rot="5400000">
            <a:off x="1535885" y="2178835"/>
            <a:ext cx="1785950" cy="142876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 rot="16200000" flipH="1">
            <a:off x="-357222" y="2500306"/>
            <a:ext cx="1571636" cy="57150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490" name="Picture 1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642918"/>
            <a:ext cx="2643206" cy="198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" name="Picture 155"/>
          <p:cNvPicPr>
            <a:picLocks noChangeAspect="1" noChangeArrowheads="1"/>
          </p:cNvPicPr>
          <p:nvPr/>
        </p:nvPicPr>
        <p:blipFill>
          <a:blip r:embed="rId4"/>
          <a:srcRect l="74818" t="23229" b="8020"/>
          <a:stretch>
            <a:fillRect/>
          </a:stretch>
        </p:blipFill>
        <p:spPr bwMode="auto">
          <a:xfrm>
            <a:off x="7342781" y="3143248"/>
            <a:ext cx="1586937" cy="3143272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/>
        </p:spPr>
      </p:pic>
      <p:sp>
        <p:nvSpPr>
          <p:cNvPr id="192" name="テキスト ボックス 191"/>
          <p:cNvSpPr txBox="1"/>
          <p:nvPr/>
        </p:nvSpPr>
        <p:spPr>
          <a:xfrm rot="10800000" flipV="1">
            <a:off x="7339033" y="3795715"/>
            <a:ext cx="714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494608" y="4248162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3265486" y="4800605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3208335" y="5167316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2493959" y="4071940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1485892" y="4414829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1414462" y="4186237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二等辺三角形 1"/>
          <p:cNvSpPr/>
          <p:nvPr/>
        </p:nvSpPr>
        <p:spPr>
          <a:xfrm>
            <a:off x="4096519" y="4274046"/>
            <a:ext cx="288032" cy="288032"/>
          </a:xfrm>
          <a:prstGeom prst="triangle">
            <a:avLst/>
          </a:prstGeom>
          <a:solidFill>
            <a:srgbClr val="66FF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二等辺三角形 22"/>
          <p:cNvSpPr/>
          <p:nvPr/>
        </p:nvSpPr>
        <p:spPr>
          <a:xfrm>
            <a:off x="1562869" y="2540496"/>
            <a:ext cx="288032" cy="288032"/>
          </a:xfrm>
          <a:prstGeom prst="triangle">
            <a:avLst/>
          </a:prstGeom>
          <a:solidFill>
            <a:srgbClr val="66FF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23"/>
          <p:cNvSpPr/>
          <p:nvPr/>
        </p:nvSpPr>
        <p:spPr>
          <a:xfrm>
            <a:off x="696094" y="2483346"/>
            <a:ext cx="288032" cy="288032"/>
          </a:xfrm>
          <a:prstGeom prst="triangle">
            <a:avLst/>
          </a:prstGeom>
          <a:solidFill>
            <a:srgbClr val="66FF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24"/>
          <p:cNvSpPr/>
          <p:nvPr/>
        </p:nvSpPr>
        <p:spPr>
          <a:xfrm>
            <a:off x="3982219" y="3473946"/>
            <a:ext cx="288032" cy="288032"/>
          </a:xfrm>
          <a:prstGeom prst="triangle">
            <a:avLst/>
          </a:prstGeom>
          <a:solidFill>
            <a:srgbClr val="66FF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3875086" y="3657605"/>
            <a:ext cx="162000" cy="1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/>
          <p:cNvSpPr/>
          <p:nvPr/>
        </p:nvSpPr>
        <p:spPr>
          <a:xfrm>
            <a:off x="7420744" y="4455021"/>
            <a:ext cx="288032" cy="288032"/>
          </a:xfrm>
          <a:prstGeom prst="triangle">
            <a:avLst/>
          </a:prstGeom>
          <a:solidFill>
            <a:srgbClr val="66FF33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3663950" y="-71438"/>
            <a:ext cx="1836738" cy="620713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3200" dirty="0" smtClean="0">
                <a:latin typeface="+mj-ea"/>
              </a:rPr>
              <a:t>調査機器</a:t>
            </a: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690938" y="692150"/>
            <a:ext cx="2952750" cy="50482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ja-JP" altLang="en-US" sz="2600" dirty="0" smtClean="0">
                <a:latin typeface="+mj-ea"/>
                <a:ea typeface="+mj-ea"/>
              </a:rPr>
              <a:t>温熱環境測定機器</a:t>
            </a:r>
            <a:endParaRPr lang="en-US" altLang="ja-JP" sz="2600" dirty="0" smtClean="0">
              <a:latin typeface="+mj-ea"/>
              <a:ea typeface="+mj-ea"/>
            </a:endParaRPr>
          </a:p>
        </p:txBody>
      </p:sp>
      <p:pic>
        <p:nvPicPr>
          <p:cNvPr id="15364" name="Picture 2" descr="C:\Users\0600029\Desktop\写真2\Resized\DSC055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33093" t="-18" r="30487" b="10997"/>
          <a:stretch>
            <a:fillRect/>
          </a:stretch>
        </p:blipFill>
        <p:spPr>
          <a:xfrm>
            <a:off x="2130425" y="657225"/>
            <a:ext cx="1512888" cy="2771775"/>
          </a:xfrm>
        </p:spPr>
      </p:pic>
      <p:pic>
        <p:nvPicPr>
          <p:cNvPr id="15365" name="図 8" descr="DSC0397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3644900"/>
            <a:ext cx="1428750" cy="2997200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</p:spPr>
      </p:pic>
      <p:sp>
        <p:nvSpPr>
          <p:cNvPr id="14342" name="テキスト ボックス 8"/>
          <p:cNvSpPr txBox="1">
            <a:spLocks noChangeArrowheads="1"/>
          </p:cNvSpPr>
          <p:nvPr/>
        </p:nvSpPr>
        <p:spPr bwMode="auto">
          <a:xfrm>
            <a:off x="3714750" y="1341438"/>
            <a:ext cx="1800225" cy="156845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400" dirty="0">
                <a:latin typeface="+mj-ea"/>
                <a:ea typeface="+mj-ea"/>
              </a:rPr>
              <a:t>・温湿度計</a:t>
            </a:r>
            <a:endParaRPr lang="en-US" altLang="ja-JP" sz="2400" dirty="0">
              <a:latin typeface="+mj-ea"/>
              <a:ea typeface="+mj-ea"/>
            </a:endParaRPr>
          </a:p>
          <a:p>
            <a:pPr>
              <a:defRPr/>
            </a:pPr>
            <a:r>
              <a:rPr lang="ja-JP" altLang="en-US" sz="2400" dirty="0">
                <a:latin typeface="+mj-ea"/>
                <a:ea typeface="+mj-ea"/>
              </a:rPr>
              <a:t>・グローブ球</a:t>
            </a:r>
            <a:endParaRPr lang="en-US" altLang="ja-JP" sz="2400" dirty="0">
              <a:latin typeface="+mj-ea"/>
              <a:ea typeface="+mj-ea"/>
            </a:endParaRPr>
          </a:p>
          <a:p>
            <a:pPr>
              <a:defRPr/>
            </a:pPr>
            <a:r>
              <a:rPr lang="ja-JP" altLang="en-US" sz="2400" dirty="0">
                <a:latin typeface="+mj-ea"/>
                <a:ea typeface="+mj-ea"/>
              </a:rPr>
              <a:t>・風速計</a:t>
            </a:r>
            <a:endParaRPr lang="en-US" altLang="ja-JP" sz="2400" dirty="0">
              <a:latin typeface="+mj-ea"/>
              <a:ea typeface="+mj-ea"/>
            </a:endParaRPr>
          </a:p>
          <a:p>
            <a:pPr>
              <a:defRPr/>
            </a:pPr>
            <a:r>
              <a:rPr lang="ja-JP" altLang="en-US" sz="2400" dirty="0">
                <a:latin typeface="+mj-ea"/>
                <a:ea typeface="+mj-ea"/>
              </a:rPr>
              <a:t>・日射計</a:t>
            </a:r>
          </a:p>
        </p:txBody>
      </p:sp>
      <p:sp>
        <p:nvSpPr>
          <p:cNvPr id="14343" name="テキスト ボックス 10"/>
          <p:cNvSpPr txBox="1">
            <a:spLocks noChangeArrowheads="1"/>
          </p:cNvSpPr>
          <p:nvPr/>
        </p:nvSpPr>
        <p:spPr bwMode="auto">
          <a:xfrm>
            <a:off x="5645150" y="1484313"/>
            <a:ext cx="3355975" cy="120015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en-US" sz="2400" dirty="0">
                <a:latin typeface="+mj-ea"/>
                <a:ea typeface="+mj-ea"/>
              </a:rPr>
              <a:t>温度・湿度・風速・グローブ温度を</a:t>
            </a:r>
            <a:r>
              <a:rPr lang="en-US" altLang="ja-JP" sz="2400" dirty="0">
                <a:latin typeface="+mj-ea"/>
                <a:ea typeface="+mj-ea"/>
              </a:rPr>
              <a:t>1</a:t>
            </a:r>
            <a:r>
              <a:rPr lang="ja-JP" altLang="en-US" sz="2400" dirty="0">
                <a:latin typeface="+mj-ea"/>
                <a:ea typeface="+mj-ea"/>
              </a:rPr>
              <a:t>分間隔で自動計測。</a:t>
            </a:r>
          </a:p>
        </p:txBody>
      </p:sp>
      <p:sp>
        <p:nvSpPr>
          <p:cNvPr id="14344" name="テキスト ボックス 11"/>
          <p:cNvSpPr txBox="1">
            <a:spLocks noChangeArrowheads="1"/>
          </p:cNvSpPr>
          <p:nvPr/>
        </p:nvSpPr>
        <p:spPr bwMode="auto">
          <a:xfrm>
            <a:off x="4214813" y="3860800"/>
            <a:ext cx="2700337" cy="492125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600" dirty="0">
                <a:latin typeface="+mj-ea"/>
                <a:ea typeface="+mj-ea"/>
              </a:rPr>
              <a:t>インターバルカメラ</a:t>
            </a:r>
          </a:p>
        </p:txBody>
      </p:sp>
      <p:sp>
        <p:nvSpPr>
          <p:cNvPr id="14345" name="テキスト ボックス 14"/>
          <p:cNvSpPr txBox="1">
            <a:spLocks noChangeArrowheads="1"/>
          </p:cNvSpPr>
          <p:nvPr/>
        </p:nvSpPr>
        <p:spPr bwMode="auto">
          <a:xfrm>
            <a:off x="3937000" y="4514850"/>
            <a:ext cx="3278188" cy="1200150"/>
          </a:xfrm>
          <a:prstGeom prst="rect">
            <a:avLst/>
          </a:prstGeom>
          <a:noFill/>
          <a:ln w="19050">
            <a:solidFill>
              <a:srgbClr val="92D05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en-US" sz="2400" dirty="0">
                <a:latin typeface="+mj-ea"/>
                <a:ea typeface="+mj-ea"/>
              </a:rPr>
              <a:t>人の利用時間・人数・場所を</a:t>
            </a:r>
            <a:r>
              <a:rPr lang="en-US" altLang="ja-JP" sz="2400" dirty="0">
                <a:latin typeface="+mj-ea"/>
                <a:ea typeface="+mj-ea"/>
              </a:rPr>
              <a:t>1</a:t>
            </a:r>
            <a:r>
              <a:rPr lang="ja-JP" altLang="en-US" sz="2400" dirty="0">
                <a:latin typeface="+mj-ea"/>
                <a:ea typeface="+mj-ea"/>
              </a:rPr>
              <a:t>分間隔で静止画を自動撮影する。</a:t>
            </a:r>
            <a:endParaRPr lang="en-US" altLang="ja-JP" sz="2400" dirty="0">
              <a:latin typeface="+mj-ea"/>
              <a:ea typeface="+mj-ea"/>
            </a:endParaRPr>
          </a:p>
        </p:txBody>
      </p:sp>
      <p:sp>
        <p:nvSpPr>
          <p:cNvPr id="14346" name="テキスト ボックス 15"/>
          <p:cNvSpPr txBox="1">
            <a:spLocks noChangeArrowheads="1"/>
          </p:cNvSpPr>
          <p:nvPr/>
        </p:nvSpPr>
        <p:spPr bwMode="auto">
          <a:xfrm>
            <a:off x="285750" y="4392613"/>
            <a:ext cx="3168650" cy="1938337"/>
          </a:xfrm>
          <a:prstGeom prst="rect">
            <a:avLst/>
          </a:prstGeom>
          <a:noFill/>
          <a:ln w="19050">
            <a:solidFill>
              <a:srgbClr val="FFC00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en-US" sz="2400" dirty="0">
                <a:latin typeface="+mj-ea"/>
                <a:ea typeface="+mj-ea"/>
              </a:rPr>
              <a:t>利用スペース付近に、温熱環境測定機器を</a:t>
            </a:r>
            <a:r>
              <a:rPr lang="en-US" altLang="ja-JP" sz="2400" dirty="0">
                <a:latin typeface="+mj-ea"/>
                <a:ea typeface="+mj-ea"/>
              </a:rPr>
              <a:t>6</a:t>
            </a:r>
            <a:r>
              <a:rPr lang="ja-JP" altLang="en-US" sz="2400" dirty="0">
                <a:latin typeface="+mj-ea"/>
                <a:ea typeface="+mj-ea"/>
              </a:rPr>
              <a:t>台、利用状況が把握できるようにインターバルカメラを計</a:t>
            </a:r>
            <a:r>
              <a:rPr lang="en-US" altLang="ja-JP" sz="2400" dirty="0">
                <a:latin typeface="+mj-ea"/>
                <a:ea typeface="+mj-ea"/>
              </a:rPr>
              <a:t>4</a:t>
            </a:r>
            <a:r>
              <a:rPr lang="ja-JP" altLang="en-US" sz="2400" dirty="0">
                <a:latin typeface="+mj-ea"/>
                <a:ea typeface="+mj-ea"/>
              </a:rPr>
              <a:t>台設置。</a:t>
            </a:r>
          </a:p>
        </p:txBody>
      </p:sp>
      <p:sp>
        <p:nvSpPr>
          <p:cNvPr id="14347" name="テキスト ボックス 16"/>
          <p:cNvSpPr txBox="1">
            <a:spLocks noChangeArrowheads="1"/>
          </p:cNvSpPr>
          <p:nvPr/>
        </p:nvSpPr>
        <p:spPr bwMode="auto">
          <a:xfrm>
            <a:off x="1114425" y="3890963"/>
            <a:ext cx="1517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600" dirty="0">
                <a:latin typeface="+mj-ea"/>
                <a:ea typeface="+mj-ea"/>
              </a:rPr>
              <a:t>設置場所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42875" y="3913188"/>
            <a:ext cx="3429000" cy="2643188"/>
          </a:xfrm>
          <a:prstGeom prst="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743325" y="3573463"/>
            <a:ext cx="5329238" cy="3141662"/>
          </a:xfrm>
          <a:prstGeom prst="rect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071688" y="571500"/>
            <a:ext cx="7000875" cy="2879725"/>
          </a:xfrm>
          <a:prstGeom prst="rect">
            <a:avLst/>
          </a:prstGeom>
          <a:noFill/>
          <a:ln w="381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375" name="テキスト ボックス 3"/>
          <p:cNvSpPr txBox="1">
            <a:spLocks noChangeArrowheads="1"/>
          </p:cNvSpPr>
          <p:nvPr/>
        </p:nvSpPr>
        <p:spPr bwMode="auto">
          <a:xfrm>
            <a:off x="8820150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4</a:t>
            </a:r>
          </a:p>
        </p:txBody>
      </p:sp>
      <p:sp>
        <p:nvSpPr>
          <p:cNvPr id="15376" name="テキスト ボックス 20"/>
          <p:cNvSpPr txBox="1">
            <a:spLocks noChangeArrowheads="1"/>
          </p:cNvSpPr>
          <p:nvPr/>
        </p:nvSpPr>
        <p:spPr bwMode="auto">
          <a:xfrm>
            <a:off x="71438" y="752475"/>
            <a:ext cx="1928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2400"/>
              <a:t>　アンケート</a:t>
            </a:r>
            <a:endParaRPr lang="en-US" altLang="ja-JP" sz="2400"/>
          </a:p>
        </p:txBody>
      </p:sp>
      <p:sp>
        <p:nvSpPr>
          <p:cNvPr id="22" name="正方形/長方形 21"/>
          <p:cNvSpPr/>
          <p:nvPr/>
        </p:nvSpPr>
        <p:spPr>
          <a:xfrm>
            <a:off x="142875" y="785813"/>
            <a:ext cx="1857375" cy="21431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4313" y="1214438"/>
            <a:ext cx="1714500" cy="157003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ja-JP" altLang="en-US" sz="2400" dirty="0">
                <a:latin typeface="+mj-ea"/>
                <a:ea typeface="+mj-ea"/>
              </a:rPr>
              <a:t>日時・時間・場所・目的・快適等の</a:t>
            </a:r>
            <a:endParaRPr lang="en-US" altLang="ja-JP" sz="2400" dirty="0">
              <a:latin typeface="+mj-ea"/>
              <a:ea typeface="+mj-ea"/>
            </a:endParaRPr>
          </a:p>
          <a:p>
            <a:pPr algn="just">
              <a:defRPr/>
            </a:pPr>
            <a:r>
              <a:rPr lang="ja-JP" altLang="en-US" sz="2400" dirty="0">
                <a:latin typeface="+mj-ea"/>
                <a:ea typeface="+mj-ea"/>
              </a:rPr>
              <a:t>項目。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12"/>
          <p:cNvSpPr txBox="1">
            <a:spLocks noChangeArrowheads="1"/>
          </p:cNvSpPr>
          <p:nvPr/>
        </p:nvSpPr>
        <p:spPr bwMode="auto">
          <a:xfrm>
            <a:off x="3000375" y="-7938"/>
            <a:ext cx="3214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/>
              <a:t>アンケート調査</a:t>
            </a:r>
          </a:p>
        </p:txBody>
      </p:sp>
      <p:sp>
        <p:nvSpPr>
          <p:cNvPr id="16387" name="テキスト ボックス 16"/>
          <p:cNvSpPr txBox="1">
            <a:spLocks noChangeArrowheads="1"/>
          </p:cNvSpPr>
          <p:nvPr/>
        </p:nvSpPr>
        <p:spPr bwMode="auto">
          <a:xfrm>
            <a:off x="1475656" y="4872038"/>
            <a:ext cx="66247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>
                <a:latin typeface="+mj-ea"/>
                <a:ea typeface="+mj-ea"/>
              </a:rPr>
              <a:t>・アンケート回答者数</a:t>
            </a:r>
            <a:r>
              <a:rPr lang="en-US" altLang="ja-JP" sz="2800" dirty="0">
                <a:latin typeface="+mj-ea"/>
                <a:ea typeface="+mj-ea"/>
              </a:rPr>
              <a:t>112</a:t>
            </a:r>
            <a:r>
              <a:rPr lang="ja-JP" altLang="en-US" sz="2800" dirty="0">
                <a:latin typeface="+mj-ea"/>
                <a:ea typeface="+mj-ea"/>
              </a:rPr>
              <a:t>名。</a:t>
            </a:r>
            <a:endParaRPr lang="en-US" altLang="ja-JP" sz="2800" dirty="0">
              <a:latin typeface="+mj-ea"/>
              <a:ea typeface="+mj-ea"/>
            </a:endParaRPr>
          </a:p>
          <a:p>
            <a:pPr>
              <a:defRPr/>
            </a:pPr>
            <a:r>
              <a:rPr lang="ja-JP" altLang="en-US" sz="2800" dirty="0">
                <a:latin typeface="+mj-ea"/>
                <a:ea typeface="+mj-ea"/>
              </a:rPr>
              <a:t>・全体の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過半の人が毎日利用</a:t>
            </a:r>
            <a:r>
              <a:rPr lang="ja-JP" altLang="en-US" sz="2800" dirty="0">
                <a:latin typeface="+mj-ea"/>
                <a:ea typeface="+mj-ea"/>
              </a:rPr>
              <a:t>している。</a:t>
            </a:r>
          </a:p>
          <a:p>
            <a:pPr>
              <a:defRPr/>
            </a:pPr>
            <a:r>
              <a:rPr lang="ja-JP" altLang="en-US" sz="2800" dirty="0">
                <a:latin typeface="+mj-ea"/>
                <a:ea typeface="+mj-ea"/>
              </a:rPr>
              <a:t>・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喫煙、休憩目的</a:t>
            </a:r>
            <a:r>
              <a:rPr lang="ja-JP" altLang="en-US" sz="2800" dirty="0">
                <a:latin typeface="+mj-ea"/>
                <a:ea typeface="+mj-ea"/>
              </a:rPr>
              <a:t>で利用する人がほとんど。</a:t>
            </a:r>
            <a:endParaRPr lang="en-US" altLang="ja-JP" sz="2800" dirty="0">
              <a:latin typeface="+mj-ea"/>
              <a:ea typeface="+mj-ea"/>
            </a:endParaRPr>
          </a:p>
        </p:txBody>
      </p:sp>
      <p:sp>
        <p:nvSpPr>
          <p:cNvPr id="16388" name="テキスト ボックス 3"/>
          <p:cNvSpPr txBox="1">
            <a:spLocks noChangeArrowheads="1"/>
          </p:cNvSpPr>
          <p:nvPr/>
        </p:nvSpPr>
        <p:spPr bwMode="auto">
          <a:xfrm>
            <a:off x="8855075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5</a:t>
            </a:r>
          </a:p>
        </p:txBody>
      </p:sp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2"/>
          <a:srcRect l="8398" t="15211" r="16013" b="10909"/>
          <a:stretch>
            <a:fillRect/>
          </a:stretch>
        </p:blipFill>
        <p:spPr bwMode="auto">
          <a:xfrm>
            <a:off x="4544513" y="1071563"/>
            <a:ext cx="4419975" cy="333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3"/>
          <a:srcRect l="18477" t="17383" r="7614" b="8737"/>
          <a:stretch>
            <a:fillRect/>
          </a:stretch>
        </p:blipFill>
        <p:spPr bwMode="auto">
          <a:xfrm>
            <a:off x="251521" y="1071562"/>
            <a:ext cx="4320480" cy="333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44103" y="1700808"/>
            <a:ext cx="7215188" cy="223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ts val="4300"/>
              </a:lnSpc>
              <a:defRPr/>
            </a:pPr>
            <a:r>
              <a:rPr lang="ja-JP" altLang="en-US" sz="2800" dirty="0">
                <a:latin typeface="+mj-ea"/>
                <a:ea typeface="+mj-ea"/>
              </a:rPr>
              <a:t>周囲の全方向から受ける熱放射を平均化して温度表示したもの。値が気温よりも高いと、周囲から受ける熱放射による暑さを感じ、逆に低いと涼しさを感じる。</a:t>
            </a:r>
            <a:endParaRPr lang="en-US" sz="2800" dirty="0"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00169" y="980728"/>
            <a:ext cx="41433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600" dirty="0">
                <a:solidFill>
                  <a:srgbClr val="3333FF"/>
                </a:solidFill>
                <a:latin typeface="+mj-ea"/>
                <a:ea typeface="+mj-ea"/>
              </a:rPr>
              <a:t>MRT(</a:t>
            </a:r>
            <a:r>
              <a:rPr lang="ja-JP" altLang="en-US" sz="3600" dirty="0">
                <a:solidFill>
                  <a:srgbClr val="3333FF"/>
                </a:solidFill>
                <a:latin typeface="+mj-ea"/>
                <a:ea typeface="+mj-ea"/>
              </a:rPr>
              <a:t>平均放射温度</a:t>
            </a:r>
            <a:r>
              <a:rPr lang="en-US" altLang="ja-JP" sz="3600" dirty="0">
                <a:solidFill>
                  <a:srgbClr val="3333FF"/>
                </a:solidFill>
                <a:latin typeface="+mj-ea"/>
                <a:ea typeface="+mj-ea"/>
              </a:rPr>
              <a:t>)</a:t>
            </a:r>
            <a:endParaRPr lang="ja-JP" altLang="en-US" sz="3600" dirty="0">
              <a:solidFill>
                <a:srgbClr val="3333FF"/>
              </a:solidFill>
              <a:latin typeface="+mj-ea"/>
              <a:ea typeface="+mj-ea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ja-JP" altLang="ja-JP"/>
          </a:p>
        </p:txBody>
      </p:sp>
      <p:sp>
        <p:nvSpPr>
          <p:cNvPr id="17415" name="Rectangle 14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ja-JP" altLang="ja-JP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44103" y="4725144"/>
            <a:ext cx="7072313" cy="16693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hangingPunct="0">
              <a:lnSpc>
                <a:spcPts val="4300"/>
              </a:lnSpc>
              <a:spcBef>
                <a:spcPct val="20000"/>
              </a:spcBef>
              <a:defRPr/>
            </a:pPr>
            <a:r>
              <a:rPr lang="ja-JP" altLang="en-US" sz="2800" dirty="0">
                <a:latin typeface="+mj-ea"/>
                <a:ea typeface="+mj-ea"/>
              </a:rPr>
              <a:t>温熱</a:t>
            </a:r>
            <a:r>
              <a:rPr lang="en-US" altLang="ja-JP" sz="2800" dirty="0">
                <a:latin typeface="+mj-ea"/>
                <a:ea typeface="+mj-ea"/>
              </a:rPr>
              <a:t>6</a:t>
            </a:r>
            <a:r>
              <a:rPr lang="ja-JP" altLang="en-US" sz="2800" dirty="0">
                <a:latin typeface="+mj-ea"/>
                <a:ea typeface="+mj-ea"/>
              </a:rPr>
              <a:t>要素を考慮した物理的、生理的理論に基づく快適性</a:t>
            </a:r>
            <a:r>
              <a:rPr lang="ja-JP" altLang="en-US" sz="2800" dirty="0" smtClean="0">
                <a:latin typeface="+mj-ea"/>
                <a:ea typeface="+mj-ea"/>
              </a:rPr>
              <a:t>指標であり、室内</a:t>
            </a:r>
            <a:r>
              <a:rPr lang="ja-JP" altLang="en-US" sz="2800" dirty="0">
                <a:latin typeface="+mj-ea"/>
                <a:ea typeface="+mj-ea"/>
              </a:rPr>
              <a:t>における快適範囲は</a:t>
            </a:r>
            <a:r>
              <a:rPr lang="ja-JP" altLang="en-US" sz="2800" dirty="0" smtClean="0">
                <a:latin typeface="+mj-ea"/>
                <a:ea typeface="+mj-ea"/>
              </a:rPr>
              <a:t>、約</a:t>
            </a:r>
            <a:r>
              <a:rPr lang="en-US" altLang="ja-JP" sz="2800" dirty="0" smtClean="0">
                <a:latin typeface="+mj-ea"/>
                <a:ea typeface="+mj-ea"/>
              </a:rPr>
              <a:t>22</a:t>
            </a:r>
            <a:r>
              <a:rPr lang="ja-JP" altLang="en-US" sz="2800" dirty="0">
                <a:latin typeface="+mj-ea"/>
                <a:ea typeface="+mj-ea"/>
              </a:rPr>
              <a:t>～</a:t>
            </a:r>
            <a:r>
              <a:rPr lang="en-US" altLang="ja-JP" sz="2800" dirty="0">
                <a:latin typeface="+mj-ea"/>
                <a:ea typeface="+mj-ea"/>
              </a:rPr>
              <a:t>26</a:t>
            </a:r>
            <a:r>
              <a:rPr lang="ja-JP" altLang="en-US" sz="2800" dirty="0">
                <a:latin typeface="+mj-ea"/>
                <a:ea typeface="+mj-ea"/>
              </a:rPr>
              <a:t>℃。</a:t>
            </a:r>
            <a:endParaRPr lang="en-US" altLang="ja-JP" sz="2800" dirty="0">
              <a:latin typeface="+mj-ea"/>
              <a:ea typeface="+mj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00169" y="4077072"/>
            <a:ext cx="4643438" cy="642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600" dirty="0">
                <a:solidFill>
                  <a:srgbClr val="3333FF"/>
                </a:solidFill>
                <a:latin typeface="+mj-ea"/>
                <a:ea typeface="+mj-ea"/>
              </a:rPr>
              <a:t>SET</a:t>
            </a:r>
            <a:r>
              <a:rPr lang="en-US" altLang="ja-JP" sz="3600" baseline="30000" dirty="0">
                <a:solidFill>
                  <a:srgbClr val="3333FF"/>
                </a:solidFill>
                <a:latin typeface="+mj-ea"/>
                <a:ea typeface="+mj-ea"/>
              </a:rPr>
              <a:t>*</a:t>
            </a:r>
            <a:r>
              <a:rPr lang="en-US" altLang="ja-JP" sz="3600" dirty="0">
                <a:solidFill>
                  <a:srgbClr val="3333FF"/>
                </a:solidFill>
                <a:latin typeface="+mj-ea"/>
                <a:ea typeface="+mj-ea"/>
              </a:rPr>
              <a:t>(</a:t>
            </a:r>
            <a:r>
              <a:rPr lang="ja-JP" altLang="en-US" sz="3600" dirty="0">
                <a:solidFill>
                  <a:srgbClr val="3333FF"/>
                </a:solidFill>
                <a:latin typeface="+mj-ea"/>
                <a:ea typeface="+mj-ea"/>
              </a:rPr>
              <a:t>標準新有効温度</a:t>
            </a:r>
            <a:r>
              <a:rPr lang="en-US" altLang="ja-JP" sz="3600" dirty="0">
                <a:solidFill>
                  <a:srgbClr val="3333FF"/>
                </a:solidFill>
                <a:latin typeface="+mj-ea"/>
                <a:ea typeface="+mj-ea"/>
              </a:rPr>
              <a:t>)</a:t>
            </a:r>
            <a:endParaRPr lang="ja-JP" altLang="en-US" sz="3600" dirty="0">
              <a:solidFill>
                <a:srgbClr val="3333FF"/>
              </a:solidFill>
              <a:latin typeface="+mj-ea"/>
              <a:ea typeface="+mj-ea"/>
            </a:endParaRPr>
          </a:p>
        </p:txBody>
      </p:sp>
      <p:sp>
        <p:nvSpPr>
          <p:cNvPr id="17418" name="テキスト ボックス 3"/>
          <p:cNvSpPr txBox="1">
            <a:spLocks noChangeArrowheads="1"/>
          </p:cNvSpPr>
          <p:nvPr/>
        </p:nvSpPr>
        <p:spPr bwMode="auto">
          <a:xfrm>
            <a:off x="8855075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6</a:t>
            </a:r>
          </a:p>
        </p:txBody>
      </p:sp>
      <p:sp>
        <p:nvSpPr>
          <p:cNvPr id="17419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ja-JP" altLang="ja-JP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78435" y="161806"/>
            <a:ext cx="41433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4000" dirty="0" smtClean="0">
                <a:latin typeface="+mj-ea"/>
                <a:ea typeface="+mj-ea"/>
              </a:rPr>
              <a:t>温熱快適性指標</a:t>
            </a:r>
            <a:endParaRPr lang="ja-JP" altLang="en-US" sz="40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11"/>
          <p:cNvSpPr txBox="1">
            <a:spLocks noChangeArrowheads="1"/>
          </p:cNvSpPr>
          <p:nvPr/>
        </p:nvSpPr>
        <p:spPr bwMode="auto">
          <a:xfrm>
            <a:off x="1928813" y="0"/>
            <a:ext cx="5219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2800">
                <a:latin typeface="ＭＳ Ｐゴシック" charset="-128"/>
                <a:ea typeface="Arial Unicode MS" pitchFamily="50" charset="-128"/>
                <a:cs typeface="Arial Unicode MS" pitchFamily="50" charset="-128"/>
              </a:rPr>
              <a:t>東京管区気象台データ</a:t>
            </a:r>
            <a:endParaRPr lang="en-US" altLang="ja-JP" sz="2800">
              <a:latin typeface="ＭＳ Ｐゴシック" charset="-128"/>
              <a:ea typeface="Arial Unicode MS" pitchFamily="50" charset="-128"/>
              <a:cs typeface="Arial Unicode MS" pitchFamily="50" charset="-128"/>
            </a:endParaRPr>
          </a:p>
          <a:p>
            <a:pPr algn="ctr"/>
            <a:r>
              <a:rPr lang="ja-JP" altLang="en-US" sz="2800">
                <a:latin typeface="ＭＳ Ｐゴシック" charset="-128"/>
                <a:ea typeface="Arial Unicode MS" pitchFamily="50" charset="-128"/>
                <a:cs typeface="Arial Unicode MS" pitchFamily="50" charset="-128"/>
              </a:rPr>
              <a:t>（夏の調査期間）</a:t>
            </a:r>
            <a:endParaRPr lang="en-US" altLang="ja-JP" sz="2800">
              <a:latin typeface="ＭＳ Ｐゴシック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8435" name="Picture 10"/>
          <p:cNvPicPr>
            <a:picLocks noChangeAspect="1" noChangeArrowheads="1"/>
          </p:cNvPicPr>
          <p:nvPr/>
        </p:nvPicPr>
        <p:blipFill>
          <a:blip r:embed="rId2"/>
          <a:srcRect t="935" b="12592"/>
          <a:stretch>
            <a:fillRect/>
          </a:stretch>
        </p:blipFill>
        <p:spPr bwMode="auto">
          <a:xfrm>
            <a:off x="1409700" y="857250"/>
            <a:ext cx="632460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3"/>
          <a:srcRect l="1430" b="13585"/>
          <a:stretch>
            <a:fillRect/>
          </a:stretch>
        </p:blipFill>
        <p:spPr bwMode="auto">
          <a:xfrm>
            <a:off x="1500188" y="2984500"/>
            <a:ext cx="6234112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2"/>
          <p:cNvPicPr>
            <a:picLocks noChangeAspect="1" noChangeArrowheads="1"/>
          </p:cNvPicPr>
          <p:nvPr/>
        </p:nvPicPr>
        <p:blipFill>
          <a:blip r:embed="rId4"/>
          <a:srcRect l="1430" b="4333"/>
          <a:stretch>
            <a:fillRect/>
          </a:stretch>
        </p:blipFill>
        <p:spPr bwMode="auto">
          <a:xfrm>
            <a:off x="1500188" y="4862513"/>
            <a:ext cx="6234112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テキスト ボックス 3"/>
          <p:cNvSpPr txBox="1">
            <a:spLocks noChangeArrowheads="1"/>
          </p:cNvSpPr>
          <p:nvPr/>
        </p:nvSpPr>
        <p:spPr bwMode="auto">
          <a:xfrm>
            <a:off x="8855075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7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928813" y="6669088"/>
            <a:ext cx="5451475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440" name="テキスト ボックス 2"/>
          <p:cNvSpPr txBox="1">
            <a:spLocks noChangeArrowheads="1"/>
          </p:cNvSpPr>
          <p:nvPr/>
        </p:nvSpPr>
        <p:spPr bwMode="auto">
          <a:xfrm>
            <a:off x="2286000" y="64912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8/13</a:t>
            </a:r>
            <a:endParaRPr lang="ja-JP" altLang="en-US"/>
          </a:p>
        </p:txBody>
      </p:sp>
      <p:sp>
        <p:nvSpPr>
          <p:cNvPr id="18441" name="テキスト ボックス 8"/>
          <p:cNvSpPr txBox="1">
            <a:spLocks noChangeArrowheads="1"/>
          </p:cNvSpPr>
          <p:nvPr/>
        </p:nvSpPr>
        <p:spPr bwMode="auto">
          <a:xfrm>
            <a:off x="3286125" y="64912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8/14</a:t>
            </a:r>
            <a:endParaRPr lang="ja-JP" altLang="en-US"/>
          </a:p>
        </p:txBody>
      </p:sp>
      <p:sp>
        <p:nvSpPr>
          <p:cNvPr id="18442" name="テキスト ボックス 2"/>
          <p:cNvSpPr txBox="1">
            <a:spLocks noChangeArrowheads="1"/>
          </p:cNvSpPr>
          <p:nvPr/>
        </p:nvSpPr>
        <p:spPr bwMode="auto">
          <a:xfrm>
            <a:off x="5286375" y="64912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8/16</a:t>
            </a:r>
            <a:endParaRPr lang="ja-JP" altLang="en-US"/>
          </a:p>
        </p:txBody>
      </p:sp>
      <p:sp>
        <p:nvSpPr>
          <p:cNvPr id="18443" name="テキスト ボックス 2"/>
          <p:cNvSpPr txBox="1">
            <a:spLocks noChangeArrowheads="1"/>
          </p:cNvSpPr>
          <p:nvPr/>
        </p:nvSpPr>
        <p:spPr bwMode="auto">
          <a:xfrm>
            <a:off x="6286500" y="64912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8/17</a:t>
            </a:r>
            <a:endParaRPr lang="ja-JP" altLang="en-US"/>
          </a:p>
        </p:txBody>
      </p:sp>
      <p:sp>
        <p:nvSpPr>
          <p:cNvPr id="18444" name="テキスト ボックス 2"/>
          <p:cNvSpPr txBox="1">
            <a:spLocks noChangeArrowheads="1"/>
          </p:cNvSpPr>
          <p:nvPr/>
        </p:nvSpPr>
        <p:spPr bwMode="auto">
          <a:xfrm>
            <a:off x="4286250" y="64912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8/15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テキスト ボックス 11"/>
          <p:cNvSpPr txBox="1">
            <a:spLocks noChangeArrowheads="1"/>
          </p:cNvSpPr>
          <p:nvPr/>
        </p:nvSpPr>
        <p:spPr bwMode="auto">
          <a:xfrm>
            <a:off x="1928813" y="-25400"/>
            <a:ext cx="5219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2800">
                <a:latin typeface="ＭＳ Ｐゴシック" charset="-128"/>
                <a:ea typeface="Arial Unicode MS" pitchFamily="50" charset="-128"/>
                <a:cs typeface="Arial Unicode MS" pitchFamily="50" charset="-128"/>
              </a:rPr>
              <a:t>東京管区気象台データ</a:t>
            </a:r>
            <a:endParaRPr lang="en-US" altLang="ja-JP" sz="2800">
              <a:latin typeface="ＭＳ Ｐゴシック" charset="-128"/>
              <a:ea typeface="Arial Unicode MS" pitchFamily="50" charset="-128"/>
              <a:cs typeface="Arial Unicode MS" pitchFamily="50" charset="-128"/>
            </a:endParaRPr>
          </a:p>
          <a:p>
            <a:pPr algn="ctr"/>
            <a:r>
              <a:rPr lang="ja-JP" altLang="en-US" sz="2800">
                <a:latin typeface="ＭＳ Ｐゴシック" charset="-128"/>
                <a:ea typeface="Arial Unicode MS" pitchFamily="50" charset="-128"/>
                <a:cs typeface="Arial Unicode MS" pitchFamily="50" charset="-128"/>
              </a:rPr>
              <a:t>（秋の調査期間）</a:t>
            </a:r>
            <a:endParaRPr lang="en-US" altLang="ja-JP" sz="2800">
              <a:latin typeface="ＭＳ Ｐゴシック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459" name="テキスト ボックス 3"/>
          <p:cNvSpPr txBox="1">
            <a:spLocks noChangeArrowheads="1"/>
          </p:cNvSpPr>
          <p:nvPr/>
        </p:nvSpPr>
        <p:spPr bwMode="auto">
          <a:xfrm>
            <a:off x="8855075" y="109538"/>
            <a:ext cx="28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7</a:t>
            </a:r>
          </a:p>
        </p:txBody>
      </p:sp>
      <p:grpSp>
        <p:nvGrpSpPr>
          <p:cNvPr id="3" name="グループ化 17"/>
          <p:cNvGrpSpPr>
            <a:grpSpLocks noChangeAspect="1"/>
          </p:cNvGrpSpPr>
          <p:nvPr/>
        </p:nvGrpSpPr>
        <p:grpSpPr bwMode="auto">
          <a:xfrm>
            <a:off x="1969934" y="2938463"/>
            <a:ext cx="5143498" cy="1851660"/>
            <a:chOff x="1874712" y="3071810"/>
            <a:chExt cx="5357813" cy="1928826"/>
          </a:xfrm>
        </p:grpSpPr>
        <p:pic>
          <p:nvPicPr>
            <p:cNvPr id="19472" name="Picture 11"/>
            <p:cNvPicPr>
              <a:picLocks noChangeAspect="1" noChangeArrowheads="1"/>
            </p:cNvPicPr>
            <p:nvPr/>
          </p:nvPicPr>
          <p:blipFill>
            <a:blip r:embed="rId2"/>
            <a:srcRect l="60484" t="8073" b="15062"/>
            <a:stretch>
              <a:fillRect/>
            </a:stretch>
          </p:blipFill>
          <p:spPr bwMode="auto">
            <a:xfrm>
              <a:off x="4580690" y="3214690"/>
              <a:ext cx="2651835" cy="1785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12"/>
            <p:cNvPicPr>
              <a:picLocks noChangeAspect="1" noChangeArrowheads="1"/>
            </p:cNvPicPr>
            <p:nvPr/>
          </p:nvPicPr>
          <p:blipFill>
            <a:blip r:embed="rId3"/>
            <a:srcRect t="1926" r="60484" b="15062"/>
            <a:stretch>
              <a:fillRect/>
            </a:stretch>
          </p:blipFill>
          <p:spPr bwMode="auto">
            <a:xfrm>
              <a:off x="1874712" y="3071810"/>
              <a:ext cx="2651835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グループ化 15"/>
          <p:cNvGrpSpPr>
            <a:grpSpLocks noChangeAspect="1"/>
          </p:cNvGrpSpPr>
          <p:nvPr/>
        </p:nvGrpSpPr>
        <p:grpSpPr bwMode="auto">
          <a:xfrm>
            <a:off x="1997481" y="4786314"/>
            <a:ext cx="5144721" cy="1732359"/>
            <a:chOff x="500065" y="4500570"/>
            <a:chExt cx="7000893" cy="2357454"/>
          </a:xfrm>
        </p:grpSpPr>
        <p:pic>
          <p:nvPicPr>
            <p:cNvPr id="19469" name="Picture 12"/>
            <p:cNvPicPr>
              <a:picLocks noChangeAspect="1" noChangeArrowheads="1"/>
            </p:cNvPicPr>
            <p:nvPr/>
          </p:nvPicPr>
          <p:blipFill>
            <a:blip r:embed="rId4"/>
            <a:srcRect l="60483" t="7642" b="17609"/>
            <a:stretch>
              <a:fillRect/>
            </a:stretch>
          </p:blipFill>
          <p:spPr bwMode="auto">
            <a:xfrm>
              <a:off x="4000527" y="4714884"/>
              <a:ext cx="3500431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13"/>
            <p:cNvPicPr>
              <a:picLocks noChangeAspect="1" noChangeArrowheads="1"/>
            </p:cNvPicPr>
            <p:nvPr/>
          </p:nvPicPr>
          <p:blipFill>
            <a:blip r:embed="rId5"/>
            <a:srcRect t="7642" r="61290" b="17609"/>
            <a:stretch>
              <a:fillRect/>
            </a:stretch>
          </p:blipFill>
          <p:spPr bwMode="auto">
            <a:xfrm>
              <a:off x="500065" y="4714884"/>
              <a:ext cx="3428993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Picture 15"/>
            <p:cNvPicPr>
              <a:picLocks noChangeAspect="1" noChangeArrowheads="1"/>
            </p:cNvPicPr>
            <p:nvPr/>
          </p:nvPicPr>
          <p:blipFill>
            <a:blip r:embed="rId6"/>
            <a:srcRect l="29839" t="2658" r="25000" b="89867"/>
            <a:stretch>
              <a:fillRect/>
            </a:stretch>
          </p:blipFill>
          <p:spPr bwMode="auto">
            <a:xfrm>
              <a:off x="1928794" y="4500570"/>
              <a:ext cx="4000528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3" name="テキスト ボックス 2"/>
          <p:cNvSpPr txBox="1">
            <a:spLocks noChangeArrowheads="1"/>
          </p:cNvSpPr>
          <p:nvPr/>
        </p:nvSpPr>
        <p:spPr bwMode="auto">
          <a:xfrm>
            <a:off x="2357438" y="6491288"/>
            <a:ext cx="785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10/24</a:t>
            </a:r>
            <a:endParaRPr lang="ja-JP" altLang="en-US"/>
          </a:p>
        </p:txBody>
      </p:sp>
      <p:sp>
        <p:nvSpPr>
          <p:cNvPr id="19464" name="テキスト ボックス 8"/>
          <p:cNvSpPr txBox="1">
            <a:spLocks noChangeArrowheads="1"/>
          </p:cNvSpPr>
          <p:nvPr/>
        </p:nvSpPr>
        <p:spPr bwMode="auto">
          <a:xfrm>
            <a:off x="3071813" y="6491288"/>
            <a:ext cx="785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10/25</a:t>
            </a:r>
            <a:endParaRPr lang="ja-JP" altLang="en-US"/>
          </a:p>
        </p:txBody>
      </p:sp>
      <p:sp>
        <p:nvSpPr>
          <p:cNvPr id="19465" name="テキスト ボックス 2"/>
          <p:cNvSpPr txBox="1">
            <a:spLocks noChangeArrowheads="1"/>
          </p:cNvSpPr>
          <p:nvPr/>
        </p:nvSpPr>
        <p:spPr bwMode="auto">
          <a:xfrm>
            <a:off x="4572000" y="6491288"/>
            <a:ext cx="785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10/29</a:t>
            </a:r>
            <a:endParaRPr lang="ja-JP" altLang="en-US"/>
          </a:p>
        </p:txBody>
      </p:sp>
      <p:sp>
        <p:nvSpPr>
          <p:cNvPr id="19466" name="テキスト ボックス 2"/>
          <p:cNvSpPr txBox="1">
            <a:spLocks noChangeArrowheads="1"/>
          </p:cNvSpPr>
          <p:nvPr/>
        </p:nvSpPr>
        <p:spPr bwMode="auto">
          <a:xfrm>
            <a:off x="5286375" y="6491288"/>
            <a:ext cx="785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10/30</a:t>
            </a:r>
            <a:endParaRPr lang="ja-JP" altLang="en-US"/>
          </a:p>
        </p:txBody>
      </p:sp>
      <p:sp>
        <p:nvSpPr>
          <p:cNvPr id="19467" name="テキスト ボックス 2"/>
          <p:cNvSpPr txBox="1">
            <a:spLocks noChangeArrowheads="1"/>
          </p:cNvSpPr>
          <p:nvPr/>
        </p:nvSpPr>
        <p:spPr bwMode="auto">
          <a:xfrm>
            <a:off x="3857625" y="6491288"/>
            <a:ext cx="785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10/26</a:t>
            </a:r>
            <a:endParaRPr lang="ja-JP" altLang="en-US"/>
          </a:p>
        </p:txBody>
      </p:sp>
      <p:sp>
        <p:nvSpPr>
          <p:cNvPr id="19468" name="テキスト ボックス 2"/>
          <p:cNvSpPr txBox="1">
            <a:spLocks noChangeArrowheads="1"/>
          </p:cNvSpPr>
          <p:nvPr/>
        </p:nvSpPr>
        <p:spPr bwMode="auto">
          <a:xfrm>
            <a:off x="6000750" y="6491288"/>
            <a:ext cx="785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10/31</a:t>
            </a:r>
            <a:endParaRPr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1867523" y="847725"/>
            <a:ext cx="5411787" cy="2143125"/>
            <a:chOff x="1867523" y="847725"/>
            <a:chExt cx="5411787" cy="2143125"/>
          </a:xfrm>
        </p:grpSpPr>
        <p:grpSp>
          <p:nvGrpSpPr>
            <p:cNvPr id="2" name="グループ化 16"/>
            <p:cNvGrpSpPr>
              <a:grpSpLocks/>
            </p:cNvGrpSpPr>
            <p:nvPr/>
          </p:nvGrpSpPr>
          <p:grpSpPr bwMode="auto">
            <a:xfrm>
              <a:off x="1867523" y="847725"/>
              <a:ext cx="5411787" cy="2143125"/>
              <a:chOff x="1874712" y="928670"/>
              <a:chExt cx="5411932" cy="2143140"/>
            </a:xfrm>
          </p:grpSpPr>
          <p:pic>
            <p:nvPicPr>
              <p:cNvPr id="19474" name="Picture 9"/>
              <p:cNvPicPr>
                <a:picLocks noChangeAspect="1" noChangeArrowheads="1"/>
              </p:cNvPicPr>
              <p:nvPr/>
            </p:nvPicPr>
            <p:blipFill>
              <a:blip r:embed="rId7"/>
              <a:srcRect l="59677" t="10959" b="17123"/>
              <a:stretch>
                <a:fillRect/>
              </a:stretch>
            </p:blipFill>
            <p:spPr bwMode="auto">
              <a:xfrm>
                <a:off x="4580678" y="1177625"/>
                <a:ext cx="2705966" cy="1894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5" name="Picture 10"/>
              <p:cNvPicPr>
                <a:picLocks noChangeAspect="1" noChangeArrowheads="1"/>
              </p:cNvPicPr>
              <p:nvPr/>
            </p:nvPicPr>
            <p:blipFill>
              <a:blip r:embed="rId8"/>
              <a:srcRect t="1506" r="60484" b="17123"/>
              <a:stretch>
                <a:fillRect/>
              </a:stretch>
            </p:blipFill>
            <p:spPr bwMode="auto">
              <a:xfrm>
                <a:off x="1874712" y="928670"/>
                <a:ext cx="2651846" cy="2143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正方形/長方形 4"/>
            <p:cNvSpPr/>
            <p:nvPr/>
          </p:nvSpPr>
          <p:spPr>
            <a:xfrm>
              <a:off x="6700838" y="1072692"/>
              <a:ext cx="144016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</TotalTime>
  <Words>664</Words>
  <Application>Microsoft Office PowerPoint</Application>
  <PresentationFormat>画面に合わせる (4:3)</PresentationFormat>
  <Paragraphs>111</Paragraphs>
  <Slides>17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8" baseType="lpstr">
      <vt:lpstr>Office ​​テーマ</vt:lpstr>
      <vt:lpstr>屋外快適空間の創出に関する実測調査 都内Nビルにおける事例研究</vt:lpstr>
      <vt:lpstr>背景・目的</vt:lpstr>
      <vt:lpstr>PowerPoint プレゼンテーション</vt:lpstr>
      <vt:lpstr>調査範囲</vt:lpstr>
      <vt:lpstr>調査機器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利用状況データ（利用人数）</vt:lpstr>
      <vt:lpstr>利用目的別の合計人数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利用状況データ（利用人数）</dc:title>
  <dc:creator>三坂研究室</dc:creator>
  <cp:lastModifiedBy>三坂研究室</cp:lastModifiedBy>
  <cp:revision>65</cp:revision>
  <dcterms:created xsi:type="dcterms:W3CDTF">2013-02-07T04:46:50Z</dcterms:created>
  <dcterms:modified xsi:type="dcterms:W3CDTF">2013-06-04T10:49:41Z</dcterms:modified>
</cp:coreProperties>
</file>