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69" r:id="rId5"/>
    <p:sldId id="266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52" autoAdjust="0"/>
  </p:normalViewPr>
  <p:slideViewPr>
    <p:cSldViewPr showGuides="1">
      <p:cViewPr>
        <p:scale>
          <a:sx n="70" d="100"/>
          <a:sy n="70" d="100"/>
        </p:scale>
        <p:origin x="-116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6D558-4161-463A-BCC0-36C3397AFD7D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3EB12-B342-4032-86C9-9880E0B442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62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エネルギー供給ゼロがベストアンサーか？について、長谷川が発表します★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3EB12-B342-4032-86C9-9880E0B4426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私の考えるゼロ・エネルギー住宅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の定義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★エネルギー消費量を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省エネルギー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化により減らし★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敷地内の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★再生可能エネルギーを利用した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創エネルギー設備で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★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賄っている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住宅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だと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★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考え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ています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。そこで、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商品として売り出されているものと、私の考える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ゼロ・エネルギー住宅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に違いはあるのか、また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ベストアンサーとは何かを調査の対象にし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ました★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3EB12-B342-4032-86C9-9880E0B4426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44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調査をした</a:t>
            </a:r>
            <a:r>
              <a:rPr kumimoji="1" lang="en-US" altLang="ja-JP" dirty="0" smtClean="0"/>
              <a:t>S</a:t>
            </a:r>
            <a:r>
              <a:rPr kumimoji="1" lang="ja-JP" altLang="en-US" dirty="0" smtClean="0"/>
              <a:t>社は★省エネ化により消費エネルギーを削減し★太陽光発電と★燃料電池★コジェネシステムを★使用して★いました★ガス供給している</a:t>
            </a:r>
            <a:r>
              <a:rPr kumimoji="1" lang="ja-JP" altLang="en-US" smtClean="0"/>
              <a:t>ため★エネルギーの自給自足をして</a:t>
            </a:r>
            <a:r>
              <a:rPr kumimoji="1" lang="ja-JP" altLang="en-US" dirty="0" smtClean="0"/>
              <a:t>いません★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3EB12-B342-4032-86C9-9880E0B4426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4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</a:t>
            </a:r>
            <a:r>
              <a:rPr kumimoji="1" lang="ja-JP" altLang="en-US" dirty="0" smtClean="0"/>
              <a:t>社は★オール電化★住宅で★太陽光発電できない夜間に★電力供給しているので★エネルギーの自給自足を★していません★両社共、消費エネルギー以上のエネルギーを作り出している住宅でした★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3EB12-B342-4032-86C9-9880E0B4426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4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般的なゼロ・エネルギー住宅の定義は★省エネ法に定められている消費エネルギー量を★省エネルギーで削減し★創エネルギーでそれ以上のエネルギーを作り出している住宅のことを言うので、商品化されているものと私の言うゼロ・エネルギー住宅の定義は異なっていました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3EB12-B342-4032-86C9-9880E0B4426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71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solidFill>
                  <a:schemeClr val="tx1"/>
                </a:solidFill>
              </a:rPr>
              <a:t>蓄電システムの性能が悪い現状では、消費エネルギー以上のエネルギーを創りだす住宅がゼロ・エネルギー住宅のベストアンサーだと感じました★</a:t>
            </a:r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3EB12-B342-4032-86C9-9880E0B4426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55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私の考えるゼロ・エネルギー住宅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の定義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★エネルギー消費量を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省エネルギー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化により減らし★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敷地内の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★再生可能エネルギーを利用した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創エネルギー設備で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★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賄っている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住宅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だと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★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考え</a:t>
            </a:r>
            <a:r>
              <a:rPr lang="ja-JP" altLang="en-US" sz="1200" dirty="0" smtClean="0">
                <a:latin typeface="ＭＳ ゴシック" pitchFamily="49" charset="-128"/>
                <a:ea typeface="ＭＳ ゴシック" pitchFamily="49" charset="-128"/>
              </a:rPr>
              <a:t>ています</a:t>
            </a:r>
            <a:r>
              <a:rPr lang="ja-JP" altLang="ja-JP" sz="1200" dirty="0" smtClean="0">
                <a:latin typeface="ＭＳ ゴシック" pitchFamily="49" charset="-128"/>
                <a:ea typeface="ＭＳ ゴシック" pitchFamily="49" charset="-128"/>
              </a:rPr>
              <a:t>。そこで、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商品として売り出されているものと、私の考える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ゼロ・エネルギー住宅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に違いはあるのか、また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ベストアンサーとは何かを調査の対象にし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ました★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3EB12-B342-4032-86C9-9880E0B4426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44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般的なゼロ・エネルギー住宅の定義は★省エネ法に定められている消費エネルギー量を★省エネルギーで削減し★創エネルギーでそれ以上のエネルギーを作り出している住宅のことを言うので、商品化されているものと私の言うゼロ・エネルギー住宅の定義は異なっていました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3EB12-B342-4032-86C9-9880E0B4426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71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0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9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23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45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61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85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5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34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7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57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74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65EF-678A-4684-9034-C6FFC24606F0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4897-4CFA-4CDC-A794-E1394E6511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30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1510" y="188640"/>
            <a:ext cx="8820980" cy="1470025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solidFill>
                  <a:srgbClr val="FFFF00"/>
                </a:solidFill>
              </a:rPr>
              <a:t>エネルギー供給ゼロがベストアンサーか？</a:t>
            </a:r>
            <a:r>
              <a:rPr lang="en-US" altLang="ja-JP" sz="4000" dirty="0" smtClean="0">
                <a:solidFill>
                  <a:srgbClr val="FFFF00"/>
                </a:solidFill>
              </a:rPr>
              <a:t/>
            </a:r>
            <a:br>
              <a:rPr lang="en-US" altLang="ja-JP" sz="4000" dirty="0" smtClean="0">
                <a:solidFill>
                  <a:srgbClr val="FFFF00"/>
                </a:solidFill>
              </a:rPr>
            </a:br>
            <a:r>
              <a:rPr lang="ja-JP" altLang="en-US" sz="3100" dirty="0">
                <a:solidFill>
                  <a:srgbClr val="FFFF00"/>
                </a:solidFill>
              </a:rPr>
              <a:t>卒業</a:t>
            </a:r>
            <a:r>
              <a:rPr lang="ja-JP" altLang="en-US" sz="3100" dirty="0" smtClean="0">
                <a:solidFill>
                  <a:srgbClr val="FFFF00"/>
                </a:solidFill>
              </a:rPr>
              <a:t>課題</a:t>
            </a:r>
            <a:r>
              <a:rPr lang="en-US" altLang="ja-JP" sz="3100" dirty="0" smtClean="0">
                <a:solidFill>
                  <a:srgbClr val="FFFF00"/>
                </a:solidFill>
              </a:rPr>
              <a:t>Ⅱ</a:t>
            </a:r>
            <a:r>
              <a:rPr lang="ja-JP" altLang="en-US" sz="3100" dirty="0">
                <a:solidFill>
                  <a:srgbClr val="FFFF00"/>
                </a:solidFill>
              </a:rPr>
              <a:t>　</a:t>
            </a:r>
            <a:r>
              <a:rPr lang="ja-JP" altLang="en-US" sz="3100" dirty="0" smtClean="0">
                <a:solidFill>
                  <a:srgbClr val="FFFF00"/>
                </a:solidFill>
              </a:rPr>
              <a:t>「ゼロ・エネルギー建築に関する調査」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1770965"/>
            <a:ext cx="6400800" cy="577915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1083345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　長谷川春奈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69" y="2562127"/>
            <a:ext cx="2988000" cy="423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70" y="2561477"/>
            <a:ext cx="2988000" cy="423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" y="2562127"/>
            <a:ext cx="2988000" cy="423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323209" y="2605262"/>
            <a:ext cx="2582145" cy="33280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エネルギー消費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958968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はじめに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52321" y="2601144"/>
            <a:ext cx="2560698" cy="1388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+mn-ea"/>
              </a:rPr>
              <a:t>創エネルギー</a:t>
            </a:r>
            <a:endParaRPr kumimoji="1" lang="en-US" altLang="ja-JP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0981" y="1313765"/>
            <a:ext cx="648203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FFFF00"/>
                </a:solidFill>
              </a:rPr>
              <a:t>私が考えるゼロ・エネルギー</a:t>
            </a:r>
            <a:r>
              <a:rPr kumimoji="1" lang="ja-JP" altLang="en-US" sz="3200" b="1" dirty="0" smtClean="0">
                <a:solidFill>
                  <a:srgbClr val="FFFF00"/>
                </a:solidFill>
              </a:rPr>
              <a:t>建築</a:t>
            </a:r>
            <a:endParaRPr kumimoji="1" lang="ja-JP" altLang="en-US" sz="3200" b="1" dirty="0">
              <a:solidFill>
                <a:srgbClr val="FFFF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317334" y="2596891"/>
            <a:ext cx="2588021" cy="3334350"/>
            <a:chOff x="1317334" y="2808268"/>
            <a:chExt cx="2588021" cy="3334350"/>
          </a:xfrm>
        </p:grpSpPr>
        <p:sp>
          <p:nvSpPr>
            <p:cNvPr id="12" name="正方形/長方形 11"/>
            <p:cNvSpPr/>
            <p:nvPr/>
          </p:nvSpPr>
          <p:spPr>
            <a:xfrm>
              <a:off x="1317334" y="2808268"/>
              <a:ext cx="2588021" cy="13889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エネルギー消費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317334" y="4215165"/>
              <a:ext cx="2588020" cy="19274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省エネルギー化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直線矢印コネクタ 8"/>
          <p:cNvCxnSpPr/>
          <p:nvPr/>
        </p:nvCxnSpPr>
        <p:spPr>
          <a:xfrm flipH="1">
            <a:off x="3932064" y="3335747"/>
            <a:ext cx="1274868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210663" y="2826573"/>
            <a:ext cx="711859" cy="41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供給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5658" y="5994285"/>
            <a:ext cx="5187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rgbClr val="FF00FF"/>
                </a:solidFill>
                <a:latin typeface="+mn-ea"/>
              </a:rPr>
              <a:t>エネルギーの</a:t>
            </a:r>
            <a:r>
              <a:rPr lang="ja-JP" altLang="en-US" sz="4000" dirty="0" smtClean="0">
                <a:solidFill>
                  <a:srgbClr val="FF00FF"/>
                </a:solidFill>
                <a:latin typeface="+mn-ea"/>
              </a:rPr>
              <a:t>自給自足</a:t>
            </a:r>
            <a:endParaRPr kumimoji="1" lang="ja-JP" altLang="en-US" sz="4000" dirty="0">
              <a:solidFill>
                <a:srgbClr val="FF00FF"/>
              </a:solidFill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151620" y="1943835"/>
            <a:ext cx="6840760" cy="4185464"/>
            <a:chOff x="1151620" y="2168860"/>
            <a:chExt cx="6840760" cy="4185464"/>
          </a:xfrm>
        </p:grpSpPr>
        <p:cxnSp>
          <p:nvCxnSpPr>
            <p:cNvPr id="44" name="直線コネクタ 43"/>
            <p:cNvCxnSpPr/>
            <p:nvPr/>
          </p:nvCxnSpPr>
          <p:spPr>
            <a:xfrm>
              <a:off x="1151620" y="2618909"/>
              <a:ext cx="684076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7956900" y="2618909"/>
              <a:ext cx="0" cy="171019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151620" y="2618909"/>
              <a:ext cx="0" cy="3735415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1151620" y="6354324"/>
              <a:ext cx="292532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>
              <a:off x="4076945" y="4329099"/>
              <a:ext cx="391543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4076945" y="4329099"/>
              <a:ext cx="0" cy="2025225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4240704" y="216886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敷地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078041" y="4959170"/>
            <a:ext cx="300434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再生可能ネルギー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6642230" y="4149160"/>
            <a:ext cx="0" cy="720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正方形/長方形 196"/>
          <p:cNvSpPr/>
          <p:nvPr/>
        </p:nvSpPr>
        <p:spPr>
          <a:xfrm>
            <a:off x="558125" y="1914442"/>
            <a:ext cx="2582145" cy="33280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エネルギー消費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FF00"/>
                </a:solidFill>
              </a:rPr>
              <a:t>調査</a:t>
            </a:r>
            <a:r>
              <a:rPr kumimoji="1" lang="ja-JP" altLang="en-US" dirty="0" smtClean="0">
                <a:solidFill>
                  <a:srgbClr val="FFFF00"/>
                </a:solidFill>
              </a:rPr>
              <a:t>対象Ｓ社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83" name="正方形/長方形 182"/>
          <p:cNvSpPr/>
          <p:nvPr/>
        </p:nvSpPr>
        <p:spPr>
          <a:xfrm>
            <a:off x="4531582" y="1790990"/>
            <a:ext cx="2560698" cy="154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+mn-ea"/>
              </a:rPr>
              <a:t>創エネルギー</a:t>
            </a:r>
          </a:p>
        </p:txBody>
      </p:sp>
      <p:grpSp>
        <p:nvGrpSpPr>
          <p:cNvPr id="184" name="グループ化 183"/>
          <p:cNvGrpSpPr/>
          <p:nvPr/>
        </p:nvGrpSpPr>
        <p:grpSpPr>
          <a:xfrm>
            <a:off x="552249" y="1908169"/>
            <a:ext cx="2588021" cy="3334350"/>
            <a:chOff x="1317334" y="2808268"/>
            <a:chExt cx="2588021" cy="3334350"/>
          </a:xfrm>
        </p:grpSpPr>
        <p:sp>
          <p:nvSpPr>
            <p:cNvPr id="185" name="正方形/長方形 184"/>
            <p:cNvSpPr/>
            <p:nvPr/>
          </p:nvSpPr>
          <p:spPr>
            <a:xfrm>
              <a:off x="1317334" y="2808268"/>
              <a:ext cx="2588021" cy="13889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エネルギー消費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1317334" y="4215165"/>
              <a:ext cx="2588020" cy="19274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省エネルギー化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7" name="直線矢印コネクタ 186"/>
          <p:cNvCxnSpPr/>
          <p:nvPr/>
        </p:nvCxnSpPr>
        <p:spPr>
          <a:xfrm flipH="1">
            <a:off x="3166979" y="2362999"/>
            <a:ext cx="1260000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テキスト ボックス 187"/>
          <p:cNvSpPr txBox="1"/>
          <p:nvPr/>
        </p:nvSpPr>
        <p:spPr>
          <a:xfrm>
            <a:off x="3446875" y="1892780"/>
            <a:ext cx="711859" cy="41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供給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189" name="グループ化 188"/>
          <p:cNvGrpSpPr/>
          <p:nvPr/>
        </p:nvGrpSpPr>
        <p:grpSpPr>
          <a:xfrm>
            <a:off x="386535" y="1268761"/>
            <a:ext cx="6840760" cy="4185464"/>
            <a:chOff x="1151620" y="2168860"/>
            <a:chExt cx="6840760" cy="4185464"/>
          </a:xfrm>
        </p:grpSpPr>
        <p:cxnSp>
          <p:nvCxnSpPr>
            <p:cNvPr id="190" name="直線コネクタ 189"/>
            <p:cNvCxnSpPr/>
            <p:nvPr/>
          </p:nvCxnSpPr>
          <p:spPr>
            <a:xfrm>
              <a:off x="1151620" y="2618909"/>
              <a:ext cx="684076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>
              <a:off x="7956900" y="2618909"/>
              <a:ext cx="0" cy="171019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>
              <a:off x="1151620" y="2618909"/>
              <a:ext cx="0" cy="3735415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>
              <a:off x="1151620" y="6354324"/>
              <a:ext cx="292532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4076945" y="4329099"/>
              <a:ext cx="391543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>
              <a:off x="4076945" y="4329099"/>
              <a:ext cx="0" cy="2025225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テキスト ボックス 195"/>
            <p:cNvSpPr txBox="1"/>
            <p:nvPr/>
          </p:nvSpPr>
          <p:spPr>
            <a:xfrm>
              <a:off x="4240704" y="216886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敷地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3" name="グループ化 1172"/>
          <p:cNvGrpSpPr/>
          <p:nvPr/>
        </p:nvGrpSpPr>
        <p:grpSpPr>
          <a:xfrm>
            <a:off x="7317305" y="2095690"/>
            <a:ext cx="1260140" cy="523220"/>
            <a:chOff x="7317305" y="1847775"/>
            <a:chExt cx="1260140" cy="523220"/>
          </a:xfrm>
        </p:grpSpPr>
        <p:cxnSp>
          <p:nvCxnSpPr>
            <p:cNvPr id="1172" name="直線矢印コネクタ 1171"/>
            <p:cNvCxnSpPr/>
            <p:nvPr/>
          </p:nvCxnSpPr>
          <p:spPr>
            <a:xfrm>
              <a:off x="7317305" y="2317463"/>
              <a:ext cx="126014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テキスト ボックス 199"/>
            <p:cNvSpPr txBox="1"/>
            <p:nvPr/>
          </p:nvSpPr>
          <p:spPr>
            <a:xfrm>
              <a:off x="7370531" y="1847775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FFF00"/>
                  </a:solidFill>
                </a:rPr>
                <a:t>売電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175" name="直線矢印コネクタ 1174"/>
          <p:cNvCxnSpPr/>
          <p:nvPr/>
        </p:nvCxnSpPr>
        <p:spPr>
          <a:xfrm flipV="1">
            <a:off x="6454429" y="3519010"/>
            <a:ext cx="0" cy="720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6" name="テキスト ボックス 1175"/>
          <p:cNvSpPr txBox="1"/>
          <p:nvPr/>
        </p:nvSpPr>
        <p:spPr>
          <a:xfrm>
            <a:off x="5922150" y="4324607"/>
            <a:ext cx="126188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太陽光</a:t>
            </a:r>
            <a:endParaRPr lang="en-US" altLang="ja-JP" sz="2800" dirty="0" smtClean="0">
              <a:solidFill>
                <a:srgbClr val="FFFF00"/>
              </a:solidFill>
            </a:endParaRPr>
          </a:p>
        </p:txBody>
      </p:sp>
      <p:cxnSp>
        <p:nvCxnSpPr>
          <p:cNvPr id="207" name="直線矢印コネクタ 206"/>
          <p:cNvCxnSpPr/>
          <p:nvPr/>
        </p:nvCxnSpPr>
        <p:spPr>
          <a:xfrm flipH="1">
            <a:off x="3176915" y="3010507"/>
            <a:ext cx="1188000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直線コネクタ 1180"/>
          <p:cNvCxnSpPr/>
          <p:nvPr/>
        </p:nvCxnSpPr>
        <p:spPr>
          <a:xfrm>
            <a:off x="4364684" y="2979150"/>
            <a:ext cx="0" cy="180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2" name="テキスト ボックス 1181"/>
          <p:cNvSpPr txBox="1"/>
          <p:nvPr/>
        </p:nvSpPr>
        <p:spPr>
          <a:xfrm>
            <a:off x="3806915" y="4869160"/>
            <a:ext cx="1620957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燃料電池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cxnSp>
        <p:nvCxnSpPr>
          <p:cNvPr id="211" name="直線矢印コネクタ 210"/>
          <p:cNvCxnSpPr/>
          <p:nvPr/>
        </p:nvCxnSpPr>
        <p:spPr>
          <a:xfrm flipV="1">
            <a:off x="5202070" y="3527435"/>
            <a:ext cx="0" cy="125171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テキスト ボックス 211"/>
          <p:cNvSpPr txBox="1"/>
          <p:nvPr/>
        </p:nvSpPr>
        <p:spPr>
          <a:xfrm>
            <a:off x="5382090" y="351901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FF00"/>
                </a:solidFill>
              </a:rPr>
              <a:t>発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電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185" name="テキスト ボックス 1184"/>
          <p:cNvSpPr txBox="1"/>
          <p:nvPr/>
        </p:nvSpPr>
        <p:spPr>
          <a:xfrm>
            <a:off x="3534174" y="3676238"/>
            <a:ext cx="902811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排熱</a:t>
            </a:r>
            <a:endParaRPr kumimoji="1" lang="en-US" altLang="ja-JP" sz="2800" dirty="0" smtClean="0">
              <a:solidFill>
                <a:srgbClr val="FFFF00"/>
              </a:solidFill>
            </a:endParaRPr>
          </a:p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利用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cxnSp>
        <p:nvCxnSpPr>
          <p:cNvPr id="1191" name="直線矢印コネクタ 1190"/>
          <p:cNvCxnSpPr/>
          <p:nvPr/>
        </p:nvCxnSpPr>
        <p:spPr>
          <a:xfrm flipV="1">
            <a:off x="5202070" y="5454225"/>
            <a:ext cx="0" cy="720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3" name="直線コネクタ 1192"/>
          <p:cNvCxnSpPr/>
          <p:nvPr/>
        </p:nvCxnSpPr>
        <p:spPr>
          <a:xfrm>
            <a:off x="5161126" y="6160577"/>
            <a:ext cx="72008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4" name="テキスト ボックス 1193"/>
          <p:cNvSpPr txBox="1"/>
          <p:nvPr/>
        </p:nvSpPr>
        <p:spPr>
          <a:xfrm>
            <a:off x="5922150" y="5859270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FF"/>
                </a:solidFill>
              </a:rPr>
              <a:t>ガス供給</a:t>
            </a:r>
            <a:endParaRPr kumimoji="1" lang="ja-JP" altLang="en-US" sz="3200" dirty="0">
              <a:solidFill>
                <a:srgbClr val="FF00FF"/>
              </a:solidFill>
            </a:endParaRPr>
          </a:p>
        </p:txBody>
      </p:sp>
      <p:sp>
        <p:nvSpPr>
          <p:cNvPr id="1195" name="テキスト ボックス 1194"/>
          <p:cNvSpPr txBox="1"/>
          <p:nvPr/>
        </p:nvSpPr>
        <p:spPr>
          <a:xfrm>
            <a:off x="390805" y="5904275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FF"/>
                </a:solidFill>
              </a:rPr>
              <a:t>自給自足していない</a:t>
            </a:r>
            <a:endParaRPr kumimoji="1" lang="ja-JP" altLang="en-US" sz="3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8" grpId="0"/>
      <p:bldP spid="1176" grpId="0" animBg="1"/>
      <p:bldP spid="1182" grpId="0" animBg="1"/>
      <p:bldP spid="212" grpId="0"/>
      <p:bldP spid="1185" grpId="0"/>
      <p:bldP spid="1194" grpId="0"/>
      <p:bldP spid="1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正方形/長方形 196"/>
          <p:cNvSpPr/>
          <p:nvPr/>
        </p:nvSpPr>
        <p:spPr>
          <a:xfrm>
            <a:off x="558125" y="1914442"/>
            <a:ext cx="2582145" cy="33280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エネルギー消費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FF00"/>
                </a:solidFill>
              </a:rPr>
              <a:t>調査</a:t>
            </a:r>
            <a:r>
              <a:rPr kumimoji="1" lang="ja-JP" altLang="en-US" dirty="0" smtClean="0">
                <a:solidFill>
                  <a:srgbClr val="FFFF00"/>
                </a:solidFill>
              </a:rPr>
              <a:t>対象</a:t>
            </a:r>
            <a:r>
              <a:rPr kumimoji="1" lang="en-US" altLang="ja-JP" dirty="0" smtClean="0">
                <a:solidFill>
                  <a:srgbClr val="FFFF00"/>
                </a:solidFill>
              </a:rPr>
              <a:t>M</a:t>
            </a:r>
            <a:r>
              <a:rPr kumimoji="1" lang="ja-JP" altLang="en-US" dirty="0" smtClean="0">
                <a:solidFill>
                  <a:srgbClr val="FFFF00"/>
                </a:solidFill>
              </a:rPr>
              <a:t>社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83" name="正方形/長方形 182"/>
          <p:cNvSpPr/>
          <p:nvPr/>
        </p:nvSpPr>
        <p:spPr>
          <a:xfrm>
            <a:off x="4531582" y="1790990"/>
            <a:ext cx="2560698" cy="154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+mn-ea"/>
              </a:rPr>
              <a:t>創エネルギー</a:t>
            </a:r>
          </a:p>
        </p:txBody>
      </p:sp>
      <p:grpSp>
        <p:nvGrpSpPr>
          <p:cNvPr id="184" name="グループ化 183"/>
          <p:cNvGrpSpPr/>
          <p:nvPr/>
        </p:nvGrpSpPr>
        <p:grpSpPr>
          <a:xfrm>
            <a:off x="552249" y="1908169"/>
            <a:ext cx="2588021" cy="3334350"/>
            <a:chOff x="1317334" y="2808268"/>
            <a:chExt cx="2588021" cy="3334350"/>
          </a:xfrm>
        </p:grpSpPr>
        <p:sp>
          <p:nvSpPr>
            <p:cNvPr id="185" name="正方形/長方形 184"/>
            <p:cNvSpPr/>
            <p:nvPr/>
          </p:nvSpPr>
          <p:spPr>
            <a:xfrm>
              <a:off x="1317334" y="2808268"/>
              <a:ext cx="2588021" cy="138899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エネルギー消費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6" name="正方形/長方形 185"/>
            <p:cNvSpPr/>
            <p:nvPr/>
          </p:nvSpPr>
          <p:spPr>
            <a:xfrm>
              <a:off x="1317334" y="4215165"/>
              <a:ext cx="2588020" cy="19274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chemeClr val="tx1"/>
                  </a:solidFill>
                </a:rPr>
                <a:t>省エネルギー化</a:t>
              </a:r>
              <a:endParaRPr kumimoji="1" lang="ja-JP" altLang="en-US" sz="2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7" name="直線矢印コネクタ 186"/>
          <p:cNvCxnSpPr/>
          <p:nvPr/>
        </p:nvCxnSpPr>
        <p:spPr>
          <a:xfrm flipH="1">
            <a:off x="3166979" y="2362999"/>
            <a:ext cx="1260000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テキスト ボックス 187"/>
          <p:cNvSpPr txBox="1"/>
          <p:nvPr/>
        </p:nvSpPr>
        <p:spPr>
          <a:xfrm>
            <a:off x="3446875" y="1892780"/>
            <a:ext cx="711859" cy="41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供給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189" name="グループ化 188"/>
          <p:cNvGrpSpPr/>
          <p:nvPr/>
        </p:nvGrpSpPr>
        <p:grpSpPr>
          <a:xfrm>
            <a:off x="386535" y="1268761"/>
            <a:ext cx="6840760" cy="4185464"/>
            <a:chOff x="1151620" y="2168860"/>
            <a:chExt cx="6840760" cy="4185464"/>
          </a:xfrm>
        </p:grpSpPr>
        <p:cxnSp>
          <p:nvCxnSpPr>
            <p:cNvPr id="190" name="直線コネクタ 189"/>
            <p:cNvCxnSpPr/>
            <p:nvPr/>
          </p:nvCxnSpPr>
          <p:spPr>
            <a:xfrm>
              <a:off x="1151620" y="2618909"/>
              <a:ext cx="684076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>
              <a:off x="7956900" y="2618909"/>
              <a:ext cx="0" cy="171019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>
              <a:off x="1151620" y="2618909"/>
              <a:ext cx="0" cy="3735415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>
              <a:off x="1151620" y="6354324"/>
              <a:ext cx="292532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4076945" y="4329099"/>
              <a:ext cx="391543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>
              <a:off x="4076945" y="4329099"/>
              <a:ext cx="0" cy="2025225"/>
            </a:xfrm>
            <a:prstGeom prst="line">
              <a:avLst/>
            </a:prstGeom>
            <a:ln w="28575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テキスト ボックス 195"/>
            <p:cNvSpPr txBox="1"/>
            <p:nvPr/>
          </p:nvSpPr>
          <p:spPr>
            <a:xfrm>
              <a:off x="4240704" y="216886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bg1"/>
                  </a:solidFill>
                </a:rPr>
                <a:t>敷地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3" name="グループ化 1172"/>
          <p:cNvGrpSpPr/>
          <p:nvPr/>
        </p:nvGrpSpPr>
        <p:grpSpPr>
          <a:xfrm>
            <a:off x="7317305" y="1484783"/>
            <a:ext cx="1680595" cy="1080595"/>
            <a:chOff x="7317305" y="1236868"/>
            <a:chExt cx="1680595" cy="1080595"/>
          </a:xfrm>
        </p:grpSpPr>
        <p:cxnSp>
          <p:nvCxnSpPr>
            <p:cNvPr id="1172" name="直線矢印コネクタ 1171"/>
            <p:cNvCxnSpPr/>
            <p:nvPr/>
          </p:nvCxnSpPr>
          <p:spPr>
            <a:xfrm>
              <a:off x="7317305" y="2317463"/>
              <a:ext cx="126014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テキスト ボックス 199"/>
            <p:cNvSpPr txBox="1"/>
            <p:nvPr/>
          </p:nvSpPr>
          <p:spPr>
            <a:xfrm>
              <a:off x="7370531" y="1236868"/>
              <a:ext cx="16273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rgbClr val="FFFF00"/>
                  </a:solidFill>
                </a:rPr>
                <a:t>昼間の</a:t>
              </a:r>
              <a:endParaRPr kumimoji="1" lang="en-US" altLang="ja-JP" sz="2800" b="1" dirty="0" smtClean="0">
                <a:solidFill>
                  <a:srgbClr val="FFFF00"/>
                </a:solidFill>
              </a:endParaRPr>
            </a:p>
            <a:p>
              <a:r>
                <a:rPr kumimoji="1" lang="ja-JP" altLang="en-US" sz="2800" b="1" dirty="0" smtClean="0">
                  <a:solidFill>
                    <a:srgbClr val="FFFF00"/>
                  </a:solidFill>
                </a:rPr>
                <a:t>電力売電</a:t>
              </a:r>
              <a:endParaRPr kumimoji="1" lang="ja-JP" altLang="en-US" sz="2800" b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175" name="直線矢印コネクタ 1174"/>
          <p:cNvCxnSpPr/>
          <p:nvPr/>
        </p:nvCxnSpPr>
        <p:spPr>
          <a:xfrm flipV="1">
            <a:off x="5734349" y="3519010"/>
            <a:ext cx="0" cy="720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6" name="テキスト ボックス 1175"/>
          <p:cNvSpPr txBox="1"/>
          <p:nvPr/>
        </p:nvSpPr>
        <p:spPr>
          <a:xfrm>
            <a:off x="5202070" y="4324607"/>
            <a:ext cx="126188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太陽光</a:t>
            </a:r>
            <a:endParaRPr lang="en-US" altLang="ja-JP" sz="2800" dirty="0" smtClean="0">
              <a:solidFill>
                <a:srgbClr val="FFFF00"/>
              </a:solidFill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6051248" y="351901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FF00"/>
                </a:solidFill>
              </a:rPr>
              <a:t>発</a:t>
            </a:r>
            <a:r>
              <a:rPr kumimoji="1" lang="ja-JP" altLang="en-US" sz="2800" b="1" dirty="0" smtClean="0">
                <a:solidFill>
                  <a:srgbClr val="FFFF00"/>
                </a:solidFill>
              </a:rPr>
              <a:t>電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3176915" y="2888940"/>
            <a:ext cx="900000" cy="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4042992" y="2875292"/>
            <a:ext cx="0" cy="19588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446875" y="491416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FF"/>
                </a:solidFill>
              </a:rPr>
              <a:t>夜間電力供給</a:t>
            </a:r>
            <a:endParaRPr kumimoji="1" lang="ja-JP" altLang="en-US" sz="3600" dirty="0">
              <a:solidFill>
                <a:srgbClr val="FF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46775" y="5904275"/>
            <a:ext cx="409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FF"/>
                </a:solidFill>
              </a:rPr>
              <a:t>自給自足していない</a:t>
            </a:r>
            <a:endParaRPr kumimoji="1" lang="ja-JP" altLang="en-US" sz="3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8" grpId="0"/>
      <p:bldP spid="1176" grpId="0" animBg="1"/>
      <p:bldP spid="212" grpId="0"/>
      <p:bldP spid="5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0805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一般的に呼ばれている</a:t>
            </a:r>
            <a:r>
              <a:rPr kumimoji="1" lang="en-US" altLang="ja-JP" sz="3600" dirty="0" smtClean="0">
                <a:solidFill>
                  <a:srgbClr val="FFFF00"/>
                </a:solidFill>
              </a:rPr>
              <a:t/>
            </a:r>
            <a:br>
              <a:rPr kumimoji="1" lang="en-US" altLang="ja-JP" sz="3600" dirty="0" smtClean="0">
                <a:solidFill>
                  <a:srgbClr val="FFFF00"/>
                </a:solidFill>
              </a:rPr>
            </a:br>
            <a:r>
              <a:rPr kumimoji="1" lang="ja-JP" altLang="en-US" sz="3600" dirty="0" smtClean="0">
                <a:solidFill>
                  <a:srgbClr val="FFFF00"/>
                </a:solidFill>
              </a:rPr>
              <a:t>ゼロ・エネルギー住宅の定義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816018" y="2592337"/>
            <a:ext cx="0" cy="346890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1816018" y="5469710"/>
            <a:ext cx="5460339" cy="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412844" y="2724634"/>
            <a:ext cx="1119002" cy="2702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標準一次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エネルギー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消費量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3863400" y="3906013"/>
            <a:ext cx="1448120" cy="2082834"/>
          </a:xfrm>
          <a:prstGeom prst="downArrow">
            <a:avLst>
              <a:gd name="adj1" fmla="val 47369"/>
              <a:gd name="adj2" fmla="val 3708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09292" y="5189339"/>
            <a:ext cx="469417" cy="569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FF00"/>
                </a:solidFill>
              </a:rPr>
              <a:t>０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円形吹き出し 16"/>
          <p:cNvSpPr/>
          <p:nvPr/>
        </p:nvSpPr>
        <p:spPr>
          <a:xfrm>
            <a:off x="5374053" y="2464772"/>
            <a:ext cx="2349904" cy="798968"/>
          </a:xfrm>
          <a:prstGeom prst="wedgeEllipseCallout">
            <a:avLst>
              <a:gd name="adj1" fmla="val -64085"/>
              <a:gd name="adj2" fmla="val 3975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5374053" y="4382740"/>
            <a:ext cx="2468388" cy="839252"/>
          </a:xfrm>
          <a:prstGeom prst="wedgeEllipseCallout">
            <a:avLst>
              <a:gd name="adj1" fmla="val -63741"/>
              <a:gd name="adj2" fmla="val 4900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96469" y="2645744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FF00"/>
                </a:solidFill>
              </a:rPr>
              <a:t>省エネルギー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41474" y="4584746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FF00"/>
                </a:solidFill>
              </a:rPr>
              <a:t>創エネルギー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3863400" y="2704238"/>
            <a:ext cx="1448120" cy="115677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51620" y="1988840"/>
            <a:ext cx="1461614" cy="502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（ＧＪ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/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年）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/>
      <p:bldP spid="2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まとめ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FF00FF"/>
                </a:solidFill>
              </a:rPr>
              <a:t>蓄電システムの性能が悪い現状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では、私の定義したゼロ</a:t>
            </a:r>
            <a:r>
              <a:rPr lang="ja-JP" altLang="en-US" sz="3600" dirty="0">
                <a:solidFill>
                  <a:srgbClr val="FFFF00"/>
                </a:solidFill>
              </a:rPr>
              <a:t>・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エネルギー住宅にすることは難しく、</a:t>
            </a:r>
            <a:r>
              <a:rPr kumimoji="1" lang="ja-JP" altLang="en-US" sz="3600" dirty="0" smtClean="0">
                <a:solidFill>
                  <a:srgbClr val="FF00FF"/>
                </a:solidFill>
              </a:rPr>
              <a:t>消費エネルギー以上のエネルギーを創りだす住宅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が現代のゼロ・エネルギー住宅の定義として</a:t>
            </a:r>
            <a:r>
              <a:rPr kumimoji="1" lang="ja-JP" altLang="en-US" sz="3600" dirty="0" smtClean="0">
                <a:solidFill>
                  <a:srgbClr val="FF00FF"/>
                </a:solidFill>
              </a:rPr>
              <a:t>ベストアンサー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だと感じました。</a:t>
            </a:r>
            <a:endParaRPr kumimoji="1" lang="en-US" altLang="ja-JP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958968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はじめに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52321" y="2601144"/>
            <a:ext cx="2560698" cy="1388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+mn-ea"/>
              </a:rPr>
              <a:t>創エネルギー</a:t>
            </a:r>
            <a:endParaRPr kumimoji="1" lang="en-US" altLang="ja-JP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17334" y="2610539"/>
            <a:ext cx="2588021" cy="1388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エネルギー消費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17334" y="4003788"/>
            <a:ext cx="2588020" cy="1927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</a:rPr>
              <a:t>省エネルギー化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3932064" y="3335747"/>
            <a:ext cx="1274868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210663" y="282657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供給</a:t>
            </a:r>
            <a:endParaRPr kumimoji="1" lang="ja-JP" altLang="en-US" sz="2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86935" y="5229200"/>
            <a:ext cx="4687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+mn-ea"/>
              </a:rPr>
              <a:t>エネルギーの</a:t>
            </a:r>
            <a:r>
              <a:rPr lang="ja-JP" altLang="en-US" sz="3600" dirty="0" smtClean="0">
                <a:latin typeface="+mn-ea"/>
              </a:rPr>
              <a:t>自給自足</a:t>
            </a:r>
            <a:endParaRPr kumimoji="1" lang="ja-JP" altLang="en-US" sz="3600" dirty="0">
              <a:latin typeface="+mn-ea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151620" y="1943835"/>
            <a:ext cx="6840760" cy="4185464"/>
            <a:chOff x="1151620" y="2168860"/>
            <a:chExt cx="6840760" cy="4185464"/>
          </a:xfrm>
        </p:grpSpPr>
        <p:cxnSp>
          <p:nvCxnSpPr>
            <p:cNvPr id="44" name="直線コネクタ 43"/>
            <p:cNvCxnSpPr/>
            <p:nvPr/>
          </p:nvCxnSpPr>
          <p:spPr>
            <a:xfrm>
              <a:off x="1151620" y="2618909"/>
              <a:ext cx="684076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7956900" y="2618909"/>
              <a:ext cx="0" cy="171019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1151620" y="2618909"/>
              <a:ext cx="0" cy="373541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1151620" y="6354324"/>
              <a:ext cx="292532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H="1">
              <a:off x="4076945" y="4329099"/>
              <a:ext cx="391543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4076945" y="4329099"/>
              <a:ext cx="0" cy="2025225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4240704" y="2168860"/>
              <a:ext cx="902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敷地</a:t>
              </a:r>
              <a:endParaRPr kumimoji="1" lang="ja-JP" altLang="en-US" sz="2800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932040" y="4734145"/>
            <a:ext cx="332494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再生</a:t>
            </a:r>
            <a:r>
              <a:rPr kumimoji="1" lang="ja-JP" altLang="en-US" sz="2800" dirty="0" smtClean="0"/>
              <a:t>可能エネルギー</a:t>
            </a:r>
            <a:endParaRPr kumimoji="1" lang="ja-JP" altLang="en-US" sz="2800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6597225" y="4059070"/>
            <a:ext cx="0" cy="720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0805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solidFill>
                  <a:srgbClr val="FFFF00"/>
                </a:solidFill>
              </a:rPr>
              <a:t>一般的に呼ばれている</a:t>
            </a:r>
            <a:r>
              <a:rPr kumimoji="1" lang="en-US" altLang="ja-JP" sz="3600" dirty="0" smtClean="0">
                <a:solidFill>
                  <a:srgbClr val="FFFF00"/>
                </a:solidFill>
              </a:rPr>
              <a:t/>
            </a:r>
            <a:br>
              <a:rPr kumimoji="1" lang="en-US" altLang="ja-JP" sz="3600" dirty="0" smtClean="0">
                <a:solidFill>
                  <a:srgbClr val="FFFF00"/>
                </a:solidFill>
              </a:rPr>
            </a:br>
            <a:r>
              <a:rPr kumimoji="1" lang="ja-JP" altLang="en-US" sz="3600" dirty="0" smtClean="0">
                <a:solidFill>
                  <a:srgbClr val="FFFF00"/>
                </a:solidFill>
              </a:rPr>
              <a:t>ゼロ・エネルギー住宅の定義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816018" y="2592337"/>
            <a:ext cx="0" cy="34689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1816018" y="5469710"/>
            <a:ext cx="5460339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412844" y="2724634"/>
            <a:ext cx="1119002" cy="2702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標準一次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エネルギー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</a:rPr>
              <a:t>消費量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3863400" y="3892365"/>
            <a:ext cx="1448120" cy="2082834"/>
          </a:xfrm>
          <a:prstGeom prst="downArrow">
            <a:avLst>
              <a:gd name="adj1" fmla="val 47369"/>
              <a:gd name="adj2" fmla="val 370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09292" y="5189339"/>
            <a:ext cx="43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０</a:t>
            </a:r>
            <a:endParaRPr kumimoji="1" lang="ja-JP" altLang="en-US" sz="2800" b="1" dirty="0"/>
          </a:p>
        </p:txBody>
      </p:sp>
      <p:sp>
        <p:nvSpPr>
          <p:cNvPr id="17" name="円形吹き出し 16"/>
          <p:cNvSpPr/>
          <p:nvPr/>
        </p:nvSpPr>
        <p:spPr>
          <a:xfrm>
            <a:off x="5374053" y="2464772"/>
            <a:ext cx="2349904" cy="798968"/>
          </a:xfrm>
          <a:prstGeom prst="wedgeEllipseCallout">
            <a:avLst>
              <a:gd name="adj1" fmla="val -64085"/>
              <a:gd name="adj2" fmla="val 397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5374053" y="4382740"/>
            <a:ext cx="2468388" cy="839252"/>
          </a:xfrm>
          <a:prstGeom prst="wedgeEllipseCallout">
            <a:avLst>
              <a:gd name="adj1" fmla="val -63741"/>
              <a:gd name="adj2" fmla="val 490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96469" y="2645744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省エネルギー</a:t>
            </a:r>
            <a:endParaRPr kumimoji="1" lang="ja-JP" altLang="en-US" sz="20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41474" y="4584746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創エネルギー</a:t>
            </a:r>
            <a:endParaRPr kumimoji="1" lang="ja-JP" altLang="en-US" sz="2000" b="1" dirty="0"/>
          </a:p>
        </p:txBody>
      </p:sp>
      <p:sp>
        <p:nvSpPr>
          <p:cNvPr id="14" name="下矢印 13"/>
          <p:cNvSpPr/>
          <p:nvPr/>
        </p:nvSpPr>
        <p:spPr>
          <a:xfrm>
            <a:off x="3863400" y="2704238"/>
            <a:ext cx="1448120" cy="115677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51620" y="2112240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（ＧＪ</a:t>
            </a:r>
            <a:r>
              <a:rPr kumimoji="1" lang="en-US" altLang="ja-JP" sz="2400" dirty="0" smtClean="0"/>
              <a:t>/</a:t>
            </a:r>
            <a:r>
              <a:rPr kumimoji="1" lang="ja-JP" altLang="en-US" sz="2400" dirty="0" smtClean="0"/>
              <a:t>年）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59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/>
      <p:bldP spid="20" grpId="0"/>
      <p:bldP spid="14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594</Words>
  <Application>Microsoft Office PowerPoint</Application>
  <PresentationFormat>画面に合わせる (4:3)</PresentationFormat>
  <Paragraphs>82</Paragraphs>
  <Slides>8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エネルギー供給ゼロがベストアンサーか？ 卒業課題Ⅱ　「ゼロ・エネルギー建築に関する調査」</vt:lpstr>
      <vt:lpstr>はじめに</vt:lpstr>
      <vt:lpstr>調査対象Ｓ社</vt:lpstr>
      <vt:lpstr>調査対象M社</vt:lpstr>
      <vt:lpstr>一般的に呼ばれている ゼロ・エネルギー住宅の定義</vt:lpstr>
      <vt:lpstr>まとめ</vt:lpstr>
      <vt:lpstr>はじめに</vt:lpstr>
      <vt:lpstr>一般的に呼ばれている ゼロ・エネルギー住宅の定義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ゼロ・エネルギー</dc:title>
  <dc:creator>成田</dc:creator>
  <cp:lastModifiedBy>成田</cp:lastModifiedBy>
  <cp:revision>116</cp:revision>
  <dcterms:created xsi:type="dcterms:W3CDTF">2013-04-18T23:35:40Z</dcterms:created>
  <dcterms:modified xsi:type="dcterms:W3CDTF">2013-08-02T07:33:00Z</dcterms:modified>
</cp:coreProperties>
</file>