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9" r:id="rId2"/>
    <p:sldId id="300" r:id="rId3"/>
    <p:sldId id="301" r:id="rId4"/>
    <p:sldId id="306" r:id="rId5"/>
    <p:sldId id="307" r:id="rId6"/>
    <p:sldId id="304" r:id="rId7"/>
    <p:sldId id="268" r:id="rId8"/>
    <p:sldId id="270" r:id="rId9"/>
    <p:sldId id="269" r:id="rId10"/>
    <p:sldId id="308" r:id="rId11"/>
    <p:sldId id="263" r:id="rId12"/>
    <p:sldId id="271" r:id="rId13"/>
    <p:sldId id="285" r:id="rId14"/>
    <p:sldId id="258" r:id="rId15"/>
    <p:sldId id="261" r:id="rId16"/>
    <p:sldId id="287" r:id="rId17"/>
    <p:sldId id="290" r:id="rId18"/>
    <p:sldId id="297" r:id="rId19"/>
    <p:sldId id="298" r:id="rId20"/>
    <p:sldId id="291" r:id="rId21"/>
    <p:sldId id="289" r:id="rId22"/>
    <p:sldId id="278" r:id="rId23"/>
    <p:sldId id="281" r:id="rId24"/>
    <p:sldId id="282" r:id="rId25"/>
    <p:sldId id="279" r:id="rId26"/>
  </p:sldIdLst>
  <p:sldSz cx="9144000" cy="6858000" type="screen4x3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33CC"/>
    <a:srgbClr val="00FF00"/>
    <a:srgbClr val="E59C09"/>
    <a:srgbClr val="E2960C"/>
    <a:srgbClr val="000099"/>
    <a:srgbClr val="33CC33"/>
    <a:srgbClr val="000066"/>
    <a:srgbClr val="FFFF66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中間スタイル 4 - アクセント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477" autoAdjust="0"/>
  </p:normalViewPr>
  <p:slideViewPr>
    <p:cSldViewPr showGuides="1">
      <p:cViewPr>
        <p:scale>
          <a:sx n="80" d="100"/>
          <a:sy n="80" d="100"/>
        </p:scale>
        <p:origin x="-1674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E16B2-B5FD-4B4A-B789-8A4EB7BCD833}" type="datetimeFigureOut">
              <a:rPr kumimoji="1" lang="ja-JP" altLang="en-US" smtClean="0"/>
              <a:t>2014/2/17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EFECC-A4C3-4743-817B-C2731CCB07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3153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2B800-DFD6-4F6B-A74A-FAD7D5E287E1}" type="datetimeFigureOut">
              <a:rPr kumimoji="1" lang="ja-JP" altLang="en-US" smtClean="0"/>
              <a:t>2014/2/17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5A803-71AC-4FF6-AA72-8A644C106F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0907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563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18266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12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49374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04353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15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468464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6949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36949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44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344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3029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7076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91752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3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1790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84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88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1346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13151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8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12327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9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0958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65A803-71AC-4FF6-AA72-8A644C106FCE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86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01CE-9122-4D92-9C03-E53EA7B9432B}" type="datetimeFigureOut">
              <a:rPr kumimoji="1" lang="ja-JP" altLang="en-US" smtClean="0"/>
              <a:t>2014/2/17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1181-771A-4B53-B735-12BAB4CC244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5547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01CE-9122-4D92-9C03-E53EA7B9432B}" type="datetimeFigureOut">
              <a:rPr kumimoji="1" lang="ja-JP" altLang="en-US" smtClean="0"/>
              <a:t>2014/2/17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1181-771A-4B53-B735-12BAB4CC244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7508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01CE-9122-4D92-9C03-E53EA7B9432B}" type="datetimeFigureOut">
              <a:rPr kumimoji="1" lang="ja-JP" altLang="en-US" smtClean="0"/>
              <a:t>2014/2/17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1181-771A-4B53-B735-12BAB4CC244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46951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01CE-9122-4D92-9C03-E53EA7B9432B}" type="datetimeFigureOut">
              <a:rPr kumimoji="1" lang="ja-JP" altLang="en-US" smtClean="0"/>
              <a:t>2014/2/17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1181-771A-4B53-B735-12BAB4CC244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91221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01CE-9122-4D92-9C03-E53EA7B9432B}" type="datetimeFigureOut">
              <a:rPr kumimoji="1" lang="ja-JP" altLang="en-US" smtClean="0"/>
              <a:t>2014/2/17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1181-771A-4B53-B735-12BAB4CC244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8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01CE-9122-4D92-9C03-E53EA7B9432B}" type="datetimeFigureOut">
              <a:rPr kumimoji="1" lang="ja-JP" altLang="en-US" smtClean="0"/>
              <a:t>2014/2/17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1181-771A-4B53-B735-12BAB4CC244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0023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01CE-9122-4D92-9C03-E53EA7B9432B}" type="datetimeFigureOut">
              <a:rPr kumimoji="1" lang="ja-JP" altLang="en-US" smtClean="0"/>
              <a:t>2014/2/17</a:t>
            </a:fld>
            <a:endParaRPr kumimoji="1" lang="ja-JP" altLang="en-US" dirty="0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1181-771A-4B53-B735-12BAB4CC244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1626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01CE-9122-4D92-9C03-E53EA7B9432B}" type="datetimeFigureOut">
              <a:rPr kumimoji="1" lang="ja-JP" altLang="en-US" smtClean="0"/>
              <a:t>2014/2/17</a:t>
            </a:fld>
            <a:endParaRPr kumimoji="1" lang="ja-JP" altLang="en-US" dirty="0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1181-771A-4B53-B735-12BAB4CC244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70325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01CE-9122-4D92-9C03-E53EA7B9432B}" type="datetimeFigureOut">
              <a:rPr kumimoji="1" lang="ja-JP" altLang="en-US" smtClean="0"/>
              <a:t>2014/2/17</a:t>
            </a:fld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1181-771A-4B53-B735-12BAB4CC244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1586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01CE-9122-4D92-9C03-E53EA7B9432B}" type="datetimeFigureOut">
              <a:rPr kumimoji="1" lang="ja-JP" altLang="en-US" smtClean="0"/>
              <a:t>2014/2/17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1181-771A-4B53-B735-12BAB4CC244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676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F01CE-9122-4D92-9C03-E53EA7B9432B}" type="datetimeFigureOut">
              <a:rPr kumimoji="1" lang="ja-JP" altLang="en-US" smtClean="0"/>
              <a:t>2014/2/17</a:t>
            </a:fld>
            <a:endParaRPr kumimoji="1" lang="ja-JP" altLang="en-US" dirty="0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91181-771A-4B53-B735-12BAB4CC244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141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F01CE-9122-4D92-9C03-E53EA7B9432B}" type="datetimeFigureOut">
              <a:rPr kumimoji="1" lang="ja-JP" altLang="en-US" smtClean="0"/>
              <a:t>2014/2/17</a:t>
            </a:fld>
            <a:endParaRPr kumimoji="1"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91181-771A-4B53-B735-12BAB4CC2448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4544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0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3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340768"/>
            <a:ext cx="9144000" cy="2376264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solidFill>
                  <a:schemeClr val="bg1"/>
                </a:solidFill>
                <a:latin typeface="+mn-ea"/>
                <a:ea typeface="+mn-ea"/>
              </a:rPr>
              <a:t>窓ガラスと窓面日射遮蔽部材による</a:t>
            </a:r>
            <a:r>
              <a:rPr lang="en-US" altLang="ja-JP" dirty="0">
                <a:solidFill>
                  <a:schemeClr val="bg1"/>
                </a:solidFill>
                <a:latin typeface="+mn-ea"/>
                <a:ea typeface="+mn-ea"/>
              </a:rPr>
              <a:t/>
            </a:r>
            <a:br>
              <a:rPr lang="en-US" altLang="ja-JP" dirty="0">
                <a:solidFill>
                  <a:schemeClr val="bg1"/>
                </a:solidFill>
                <a:latin typeface="+mn-ea"/>
                <a:ea typeface="+mn-ea"/>
              </a:rPr>
            </a:br>
            <a:r>
              <a:rPr lang="ja-JP" altLang="en-US" dirty="0" smtClean="0">
                <a:solidFill>
                  <a:schemeClr val="bg1"/>
                </a:solidFill>
                <a:latin typeface="+mn-ea"/>
                <a:ea typeface="+mn-ea"/>
              </a:rPr>
              <a:t>夏季の室内温熱環境緩和効果</a:t>
            </a:r>
            <a:r>
              <a:rPr lang="ja-JP" altLang="en-US" dirty="0">
                <a:solidFill>
                  <a:schemeClr val="bg1"/>
                </a:solidFill>
                <a:latin typeface="+mn-ea"/>
                <a:ea typeface="+mn-ea"/>
              </a:rPr>
              <a:t/>
            </a:r>
            <a:br>
              <a:rPr lang="ja-JP" altLang="en-US" dirty="0">
                <a:solidFill>
                  <a:schemeClr val="bg1"/>
                </a:solidFill>
                <a:latin typeface="+mn-ea"/>
                <a:ea typeface="+mn-ea"/>
              </a:rPr>
            </a:br>
            <a:r>
              <a:rPr lang="en-US" altLang="ja-JP" sz="3200" dirty="0" smtClean="0">
                <a:solidFill>
                  <a:schemeClr val="bg1"/>
                </a:solidFill>
                <a:latin typeface="+mn-ea"/>
                <a:ea typeface="+mn-ea"/>
              </a:rPr>
              <a:t/>
            </a:r>
            <a:br>
              <a:rPr lang="en-US" altLang="ja-JP" sz="3200" dirty="0" smtClean="0">
                <a:solidFill>
                  <a:schemeClr val="bg1"/>
                </a:solidFill>
                <a:latin typeface="+mn-ea"/>
                <a:ea typeface="+mn-ea"/>
              </a:rPr>
            </a:br>
            <a:r>
              <a:rPr lang="ja-JP" altLang="en-US" sz="3600" dirty="0" smtClean="0">
                <a:solidFill>
                  <a:schemeClr val="bg1"/>
                </a:solidFill>
                <a:latin typeface="+mn-ea"/>
                <a:ea typeface="+mn-ea"/>
              </a:rPr>
              <a:t>－実験ハウス</a:t>
            </a:r>
            <a:r>
              <a:rPr lang="ja-JP" altLang="en-US" sz="3600" dirty="0">
                <a:solidFill>
                  <a:schemeClr val="bg1"/>
                </a:solidFill>
                <a:latin typeface="+mn-ea"/>
                <a:ea typeface="+mn-ea"/>
              </a:rPr>
              <a:t>を</a:t>
            </a:r>
            <a:r>
              <a:rPr lang="ja-JP" altLang="en-US" sz="3600" dirty="0" smtClean="0">
                <a:solidFill>
                  <a:schemeClr val="bg1"/>
                </a:solidFill>
                <a:latin typeface="+mn-ea"/>
                <a:ea typeface="+mn-ea"/>
              </a:rPr>
              <a:t>用いた屋外実験</a:t>
            </a:r>
            <a:r>
              <a:rPr lang="ja-JP" altLang="en-US" sz="3600" dirty="0">
                <a:solidFill>
                  <a:schemeClr val="bg1"/>
                </a:solidFill>
                <a:latin typeface="+mn-ea"/>
                <a:ea typeface="+mn-ea"/>
              </a:rPr>
              <a:t>－</a:t>
            </a:r>
            <a:br>
              <a:rPr lang="ja-JP" altLang="en-US" sz="3600" dirty="0">
                <a:solidFill>
                  <a:schemeClr val="bg1"/>
                </a:solidFill>
                <a:latin typeface="+mn-ea"/>
                <a:ea typeface="+mn-ea"/>
              </a:rPr>
            </a:br>
            <a:endParaRPr kumimoji="1" lang="ja-JP" altLang="en-US" sz="3600" dirty="0">
              <a:solidFill>
                <a:schemeClr val="bg1"/>
              </a:solidFill>
              <a:latin typeface="+mn-ea"/>
              <a:ea typeface="+mn-ea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572000" y="5301208"/>
            <a:ext cx="3600400" cy="792088"/>
          </a:xfrm>
        </p:spPr>
        <p:txBody>
          <a:bodyPr>
            <a:noAutofit/>
          </a:bodyPr>
          <a:lstStyle/>
          <a:p>
            <a:pPr algn="just"/>
            <a:r>
              <a:rPr kumimoji="1" lang="en-US" altLang="ja-JP" sz="2800" dirty="0" smtClean="0">
                <a:solidFill>
                  <a:schemeClr val="bg1"/>
                </a:solidFill>
              </a:rPr>
              <a:t>1103221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　　菊地　祐也</a:t>
            </a:r>
            <a:endParaRPr kumimoji="1" lang="en-US" altLang="ja-JP" sz="2800" dirty="0" smtClean="0">
              <a:solidFill>
                <a:schemeClr val="bg1"/>
              </a:solidFill>
            </a:endParaRPr>
          </a:p>
          <a:p>
            <a:pPr algn="just"/>
            <a:r>
              <a:rPr lang="en-US" altLang="ja-JP" sz="2800" dirty="0" smtClean="0">
                <a:solidFill>
                  <a:schemeClr val="bg1"/>
                </a:solidFill>
              </a:rPr>
              <a:t>1103325</a:t>
            </a:r>
            <a:r>
              <a:rPr lang="ja-JP" altLang="en-US" sz="2800" dirty="0" smtClean="0">
                <a:solidFill>
                  <a:schemeClr val="bg1"/>
                </a:solidFill>
              </a:rPr>
              <a:t>　　橘　圭太</a:t>
            </a:r>
            <a:endParaRPr lang="en-US" altLang="ja-JP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47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31584" y="309082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schemeClr val="bg1"/>
                </a:solidFill>
              </a:rPr>
              <a:t>窓ガラスの種類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11604" y="1021430"/>
            <a:ext cx="7920792" cy="1130291"/>
          </a:xfrm>
          <a:prstGeom prst="rect">
            <a:avLst/>
          </a:prstGeom>
          <a:noFill/>
        </p:spPr>
        <p:txBody>
          <a:bodyPr wrap="square" lIns="72000" tIns="72000" rIns="108000" bIns="72000" rtlCol="0">
            <a:sp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・普通ガラス</a:t>
            </a:r>
            <a:r>
              <a:rPr lang="ja-JP" altLang="en-US" sz="3200" dirty="0">
                <a:solidFill>
                  <a:schemeClr val="bg1"/>
                </a:solidFill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</a:rPr>
              <a:t>　　　　　　・ペアガラス</a:t>
            </a:r>
            <a:endParaRPr kumimoji="1" lang="en-US" altLang="ja-JP" sz="3200" dirty="0" smtClean="0">
              <a:solidFill>
                <a:schemeClr val="bg1"/>
              </a:solidFill>
            </a:endParaRPr>
          </a:p>
          <a:p>
            <a:r>
              <a:rPr kumimoji="1" lang="ja-JP" altLang="en-US" sz="3200" dirty="0" smtClean="0">
                <a:solidFill>
                  <a:schemeClr val="bg1"/>
                </a:solidFill>
              </a:rPr>
              <a:t>・断熱</a:t>
            </a:r>
            <a:r>
              <a:rPr kumimoji="1" lang="en-US" altLang="ja-JP" sz="3200" dirty="0" smtClean="0">
                <a:solidFill>
                  <a:schemeClr val="bg1"/>
                </a:solidFill>
              </a:rPr>
              <a:t>Low-E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ガラス</a:t>
            </a:r>
            <a:r>
              <a:rPr lang="ja-JP" altLang="en-US" sz="3200" dirty="0">
                <a:solidFill>
                  <a:schemeClr val="bg1"/>
                </a:solidFill>
              </a:rPr>
              <a:t>　</a:t>
            </a:r>
            <a:r>
              <a:rPr lang="ja-JP" altLang="en-US" sz="3200" dirty="0" smtClean="0">
                <a:solidFill>
                  <a:schemeClr val="bg1"/>
                </a:solidFill>
              </a:rPr>
              <a:t>　　 ・遮熱</a:t>
            </a:r>
            <a:r>
              <a:rPr lang="en-US" altLang="ja-JP" sz="3200" dirty="0" smtClean="0">
                <a:solidFill>
                  <a:schemeClr val="bg1"/>
                </a:solidFill>
              </a:rPr>
              <a:t>Low-E</a:t>
            </a:r>
            <a:r>
              <a:rPr lang="ja-JP" altLang="en-US" sz="3200" dirty="0" smtClean="0">
                <a:solidFill>
                  <a:schemeClr val="bg1"/>
                </a:solidFill>
              </a:rPr>
              <a:t>ガラス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971600" y="2179896"/>
            <a:ext cx="7200800" cy="4678103"/>
            <a:chOff x="946565" y="1255100"/>
            <a:chExt cx="7250870" cy="5498517"/>
          </a:xfrm>
        </p:grpSpPr>
        <p:grpSp>
          <p:nvGrpSpPr>
            <p:cNvPr id="13" name="グループ化 12"/>
            <p:cNvGrpSpPr/>
            <p:nvPr/>
          </p:nvGrpSpPr>
          <p:grpSpPr>
            <a:xfrm>
              <a:off x="946565" y="1255100"/>
              <a:ext cx="7250870" cy="5498517"/>
              <a:chOff x="1612679" y="817451"/>
              <a:chExt cx="7250870" cy="5498517"/>
            </a:xfrm>
          </p:grpSpPr>
          <p:grpSp>
            <p:nvGrpSpPr>
              <p:cNvPr id="12" name="グループ化 11"/>
              <p:cNvGrpSpPr/>
              <p:nvPr/>
            </p:nvGrpSpPr>
            <p:grpSpPr>
              <a:xfrm>
                <a:off x="1612679" y="817451"/>
                <a:ext cx="7250870" cy="5498517"/>
                <a:chOff x="-1931763" y="4239266"/>
                <a:chExt cx="7250870" cy="5498517"/>
              </a:xfrm>
            </p:grpSpPr>
            <p:pic>
              <p:nvPicPr>
                <p:cNvPr id="5" name="Picture 2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931763" y="4239266"/>
                  <a:ext cx="7250870" cy="549851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/>
              </p:spPr>
            </p:pic>
            <p:sp>
              <p:nvSpPr>
                <p:cNvPr id="9" name="テキスト ボックス 8"/>
                <p:cNvSpPr txBox="1"/>
                <p:nvPr/>
              </p:nvSpPr>
              <p:spPr>
                <a:xfrm>
                  <a:off x="-237844" y="8052704"/>
                  <a:ext cx="3236898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kumimoji="1" lang="ja-JP" altLang="en-US" dirty="0"/>
                </a:p>
              </p:txBody>
            </p:sp>
          </p:grpSp>
          <p:sp>
            <p:nvSpPr>
              <p:cNvPr id="11" name="テキスト ボックス 10"/>
              <p:cNvSpPr txBox="1"/>
              <p:nvPr/>
            </p:nvSpPr>
            <p:spPr>
              <a:xfrm>
                <a:off x="5238114" y="5216429"/>
                <a:ext cx="2019687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 smtClean="0"/>
                  <a:t>Low-E</a:t>
                </a:r>
                <a:r>
                  <a:rPr kumimoji="1" lang="ja-JP" altLang="en-US" b="1" dirty="0" smtClean="0"/>
                  <a:t>膜</a:t>
                </a:r>
                <a:endParaRPr kumimoji="1" lang="en-US" altLang="ja-JP" b="1" dirty="0" smtClean="0"/>
              </a:p>
              <a:p>
                <a:r>
                  <a:rPr lang="ja-JP" altLang="en-US" b="1" dirty="0" smtClean="0"/>
                  <a:t>ガラス</a:t>
                </a:r>
                <a:endParaRPr lang="en-US" altLang="ja-JP" b="1" dirty="0" smtClean="0"/>
              </a:p>
              <a:p>
                <a:r>
                  <a:rPr kumimoji="1" lang="ja-JP" altLang="en-US" b="1" dirty="0" smtClean="0"/>
                  <a:t>空気層</a:t>
                </a:r>
                <a:endParaRPr kumimoji="1" lang="ja-JP" altLang="en-US" b="1" dirty="0"/>
              </a:p>
            </p:txBody>
          </p:sp>
        </p:grp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7973" y="3829822"/>
              <a:ext cx="953472" cy="886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太陽 6"/>
          <p:cNvSpPr/>
          <p:nvPr/>
        </p:nvSpPr>
        <p:spPr>
          <a:xfrm>
            <a:off x="4644008" y="2700019"/>
            <a:ext cx="720304" cy="728982"/>
          </a:xfrm>
          <a:prstGeom prst="sun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基礎　Picture 4" descr="C:\Users\成田健一研究室\Pictures\測器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1" t="19086" r="6517"/>
          <a:stretch/>
        </p:blipFill>
        <p:spPr bwMode="auto">
          <a:xfrm flipH="1">
            <a:off x="562531" y="1637999"/>
            <a:ext cx="8084591" cy="4968552"/>
          </a:xfrm>
          <a:prstGeom prst="rect">
            <a:avLst/>
          </a:prstGeom>
          <a:noFill/>
          <a:ln w="6350"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-609"/>
            <a:ext cx="4474840" cy="850106"/>
          </a:xfrm>
        </p:spPr>
        <p:txBody>
          <a:bodyPr>
            <a:normAutofit/>
          </a:bodyPr>
          <a:lstStyle/>
          <a:p>
            <a:r>
              <a:rPr kumimoji="1" lang="ja-JP" altLang="en-US" sz="3200" dirty="0" smtClean="0">
                <a:solidFill>
                  <a:schemeClr val="bg1"/>
                </a:solidFill>
              </a:rPr>
              <a:t>測定機器設置状況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pic>
        <p:nvPicPr>
          <p:cNvPr id="1031" name="超音波　Picture 7" descr="C:\Users\成田健一研究室\Desktop\写真\測定機器\P929031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3" t="17683" r="13895" b="21445"/>
          <a:stretch/>
        </p:blipFill>
        <p:spPr bwMode="auto">
          <a:xfrm>
            <a:off x="107504" y="384575"/>
            <a:ext cx="3024336" cy="2293881"/>
          </a:xfrm>
          <a:prstGeom prst="rect">
            <a:avLst/>
          </a:prstGeom>
          <a:noFill/>
          <a:ln w="635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円/楕円 14"/>
          <p:cNvSpPr/>
          <p:nvPr/>
        </p:nvSpPr>
        <p:spPr>
          <a:xfrm>
            <a:off x="7200671" y="3933764"/>
            <a:ext cx="432048" cy="792088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25" name="緑　円/楕円 1024"/>
          <p:cNvSpPr/>
          <p:nvPr/>
        </p:nvSpPr>
        <p:spPr>
          <a:xfrm>
            <a:off x="3516166" y="3687916"/>
            <a:ext cx="792088" cy="792088"/>
          </a:xfrm>
          <a:prstGeom prst="ellipse">
            <a:avLst/>
          </a:prstGeom>
          <a:noFill/>
          <a:ln w="412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36" name="円/楕円 1035"/>
          <p:cNvSpPr/>
          <p:nvPr/>
        </p:nvSpPr>
        <p:spPr>
          <a:xfrm>
            <a:off x="2254383" y="3922735"/>
            <a:ext cx="559573" cy="394035"/>
          </a:xfrm>
          <a:prstGeom prst="ellipse">
            <a:avLst/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5" t="21301" r="14235" b="12171"/>
          <a:stretch/>
        </p:blipFill>
        <p:spPr>
          <a:xfrm>
            <a:off x="7153171" y="430098"/>
            <a:ext cx="1836204" cy="2702922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91"/>
          <a:stretch/>
        </p:blipFill>
        <p:spPr>
          <a:xfrm>
            <a:off x="3275856" y="430098"/>
            <a:ext cx="1760455" cy="2712154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8" t="24388" r="42050" b="18841"/>
          <a:stretch/>
        </p:blipFill>
        <p:spPr>
          <a:xfrm>
            <a:off x="5148103" y="414540"/>
            <a:ext cx="1866942" cy="2727712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21" name="円/楕円 20"/>
          <p:cNvSpPr/>
          <p:nvPr/>
        </p:nvSpPr>
        <p:spPr>
          <a:xfrm>
            <a:off x="6192559" y="3933764"/>
            <a:ext cx="432048" cy="792088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円/楕円 22"/>
          <p:cNvSpPr/>
          <p:nvPr/>
        </p:nvSpPr>
        <p:spPr>
          <a:xfrm>
            <a:off x="5649526" y="3933764"/>
            <a:ext cx="432048" cy="792088"/>
          </a:xfrm>
          <a:prstGeom prst="ellipse">
            <a:avLst/>
          </a:prstGeom>
          <a:noFill/>
          <a:ln w="31750" cap="flat" cmpd="sng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1" r="9228" b="11442"/>
          <a:stretch/>
        </p:blipFill>
        <p:spPr>
          <a:xfrm>
            <a:off x="171833" y="3971023"/>
            <a:ext cx="1997467" cy="2323722"/>
          </a:xfrm>
          <a:prstGeom prst="rect">
            <a:avLst/>
          </a:prstGeom>
          <a:ln w="50800">
            <a:solidFill>
              <a:srgbClr val="00B050"/>
            </a:solidFill>
          </a:ln>
        </p:spPr>
      </p:pic>
      <p:cxnSp>
        <p:nvCxnSpPr>
          <p:cNvPr id="1034" name="直線矢印コネクタ 1033"/>
          <p:cNvCxnSpPr/>
          <p:nvPr/>
        </p:nvCxnSpPr>
        <p:spPr>
          <a:xfrm flipH="1">
            <a:off x="2254383" y="4233730"/>
            <a:ext cx="1286312" cy="779446"/>
          </a:xfrm>
          <a:prstGeom prst="straightConnector1">
            <a:avLst/>
          </a:prstGeom>
          <a:ln w="635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/>
          <p:cNvCxnSpPr/>
          <p:nvPr/>
        </p:nvCxnSpPr>
        <p:spPr>
          <a:xfrm flipH="1" flipV="1">
            <a:off x="2254385" y="3133020"/>
            <a:ext cx="167168" cy="789715"/>
          </a:xfrm>
          <a:prstGeom prst="straightConnector1">
            <a:avLst/>
          </a:prstGeom>
          <a:ln w="635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6367897" y="4063761"/>
            <a:ext cx="100524" cy="5071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台形 24"/>
          <p:cNvSpPr/>
          <p:nvPr/>
        </p:nvSpPr>
        <p:spPr>
          <a:xfrm rot="5400000">
            <a:off x="6435351" y="4423770"/>
            <a:ext cx="117503" cy="43633"/>
          </a:xfrm>
          <a:prstGeom prst="trapezoid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7" name="台形 26"/>
          <p:cNvSpPr/>
          <p:nvPr/>
        </p:nvSpPr>
        <p:spPr>
          <a:xfrm rot="16200000" flipH="1">
            <a:off x="6288061" y="4165787"/>
            <a:ext cx="117503" cy="43633"/>
          </a:xfrm>
          <a:prstGeom prst="trapezoid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8" name="フローチャート : 論理積ゲート 27"/>
          <p:cNvSpPr/>
          <p:nvPr/>
        </p:nvSpPr>
        <p:spPr>
          <a:xfrm>
            <a:off x="6476260" y="4135411"/>
            <a:ext cx="43632" cy="110944"/>
          </a:xfrm>
          <a:prstGeom prst="flowChartDela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9" name="フローチャート : 論理積ゲート 28"/>
          <p:cNvSpPr/>
          <p:nvPr/>
        </p:nvSpPr>
        <p:spPr>
          <a:xfrm flipH="1">
            <a:off x="6317660" y="4386836"/>
            <a:ext cx="43632" cy="110944"/>
          </a:xfrm>
          <a:prstGeom prst="flowChartDela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6" name="正方形/長方形 35"/>
          <p:cNvSpPr/>
          <p:nvPr/>
        </p:nvSpPr>
        <p:spPr>
          <a:xfrm>
            <a:off x="7364134" y="4063202"/>
            <a:ext cx="100524" cy="50713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7" name="台形 36"/>
          <p:cNvSpPr/>
          <p:nvPr/>
        </p:nvSpPr>
        <p:spPr>
          <a:xfrm rot="5400000">
            <a:off x="7431588" y="4423211"/>
            <a:ext cx="117503" cy="43633"/>
          </a:xfrm>
          <a:prstGeom prst="trapezoid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台形 37"/>
          <p:cNvSpPr/>
          <p:nvPr/>
        </p:nvSpPr>
        <p:spPr>
          <a:xfrm rot="16200000" flipH="1">
            <a:off x="7272423" y="4426478"/>
            <a:ext cx="117503" cy="43633"/>
          </a:xfrm>
          <a:prstGeom prst="trapezoid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フローチャート : 論理積ゲート 38"/>
          <p:cNvSpPr/>
          <p:nvPr/>
        </p:nvSpPr>
        <p:spPr>
          <a:xfrm>
            <a:off x="7472497" y="4134852"/>
            <a:ext cx="43632" cy="110944"/>
          </a:xfrm>
          <a:prstGeom prst="flowChartDela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フローチャート : 論理積ゲート 39"/>
          <p:cNvSpPr/>
          <p:nvPr/>
        </p:nvSpPr>
        <p:spPr>
          <a:xfrm flipH="1">
            <a:off x="7313897" y="4136902"/>
            <a:ext cx="43632" cy="110944"/>
          </a:xfrm>
          <a:prstGeom prst="flowChartDela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grpSp>
        <p:nvGrpSpPr>
          <p:cNvPr id="8" name="グループ化 7"/>
          <p:cNvGrpSpPr/>
          <p:nvPr/>
        </p:nvGrpSpPr>
        <p:grpSpPr>
          <a:xfrm flipV="1">
            <a:off x="5813302" y="4076239"/>
            <a:ext cx="148022" cy="507137"/>
            <a:chOff x="4552265" y="4869160"/>
            <a:chExt cx="148022" cy="507137"/>
          </a:xfrm>
        </p:grpSpPr>
        <p:sp>
          <p:nvSpPr>
            <p:cNvPr id="42" name="正方形/長方形 41"/>
            <p:cNvSpPr/>
            <p:nvPr/>
          </p:nvSpPr>
          <p:spPr>
            <a:xfrm>
              <a:off x="4552265" y="4869160"/>
              <a:ext cx="100524" cy="5071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3" name="台形 42"/>
            <p:cNvSpPr/>
            <p:nvPr/>
          </p:nvSpPr>
          <p:spPr>
            <a:xfrm rot="5400000">
              <a:off x="4619719" y="5229169"/>
              <a:ext cx="117503" cy="43633"/>
            </a:xfrm>
            <a:prstGeom prst="trapezoi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5" name="フローチャート : 論理積ゲート 44"/>
            <p:cNvSpPr/>
            <p:nvPr/>
          </p:nvSpPr>
          <p:spPr>
            <a:xfrm>
              <a:off x="4648753" y="4940810"/>
              <a:ext cx="43632" cy="110944"/>
            </a:xfrm>
            <a:prstGeom prst="flowChartDelay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16" name="テキスト ボックス 15"/>
          <p:cNvSpPr txBox="1"/>
          <p:nvPr/>
        </p:nvSpPr>
        <p:spPr>
          <a:xfrm>
            <a:off x="27937" y="6324411"/>
            <a:ext cx="2285260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グローブ温度計</a:t>
            </a:r>
            <a:endParaRPr kumimoji="1" lang="ja-JP" altLang="en-US" sz="2400" dirty="0"/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08243" y="2724852"/>
            <a:ext cx="2022858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超音波風速計</a:t>
            </a:r>
            <a:endParaRPr kumimoji="1" lang="ja-JP" altLang="en-US" sz="2400" dirty="0"/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940940" y="3186517"/>
            <a:ext cx="2328767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日射計、放射計</a:t>
            </a:r>
            <a:endParaRPr kumimoji="1" lang="ja-JP" altLang="en-US" sz="24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5813302" y="5132884"/>
            <a:ext cx="170282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400" dirty="0" smtClean="0"/>
              <a:t>　　：</a:t>
            </a:r>
            <a:r>
              <a:rPr kumimoji="1" lang="ja-JP" altLang="en-US" sz="2400" dirty="0" smtClean="0"/>
              <a:t>日射計</a:t>
            </a:r>
            <a:endParaRPr kumimoji="1" lang="en-US" altLang="ja-JP" sz="2400" dirty="0" smtClean="0"/>
          </a:p>
          <a:p>
            <a:r>
              <a:rPr lang="ja-JP" altLang="en-US" sz="2400" dirty="0" smtClean="0"/>
              <a:t>　　：放射計</a:t>
            </a:r>
            <a:endParaRPr kumimoji="1" lang="ja-JP" altLang="en-US" dirty="0"/>
          </a:p>
        </p:txBody>
      </p:sp>
      <p:sp>
        <p:nvSpPr>
          <p:cNvPr id="70" name="フローチャート : 論理積ゲート 69"/>
          <p:cNvSpPr/>
          <p:nvPr/>
        </p:nvSpPr>
        <p:spPr>
          <a:xfrm>
            <a:off x="6141281" y="5257632"/>
            <a:ext cx="102555" cy="252000"/>
          </a:xfrm>
          <a:prstGeom prst="flowChartDela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1" name="台形 70"/>
          <p:cNvSpPr/>
          <p:nvPr/>
        </p:nvSpPr>
        <p:spPr>
          <a:xfrm rot="5400000">
            <a:off x="6071933" y="5703562"/>
            <a:ext cx="252000" cy="108000"/>
          </a:xfrm>
          <a:prstGeom prst="trapezoid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" name="円/楕円 2"/>
          <p:cNvSpPr>
            <a:spLocks noChangeAspect="1"/>
          </p:cNvSpPr>
          <p:nvPr/>
        </p:nvSpPr>
        <p:spPr>
          <a:xfrm>
            <a:off x="3696210" y="3860224"/>
            <a:ext cx="432000" cy="43200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25" grpId="0" animBg="1"/>
      <p:bldP spid="1036" grpId="0" animBg="1"/>
      <p:bldP spid="21" grpId="0" animBg="1"/>
      <p:bldP spid="23" grpId="0" animBg="1"/>
      <p:bldP spid="16" grpId="0" animBg="1"/>
      <p:bldP spid="44" grpId="0" animBg="1"/>
      <p:bldP spid="47" grpId="0" animBg="1"/>
      <p:bldP spid="54" grpId="0" animBg="1"/>
      <p:bldP spid="70" grpId="0" animBg="1"/>
      <p:bldP spid="7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10" y="0"/>
            <a:ext cx="7287980" cy="6858000"/>
          </a:xfrm>
          <a:prstGeom prst="rect">
            <a:avLst/>
          </a:prstGeom>
        </p:spPr>
      </p:pic>
      <p:sp>
        <p:nvSpPr>
          <p:cNvPr id="19" name="円/楕円 18"/>
          <p:cNvSpPr/>
          <p:nvPr/>
        </p:nvSpPr>
        <p:spPr>
          <a:xfrm>
            <a:off x="827584" y="2996952"/>
            <a:ext cx="1080120" cy="14401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円/楕円 19"/>
          <p:cNvSpPr/>
          <p:nvPr/>
        </p:nvSpPr>
        <p:spPr>
          <a:xfrm>
            <a:off x="3275856" y="4437112"/>
            <a:ext cx="1440160" cy="108012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円/楕円 20"/>
          <p:cNvSpPr/>
          <p:nvPr/>
        </p:nvSpPr>
        <p:spPr>
          <a:xfrm>
            <a:off x="5580112" y="3460144"/>
            <a:ext cx="2304256" cy="205708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円/楕円 21"/>
          <p:cNvSpPr/>
          <p:nvPr/>
        </p:nvSpPr>
        <p:spPr>
          <a:xfrm>
            <a:off x="6012160" y="2193923"/>
            <a:ext cx="792088" cy="1163069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円/楕円 22"/>
          <p:cNvSpPr/>
          <p:nvPr/>
        </p:nvSpPr>
        <p:spPr>
          <a:xfrm>
            <a:off x="6726038" y="1340768"/>
            <a:ext cx="1158330" cy="144016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5721719" y="5589240"/>
            <a:ext cx="2008638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200" b="1" dirty="0" smtClean="0"/>
              <a:t>超音波風速計</a:t>
            </a:r>
            <a:endParaRPr kumimoji="1" lang="ja-JP" altLang="en-US" sz="2200" b="1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2717794" y="3913892"/>
            <a:ext cx="2556284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200" b="1" dirty="0"/>
              <a:t>強制</a:t>
            </a:r>
            <a:r>
              <a:rPr lang="ja-JP" altLang="en-US" sz="2200" b="1" dirty="0" smtClean="0"/>
              <a:t>通風シェルター</a:t>
            </a:r>
            <a:endParaRPr kumimoji="1" lang="ja-JP" altLang="en-US" sz="22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908131" y="4547291"/>
            <a:ext cx="1107740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200" b="1" dirty="0" smtClean="0"/>
              <a:t>熱電対</a:t>
            </a:r>
            <a:endParaRPr kumimoji="1" lang="ja-JP" altLang="en-US" sz="2200" b="1" dirty="0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067122" y="1878321"/>
            <a:ext cx="2088232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200" b="1" dirty="0" smtClean="0"/>
              <a:t>日射計、放射計</a:t>
            </a:r>
            <a:endParaRPr kumimoji="1" lang="ja-JP" altLang="en-US" sz="2200" b="1" dirty="0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129335" y="808658"/>
            <a:ext cx="2052228" cy="43088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2200" b="1" dirty="0" smtClean="0"/>
              <a:t>グローブ温度計</a:t>
            </a:r>
            <a:endParaRPr kumimoji="1" lang="ja-JP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57251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グループ化 18"/>
          <p:cNvGrpSpPr/>
          <p:nvPr/>
        </p:nvGrpSpPr>
        <p:grpSpPr>
          <a:xfrm>
            <a:off x="755576" y="765523"/>
            <a:ext cx="4683343" cy="5904656"/>
            <a:chOff x="2771800" y="836712"/>
            <a:chExt cx="4464495" cy="5904656"/>
          </a:xfrm>
        </p:grpSpPr>
        <p:pic>
          <p:nvPicPr>
            <p:cNvPr id="15" name="基礎　Picture 4" descr="C:\Users\成田健一研究室\Pictures\測器2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92" t="24182" r="56985" b="14320"/>
            <a:stretch/>
          </p:blipFill>
          <p:spPr bwMode="auto">
            <a:xfrm flipH="1">
              <a:off x="2771800" y="836712"/>
              <a:ext cx="4464495" cy="5904656"/>
            </a:xfrm>
            <a:prstGeom prst="rect">
              <a:avLst/>
            </a:prstGeom>
            <a:noFill/>
            <a:ln w="6350">
              <a:solidFill>
                <a:schemeClr val="tx1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正方形/長方形 15"/>
            <p:cNvSpPr/>
            <p:nvPr/>
          </p:nvSpPr>
          <p:spPr>
            <a:xfrm>
              <a:off x="2915816" y="4141796"/>
              <a:ext cx="50405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4139952" y="4141796"/>
              <a:ext cx="50405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6444208" y="4126039"/>
              <a:ext cx="504056" cy="6480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42" name="グループ化 41"/>
          <p:cNvGrpSpPr/>
          <p:nvPr/>
        </p:nvGrpSpPr>
        <p:grpSpPr>
          <a:xfrm>
            <a:off x="1077651" y="3910834"/>
            <a:ext cx="216651" cy="792088"/>
            <a:chOff x="3078825" y="3982023"/>
            <a:chExt cx="206527" cy="792088"/>
          </a:xfrm>
        </p:grpSpPr>
        <p:sp>
          <p:nvSpPr>
            <p:cNvPr id="20" name="正方形/長方形 19"/>
            <p:cNvSpPr/>
            <p:nvPr/>
          </p:nvSpPr>
          <p:spPr>
            <a:xfrm>
              <a:off x="3078825" y="3982023"/>
              <a:ext cx="144016" cy="7920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4" name="フローチャート : 論理積ゲート 23"/>
            <p:cNvSpPr/>
            <p:nvPr/>
          </p:nvSpPr>
          <p:spPr>
            <a:xfrm>
              <a:off x="3222841" y="4492648"/>
              <a:ext cx="62511" cy="173281"/>
            </a:xfrm>
            <a:prstGeom prst="flowChartDelay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5" name="台形 24"/>
            <p:cNvSpPr/>
            <p:nvPr/>
          </p:nvSpPr>
          <p:spPr>
            <a:xfrm rot="5400000">
              <a:off x="3162333" y="4151287"/>
              <a:ext cx="183525" cy="62512"/>
            </a:xfrm>
            <a:prstGeom prst="trapezoi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grpSp>
        <p:nvGrpSpPr>
          <p:cNvPr id="35" name="グループ化 34"/>
          <p:cNvGrpSpPr/>
          <p:nvPr/>
        </p:nvGrpSpPr>
        <p:grpSpPr>
          <a:xfrm>
            <a:off x="2351432" y="3910834"/>
            <a:ext cx="277637" cy="792088"/>
            <a:chOff x="4293083" y="3982023"/>
            <a:chExt cx="264663" cy="792088"/>
          </a:xfrm>
        </p:grpSpPr>
        <p:sp>
          <p:nvSpPr>
            <p:cNvPr id="21" name="正方形/長方形 20"/>
            <p:cNvSpPr/>
            <p:nvPr/>
          </p:nvSpPr>
          <p:spPr>
            <a:xfrm>
              <a:off x="4355597" y="3982023"/>
              <a:ext cx="144016" cy="7920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6" name="台形 25"/>
            <p:cNvSpPr/>
            <p:nvPr/>
          </p:nvSpPr>
          <p:spPr>
            <a:xfrm rot="16200000" flipH="1">
              <a:off x="4225825" y="4158040"/>
              <a:ext cx="197031" cy="62512"/>
            </a:xfrm>
            <a:prstGeom prst="trapezoi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7" name="台形 26"/>
            <p:cNvSpPr/>
            <p:nvPr/>
          </p:nvSpPr>
          <p:spPr>
            <a:xfrm rot="5400000">
              <a:off x="4440262" y="4534030"/>
              <a:ext cx="182615" cy="52351"/>
            </a:xfrm>
            <a:prstGeom prst="trapezoid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フローチャート : 論理積ゲート 29"/>
            <p:cNvSpPr/>
            <p:nvPr/>
          </p:nvSpPr>
          <p:spPr>
            <a:xfrm>
              <a:off x="4495235" y="4114530"/>
              <a:ext cx="62511" cy="173282"/>
            </a:xfrm>
            <a:prstGeom prst="flowChartDelay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フローチャート : 論理積ゲート 30"/>
            <p:cNvSpPr/>
            <p:nvPr/>
          </p:nvSpPr>
          <p:spPr>
            <a:xfrm flipH="1">
              <a:off x="4293083" y="4491740"/>
              <a:ext cx="68296" cy="161033"/>
            </a:xfrm>
            <a:prstGeom prst="flowChartDelay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7" name="正方形/長方形 36"/>
          <p:cNvSpPr/>
          <p:nvPr/>
        </p:nvSpPr>
        <p:spPr>
          <a:xfrm>
            <a:off x="4799925" y="3959092"/>
            <a:ext cx="151076" cy="792088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8" name="台形 37"/>
          <p:cNvSpPr/>
          <p:nvPr/>
        </p:nvSpPr>
        <p:spPr>
          <a:xfrm rot="16200000" flipH="1">
            <a:off x="4668620" y="4501702"/>
            <a:ext cx="197031" cy="65576"/>
          </a:xfrm>
          <a:prstGeom prst="trapezoid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39" name="台形 38"/>
          <p:cNvSpPr/>
          <p:nvPr/>
        </p:nvSpPr>
        <p:spPr>
          <a:xfrm rot="5400000">
            <a:off x="4893216" y="4509816"/>
            <a:ext cx="182615" cy="54917"/>
          </a:xfrm>
          <a:prstGeom prst="trapezoid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0" name="フローチャート : 論理積ゲート 39"/>
          <p:cNvSpPr/>
          <p:nvPr/>
        </p:nvSpPr>
        <p:spPr>
          <a:xfrm>
            <a:off x="4946408" y="4091599"/>
            <a:ext cx="65575" cy="173282"/>
          </a:xfrm>
          <a:prstGeom prst="flowChartDela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1" name="フローチャート : 論理積ゲート 40"/>
          <p:cNvSpPr/>
          <p:nvPr/>
        </p:nvSpPr>
        <p:spPr>
          <a:xfrm flipH="1">
            <a:off x="4721889" y="4100684"/>
            <a:ext cx="71644" cy="161033"/>
          </a:xfrm>
          <a:prstGeom prst="flowChartDelay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4" name="正方形/長方形 43"/>
          <p:cNvSpPr/>
          <p:nvPr/>
        </p:nvSpPr>
        <p:spPr>
          <a:xfrm>
            <a:off x="5427951" y="777398"/>
            <a:ext cx="3032481" cy="5881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2" name="下矢印 71"/>
          <p:cNvSpPr/>
          <p:nvPr/>
        </p:nvSpPr>
        <p:spPr>
          <a:xfrm rot="3641708">
            <a:off x="5586568" y="2444004"/>
            <a:ext cx="1054061" cy="1545881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75" name="右矢印 74"/>
          <p:cNvSpPr/>
          <p:nvPr/>
        </p:nvSpPr>
        <p:spPr>
          <a:xfrm rot="5400000">
            <a:off x="3313672" y="4172985"/>
            <a:ext cx="609268" cy="304452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5220072" y="3924235"/>
            <a:ext cx="2703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鉛直面</a:t>
            </a:r>
            <a:r>
              <a:rPr lang="ja-JP" altLang="en-US" sz="3200" dirty="0" smtClean="0"/>
              <a:t>日射量</a:t>
            </a:r>
            <a:endParaRPr kumimoji="1" lang="ja-JP" altLang="en-US" sz="3200" dirty="0"/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392345" y="4884149"/>
            <a:ext cx="157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反射率</a:t>
            </a:r>
            <a:endParaRPr kumimoji="1" lang="ja-JP" altLang="en-US" sz="3200" dirty="0"/>
          </a:p>
        </p:txBody>
      </p:sp>
      <p:sp>
        <p:nvSpPr>
          <p:cNvPr id="82" name="円/楕円 81"/>
          <p:cNvSpPr/>
          <p:nvPr/>
        </p:nvSpPr>
        <p:spPr>
          <a:xfrm>
            <a:off x="4848385" y="4019591"/>
            <a:ext cx="263938" cy="311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6" name="右矢印 75"/>
          <p:cNvSpPr/>
          <p:nvPr/>
        </p:nvSpPr>
        <p:spPr>
          <a:xfrm rot="2789527">
            <a:off x="3797389" y="4131184"/>
            <a:ext cx="745656" cy="304452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4" name="右矢印 73"/>
          <p:cNvSpPr/>
          <p:nvPr/>
        </p:nvSpPr>
        <p:spPr>
          <a:xfrm rot="9133327">
            <a:off x="2629361" y="4094226"/>
            <a:ext cx="749617" cy="304452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2547525" y="5770553"/>
            <a:ext cx="5812797" cy="58477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吸収率＝</a:t>
            </a:r>
            <a:r>
              <a:rPr lang="en-US" altLang="ja-JP" sz="3200" dirty="0"/>
              <a:t> 1</a:t>
            </a:r>
            <a:r>
              <a:rPr lang="ja-JP" altLang="en-US" sz="3200" dirty="0" smtClean="0"/>
              <a:t>－（透過率</a:t>
            </a:r>
            <a:r>
              <a:rPr lang="ja-JP" altLang="en-US" sz="3200" dirty="0"/>
              <a:t>－</a:t>
            </a:r>
            <a:r>
              <a:rPr lang="ja-JP" altLang="en-US" sz="3200" dirty="0" smtClean="0"/>
              <a:t>反射率）</a:t>
            </a:r>
            <a:endParaRPr kumimoji="1" lang="ja-JP" altLang="en-US" sz="3200" dirty="0"/>
          </a:p>
        </p:txBody>
      </p:sp>
      <p:sp>
        <p:nvSpPr>
          <p:cNvPr id="84" name="テキスト ボックス 83"/>
          <p:cNvSpPr txBox="1"/>
          <p:nvPr/>
        </p:nvSpPr>
        <p:spPr>
          <a:xfrm>
            <a:off x="1020461" y="4788829"/>
            <a:ext cx="140261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透過</a:t>
            </a:r>
            <a:r>
              <a:rPr lang="ja-JP" altLang="en-US" sz="3200" dirty="0" smtClean="0"/>
              <a:t>率</a:t>
            </a:r>
            <a:endParaRPr kumimoji="1" lang="ja-JP" altLang="en-US" sz="3200" dirty="0"/>
          </a:p>
        </p:txBody>
      </p:sp>
      <p:sp>
        <p:nvSpPr>
          <p:cNvPr id="86" name="テキスト ボックス 85"/>
          <p:cNvSpPr txBox="1"/>
          <p:nvPr/>
        </p:nvSpPr>
        <p:spPr>
          <a:xfrm>
            <a:off x="2863659" y="4869160"/>
            <a:ext cx="2246781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200" dirty="0" smtClean="0"/>
              <a:t>反射日射量</a:t>
            </a:r>
            <a:endParaRPr kumimoji="1" lang="ja-JP" altLang="en-US" sz="3200" dirty="0"/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906651" y="3221087"/>
            <a:ext cx="229719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透過</a:t>
            </a:r>
            <a:r>
              <a:rPr lang="ja-JP" altLang="en-US" sz="3200" dirty="0" smtClean="0"/>
              <a:t>日射量</a:t>
            </a:r>
            <a:endParaRPr kumimoji="1" lang="ja-JP" altLang="en-US" sz="3200" dirty="0"/>
          </a:p>
        </p:txBody>
      </p:sp>
      <p:sp>
        <p:nvSpPr>
          <p:cNvPr id="89" name="テキスト ボックス 88"/>
          <p:cNvSpPr txBox="1"/>
          <p:nvPr/>
        </p:nvSpPr>
        <p:spPr>
          <a:xfrm>
            <a:off x="2046923" y="1494620"/>
            <a:ext cx="5602924" cy="58477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3200" dirty="0"/>
              <a:t>日射</a:t>
            </a:r>
            <a:r>
              <a:rPr lang="ja-JP" altLang="en-US" sz="3200" dirty="0" smtClean="0"/>
              <a:t>遮蔽率＝</a:t>
            </a:r>
            <a:r>
              <a:rPr kumimoji="1" lang="ja-JP" altLang="en-US" sz="3200" dirty="0" smtClean="0"/>
              <a:t>反射率＋吸収率</a:t>
            </a:r>
            <a:endParaRPr kumimoji="1" lang="ja-JP" altLang="en-US" sz="3200" dirty="0"/>
          </a:p>
        </p:txBody>
      </p:sp>
      <p:sp>
        <p:nvSpPr>
          <p:cNvPr id="45" name="円/楕円 44"/>
          <p:cNvSpPr/>
          <p:nvPr/>
        </p:nvSpPr>
        <p:spPr>
          <a:xfrm>
            <a:off x="4625742" y="4032596"/>
            <a:ext cx="263938" cy="311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6" name="円/楕円 45"/>
          <p:cNvSpPr/>
          <p:nvPr/>
        </p:nvSpPr>
        <p:spPr>
          <a:xfrm>
            <a:off x="2455621" y="3974050"/>
            <a:ext cx="263938" cy="311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5576" y="131067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chemeClr val="bg1"/>
                </a:solidFill>
              </a:rPr>
              <a:t>日射遮蔽部材の日射遮蔽率の実測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922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1" grpId="0"/>
      <p:bldP spid="76" grpId="0" animBg="1"/>
      <p:bldP spid="74" grpId="0" animBg="1"/>
      <p:bldP spid="83" grpId="0" animBg="1"/>
      <p:bldP spid="84" grpId="0" animBg="1"/>
      <p:bldP spid="86" grpId="0" animBg="1"/>
      <p:bldP spid="87" grpId="0" animBg="1"/>
      <p:bldP spid="89" grpId="0" animBg="1"/>
      <p:bldP spid="45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703156"/>
              </p:ext>
            </p:extLst>
          </p:nvPr>
        </p:nvGraphicFramePr>
        <p:xfrm>
          <a:off x="467709" y="808341"/>
          <a:ext cx="7804663" cy="415733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49250"/>
                <a:gridCol w="2259244"/>
                <a:gridCol w="1232316"/>
                <a:gridCol w="1163853"/>
              </a:tblGrid>
              <a:tr h="593905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b="1" dirty="0" smtClean="0">
                          <a:latin typeface="+mn-ea"/>
                          <a:ea typeface="+mn-ea"/>
                        </a:rPr>
                        <a:t>遮蔽部材</a:t>
                      </a:r>
                      <a:endParaRPr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日射遮蔽率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反射率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吸収率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390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緑のカーテン</a:t>
                      </a:r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密度：高</a:t>
                      </a:r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95%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29%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66%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9390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緑のカーテン</a:t>
                      </a:r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密度：中</a:t>
                      </a:r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86%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27%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59%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9390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緑のカーテン</a:t>
                      </a:r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(</a:t>
                      </a:r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密度：低</a:t>
                      </a:r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)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77%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18%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59%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9390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すだれ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63%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32%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31%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9390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黒寒冷紗</a:t>
                      </a:r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90%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91%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4%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87%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93905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人工緑のカーテン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65%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24%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solidFill>
                            <a:sysClr val="windowText" lastClr="000000"/>
                          </a:solidFill>
                          <a:latin typeface="+mn-ea"/>
                          <a:ea typeface="+mn-ea"/>
                        </a:rPr>
                        <a:t>41%</a:t>
                      </a:r>
                      <a:endParaRPr kumimoji="1" lang="ja-JP" altLang="en-US" sz="2400" b="1" dirty="0">
                        <a:solidFill>
                          <a:sysClr val="windowText" lastClr="00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323528" y="22389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</a:rPr>
              <a:t>日射</a:t>
            </a:r>
            <a:r>
              <a:rPr lang="ja-JP" altLang="en-US" sz="3200" b="1" dirty="0" smtClean="0">
                <a:solidFill>
                  <a:schemeClr val="bg1"/>
                </a:solidFill>
              </a:rPr>
              <a:t>遮蔽性能 （遮蔽部材）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円/楕円 3"/>
          <p:cNvSpPr/>
          <p:nvPr/>
        </p:nvSpPr>
        <p:spPr>
          <a:xfrm>
            <a:off x="3987533" y="1449159"/>
            <a:ext cx="144016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5" name="円/楕円 4"/>
          <p:cNvSpPr/>
          <p:nvPr/>
        </p:nvSpPr>
        <p:spPr>
          <a:xfrm>
            <a:off x="4008794" y="3818400"/>
            <a:ext cx="144016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4020669" y="4425995"/>
            <a:ext cx="144016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円/楕円 6"/>
          <p:cNvSpPr/>
          <p:nvPr/>
        </p:nvSpPr>
        <p:spPr>
          <a:xfrm>
            <a:off x="4011282" y="3227239"/>
            <a:ext cx="144016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23528" y="507585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※</a:t>
            </a:r>
            <a:r>
              <a:rPr kumimoji="1" lang="ja-JP" altLang="en-US" sz="2400" b="1" dirty="0" smtClean="0">
                <a:solidFill>
                  <a:schemeClr val="bg1"/>
                </a:solidFill>
              </a:rPr>
              <a:t>西向き、通風なし、鉛直面日射量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300W/</a:t>
            </a:r>
            <a:r>
              <a:rPr kumimoji="1" lang="ja-JP" altLang="en-US" sz="2400" b="1" dirty="0" smtClean="0">
                <a:solidFill>
                  <a:schemeClr val="bg1"/>
                </a:solidFill>
              </a:rPr>
              <a:t>㎡以上のデータを使用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3528" y="5546849"/>
            <a:ext cx="8928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bg1"/>
                </a:solidFill>
              </a:rPr>
              <a:t>高密度の緑のカーテン、黒寒冷紗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90%</a:t>
            </a:r>
            <a:r>
              <a:rPr kumimoji="1" lang="ja-JP" altLang="en-US" sz="2400" b="1" dirty="0" smtClean="0">
                <a:solidFill>
                  <a:schemeClr val="bg1"/>
                </a:solidFill>
              </a:rPr>
              <a:t>は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9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割以上日射遮蔽できる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5463" y="6057931"/>
            <a:ext cx="7950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chemeClr val="bg1"/>
                </a:solidFill>
              </a:rPr>
              <a:t>すだれ、人工緑のカーテン</a:t>
            </a:r>
            <a:r>
              <a:rPr lang="ja-JP" altLang="en-US" sz="2400" b="1" dirty="0">
                <a:solidFill>
                  <a:schemeClr val="bg1"/>
                </a:solidFill>
              </a:rPr>
              <a:t>の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日射遮蔽率は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6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割程度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82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398399"/>
              </p:ext>
            </p:extLst>
          </p:nvPr>
        </p:nvGraphicFramePr>
        <p:xfrm>
          <a:off x="589326" y="1135103"/>
          <a:ext cx="7632848" cy="36004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79922"/>
                <a:gridCol w="2209508"/>
                <a:gridCol w="1205186"/>
                <a:gridCol w="1138232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ja-JP" altLang="en-US" sz="2400" b="1" dirty="0" smtClean="0">
                          <a:latin typeface="+mn-ea"/>
                          <a:ea typeface="+mn-ea"/>
                        </a:rPr>
                        <a:t>窓ガラスの種類</a:t>
                      </a:r>
                      <a:endParaRPr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日射遮蔽率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反射率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吸収率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普通ガラス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28%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18%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10%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ペアガラス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32%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24%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8%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遮熱</a:t>
                      </a:r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Low-E</a:t>
                      </a:r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ガラス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69%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41%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28%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断熱</a:t>
                      </a:r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Low-E</a:t>
                      </a:r>
                      <a:r>
                        <a:rPr kumimoji="1" lang="ja-JP" altLang="en-US" sz="2400" b="1" dirty="0" smtClean="0">
                          <a:latin typeface="+mn-ea"/>
                          <a:ea typeface="+mn-ea"/>
                        </a:rPr>
                        <a:t>ガラス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68%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41%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 smtClean="0">
                          <a:latin typeface="+mn-ea"/>
                          <a:ea typeface="+mn-ea"/>
                        </a:rPr>
                        <a:t>27%</a:t>
                      </a:r>
                      <a:endParaRPr kumimoji="1" lang="ja-JP" altLang="en-US" sz="24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323528" y="18864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</a:rPr>
              <a:t>日射</a:t>
            </a:r>
            <a:r>
              <a:rPr lang="ja-JP" altLang="en-US" sz="3200" b="1" dirty="0" smtClean="0">
                <a:solidFill>
                  <a:schemeClr val="bg1"/>
                </a:solidFill>
              </a:rPr>
              <a:t>遮蔽性能 （窓ガラス</a:t>
            </a:r>
            <a:r>
              <a:rPr lang="ja-JP" altLang="en-US" sz="3200" b="1" dirty="0">
                <a:solidFill>
                  <a:schemeClr val="bg1"/>
                </a:solidFill>
              </a:rPr>
              <a:t>）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5" name="円/楕円 4"/>
          <p:cNvSpPr/>
          <p:nvPr/>
        </p:nvSpPr>
        <p:spPr>
          <a:xfrm>
            <a:off x="4033835" y="3391859"/>
            <a:ext cx="144016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円/楕円 5"/>
          <p:cNvSpPr/>
          <p:nvPr/>
        </p:nvSpPr>
        <p:spPr>
          <a:xfrm>
            <a:off x="4045710" y="4132186"/>
            <a:ext cx="1440160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6150" y="4926632"/>
            <a:ext cx="6654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 smtClean="0">
                <a:solidFill>
                  <a:schemeClr val="bg1"/>
                </a:solidFill>
              </a:rPr>
              <a:t>※</a:t>
            </a:r>
            <a:r>
              <a:rPr kumimoji="1" lang="ja-JP" altLang="en-US" sz="2400" b="1" dirty="0" smtClean="0">
                <a:solidFill>
                  <a:schemeClr val="bg1"/>
                </a:solidFill>
              </a:rPr>
              <a:t>西向き、通風なし、遮蔽部材なしのデータを使用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46150" y="5485564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chemeClr val="bg1"/>
                </a:solidFill>
              </a:rPr>
              <a:t>遮熱・断熱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Low-E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ガラスは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7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割近い日射遮蔽率があり、</a:t>
            </a:r>
            <a:endParaRPr lang="en-US" altLang="ja-JP" sz="2400" b="1" dirty="0" smtClean="0">
              <a:solidFill>
                <a:schemeClr val="bg1"/>
              </a:solidFill>
            </a:endParaRPr>
          </a:p>
          <a:p>
            <a:r>
              <a:rPr lang="ja-JP" altLang="en-US" sz="2400" b="1" dirty="0" smtClean="0">
                <a:solidFill>
                  <a:schemeClr val="bg1"/>
                </a:solidFill>
              </a:rPr>
              <a:t>すだれ</a:t>
            </a:r>
            <a:r>
              <a:rPr lang="ja-JP" altLang="en-US" sz="2400" b="1" dirty="0">
                <a:solidFill>
                  <a:schemeClr val="bg1"/>
                </a:solidFill>
              </a:rPr>
              <a:t>や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人工緑のカーテンよりも日射を遮蔽できる</a:t>
            </a:r>
            <a:endParaRPr lang="en-US" altLang="ja-JP" sz="24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7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グループ化 23"/>
          <p:cNvGrpSpPr/>
          <p:nvPr/>
        </p:nvGrpSpPr>
        <p:grpSpPr>
          <a:xfrm>
            <a:off x="611560" y="693454"/>
            <a:ext cx="7920880" cy="6064428"/>
            <a:chOff x="611560" y="604530"/>
            <a:chExt cx="7920880" cy="6224602"/>
          </a:xfrm>
        </p:grpSpPr>
        <p:grpSp>
          <p:nvGrpSpPr>
            <p:cNvPr id="22" name="グループ化 21"/>
            <p:cNvGrpSpPr/>
            <p:nvPr/>
          </p:nvGrpSpPr>
          <p:grpSpPr>
            <a:xfrm>
              <a:off x="611560" y="604530"/>
              <a:ext cx="7920880" cy="6224602"/>
              <a:chOff x="611560" y="332656"/>
              <a:chExt cx="7920880" cy="6224602"/>
            </a:xfrm>
          </p:grpSpPr>
          <p:grpSp>
            <p:nvGrpSpPr>
              <p:cNvPr id="6" name="グループ化 5"/>
              <p:cNvGrpSpPr/>
              <p:nvPr/>
            </p:nvGrpSpPr>
            <p:grpSpPr>
              <a:xfrm>
                <a:off x="611560" y="332656"/>
                <a:ext cx="7920880" cy="6222199"/>
                <a:chOff x="1187622" y="332656"/>
                <a:chExt cx="6768753" cy="6222199"/>
              </a:xfrm>
            </p:grpSpPr>
            <p:pic>
              <p:nvPicPr>
                <p:cNvPr id="2" name="基礎　Picture 4" descr="C:\Users\成田健一研究室\Pictures\測器2.png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175" t="33411" r="55487" b="18048"/>
                <a:stretch/>
              </p:blipFill>
              <p:spPr bwMode="auto">
                <a:xfrm flipH="1">
                  <a:off x="1187622" y="332656"/>
                  <a:ext cx="6768753" cy="6222199"/>
                </a:xfrm>
                <a:prstGeom prst="rect">
                  <a:avLst/>
                </a:prstGeom>
                <a:noFill/>
                <a:ln w="6350">
                  <a:solidFill>
                    <a:schemeClr val="tx1"/>
                  </a:solidFill>
                  <a:prstDash val="sysDash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" name="正方形/長方形 2"/>
                <p:cNvSpPr/>
                <p:nvPr/>
              </p:nvSpPr>
              <p:spPr>
                <a:xfrm>
                  <a:off x="1907704" y="3645024"/>
                  <a:ext cx="576064" cy="8640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4" name="正方形/長方形 3"/>
                <p:cNvSpPr/>
                <p:nvPr/>
              </p:nvSpPr>
              <p:spPr>
                <a:xfrm>
                  <a:off x="3568203" y="3587504"/>
                  <a:ext cx="576064" cy="8640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5" name="正方形/長方形 4"/>
                <p:cNvSpPr/>
                <p:nvPr/>
              </p:nvSpPr>
              <p:spPr>
                <a:xfrm>
                  <a:off x="6804248" y="3587504"/>
                  <a:ext cx="576064" cy="8640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grpSp>
            <p:nvGrpSpPr>
              <p:cNvPr id="45" name="グループ化 44"/>
              <p:cNvGrpSpPr/>
              <p:nvPr/>
            </p:nvGrpSpPr>
            <p:grpSpPr>
              <a:xfrm>
                <a:off x="1694823" y="3451795"/>
                <a:ext cx="216637" cy="1057325"/>
                <a:chOff x="2087418" y="3443756"/>
                <a:chExt cx="216637" cy="1057325"/>
              </a:xfrm>
            </p:grpSpPr>
            <p:sp>
              <p:nvSpPr>
                <p:cNvPr id="8" name="正方形/長方形 7"/>
                <p:cNvSpPr/>
                <p:nvPr/>
              </p:nvSpPr>
              <p:spPr>
                <a:xfrm>
                  <a:off x="2087418" y="3443756"/>
                  <a:ext cx="151077" cy="1057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9" name="フローチャート : 論理積ゲート 8"/>
                <p:cNvSpPr/>
                <p:nvPr/>
              </p:nvSpPr>
              <p:spPr>
                <a:xfrm>
                  <a:off x="2226625" y="4125370"/>
                  <a:ext cx="65575" cy="231306"/>
                </a:xfrm>
                <a:prstGeom prst="flowChartDelay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0" name="台形 9"/>
                <p:cNvSpPr/>
                <p:nvPr/>
              </p:nvSpPr>
              <p:spPr>
                <a:xfrm rot="5400000">
                  <a:off x="2148777" y="3678639"/>
                  <a:ext cx="244980" cy="65576"/>
                </a:xfrm>
                <a:prstGeom prst="trapezoid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grpSp>
            <p:nvGrpSpPr>
              <p:cNvPr id="41" name="グループ化 40"/>
              <p:cNvGrpSpPr/>
              <p:nvPr/>
            </p:nvGrpSpPr>
            <p:grpSpPr>
              <a:xfrm>
                <a:off x="7267524" y="3451795"/>
                <a:ext cx="286937" cy="1057325"/>
                <a:chOff x="6840249" y="3451751"/>
                <a:chExt cx="286937" cy="1057325"/>
              </a:xfrm>
            </p:grpSpPr>
            <p:sp>
              <p:nvSpPr>
                <p:cNvPr id="16" name="正方形/長方形 15"/>
                <p:cNvSpPr/>
                <p:nvPr/>
              </p:nvSpPr>
              <p:spPr>
                <a:xfrm>
                  <a:off x="6916600" y="3451751"/>
                  <a:ext cx="151077" cy="1057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7" name="台形 16"/>
                <p:cNvSpPr/>
                <p:nvPr/>
              </p:nvSpPr>
              <p:spPr>
                <a:xfrm rot="5400000">
                  <a:off x="6971908" y="4215028"/>
                  <a:ext cx="244980" cy="65576"/>
                </a:xfrm>
                <a:prstGeom prst="trapezoid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8" name="台形 17"/>
                <p:cNvSpPr/>
                <p:nvPr/>
              </p:nvSpPr>
              <p:spPr>
                <a:xfrm rot="16200000" flipH="1">
                  <a:off x="6750547" y="4225651"/>
                  <a:ext cx="244980" cy="65576"/>
                </a:xfrm>
                <a:prstGeom prst="trapezoid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9" name="フローチャート : 論理積ゲート 18"/>
                <p:cNvSpPr/>
                <p:nvPr/>
              </p:nvSpPr>
              <p:spPr>
                <a:xfrm>
                  <a:off x="7061611" y="3601134"/>
                  <a:ext cx="65575" cy="231306"/>
                </a:xfrm>
                <a:prstGeom prst="flowChartDelay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20" name="フローチャート : 論理積ゲート 19"/>
                <p:cNvSpPr/>
                <p:nvPr/>
              </p:nvSpPr>
              <p:spPr>
                <a:xfrm flipH="1">
                  <a:off x="6847071" y="3601214"/>
                  <a:ext cx="65575" cy="231306"/>
                </a:xfrm>
                <a:prstGeom prst="flowChartDelay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  <p:cxnSp>
            <p:nvCxnSpPr>
              <p:cNvPr id="36" name="直線矢印コネクタ 35"/>
              <p:cNvCxnSpPr/>
              <p:nvPr/>
            </p:nvCxnSpPr>
            <p:spPr>
              <a:xfrm flipV="1">
                <a:off x="6485092" y="4260049"/>
                <a:ext cx="551584" cy="18351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線矢印コネクタ 49"/>
              <p:cNvCxnSpPr/>
              <p:nvPr/>
            </p:nvCxnSpPr>
            <p:spPr>
              <a:xfrm flipH="1" flipV="1">
                <a:off x="4190387" y="4278401"/>
                <a:ext cx="525629" cy="855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コネクタ 51"/>
              <p:cNvCxnSpPr/>
              <p:nvPr/>
            </p:nvCxnSpPr>
            <p:spPr>
              <a:xfrm>
                <a:off x="2683933" y="1176660"/>
                <a:ext cx="0" cy="5357615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線矢印コネクタ 52"/>
              <p:cNvCxnSpPr/>
              <p:nvPr/>
            </p:nvCxnSpPr>
            <p:spPr>
              <a:xfrm flipH="1" flipV="1">
                <a:off x="2098349" y="3752328"/>
                <a:ext cx="585584" cy="7193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線コネクタ 57"/>
              <p:cNvCxnSpPr/>
              <p:nvPr/>
            </p:nvCxnSpPr>
            <p:spPr>
              <a:xfrm>
                <a:off x="3032080" y="1176660"/>
                <a:ext cx="0" cy="5380598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線矢印コネクタ 58"/>
              <p:cNvCxnSpPr/>
              <p:nvPr/>
            </p:nvCxnSpPr>
            <p:spPr>
              <a:xfrm>
                <a:off x="3059832" y="3775069"/>
                <a:ext cx="461321" cy="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グループ化 6"/>
              <p:cNvGrpSpPr/>
              <p:nvPr/>
            </p:nvGrpSpPr>
            <p:grpSpPr>
              <a:xfrm>
                <a:off x="3539485" y="3490889"/>
                <a:ext cx="549111" cy="1057325"/>
                <a:chOff x="3539485" y="3490889"/>
                <a:chExt cx="549111" cy="1057325"/>
              </a:xfrm>
            </p:grpSpPr>
            <p:sp>
              <p:nvSpPr>
                <p:cNvPr id="11" name="正方形/長方形 10"/>
                <p:cNvSpPr/>
                <p:nvPr/>
              </p:nvSpPr>
              <p:spPr>
                <a:xfrm>
                  <a:off x="3738517" y="3490889"/>
                  <a:ext cx="151077" cy="10573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2" name="台形 11"/>
                <p:cNvSpPr/>
                <p:nvPr/>
              </p:nvSpPr>
              <p:spPr>
                <a:xfrm rot="5400000">
                  <a:off x="3793825" y="4254166"/>
                  <a:ext cx="244980" cy="65576"/>
                </a:xfrm>
                <a:prstGeom prst="trapezoid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3" name="台形 12"/>
                <p:cNvSpPr/>
                <p:nvPr/>
              </p:nvSpPr>
              <p:spPr>
                <a:xfrm rot="16200000" flipH="1">
                  <a:off x="3584339" y="3716300"/>
                  <a:ext cx="244980" cy="65576"/>
                </a:xfrm>
                <a:prstGeom prst="trapezoid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4" name="フローチャート : 論理積ゲート 13"/>
                <p:cNvSpPr/>
                <p:nvPr/>
              </p:nvSpPr>
              <p:spPr>
                <a:xfrm>
                  <a:off x="3895403" y="3640272"/>
                  <a:ext cx="65575" cy="231306"/>
                </a:xfrm>
                <a:prstGeom prst="flowChartDelay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15" name="フローチャート : 論理積ゲート 14"/>
                <p:cNvSpPr/>
                <p:nvPr/>
              </p:nvSpPr>
              <p:spPr>
                <a:xfrm flipH="1">
                  <a:off x="3680863" y="4164464"/>
                  <a:ext cx="65575" cy="231306"/>
                </a:xfrm>
                <a:prstGeom prst="flowChartDelay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51" name="円/楕円 50"/>
                <p:cNvSpPr/>
                <p:nvPr/>
              </p:nvSpPr>
              <p:spPr>
                <a:xfrm>
                  <a:off x="3767784" y="4089056"/>
                  <a:ext cx="320812" cy="38212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  <p:sp>
              <p:nvSpPr>
                <p:cNvPr id="60" name="円/楕円 59"/>
                <p:cNvSpPr/>
                <p:nvPr/>
              </p:nvSpPr>
              <p:spPr>
                <a:xfrm flipH="1">
                  <a:off x="3539485" y="3564864"/>
                  <a:ext cx="320812" cy="382122"/>
                </a:xfrm>
                <a:prstGeom prst="ellipse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dirty="0"/>
                </a:p>
              </p:txBody>
            </p:sp>
          </p:grpSp>
        </p:grpSp>
        <p:sp>
          <p:nvSpPr>
            <p:cNvPr id="21" name="円/楕円 20"/>
            <p:cNvSpPr/>
            <p:nvPr/>
          </p:nvSpPr>
          <p:spPr>
            <a:xfrm>
              <a:off x="7132083" y="4339294"/>
              <a:ext cx="320812" cy="38212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4" name="円/楕円 53"/>
            <p:cNvSpPr/>
            <p:nvPr/>
          </p:nvSpPr>
          <p:spPr>
            <a:xfrm>
              <a:off x="1739199" y="3790806"/>
              <a:ext cx="320812" cy="38212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sp>
        <p:nvSpPr>
          <p:cNvPr id="39" name="右矢印 38"/>
          <p:cNvSpPr/>
          <p:nvPr/>
        </p:nvSpPr>
        <p:spPr>
          <a:xfrm rot="8645615">
            <a:off x="7007210" y="1088696"/>
            <a:ext cx="1440160" cy="756756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3290492" y="5157191"/>
            <a:ext cx="253286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遮蔽部材日陰面からの放射量</a:t>
            </a:r>
            <a:endParaRPr kumimoji="1" lang="ja-JP" altLang="en-US" sz="2400" b="1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338085" y="2858319"/>
            <a:ext cx="22322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/>
              <a:t>室内側窓ガラス</a:t>
            </a:r>
            <a:r>
              <a:rPr kumimoji="1" lang="ja-JP" altLang="en-US" sz="2400" b="1" dirty="0" smtClean="0"/>
              <a:t>からの放射量</a:t>
            </a:r>
            <a:endParaRPr kumimoji="1" lang="ja-JP" altLang="en-US" sz="2400" b="1" dirty="0"/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6485092" y="5155897"/>
            <a:ext cx="233538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/>
              <a:t>遮蔽部材日向面からの放射量</a:t>
            </a:r>
            <a:endParaRPr kumimoji="1" lang="ja-JP" altLang="en-US" sz="2400" b="1" dirty="0"/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257134" y="2902868"/>
            <a:ext cx="223224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2400" b="1" dirty="0"/>
              <a:t>屋外</a:t>
            </a:r>
            <a:r>
              <a:rPr lang="ja-JP" altLang="en-US" sz="2400" b="1" dirty="0" smtClean="0"/>
              <a:t>側窓ガラス</a:t>
            </a:r>
            <a:r>
              <a:rPr kumimoji="1" lang="ja-JP" altLang="en-US" sz="2400" b="1" dirty="0" smtClean="0"/>
              <a:t>からの放射量</a:t>
            </a:r>
            <a:endParaRPr kumimoji="1" lang="ja-JP" alt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テキスト ボックス 45"/>
              <p:cNvSpPr txBox="1"/>
              <p:nvPr/>
            </p:nvSpPr>
            <p:spPr>
              <a:xfrm>
                <a:off x="250568" y="705329"/>
                <a:ext cx="3168352" cy="707886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4000" dirty="0" smtClean="0">
                    <a:solidFill>
                      <a:schemeClr val="tx1"/>
                    </a:solidFill>
                    <a:latin typeface="+mn-ea"/>
                  </a:rPr>
                  <a:t>L=</a:t>
                </a:r>
                <a14:m>
                  <m:oMath xmlns:m="http://schemas.openxmlformats.org/officeDocument/2006/math">
                    <m:r>
                      <a:rPr kumimoji="1" lang="ja-JP" altLang="en-US" sz="4000" i="1" smtClean="0">
                        <a:solidFill>
                          <a:schemeClr val="tx1"/>
                        </a:solidFill>
                        <a:latin typeface="Cambria Math"/>
                      </a:rPr>
                      <m:t>𝜀</m:t>
                    </m:r>
                    <m:r>
                      <a:rPr kumimoji="1" lang="ja-JP" altLang="en-US" sz="4000" i="1" smtClean="0">
                        <a:solidFill>
                          <a:schemeClr val="tx1"/>
                        </a:solidFill>
                        <a:latin typeface="Cambria Math"/>
                      </a:rPr>
                      <m:t>∙</m:t>
                    </m:r>
                    <m:r>
                      <a:rPr kumimoji="1" lang="ja-JP" altLang="en-US" sz="4000" i="1" smtClean="0">
                        <a:solidFill>
                          <a:schemeClr val="tx1"/>
                        </a:solidFill>
                        <a:latin typeface="Cambria Math"/>
                      </a:rPr>
                      <m:t>𝜎</m:t>
                    </m:r>
                    <m:r>
                      <a:rPr kumimoji="1" lang="ja-JP" altLang="en-US" sz="4000" i="1" smtClean="0">
                        <a:solidFill>
                          <a:schemeClr val="tx1"/>
                        </a:solidFill>
                        <a:latin typeface="Cambria Math"/>
                      </a:rPr>
                      <m:t>∙</m:t>
                    </m:r>
                  </m:oMath>
                </a14:m>
                <a:r>
                  <a:rPr kumimoji="1" lang="en-US" altLang="ja-JP" sz="4000" dirty="0" smtClean="0">
                    <a:solidFill>
                      <a:schemeClr val="tx1"/>
                    </a:solidFill>
                    <a:latin typeface="+mn-ea"/>
                  </a:rPr>
                  <a:t>Ts</a:t>
                </a:r>
                <a:r>
                  <a:rPr lang="ja-JP" altLang="en-US" sz="4000" dirty="0">
                    <a:solidFill>
                      <a:schemeClr val="tx1"/>
                    </a:solidFill>
                    <a:latin typeface="+mn-ea"/>
                  </a:rPr>
                  <a:t>⁴</a:t>
                </a:r>
                <a:endParaRPr kumimoji="1" lang="ja-JP" altLang="en-US" sz="4000" dirty="0">
                  <a:solidFill>
                    <a:schemeClr val="tx1"/>
                  </a:solidFill>
                  <a:latin typeface="+mn-ea"/>
                </a:endParaRPr>
              </a:p>
            </p:txBody>
          </p:sp>
        </mc:Choice>
        <mc:Fallback xmlns="">
          <p:sp>
            <p:nvSpPr>
              <p:cNvPr id="46" name="テキスト ボックス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568" y="705329"/>
                <a:ext cx="3168352" cy="707886"/>
              </a:xfrm>
              <a:prstGeom prst="rect">
                <a:avLst/>
              </a:prstGeom>
              <a:blipFill rotWithShape="1">
                <a:blip r:embed="rId3"/>
                <a:stretch>
                  <a:fillRect t="-17647" b="-30252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テキスト ボックス 46"/>
              <p:cNvSpPr txBox="1"/>
              <p:nvPr/>
            </p:nvSpPr>
            <p:spPr>
              <a:xfrm>
                <a:off x="232218" y="1456365"/>
                <a:ext cx="6783051" cy="832407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 smtClean="0">
                    <a:solidFill>
                      <a:schemeClr val="tx1"/>
                    </a:solidFill>
                  </a:rPr>
                  <a:t>Ｌ：放射量（</a:t>
                </a:r>
                <a:r>
                  <a:rPr kumimoji="1" lang="en-US" altLang="ja-JP" sz="2400" dirty="0" smtClean="0">
                    <a:solidFill>
                      <a:schemeClr val="tx1"/>
                    </a:solidFill>
                  </a:rPr>
                  <a:t>W/m²</a:t>
                </a:r>
                <a:r>
                  <a:rPr kumimoji="1" lang="ja-JP" altLang="en-US" sz="2400" dirty="0" smtClean="0">
                    <a:solidFill>
                      <a:schemeClr val="tx1"/>
                    </a:solidFill>
                  </a:rPr>
                  <a:t>）   </a:t>
                </a:r>
                <a:r>
                  <a:rPr kumimoji="1" lang="en-US" altLang="ja-JP" sz="2400" dirty="0" err="1" smtClean="0">
                    <a:solidFill>
                      <a:schemeClr val="tx1"/>
                    </a:solidFill>
                  </a:rPr>
                  <a:t>Ts</a:t>
                </a:r>
                <a:r>
                  <a:rPr kumimoji="1" lang="ja-JP" altLang="en-US" sz="2400" dirty="0" smtClean="0">
                    <a:solidFill>
                      <a:schemeClr val="tx1"/>
                    </a:solidFill>
                  </a:rPr>
                  <a:t>：表面温度（</a:t>
                </a:r>
                <a:r>
                  <a:rPr kumimoji="1" lang="en-US" altLang="ja-JP" sz="2400" dirty="0" smtClean="0">
                    <a:solidFill>
                      <a:schemeClr val="tx1"/>
                    </a:solidFill>
                  </a:rPr>
                  <a:t>K</a:t>
                </a:r>
                <a:r>
                  <a:rPr lang="ja-JP" altLang="en-US" sz="2400" dirty="0" smtClean="0">
                    <a:solidFill>
                      <a:schemeClr val="tx1"/>
                    </a:solidFill>
                  </a:rPr>
                  <a:t>）  𝜀</a:t>
                </a:r>
                <a:r>
                  <a:rPr lang="ja-JP" altLang="en-US" sz="2400" dirty="0">
                    <a:solidFill>
                      <a:schemeClr val="tx1"/>
                    </a:solidFill>
                  </a:rPr>
                  <a:t>：</a:t>
                </a:r>
                <a:r>
                  <a:rPr lang="ja-JP" altLang="en-US" sz="2400" dirty="0" smtClean="0">
                    <a:solidFill>
                      <a:schemeClr val="tx1"/>
                    </a:solidFill>
                  </a:rPr>
                  <a:t>放射率（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-</a:t>
                </a:r>
                <a:r>
                  <a:rPr lang="ja-JP" altLang="en-US" sz="2400" dirty="0" smtClean="0">
                    <a:solidFill>
                      <a:schemeClr val="tx1"/>
                    </a:solidFill>
                  </a:rPr>
                  <a:t>）</a:t>
                </a:r>
                <a14:m>
                  <m:oMath xmlns:m="http://schemas.openxmlformats.org/officeDocument/2006/math">
                    <m:r>
                      <a:rPr lang="ja-JP" altLang="en-US" sz="2400" i="1">
                        <a:solidFill>
                          <a:schemeClr val="tx1"/>
                        </a:solidFill>
                        <a:latin typeface="Cambria Math"/>
                      </a:rPr>
                      <m:t>𝜎</m:t>
                    </m:r>
                    <m:r>
                      <a:rPr lang="ja-JP" alt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：</m:t>
                    </m:r>
                    <m:r>
                      <a:rPr lang="ja-JP" altLang="en-US" sz="2400" i="1">
                        <a:solidFill>
                          <a:schemeClr val="tx1"/>
                        </a:solidFill>
                        <a:latin typeface="Cambria Math"/>
                      </a:rPr>
                      <m:t>シュテファン</m:t>
                    </m:r>
                    <m:r>
                      <a:rPr lang="ja-JP" alt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・</m:t>
                    </m:r>
                    <m:r>
                      <a:rPr lang="ja-JP" altLang="en-US" sz="2400" i="1">
                        <a:solidFill>
                          <a:schemeClr val="tx1"/>
                        </a:solidFill>
                        <a:latin typeface="Cambria Math"/>
                      </a:rPr>
                      <m:t>ボルツマン係数</m:t>
                    </m:r>
                  </m:oMath>
                </a14:m>
                <a:r>
                  <a:rPr lang="ja-JP" altLang="en-US" sz="2400" dirty="0"/>
                  <a:t>（</a:t>
                </a:r>
                <a:r>
                  <a:rPr lang="en-US" altLang="ja-JP" sz="2400" dirty="0" smtClean="0"/>
                  <a:t>W/m²</a:t>
                </a:r>
                <a:r>
                  <a:rPr lang="en-US" altLang="ja-JP" sz="2400" dirty="0"/>
                  <a:t> K </a:t>
                </a:r>
                <a:r>
                  <a:rPr lang="en-US" altLang="ja-JP" sz="2400" baseline="30000" dirty="0" smtClean="0"/>
                  <a:t>4</a:t>
                </a:r>
                <a:r>
                  <a:rPr lang="ja-JP" altLang="en-US" sz="2400" dirty="0" smtClean="0"/>
                  <a:t>） </a:t>
                </a:r>
                <a:endParaRPr kumimoji="1" lang="ja-JP" alt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テキスト ボックス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18" y="1456365"/>
                <a:ext cx="6783051" cy="832407"/>
              </a:xfrm>
              <a:prstGeom prst="rect">
                <a:avLst/>
              </a:prstGeom>
              <a:blipFill rotWithShape="1">
                <a:blip r:embed="rId4"/>
                <a:stretch>
                  <a:fillRect l="-1254" t="-7914" b="-15108"/>
                </a:stretch>
              </a:blipFill>
              <a:ln w="1905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テキスト ボックス 22"/>
          <p:cNvSpPr txBox="1"/>
          <p:nvPr/>
        </p:nvSpPr>
        <p:spPr>
          <a:xfrm>
            <a:off x="338085" y="120554"/>
            <a:ext cx="752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遮蔽部材と窓ガラスの放射量の実測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0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" y="16468"/>
            <a:ext cx="4541707" cy="347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" y="3488411"/>
            <a:ext cx="4553676" cy="335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テキスト ボックス 11"/>
          <p:cNvSpPr txBox="1"/>
          <p:nvPr/>
        </p:nvSpPr>
        <p:spPr>
          <a:xfrm>
            <a:off x="4999668" y="602128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  <a:latin typeface="+mn-ea"/>
              </a:rPr>
              <a:t>※</a:t>
            </a:r>
            <a:r>
              <a:rPr kumimoji="1" lang="ja-JP" altLang="en-US" sz="2800" dirty="0" smtClean="0">
                <a:solidFill>
                  <a:schemeClr val="bg1"/>
                </a:solidFill>
                <a:latin typeface="+mn-ea"/>
              </a:rPr>
              <a:t>西向きのデータ使用</a:t>
            </a:r>
            <a:endParaRPr kumimoji="1"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076056" y="2796636"/>
            <a:ext cx="3923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 smtClean="0">
                <a:solidFill>
                  <a:schemeClr val="bg1"/>
                </a:solidFill>
              </a:rPr>
              <a:t>横軸：鉛直面日射量</a:t>
            </a:r>
            <a:endParaRPr lang="en-US" altLang="ja-JP" sz="2800" dirty="0" smtClean="0">
              <a:solidFill>
                <a:schemeClr val="bg1"/>
              </a:solidFill>
            </a:endParaRPr>
          </a:p>
          <a:p>
            <a:endParaRPr kumimoji="1" lang="en-US" altLang="ja-JP" sz="2800" dirty="0">
              <a:solidFill>
                <a:schemeClr val="bg1"/>
              </a:solidFill>
            </a:endParaRPr>
          </a:p>
          <a:p>
            <a:r>
              <a:rPr lang="ja-JP" altLang="en-US" sz="2800" dirty="0" smtClean="0">
                <a:solidFill>
                  <a:schemeClr val="bg1"/>
                </a:solidFill>
              </a:rPr>
              <a:t>縦軸：表面温度－外気温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033534" y="260648"/>
            <a:ext cx="3930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solidFill>
                  <a:schemeClr val="bg1"/>
                </a:solidFill>
              </a:rPr>
              <a:t>遮蔽部材の表面温度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656588" y="1484784"/>
            <a:ext cx="218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chemeClr val="bg1"/>
                </a:solidFill>
              </a:rPr>
              <a:t>←日向面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83282" y="4725144"/>
            <a:ext cx="2188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chemeClr val="bg1"/>
                </a:solidFill>
              </a:rPr>
              <a:t>←日陰面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34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479" y="28343"/>
            <a:ext cx="4545517" cy="351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4" y="16468"/>
            <a:ext cx="4541707" cy="3472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" y="3488411"/>
            <a:ext cx="4553676" cy="335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751" y="3493692"/>
            <a:ext cx="4552245" cy="3344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円/楕円 26"/>
          <p:cNvSpPr/>
          <p:nvPr/>
        </p:nvSpPr>
        <p:spPr>
          <a:xfrm>
            <a:off x="5580112" y="5786593"/>
            <a:ext cx="2736304" cy="450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1187624" y="5786593"/>
            <a:ext cx="2720230" cy="45072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9" name="直線矢印コネクタ 28"/>
          <p:cNvCxnSpPr/>
          <p:nvPr/>
        </p:nvCxnSpPr>
        <p:spPr>
          <a:xfrm flipH="1">
            <a:off x="2858830" y="3764533"/>
            <a:ext cx="288032" cy="206956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6156176" y="3546570"/>
            <a:ext cx="876104" cy="228558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円/楕円 16"/>
          <p:cNvSpPr/>
          <p:nvPr/>
        </p:nvSpPr>
        <p:spPr>
          <a:xfrm rot="20690697">
            <a:off x="385252" y="3858163"/>
            <a:ext cx="3613894" cy="17379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円/楕円 17"/>
          <p:cNvSpPr/>
          <p:nvPr/>
        </p:nvSpPr>
        <p:spPr>
          <a:xfrm rot="20449552">
            <a:off x="371999" y="793284"/>
            <a:ext cx="3906966" cy="13256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矢印コネクタ 18"/>
          <p:cNvCxnSpPr/>
          <p:nvPr/>
        </p:nvCxnSpPr>
        <p:spPr>
          <a:xfrm flipH="1" flipV="1">
            <a:off x="3146862" y="1891988"/>
            <a:ext cx="1267959" cy="73602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 flipH="1">
            <a:off x="3823612" y="3764533"/>
            <a:ext cx="765689" cy="298839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4414821" y="2628010"/>
            <a:ext cx="3744416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</a:rPr>
              <a:t>高密度の緑のカーテンに比べて他の遮蔽部材は表面温度が高くなっている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2" name="直線矢印コネクタ 21"/>
          <p:cNvCxnSpPr/>
          <p:nvPr/>
        </p:nvCxnSpPr>
        <p:spPr>
          <a:xfrm>
            <a:off x="6908015" y="3913952"/>
            <a:ext cx="708460" cy="8097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7831103" y="1456129"/>
            <a:ext cx="0" cy="1067565"/>
          </a:xfrm>
          <a:prstGeom prst="straightConnector1">
            <a:avLst/>
          </a:prstGeom>
          <a:ln w="38100">
            <a:solidFill>
              <a:srgbClr val="FF33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円/楕円 32"/>
          <p:cNvSpPr/>
          <p:nvPr/>
        </p:nvSpPr>
        <p:spPr>
          <a:xfrm>
            <a:off x="7078887" y="1268760"/>
            <a:ext cx="1453553" cy="1517852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4" name="直線矢印コネクタ 33"/>
          <p:cNvCxnSpPr/>
          <p:nvPr/>
        </p:nvCxnSpPr>
        <p:spPr>
          <a:xfrm>
            <a:off x="7831103" y="4810276"/>
            <a:ext cx="0" cy="1312249"/>
          </a:xfrm>
          <a:prstGeom prst="straightConnector1">
            <a:avLst/>
          </a:prstGeom>
          <a:ln w="38100">
            <a:solidFill>
              <a:srgbClr val="FF33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円/楕円 34"/>
          <p:cNvSpPr/>
          <p:nvPr/>
        </p:nvSpPr>
        <p:spPr>
          <a:xfrm>
            <a:off x="7186898" y="4689361"/>
            <a:ext cx="1489558" cy="154795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矢印コネクタ 24"/>
          <p:cNvCxnSpPr/>
          <p:nvPr/>
        </p:nvCxnSpPr>
        <p:spPr>
          <a:xfrm flipV="1">
            <a:off x="6908015" y="2628010"/>
            <a:ext cx="472297" cy="78798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2714744" y="3232375"/>
            <a:ext cx="4317536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</a:rPr>
              <a:t>緑のカーテンは密度によって</a:t>
            </a:r>
            <a:r>
              <a:rPr lang="ja-JP" altLang="en-US" sz="2400" b="1" dirty="0">
                <a:solidFill>
                  <a:srgbClr val="FF0000"/>
                </a:solidFill>
              </a:rPr>
              <a:t>表面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温度に約</a:t>
            </a:r>
            <a:r>
              <a:rPr kumimoji="1" lang="en-US" altLang="ja-JP" sz="2400" b="1" dirty="0" smtClean="0">
                <a:solidFill>
                  <a:srgbClr val="FF0000"/>
                </a:solidFill>
              </a:rPr>
              <a:t>2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～</a:t>
            </a:r>
            <a:r>
              <a:rPr lang="en-US" altLang="ja-JP" sz="2400" b="1" dirty="0">
                <a:solidFill>
                  <a:srgbClr val="FF0000"/>
                </a:solidFill>
              </a:rPr>
              <a:t>5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℃差が</a:t>
            </a:r>
            <a:r>
              <a:rPr lang="ja-JP" altLang="en-US" sz="2400" b="1" dirty="0">
                <a:solidFill>
                  <a:srgbClr val="FF0000"/>
                </a:solidFill>
              </a:rPr>
              <a:t>ついた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2155487" y="3228174"/>
            <a:ext cx="4752528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</a:rPr>
              <a:t>高密度の緑のカーテンの日陰面温度は気温よりも低くなる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円/楕円 22"/>
          <p:cNvSpPr/>
          <p:nvPr/>
        </p:nvSpPr>
        <p:spPr>
          <a:xfrm>
            <a:off x="6807873" y="1229142"/>
            <a:ext cx="1888887" cy="15574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6" name="直線矢印コネクタ 35"/>
          <p:cNvCxnSpPr/>
          <p:nvPr/>
        </p:nvCxnSpPr>
        <p:spPr>
          <a:xfrm>
            <a:off x="5868144" y="1078645"/>
            <a:ext cx="1039871" cy="67415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テキスト ボックス 36"/>
          <p:cNvSpPr txBox="1"/>
          <p:nvPr/>
        </p:nvSpPr>
        <p:spPr>
          <a:xfrm>
            <a:off x="1819622" y="368778"/>
            <a:ext cx="4176464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</a:rPr>
              <a:t>緑のカーテンの日向面温度は気温よりも</a:t>
            </a:r>
            <a:r>
              <a:rPr lang="en-US" altLang="ja-JP" sz="2400" b="1" dirty="0">
                <a:solidFill>
                  <a:srgbClr val="FF0000"/>
                </a:solidFill>
              </a:rPr>
              <a:t>2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～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8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℃高くなる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28" grpId="0" animBg="1"/>
      <p:bldP spid="28" grpId="1" animBg="1"/>
      <p:bldP spid="17" grpId="0" animBg="1"/>
      <p:bldP spid="18" grpId="0" animBg="1"/>
      <p:bldP spid="24" grpId="0" animBg="1"/>
      <p:bldP spid="33" grpId="0" animBg="1"/>
      <p:bldP spid="33" grpId="1" animBg="1"/>
      <p:bldP spid="35" grpId="0" animBg="1"/>
      <p:bldP spid="35" grpId="1" animBg="1"/>
      <p:bldP spid="26" grpId="0" animBg="1"/>
      <p:bldP spid="26" grpId="1" animBg="1"/>
      <p:bldP spid="31" grpId="0" animBg="1"/>
      <p:bldP spid="31" grpId="1" animBg="1"/>
      <p:bldP spid="23" grpId="0" animBg="1"/>
      <p:bldP spid="23" grpId="1" animBg="1"/>
      <p:bldP spid="37" grpId="0" animBg="1"/>
      <p:bldP spid="3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" y="37949"/>
            <a:ext cx="4496967" cy="334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" y="3368867"/>
            <a:ext cx="4509095" cy="345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4932040" y="332655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</a:rPr>
              <a:t>窓</a:t>
            </a:r>
            <a:r>
              <a:rPr lang="ja-JP" altLang="en-US" sz="3200" dirty="0" smtClean="0">
                <a:solidFill>
                  <a:schemeClr val="bg1"/>
                </a:solidFill>
              </a:rPr>
              <a:t>ガラスの</a:t>
            </a:r>
            <a:r>
              <a:rPr lang="ja-JP" altLang="en-US" sz="3200" dirty="0">
                <a:solidFill>
                  <a:schemeClr val="bg1"/>
                </a:solidFill>
              </a:rPr>
              <a:t>表</a:t>
            </a:r>
            <a:r>
              <a:rPr lang="ja-JP" altLang="en-US" sz="3200" dirty="0" smtClean="0">
                <a:solidFill>
                  <a:schemeClr val="bg1"/>
                </a:solidFill>
              </a:rPr>
              <a:t>面温度</a:t>
            </a:r>
            <a:endParaRPr kumimoji="1" lang="ja-JP" altLang="en-US" sz="3200" dirty="0">
              <a:solidFill>
                <a:schemeClr val="bg1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656588" y="1386179"/>
            <a:ext cx="2579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chemeClr val="bg1"/>
                </a:solidFill>
              </a:rPr>
              <a:t>←屋外側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4557224" y="4773676"/>
            <a:ext cx="2579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chemeClr val="bg1"/>
                </a:solidFill>
              </a:rPr>
              <a:t>←室内側</a:t>
            </a:r>
            <a:endParaRPr kumimoji="1" lang="ja-JP" altLang="en-US" sz="36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999668" y="6021288"/>
            <a:ext cx="374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 smtClean="0">
                <a:solidFill>
                  <a:schemeClr val="bg1"/>
                </a:solidFill>
                <a:latin typeface="+mn-ea"/>
              </a:rPr>
              <a:t>※</a:t>
            </a:r>
            <a:r>
              <a:rPr kumimoji="1" lang="ja-JP" altLang="en-US" sz="2800" dirty="0" smtClean="0">
                <a:solidFill>
                  <a:schemeClr val="bg1"/>
                </a:solidFill>
                <a:latin typeface="+mn-ea"/>
              </a:rPr>
              <a:t>西向きのデータ使用</a:t>
            </a:r>
            <a:endParaRPr kumimoji="1"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571726" y="2796633"/>
            <a:ext cx="4572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</a:rPr>
              <a:t>日射遮蔽</a:t>
            </a:r>
            <a:r>
              <a:rPr lang="ja-JP" altLang="en-US" sz="2800" dirty="0" smtClean="0">
                <a:solidFill>
                  <a:schemeClr val="bg1"/>
                </a:solidFill>
              </a:rPr>
              <a:t>した場合の窓ガラスの表面温度の比較</a:t>
            </a:r>
            <a:endParaRPr lang="en-US" altLang="ja-JP" sz="2800" dirty="0" smtClean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5576" y="2294083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通風</a:t>
            </a:r>
            <a:r>
              <a:rPr lang="ja-JP" altLang="en-US" sz="1400" dirty="0" smtClean="0"/>
              <a:t>なし</a:t>
            </a:r>
            <a:endParaRPr lang="en-US" altLang="ja-JP" sz="1400" dirty="0" smtClean="0"/>
          </a:p>
          <a:p>
            <a:r>
              <a:rPr kumimoji="1" lang="ja-JP" altLang="en-US" sz="1400" dirty="0"/>
              <a:t>普通ガラス</a:t>
            </a:r>
            <a:endParaRPr kumimoji="1" lang="en-US" altLang="ja-JP" sz="1400" dirty="0" smtClean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55576" y="5711010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通風</a:t>
            </a:r>
            <a:r>
              <a:rPr lang="ja-JP" altLang="en-US" sz="1400" dirty="0" smtClean="0"/>
              <a:t>なし</a:t>
            </a:r>
            <a:endParaRPr lang="en-US" altLang="ja-JP" sz="1400" dirty="0" smtClean="0"/>
          </a:p>
          <a:p>
            <a:r>
              <a:rPr kumimoji="1" lang="ja-JP" altLang="en-US" sz="1400" dirty="0"/>
              <a:t>普通ガラス</a:t>
            </a:r>
            <a:endParaRPr kumimoji="1"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179889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87624" y="1987891"/>
            <a:ext cx="6910278" cy="114300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3600" b="1" dirty="0" smtClean="0">
                <a:solidFill>
                  <a:srgbClr val="FFFF00"/>
                </a:solidFill>
              </a:rPr>
              <a:t>開口部</a:t>
            </a:r>
            <a:r>
              <a:rPr lang="ja-JP" altLang="en-US" sz="3600" b="1" dirty="0" smtClean="0">
                <a:solidFill>
                  <a:srgbClr val="FFFF00"/>
                </a:solidFill>
              </a:rPr>
              <a:t>から侵入する熱量を減らす</a:t>
            </a:r>
            <a:endParaRPr kumimoji="1" lang="ja-JP" alt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251520" y="3717032"/>
            <a:ext cx="7272808" cy="110871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kumimoji="1" lang="ja-JP" altLang="en-US" sz="3200" b="1" dirty="0" smtClean="0">
                <a:solidFill>
                  <a:schemeClr val="bg1"/>
                </a:solidFill>
              </a:rPr>
              <a:t>・日射遮蔽部材</a:t>
            </a:r>
            <a:r>
              <a:rPr lang="ja-JP" altLang="en-US" sz="3200" b="1" dirty="0" smtClean="0">
                <a:solidFill>
                  <a:schemeClr val="bg1"/>
                </a:solidFill>
              </a:rPr>
              <a:t>の使用</a:t>
            </a:r>
            <a:endParaRPr kumimoji="1" lang="en-US" altLang="ja-JP" sz="32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kumimoji="1" lang="ja-JP" altLang="en-US" dirty="0" smtClean="0">
                <a:solidFill>
                  <a:schemeClr val="bg1"/>
                </a:solidFill>
              </a:rPr>
              <a:t>　　　　　　　　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緑</a:t>
            </a:r>
            <a:r>
              <a:rPr lang="ja-JP" altLang="en-US" sz="2400" b="1" dirty="0">
                <a:solidFill>
                  <a:schemeClr val="bg1"/>
                </a:solidFill>
              </a:rPr>
              <a:t>の</a:t>
            </a:r>
            <a:r>
              <a:rPr kumimoji="1" lang="ja-JP" altLang="en-US" sz="2400" b="1" dirty="0" smtClean="0">
                <a:solidFill>
                  <a:schemeClr val="bg1"/>
                </a:solidFill>
              </a:rPr>
              <a:t>カーテン、</a:t>
            </a:r>
            <a:r>
              <a:rPr kumimoji="1" lang="ja-JP" altLang="en-US" sz="2400" b="1" dirty="0" err="1" smtClean="0">
                <a:solidFill>
                  <a:schemeClr val="bg1"/>
                </a:solidFill>
              </a:rPr>
              <a:t>す</a:t>
            </a:r>
            <a:r>
              <a:rPr kumimoji="1" lang="ja-JP" altLang="en-US" sz="2400" b="1" dirty="0" smtClean="0">
                <a:solidFill>
                  <a:schemeClr val="bg1"/>
                </a:solidFill>
              </a:rPr>
              <a:t>だれ等を</a:t>
            </a:r>
            <a:r>
              <a:rPr lang="ja-JP" altLang="en-US" sz="2400" b="1" dirty="0" smtClean="0">
                <a:solidFill>
                  <a:schemeClr val="bg1"/>
                </a:solidFill>
              </a:rPr>
              <a:t>窓の外に設置</a:t>
            </a:r>
            <a:endParaRPr kumimoji="1" lang="en-US" altLang="ja-JP" sz="2400" b="1" dirty="0" smtClean="0">
              <a:solidFill>
                <a:schemeClr val="bg1"/>
              </a:solidFill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58395" y="5229200"/>
            <a:ext cx="7704856" cy="108733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ja-JP" altLang="en-US" sz="3200" b="1" dirty="0" smtClean="0">
                <a:solidFill>
                  <a:schemeClr val="bg1"/>
                </a:solidFill>
              </a:rPr>
              <a:t>・窓ガラスの遮熱性能向上</a:t>
            </a:r>
            <a:endParaRPr lang="ja-JP" altLang="en-US" sz="3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kumimoji="1" lang="ja-JP" altLang="en-US" dirty="0" smtClean="0">
                <a:solidFill>
                  <a:schemeClr val="bg1"/>
                </a:solidFill>
              </a:rPr>
              <a:t>　　　　　</a:t>
            </a:r>
            <a:r>
              <a:rPr kumimoji="1" lang="ja-JP" altLang="en-US" sz="2400" b="1" dirty="0" smtClean="0">
                <a:solidFill>
                  <a:schemeClr val="bg1"/>
                </a:solidFill>
              </a:rPr>
              <a:t> 　</a:t>
            </a:r>
            <a:r>
              <a:rPr kumimoji="1" lang="en-US" altLang="ja-JP" sz="2400" b="1" dirty="0" smtClean="0">
                <a:solidFill>
                  <a:schemeClr val="bg1"/>
                </a:solidFill>
              </a:rPr>
              <a:t>Low-E</a:t>
            </a:r>
            <a:r>
              <a:rPr kumimoji="1" lang="ja-JP" altLang="en-US" sz="2400" b="1" dirty="0" smtClean="0">
                <a:solidFill>
                  <a:schemeClr val="bg1"/>
                </a:solidFill>
              </a:rPr>
              <a:t>ガラスなどの低放射ガラスを用いる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47664" y="768474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</a:rPr>
              <a:t>夏季の室内温熱環境の緩和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下矢印 4"/>
          <p:cNvSpPr/>
          <p:nvPr/>
        </p:nvSpPr>
        <p:spPr>
          <a:xfrm>
            <a:off x="4265966" y="1637010"/>
            <a:ext cx="612068" cy="467578"/>
          </a:xfrm>
          <a:prstGeom prst="down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14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54" y="26074"/>
            <a:ext cx="4549757" cy="334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" y="37949"/>
            <a:ext cx="4496967" cy="3342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9" y="3368867"/>
            <a:ext cx="4521222" cy="345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76" y="3351820"/>
            <a:ext cx="4521223" cy="347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円/楕円 20"/>
          <p:cNvSpPr/>
          <p:nvPr/>
        </p:nvSpPr>
        <p:spPr>
          <a:xfrm rot="13881947">
            <a:off x="7824598" y="4242569"/>
            <a:ext cx="461076" cy="11384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4" name="直線矢印コネクタ 23"/>
          <p:cNvCxnSpPr/>
          <p:nvPr/>
        </p:nvCxnSpPr>
        <p:spPr>
          <a:xfrm>
            <a:off x="7466568" y="3906432"/>
            <a:ext cx="562236" cy="66651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3261491" y="1173002"/>
            <a:ext cx="0" cy="1152128"/>
          </a:xfrm>
          <a:prstGeom prst="straightConnector1">
            <a:avLst/>
          </a:prstGeom>
          <a:ln w="38100">
            <a:solidFill>
              <a:srgbClr val="FF33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 flipH="1">
            <a:off x="3335825" y="4185463"/>
            <a:ext cx="12039" cy="1368152"/>
          </a:xfrm>
          <a:prstGeom prst="straightConnector1">
            <a:avLst/>
          </a:prstGeom>
          <a:ln w="38100">
            <a:solidFill>
              <a:srgbClr val="FF33CC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 flipH="1" flipV="1">
            <a:off x="3883341" y="1955020"/>
            <a:ext cx="651527" cy="750183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 flipH="1">
            <a:off x="3792067" y="3356992"/>
            <a:ext cx="742801" cy="776166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755576" y="2294083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通風</a:t>
            </a:r>
            <a:r>
              <a:rPr lang="ja-JP" altLang="en-US" sz="1400" dirty="0" smtClean="0"/>
              <a:t>なし</a:t>
            </a:r>
            <a:endParaRPr lang="en-US" altLang="ja-JP" sz="1400" dirty="0" smtClean="0"/>
          </a:p>
          <a:p>
            <a:r>
              <a:rPr kumimoji="1" lang="ja-JP" altLang="en-US" sz="1400" dirty="0"/>
              <a:t>普通ガラス</a:t>
            </a:r>
            <a:endParaRPr kumimoji="1" lang="en-US" altLang="ja-JP" sz="1400" dirty="0" smtClean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755576" y="5711010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通風</a:t>
            </a:r>
            <a:r>
              <a:rPr lang="ja-JP" altLang="en-US" sz="1400" dirty="0" smtClean="0"/>
              <a:t>なし</a:t>
            </a:r>
            <a:endParaRPr lang="en-US" altLang="ja-JP" sz="1400" dirty="0" smtClean="0"/>
          </a:p>
          <a:p>
            <a:r>
              <a:rPr kumimoji="1" lang="ja-JP" altLang="en-US" sz="1400" dirty="0"/>
              <a:t>普通ガラス</a:t>
            </a:r>
            <a:endParaRPr kumimoji="1" lang="en-US" altLang="ja-JP" sz="1400" dirty="0" smtClean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7812360" y="5725411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通風なし</a:t>
            </a:r>
            <a:endParaRPr kumimoji="1" lang="en-US" altLang="ja-JP" sz="1400" dirty="0" smtClean="0"/>
          </a:p>
          <a:p>
            <a:r>
              <a:rPr lang="ja-JP" altLang="en-US" sz="1400" dirty="0"/>
              <a:t>遮蔽なし</a:t>
            </a:r>
            <a:endParaRPr kumimoji="1" lang="en-US" altLang="ja-JP" sz="1400" dirty="0" smtClean="0"/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7812360" y="2287075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通風なし</a:t>
            </a:r>
            <a:endParaRPr kumimoji="1" lang="en-US" altLang="ja-JP" sz="1400" dirty="0" smtClean="0"/>
          </a:p>
          <a:p>
            <a:r>
              <a:rPr lang="ja-JP" altLang="en-US" sz="1400" dirty="0"/>
              <a:t>遮蔽なし</a:t>
            </a:r>
            <a:endParaRPr kumimoji="1" lang="en-US" altLang="ja-JP" sz="1400" dirty="0" smtClean="0"/>
          </a:p>
        </p:txBody>
      </p:sp>
      <p:sp>
        <p:nvSpPr>
          <p:cNvPr id="26" name="円/楕円 25"/>
          <p:cNvSpPr/>
          <p:nvPr/>
        </p:nvSpPr>
        <p:spPr>
          <a:xfrm>
            <a:off x="2645811" y="760987"/>
            <a:ext cx="1237529" cy="1944216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円/楕円 27"/>
          <p:cNvSpPr/>
          <p:nvPr/>
        </p:nvSpPr>
        <p:spPr>
          <a:xfrm>
            <a:off x="2669561" y="3906432"/>
            <a:ext cx="1332528" cy="1926214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4427984" y="2596975"/>
            <a:ext cx="4549757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FF0000"/>
                </a:solidFill>
              </a:rPr>
              <a:t>遮蔽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なしと高密度の緑のカーテンでは約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5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℃～</a:t>
            </a:r>
            <a:r>
              <a:rPr lang="en-US" altLang="ja-JP" sz="2400" b="1" dirty="0" smtClean="0">
                <a:solidFill>
                  <a:srgbClr val="FF0000"/>
                </a:solidFill>
              </a:rPr>
              <a:t>10</a:t>
            </a:r>
            <a:r>
              <a:rPr lang="ja-JP" altLang="en-US" sz="2400" b="1" dirty="0" smtClean="0">
                <a:solidFill>
                  <a:srgbClr val="FF0000"/>
                </a:solidFill>
              </a:rPr>
              <a:t>℃差が</a:t>
            </a:r>
            <a:r>
              <a:rPr lang="ja-JP" altLang="en-US" sz="2400" b="1" dirty="0">
                <a:solidFill>
                  <a:srgbClr val="FF0000"/>
                </a:solidFill>
              </a:rPr>
              <a:t>ついた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792067" y="3207463"/>
            <a:ext cx="3816424" cy="83099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rgbClr val="FF0000"/>
                </a:solidFill>
              </a:rPr>
              <a:t>断熱ガラスは室内側の表面温度</a:t>
            </a:r>
            <a:r>
              <a:rPr kumimoji="1" lang="ja-JP" altLang="en-US" sz="2400" b="1" dirty="0" smtClean="0">
                <a:solidFill>
                  <a:srgbClr val="FF0000"/>
                </a:solidFill>
              </a:rPr>
              <a:t>が上がりにくい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31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  <p:bldP spid="26" grpId="1" animBg="1"/>
      <p:bldP spid="28" grpId="0" animBg="1"/>
      <p:bldP spid="28" grpId="1" animBg="1"/>
      <p:bldP spid="36" grpId="0" animBg="1"/>
      <p:bldP spid="36" grpId="1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837054" y="188640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 smtClean="0">
                <a:solidFill>
                  <a:schemeClr val="bg1"/>
                </a:solidFill>
              </a:rPr>
              <a:t>MRT</a:t>
            </a:r>
            <a:r>
              <a:rPr lang="ja-JP" altLang="en-US" sz="3200" b="1" dirty="0" err="1">
                <a:solidFill>
                  <a:schemeClr val="bg1"/>
                </a:solidFill>
              </a:rPr>
              <a:t>の</a:t>
            </a:r>
            <a:r>
              <a:rPr lang="ja-JP" altLang="en-US" sz="3200" b="1" dirty="0" err="1" smtClean="0">
                <a:solidFill>
                  <a:schemeClr val="bg1"/>
                </a:solidFill>
              </a:rPr>
              <a:t>算</a:t>
            </a:r>
            <a:r>
              <a:rPr lang="ja-JP" altLang="en-US" sz="3200" b="1" dirty="0" smtClean="0">
                <a:solidFill>
                  <a:schemeClr val="bg1"/>
                </a:solidFill>
              </a:rPr>
              <a:t>出</a:t>
            </a:r>
            <a:endParaRPr kumimoji="1" lang="en-US" altLang="ja-JP" sz="3200" b="1" dirty="0" smtClean="0">
              <a:solidFill>
                <a:schemeClr val="bg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9592" y="1420034"/>
            <a:ext cx="65527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smtClean="0">
                <a:solidFill>
                  <a:schemeClr val="bg1"/>
                </a:solidFill>
              </a:rPr>
              <a:t>MRT</a:t>
            </a:r>
            <a:r>
              <a:rPr lang="ja-JP" altLang="en-US" sz="3200" dirty="0" smtClean="0">
                <a:solidFill>
                  <a:schemeClr val="bg1"/>
                </a:solidFill>
              </a:rPr>
              <a:t>とは</a:t>
            </a:r>
            <a:endParaRPr lang="en-US" altLang="ja-JP" sz="3200" dirty="0" smtClean="0">
              <a:solidFill>
                <a:schemeClr val="bg1"/>
              </a:solidFill>
            </a:endParaRPr>
          </a:p>
          <a:p>
            <a:r>
              <a:rPr kumimoji="1" lang="ja-JP" altLang="en-US" sz="3200" dirty="0">
                <a:solidFill>
                  <a:schemeClr val="bg1"/>
                </a:solidFill>
              </a:rPr>
              <a:t>平均放射</a:t>
            </a:r>
            <a:r>
              <a:rPr kumimoji="1" lang="ja-JP" altLang="en-US" sz="3200" dirty="0" smtClean="0">
                <a:solidFill>
                  <a:schemeClr val="bg1"/>
                </a:solidFill>
              </a:rPr>
              <a:t>温度のことで周囲の全方向から受ける熱放射を平均化した</a:t>
            </a:r>
            <a:r>
              <a:rPr lang="ja-JP" altLang="en-US" sz="3200" dirty="0" smtClean="0">
                <a:solidFill>
                  <a:schemeClr val="bg1"/>
                </a:solidFill>
              </a:rPr>
              <a:t>温度</a:t>
            </a:r>
            <a:endParaRPr kumimoji="1" lang="en-US" altLang="ja-JP" sz="3200" dirty="0" smtClean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914270" y="3369178"/>
                <a:ext cx="8050218" cy="1946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4000" dirty="0" smtClean="0">
                    <a:solidFill>
                      <a:schemeClr val="bg1"/>
                    </a:solidFill>
                  </a:rPr>
                  <a:t>MRT</a:t>
                </a:r>
                <a:r>
                  <a:rPr lang="en-US" altLang="ja-JP" sz="4000" dirty="0" smtClean="0">
                    <a:solidFill>
                      <a:schemeClr val="bg1"/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ja-JP" altLang="en-US" sz="4000" i="1">
                        <a:solidFill>
                          <a:schemeClr val="bg1"/>
                        </a:solidFill>
                        <a:latin typeface="Cambria Math"/>
                      </a:rPr>
                      <m:t>𝜃</m:t>
                    </m:r>
                    <m:r>
                      <a:rPr lang="en-US" altLang="ja-JP" sz="4000" i="1">
                        <a:solidFill>
                          <a:schemeClr val="bg1"/>
                        </a:solidFill>
                        <a:latin typeface="Cambria Math"/>
                      </a:rPr>
                      <m:t>𝑔</m:t>
                    </m:r>
                  </m:oMath>
                </a14:m>
                <a:r>
                  <a:rPr lang="en-US" altLang="ja-JP" sz="4000" dirty="0" smtClean="0">
                    <a:solidFill>
                      <a:schemeClr val="bg1"/>
                    </a:solidFill>
                  </a:rPr>
                  <a:t>+2.35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ja-JP" sz="4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n-US" altLang="ja-JP" sz="4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𝑣</m:t>
                        </m:r>
                      </m:e>
                    </m:rad>
                    <m:d>
                      <m:dPr>
                        <m:ctrlPr>
                          <a:rPr lang="en-US" altLang="ja-JP" sz="4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ja-JP" altLang="en-US" sz="4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  <m:r>
                          <a:rPr lang="en-US" altLang="ja-JP" sz="4000" b="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𝑔</m:t>
                        </m:r>
                        <m:r>
                          <a:rPr lang="ja-JP" altLang="en-US" sz="4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−</m:t>
                        </m:r>
                        <m:r>
                          <a:rPr lang="ja-JP" altLang="en-US" sz="4000" i="1" smtClean="0">
                            <a:solidFill>
                              <a:schemeClr val="bg1"/>
                            </a:solidFill>
                            <a:latin typeface="Cambria Math"/>
                          </a:rPr>
                          <m:t>𝜃</m:t>
                        </m:r>
                      </m:e>
                    </m:d>
                  </m:oMath>
                </a14:m>
                <a:r>
                  <a:rPr lang="ja-JP" altLang="en-US" sz="4000" dirty="0" smtClean="0">
                    <a:solidFill>
                      <a:schemeClr val="bg1"/>
                    </a:solidFill>
                  </a:rPr>
                  <a:t>　</a:t>
                </a:r>
                <a:r>
                  <a:rPr lang="ja-JP" altLang="en-US" sz="3200" dirty="0" smtClean="0">
                    <a:solidFill>
                      <a:schemeClr val="bg1"/>
                    </a:solidFill>
                  </a:rPr>
                  <a:t>（℃）</a:t>
                </a:r>
                <a:endParaRPr lang="en-US" altLang="ja-JP" sz="3200" dirty="0" smtClean="0">
                  <a:solidFill>
                    <a:schemeClr val="bg1"/>
                  </a:solidFill>
                </a:endParaRPr>
              </a:p>
              <a:p>
                <a:endParaRPr lang="en-US" altLang="ja-JP" sz="4000" dirty="0" smtClean="0">
                  <a:solidFill>
                    <a:schemeClr val="bg1"/>
                  </a:solidFill>
                </a:endParaRPr>
              </a:p>
              <a:p>
                <a:endParaRPr lang="en-US" altLang="ja-JP" sz="4000" b="0" dirty="0" smtClean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270" y="3369178"/>
                <a:ext cx="8050218" cy="1946238"/>
              </a:xfrm>
              <a:prstGeom prst="rect">
                <a:avLst/>
              </a:prstGeom>
              <a:blipFill rotWithShape="1">
                <a:blip r:embed="rId2"/>
                <a:stretch>
                  <a:fillRect l="-2725" t="-470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テキスト ボックス 5"/>
              <p:cNvSpPr txBox="1"/>
              <p:nvPr/>
            </p:nvSpPr>
            <p:spPr>
              <a:xfrm>
                <a:off x="914270" y="4723907"/>
                <a:ext cx="8050218" cy="6668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ja-JP" altLang="en-US" sz="3200" i="1" smtClean="0">
                        <a:solidFill>
                          <a:schemeClr val="bg1"/>
                        </a:solidFill>
                        <a:latin typeface="Cambria Math"/>
                      </a:rPr>
                      <m:t>𝜃</m:t>
                    </m:r>
                    <m:r>
                      <a:rPr kumimoji="1" lang="en-US" altLang="ja-JP" sz="3200" b="0" i="1" smtClean="0">
                        <a:solidFill>
                          <a:schemeClr val="bg1"/>
                        </a:solidFill>
                        <a:latin typeface="Cambria Math"/>
                      </a:rPr>
                      <m:t>𝑔</m:t>
                    </m:r>
                    <m:r>
                      <a:rPr kumimoji="1" lang="ja-JP" altLang="en-US" sz="3200" b="0" i="1" smtClean="0">
                        <a:solidFill>
                          <a:schemeClr val="bg1"/>
                        </a:solidFill>
                        <a:latin typeface="Cambria Math"/>
                      </a:rPr>
                      <m:t>：</m:t>
                    </m:r>
                    <m:r>
                      <a:rPr lang="ja-JP" altLang="en-US" sz="3200" i="1">
                        <a:solidFill>
                          <a:schemeClr val="bg1"/>
                        </a:solidFill>
                        <a:latin typeface="Cambria Math"/>
                      </a:rPr>
                      <m:t>グローブ温度</m:t>
                    </m:r>
                    <m:r>
                      <a:rPr lang="ja-JP" altLang="en-US" sz="3200" b="0" i="1" smtClean="0">
                        <a:solidFill>
                          <a:schemeClr val="bg1"/>
                        </a:solidFill>
                        <a:latin typeface="Cambria Math"/>
                      </a:rPr>
                      <m:t>（</m:t>
                    </m:r>
                    <m:r>
                      <a:rPr lang="ja-JP" altLang="en-US" sz="3200" b="0" i="1" smtClean="0">
                        <a:solidFill>
                          <a:schemeClr val="bg1"/>
                        </a:solidFill>
                        <a:latin typeface="Cambria Math"/>
                      </a:rPr>
                      <m:t>℃</m:t>
                    </m:r>
                    <m:r>
                      <a:rPr lang="ja-JP" altLang="en-US" sz="3200" b="0" i="1" smtClean="0">
                        <a:solidFill>
                          <a:schemeClr val="bg1"/>
                        </a:solidFill>
                        <a:latin typeface="Cambria Math"/>
                      </a:rPr>
                      <m:t>）　　　　</m:t>
                    </m:r>
                    <m:r>
                      <a:rPr lang="en-US" altLang="ja-JP" sz="3200" b="0" i="1" smtClean="0">
                        <a:solidFill>
                          <a:schemeClr val="bg1"/>
                        </a:solidFill>
                        <a:latin typeface="Cambria Math"/>
                      </a:rPr>
                      <m:t>𝑣</m:t>
                    </m:r>
                    <m:r>
                      <a:rPr lang="ja-JP" altLang="en-US" sz="3200" b="0" i="1" smtClean="0">
                        <a:solidFill>
                          <a:schemeClr val="bg1"/>
                        </a:solidFill>
                        <a:latin typeface="Cambria Math"/>
                      </a:rPr>
                      <m:t>：</m:t>
                    </m:r>
                    <m:r>
                      <a:rPr lang="ja-JP" altLang="en-US" sz="3200" i="1" smtClean="0">
                        <a:solidFill>
                          <a:schemeClr val="bg1"/>
                        </a:solidFill>
                        <a:latin typeface="Cambria Math"/>
                      </a:rPr>
                      <m:t>風速</m:t>
                    </m:r>
                  </m:oMath>
                </a14:m>
                <a:r>
                  <a:rPr kumimoji="1" lang="ja-JP" altLang="en-US" sz="3200" dirty="0" smtClean="0">
                    <a:solidFill>
                      <a:schemeClr val="bg1"/>
                    </a:solidFill>
                  </a:rPr>
                  <a:t>（</a:t>
                </a:r>
                <a:r>
                  <a:rPr kumimoji="1" lang="en-US" altLang="ja-JP" sz="3200" dirty="0" smtClean="0">
                    <a:solidFill>
                      <a:schemeClr val="bg1"/>
                    </a:solidFill>
                  </a:rPr>
                  <a:t>m/s</a:t>
                </a:r>
                <a:r>
                  <a:rPr kumimoji="1" lang="ja-JP" altLang="en-US" sz="3200" dirty="0" smtClean="0">
                    <a:solidFill>
                      <a:schemeClr val="bg1"/>
                    </a:solidFill>
                  </a:rPr>
                  <a:t>）</a:t>
                </a:r>
                <a:endParaRPr kumimoji="1" lang="ja-JP" alt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テキスト ボックス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270" y="4723907"/>
                <a:ext cx="8050218" cy="666849"/>
              </a:xfrm>
              <a:prstGeom prst="rect">
                <a:avLst/>
              </a:prstGeom>
              <a:blipFill rotWithShape="1">
                <a:blip r:embed="rId3"/>
                <a:stretch>
                  <a:fillRect t="-5505" b="-3027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961770" y="5519251"/>
                <a:ext cx="2592288" cy="591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320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𝜃</m:t>
                      </m:r>
                      <m:r>
                        <a:rPr kumimoji="1" lang="ja-JP" altLang="en-US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：</m:t>
                      </m:r>
                      <m:r>
                        <a:rPr lang="ja-JP" altLang="en-US" sz="3200" i="1">
                          <a:solidFill>
                            <a:schemeClr val="bg1"/>
                          </a:solidFill>
                          <a:latin typeface="Cambria Math"/>
                        </a:rPr>
                        <m:t>室温</m:t>
                      </m:r>
                      <m:r>
                        <a:rPr lang="ja-JP" altLang="en-US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（</m:t>
                      </m:r>
                      <m:r>
                        <a:rPr lang="ja-JP" altLang="en-US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℃</m:t>
                      </m:r>
                      <m:r>
                        <a:rPr lang="ja-JP" altLang="en-US" sz="32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）</m:t>
                      </m:r>
                    </m:oMath>
                  </m:oMathPara>
                </a14:m>
                <a:endParaRPr kumimoji="1" lang="ja-JP" alt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1770" y="5519251"/>
                <a:ext cx="2592288" cy="59150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471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0" y="781074"/>
            <a:ext cx="4505540" cy="37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401" y="781074"/>
            <a:ext cx="4544826" cy="37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円/楕円 11"/>
          <p:cNvSpPr/>
          <p:nvPr/>
        </p:nvSpPr>
        <p:spPr>
          <a:xfrm rot="16200000">
            <a:off x="2393823" y="1947153"/>
            <a:ext cx="1188000" cy="23042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 rot="16200000">
            <a:off x="7138983" y="2107551"/>
            <a:ext cx="842697" cy="19442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95536" y="5445223"/>
            <a:ext cx="8321436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遮熱・断熱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Low-E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ガラスを使用すれば、</a:t>
            </a:r>
            <a:r>
              <a:rPr lang="ja-JP" altLang="en-US" sz="2800" dirty="0">
                <a:solidFill>
                  <a:schemeClr val="bg1"/>
                </a:solidFill>
              </a:rPr>
              <a:t>日射遮蔽</a:t>
            </a:r>
            <a:r>
              <a:rPr lang="ja-JP" altLang="en-US" sz="2800" dirty="0" smtClean="0">
                <a:solidFill>
                  <a:schemeClr val="bg1"/>
                </a:solidFill>
              </a:rPr>
              <a:t>なし　でも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、日射遮蔽ありのときと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MRT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はあまり変わらない。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3528" y="116632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schemeClr val="bg1"/>
                </a:solidFill>
              </a:rPr>
              <a:t>室内</a:t>
            </a:r>
            <a:r>
              <a:rPr lang="ja-JP" altLang="en-US" sz="3200" b="1" dirty="0">
                <a:solidFill>
                  <a:schemeClr val="bg1"/>
                </a:solidFill>
              </a:rPr>
              <a:t>の</a:t>
            </a:r>
            <a:r>
              <a:rPr kumimoji="1" lang="en-US" altLang="ja-JP" sz="3200" b="1" dirty="0" smtClean="0">
                <a:solidFill>
                  <a:schemeClr val="bg1"/>
                </a:solidFill>
              </a:rPr>
              <a:t>MRT</a:t>
            </a:r>
            <a:r>
              <a:rPr kumimoji="1" lang="ja-JP" altLang="en-US" sz="3200" b="1" dirty="0" smtClean="0">
                <a:solidFill>
                  <a:schemeClr val="bg1"/>
                </a:solidFill>
              </a:rPr>
              <a:t>の比較</a:t>
            </a:r>
            <a:endParaRPr kumimoji="1" lang="en-US" altLang="ja-JP" sz="3200" b="1" dirty="0" smtClean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486554" y="4570081"/>
            <a:ext cx="21408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</a:rPr>
              <a:t>日射遮蔽部材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109599" y="4577714"/>
            <a:ext cx="138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chemeClr val="bg1"/>
                </a:solidFill>
              </a:rPr>
              <a:t>窓ガラス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55576" y="3356992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1400" dirty="0"/>
              <a:t>通風</a:t>
            </a:r>
            <a:r>
              <a:rPr lang="ja-JP" altLang="en-US" sz="1400" dirty="0" smtClean="0"/>
              <a:t>なし</a:t>
            </a:r>
            <a:endParaRPr lang="en-US" altLang="ja-JP" sz="1400" dirty="0" smtClean="0"/>
          </a:p>
          <a:p>
            <a:r>
              <a:rPr kumimoji="1" lang="ja-JP" altLang="en-US" sz="1400" dirty="0"/>
              <a:t>普通ガラス</a:t>
            </a:r>
            <a:endParaRPr kumimoji="1" lang="en-US" altLang="ja-JP" sz="1400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5220072" y="3417872"/>
            <a:ext cx="100811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1400" dirty="0" smtClean="0"/>
              <a:t>通風なし</a:t>
            </a:r>
            <a:endParaRPr kumimoji="1" lang="en-US" altLang="ja-JP" sz="1400" dirty="0" smtClean="0"/>
          </a:p>
          <a:p>
            <a:r>
              <a:rPr lang="ja-JP" altLang="en-US" sz="1400" dirty="0"/>
              <a:t>遮蔽なし</a:t>
            </a:r>
            <a:endParaRPr kumimoji="1" lang="en-US" altLang="ja-JP" sz="1400" dirty="0" smtClean="0"/>
          </a:p>
        </p:txBody>
      </p:sp>
    </p:spTree>
    <p:extLst>
      <p:ext uri="{BB962C8B-B14F-4D97-AF65-F5344CB8AC3E}">
        <p14:creationId xmlns:p14="http://schemas.microsoft.com/office/powerpoint/2010/main" val="243765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/>
          <p:cNvGrpSpPr/>
          <p:nvPr/>
        </p:nvGrpSpPr>
        <p:grpSpPr>
          <a:xfrm>
            <a:off x="22105" y="773415"/>
            <a:ext cx="9085641" cy="3744416"/>
            <a:chOff x="67027" y="1412776"/>
            <a:chExt cx="9016970" cy="3744416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412776"/>
              <a:ext cx="4656013" cy="3744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27" y="1412776"/>
              <a:ext cx="4432965" cy="3744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テキスト ボックス 7"/>
          <p:cNvSpPr txBox="1"/>
          <p:nvPr/>
        </p:nvSpPr>
        <p:spPr>
          <a:xfrm>
            <a:off x="323528" y="141140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schemeClr val="bg1"/>
                </a:solidFill>
              </a:rPr>
              <a:t>通風の有無による室温の</a:t>
            </a:r>
            <a:r>
              <a:rPr lang="ja-JP" altLang="en-US" sz="3200" b="1" dirty="0">
                <a:solidFill>
                  <a:schemeClr val="bg1"/>
                </a:solidFill>
              </a:rPr>
              <a:t>比較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567077" y="4577715"/>
            <a:ext cx="138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</a:rPr>
              <a:t>通風なし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092819" y="4577715"/>
            <a:ext cx="1338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</a:rPr>
              <a:t>通風あり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円/楕円 10"/>
          <p:cNvSpPr/>
          <p:nvPr/>
        </p:nvSpPr>
        <p:spPr>
          <a:xfrm rot="16200000">
            <a:off x="6412529" y="1597121"/>
            <a:ext cx="936104" cy="387978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70457" y="5662006"/>
            <a:ext cx="8205999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室内を通風すると、日射遮蔽の有無に</a:t>
            </a:r>
            <a:r>
              <a:rPr lang="ja-JP" altLang="en-US" sz="2800" dirty="0">
                <a:solidFill>
                  <a:schemeClr val="bg1"/>
                </a:solidFill>
              </a:rPr>
              <a:t>かかわらず</a:t>
            </a:r>
            <a:r>
              <a:rPr lang="ja-JP" altLang="en-US" sz="2800" dirty="0" smtClean="0">
                <a:solidFill>
                  <a:schemeClr val="bg1"/>
                </a:solidFill>
              </a:rPr>
              <a:t>、室温と外気温の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差は</a:t>
            </a:r>
            <a:r>
              <a:rPr lang="ja-JP" altLang="en-US" sz="2800" dirty="0" smtClean="0">
                <a:solidFill>
                  <a:schemeClr val="bg1"/>
                </a:solidFill>
              </a:rPr>
              <a:t>ほとんど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なくなる。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1275" y="5097375"/>
            <a:ext cx="8205999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800" dirty="0" smtClean="0">
                <a:solidFill>
                  <a:schemeClr val="bg1"/>
                </a:solidFill>
              </a:rPr>
              <a:t>※</a:t>
            </a:r>
            <a:r>
              <a:rPr lang="ja-JP" altLang="en-US" sz="2800" dirty="0" smtClean="0">
                <a:solidFill>
                  <a:schemeClr val="bg1"/>
                </a:solidFill>
              </a:rPr>
              <a:t>普通ガラスのデータ使用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8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0" y="836712"/>
            <a:ext cx="9124474" cy="3744416"/>
            <a:chOff x="19527" y="1412776"/>
            <a:chExt cx="9124474" cy="3744416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412776"/>
              <a:ext cx="4716017" cy="3735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27" y="1412776"/>
              <a:ext cx="4486952" cy="37444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テキスト ボックス 5"/>
          <p:cNvSpPr txBox="1"/>
          <p:nvPr/>
        </p:nvSpPr>
        <p:spPr>
          <a:xfrm>
            <a:off x="323528" y="116632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chemeClr val="bg1"/>
                </a:solidFill>
              </a:rPr>
              <a:t>普通</a:t>
            </a:r>
            <a:r>
              <a:rPr lang="ja-JP" altLang="en-US" sz="3200" b="1" dirty="0" smtClean="0">
                <a:solidFill>
                  <a:schemeClr val="bg1"/>
                </a:solidFill>
              </a:rPr>
              <a:t>ガラスと遮熱ガラスの室温の比較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398907" y="465313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</a:rPr>
              <a:t>普通ガラス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79743" y="4653136"/>
            <a:ext cx="165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chemeClr val="bg1"/>
                </a:solidFill>
              </a:rPr>
              <a:t>遮熱ガラス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 rot="18749517">
            <a:off x="2307478" y="1389399"/>
            <a:ext cx="1855100" cy="143573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 rot="16200000">
            <a:off x="6912261" y="2024844"/>
            <a:ext cx="864097" cy="136815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33310" y="5354366"/>
            <a:ext cx="8712968" cy="57445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100"/>
              </a:lnSpc>
            </a:pPr>
            <a:r>
              <a:rPr lang="ja-JP" altLang="en-US" sz="2800" dirty="0">
                <a:solidFill>
                  <a:schemeClr val="bg1"/>
                </a:solidFill>
              </a:rPr>
              <a:t>遮熱</a:t>
            </a:r>
            <a:r>
              <a:rPr lang="ja-JP" altLang="en-US" sz="2800" dirty="0" smtClean="0">
                <a:solidFill>
                  <a:schemeClr val="bg1"/>
                </a:solidFill>
              </a:rPr>
              <a:t>ガラスにすると日射遮蔽なしでも室温は上がらない。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3" name="円/楕円 2"/>
          <p:cNvSpPr/>
          <p:nvPr/>
        </p:nvSpPr>
        <p:spPr>
          <a:xfrm>
            <a:off x="1691680" y="2704312"/>
            <a:ext cx="2232248" cy="868704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4973114" y="2564904"/>
            <a:ext cx="3775350" cy="11521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15516" y="5991334"/>
            <a:ext cx="8712968" cy="61811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4100"/>
              </a:lnSpc>
            </a:pPr>
            <a:r>
              <a:rPr lang="ja-JP" altLang="en-US" sz="2800" dirty="0" smtClean="0">
                <a:solidFill>
                  <a:schemeClr val="bg1"/>
                </a:solidFill>
              </a:rPr>
              <a:t>日射遮蔽をしたときの室温はガラスによる差異が小さい。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80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/>
      <p:bldP spid="3" grpId="0" animBg="1"/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188640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</a:rPr>
              <a:t>まとめ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179512" y="1536598"/>
            <a:ext cx="8238242" cy="1406797"/>
            <a:chOff x="179512" y="1916832"/>
            <a:chExt cx="8238242" cy="1406797"/>
          </a:xfrm>
        </p:grpSpPr>
        <p:sp>
          <p:nvSpPr>
            <p:cNvPr id="4" name="テキスト ボックス 3"/>
            <p:cNvSpPr txBox="1"/>
            <p:nvPr/>
          </p:nvSpPr>
          <p:spPr>
            <a:xfrm>
              <a:off x="532878" y="1938634"/>
              <a:ext cx="78848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800" dirty="0" smtClean="0">
                  <a:solidFill>
                    <a:schemeClr val="bg1"/>
                  </a:solidFill>
                </a:rPr>
                <a:t>日射遮蔽をしなくても遮熱・断熱の</a:t>
              </a:r>
              <a:r>
                <a:rPr kumimoji="1" lang="en-US" altLang="ja-JP" sz="2800" dirty="0" smtClean="0">
                  <a:solidFill>
                    <a:schemeClr val="bg1"/>
                  </a:solidFill>
                </a:rPr>
                <a:t>Low-E</a:t>
              </a:r>
              <a:r>
                <a:rPr kumimoji="1" lang="ja-JP" altLang="en-US" sz="2800" dirty="0" smtClean="0">
                  <a:solidFill>
                    <a:schemeClr val="bg1"/>
                  </a:solidFill>
                </a:rPr>
                <a:t>ガラスを使用</a:t>
              </a:r>
              <a:r>
                <a:rPr lang="ja-JP" altLang="en-US" sz="2800" dirty="0">
                  <a:solidFill>
                    <a:schemeClr val="bg1"/>
                  </a:solidFill>
                </a:rPr>
                <a:t>することで</a:t>
              </a:r>
              <a:r>
                <a:rPr kumimoji="1" lang="ja-JP" altLang="en-US" sz="2800" dirty="0" smtClean="0">
                  <a:solidFill>
                    <a:schemeClr val="bg1"/>
                  </a:solidFill>
                </a:rPr>
                <a:t>、すだれや人工緑のカーテンで日射遮蔽したときとほぼ変わらない遮熱性能が得られる。</a:t>
              </a:r>
              <a:endParaRPr kumimoji="1" lang="ja-JP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179512" y="1916832"/>
              <a:ext cx="504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 smtClean="0">
                  <a:solidFill>
                    <a:schemeClr val="bg1"/>
                  </a:solidFill>
                </a:rPr>
                <a:t>・</a:t>
              </a:r>
              <a:endParaRPr kumimoji="1" lang="en-US" altLang="ja-JP" sz="36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185873" y="3849556"/>
            <a:ext cx="8562591" cy="1006571"/>
            <a:chOff x="179512" y="3595489"/>
            <a:chExt cx="8562591" cy="1006571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532877" y="3647953"/>
              <a:ext cx="820922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800" dirty="0">
                  <a:solidFill>
                    <a:schemeClr val="bg1"/>
                  </a:solidFill>
                </a:rPr>
                <a:t>緑</a:t>
              </a:r>
              <a:r>
                <a:rPr lang="ja-JP" altLang="en-US" sz="2800" dirty="0" smtClean="0">
                  <a:solidFill>
                    <a:schemeClr val="bg1"/>
                  </a:solidFill>
                </a:rPr>
                <a:t>のカーテンの遮熱性能は密度によって変化し、高密度のカーテンは高い温熱環境緩和効果が期待できる。</a:t>
              </a:r>
              <a:endParaRPr kumimoji="1" lang="ja-JP" alt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179512" y="3595489"/>
              <a:ext cx="5040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 smtClean="0">
                  <a:solidFill>
                    <a:schemeClr val="bg1"/>
                  </a:solidFill>
                </a:rPr>
                <a:t>・</a:t>
              </a:r>
              <a:endParaRPr kumimoji="1" lang="en-US" altLang="ja-JP" sz="3600" dirty="0" smtClean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475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23528" y="188640"/>
            <a:ext cx="8568952" cy="1296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dirty="0" smtClean="0">
                <a:solidFill>
                  <a:schemeClr val="bg1"/>
                </a:solidFill>
              </a:rPr>
              <a:t>特に、</a:t>
            </a:r>
            <a:r>
              <a:rPr kumimoji="1" lang="ja-JP" altLang="en-US" dirty="0" smtClean="0">
                <a:solidFill>
                  <a:srgbClr val="00FF00"/>
                </a:solidFill>
              </a:rPr>
              <a:t>緑のカーテン</a:t>
            </a:r>
            <a:r>
              <a:rPr kumimoji="1" lang="ja-JP" altLang="en-US" dirty="0" smtClean="0">
                <a:solidFill>
                  <a:schemeClr val="bg1"/>
                </a:solidFill>
              </a:rPr>
              <a:t>の効果については</a:t>
            </a:r>
            <a:endParaRPr kumimoji="1" lang="en-US" altLang="ja-JP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ja-JP" altLang="en-US" dirty="0" smtClean="0">
                <a:solidFill>
                  <a:schemeClr val="bg1"/>
                </a:solidFill>
              </a:rPr>
              <a:t>放射環境の緩和を含めた系統的な実験データが不足</a:t>
            </a:r>
            <a:endParaRPr kumimoji="1" lang="en-US" altLang="ja-JP" dirty="0" smtClean="0">
              <a:solidFill>
                <a:schemeClr val="bg1"/>
              </a:solidFill>
            </a:endParaRP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395536" y="1628800"/>
            <a:ext cx="7632848" cy="14050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>
                <a:solidFill>
                  <a:schemeClr val="bg1"/>
                </a:solidFill>
              </a:rPr>
              <a:t>最近</a:t>
            </a:r>
            <a:r>
              <a:rPr lang="ja-JP" altLang="en-US" dirty="0" smtClean="0">
                <a:solidFill>
                  <a:schemeClr val="bg1"/>
                </a:solidFill>
              </a:rPr>
              <a:t>、新築マンションにも</a:t>
            </a:r>
            <a:endParaRPr lang="en-US" altLang="ja-JP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kumimoji="1" lang="ja-JP" altLang="en-US" dirty="0" smtClean="0">
                <a:solidFill>
                  <a:schemeClr val="bg1"/>
                </a:solidFill>
              </a:rPr>
              <a:t>　　</a:t>
            </a:r>
            <a:r>
              <a:rPr kumimoji="1" lang="ja-JP" altLang="en-US" dirty="0" smtClean="0">
                <a:solidFill>
                  <a:srgbClr val="00FF00"/>
                </a:solidFill>
              </a:rPr>
              <a:t>緑</a:t>
            </a:r>
            <a:r>
              <a:rPr kumimoji="1" lang="ja-JP" altLang="en-US" dirty="0">
                <a:solidFill>
                  <a:srgbClr val="00FF00"/>
                </a:solidFill>
              </a:rPr>
              <a:t>の</a:t>
            </a:r>
            <a:r>
              <a:rPr kumimoji="1" lang="ja-JP" altLang="en-US" dirty="0" smtClean="0">
                <a:solidFill>
                  <a:srgbClr val="00FF00"/>
                </a:solidFill>
              </a:rPr>
              <a:t>カーテン</a:t>
            </a:r>
            <a:r>
              <a:rPr kumimoji="1" lang="ja-JP" altLang="en-US" dirty="0" smtClean="0">
                <a:solidFill>
                  <a:schemeClr val="bg1"/>
                </a:solidFill>
              </a:rPr>
              <a:t>を普及させようという動きがある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539552" y="3439857"/>
            <a:ext cx="7992888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3800"/>
              </a:lnSpc>
              <a:buFont typeface="Arial" pitchFamily="34" charset="0"/>
              <a:buNone/>
            </a:pPr>
            <a:r>
              <a:rPr lang="en-US" altLang="ja-JP" dirty="0" smtClean="0">
                <a:solidFill>
                  <a:schemeClr val="bg1"/>
                </a:solidFill>
              </a:rPr>
              <a:t>Low‐E</a:t>
            </a:r>
            <a:r>
              <a:rPr lang="ja-JP" altLang="en-US" dirty="0" smtClean="0">
                <a:solidFill>
                  <a:schemeClr val="bg1"/>
                </a:solidFill>
              </a:rPr>
              <a:t>ガラスの使用など、新築住宅の窓面遮熱性能が向上している状況で、</a:t>
            </a:r>
            <a:r>
              <a:rPr lang="ja-JP" altLang="en-US" dirty="0" smtClean="0">
                <a:solidFill>
                  <a:srgbClr val="00FF00"/>
                </a:solidFill>
              </a:rPr>
              <a:t>緑のカーテン</a:t>
            </a:r>
            <a:r>
              <a:rPr lang="ja-JP" altLang="en-US" dirty="0" smtClean="0">
                <a:solidFill>
                  <a:schemeClr val="bg1"/>
                </a:solidFill>
              </a:rPr>
              <a:t>などの日射遮蔽部材がどれくらい意味をもつのか？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780928"/>
            <a:ext cx="682625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677206" y="5229200"/>
            <a:ext cx="7789587" cy="1077218"/>
          </a:xfrm>
          <a:prstGeom prst="rect">
            <a:avLst/>
          </a:prstGeom>
          <a:noFill/>
          <a:ln w="38100" cmpd="sng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 smtClean="0">
                <a:solidFill>
                  <a:schemeClr val="bg1"/>
                </a:solidFill>
              </a:rPr>
              <a:t>日射遮蔽部材と窓ガラスの遮蔽性能を測定</a:t>
            </a:r>
            <a:endParaRPr kumimoji="1" lang="en-US" altLang="ja-JP" sz="3200" dirty="0" smtClean="0">
              <a:solidFill>
                <a:schemeClr val="bg1"/>
              </a:solidFill>
            </a:endParaRPr>
          </a:p>
          <a:p>
            <a:pPr algn="ctr"/>
            <a:r>
              <a:rPr lang="ja-JP" altLang="en-US" sz="3200" dirty="0">
                <a:solidFill>
                  <a:srgbClr val="FFFF00"/>
                </a:solidFill>
              </a:rPr>
              <a:t>夏季</a:t>
            </a:r>
            <a:r>
              <a:rPr lang="ja-JP" altLang="en-US" sz="3200" dirty="0" smtClean="0">
                <a:solidFill>
                  <a:srgbClr val="FFFF00"/>
                </a:solidFill>
              </a:rPr>
              <a:t>の室内温熱環境緩和効果の明確化</a:t>
            </a:r>
            <a:endParaRPr kumimoji="1" lang="ja-JP" alt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1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22275" r="15095"/>
          <a:stretch/>
        </p:blipFill>
        <p:spPr>
          <a:xfrm>
            <a:off x="4128077" y="2823615"/>
            <a:ext cx="5004048" cy="4022510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95536" y="1374119"/>
            <a:ext cx="4503588" cy="129614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ja-JP" altLang="en-US" sz="3000" b="1" dirty="0" smtClean="0">
                <a:solidFill>
                  <a:schemeClr val="bg1"/>
                </a:solidFill>
                <a:latin typeface="+mn-ea"/>
              </a:rPr>
              <a:t>測定場所</a:t>
            </a:r>
            <a:endParaRPr kumimoji="1" lang="en-US" altLang="ja-JP" sz="3000" b="1" dirty="0" smtClean="0">
              <a:solidFill>
                <a:schemeClr val="bg1"/>
              </a:solidFill>
              <a:latin typeface="+mn-ea"/>
            </a:endParaRPr>
          </a:p>
          <a:p>
            <a:pPr marL="0" indent="0">
              <a:buNone/>
            </a:pPr>
            <a:endParaRPr kumimoji="1" lang="en-US" altLang="ja-JP" sz="3000" dirty="0" smtClean="0">
              <a:solidFill>
                <a:schemeClr val="bg1"/>
              </a:solidFill>
              <a:latin typeface="+mn-ea"/>
            </a:endParaRPr>
          </a:p>
          <a:p>
            <a:pPr marL="0" indent="0">
              <a:buNone/>
            </a:pPr>
            <a:r>
              <a:rPr lang="ja-JP" altLang="en-US" sz="3000" dirty="0" smtClean="0">
                <a:solidFill>
                  <a:schemeClr val="bg1"/>
                </a:solidFill>
                <a:latin typeface="+mn-ea"/>
              </a:rPr>
              <a:t>建築棟 南側 環境実験室前</a:t>
            </a:r>
            <a:endParaRPr kumimoji="1" lang="ja-JP" altLang="en-US" sz="30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95536" y="3268363"/>
            <a:ext cx="3600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 smtClean="0">
                <a:solidFill>
                  <a:schemeClr val="bg1"/>
                </a:solidFill>
                <a:latin typeface="+mn-ea"/>
              </a:rPr>
              <a:t>測定期間</a:t>
            </a:r>
            <a:endParaRPr kumimoji="1" lang="en-US" altLang="ja-JP" sz="2800" b="1" dirty="0" smtClean="0">
              <a:solidFill>
                <a:schemeClr val="bg1"/>
              </a:solidFill>
              <a:latin typeface="+mn-ea"/>
            </a:endParaRPr>
          </a:p>
          <a:p>
            <a:endParaRPr lang="en-US" altLang="ja-JP" sz="2800" b="1" dirty="0">
              <a:solidFill>
                <a:schemeClr val="bg1"/>
              </a:solidFill>
              <a:latin typeface="+mn-ea"/>
            </a:endParaRPr>
          </a:p>
          <a:p>
            <a:r>
              <a:rPr kumimoji="1" lang="ja-JP" altLang="en-US" sz="2800" dirty="0" smtClean="0">
                <a:solidFill>
                  <a:schemeClr val="bg1"/>
                </a:solidFill>
                <a:latin typeface="+mn-ea"/>
              </a:rPr>
              <a:t>２０１３年</a:t>
            </a:r>
            <a:endParaRPr kumimoji="1" lang="en-US" altLang="ja-JP" sz="2800" dirty="0" smtClean="0">
              <a:solidFill>
                <a:schemeClr val="bg1"/>
              </a:solidFill>
              <a:latin typeface="+mn-ea"/>
            </a:endParaRPr>
          </a:p>
          <a:p>
            <a:r>
              <a:rPr kumimoji="1" lang="ja-JP" altLang="en-US" sz="2800" dirty="0" smtClean="0">
                <a:solidFill>
                  <a:schemeClr val="bg1"/>
                </a:solidFill>
                <a:latin typeface="+mn-ea"/>
              </a:rPr>
              <a:t>８月</a:t>
            </a:r>
            <a:r>
              <a:rPr lang="ja-JP" altLang="en-US" sz="2800" dirty="0" smtClean="0">
                <a:solidFill>
                  <a:schemeClr val="bg1"/>
                </a:solidFill>
                <a:latin typeface="+mn-ea"/>
              </a:rPr>
              <a:t>１６日</a:t>
            </a:r>
            <a:r>
              <a:rPr kumimoji="1" lang="ja-JP" altLang="en-US" sz="2800" dirty="0" smtClean="0">
                <a:solidFill>
                  <a:schemeClr val="bg1"/>
                </a:solidFill>
                <a:latin typeface="+mn-ea"/>
              </a:rPr>
              <a:t>～９月２８日</a:t>
            </a:r>
            <a:endParaRPr kumimoji="1" lang="ja-JP" altLang="en-US" sz="28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95536" y="26064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 smtClean="0">
                <a:solidFill>
                  <a:schemeClr val="bg1"/>
                </a:solidFill>
              </a:rPr>
              <a:t>測定概要</a:t>
            </a:r>
            <a:endParaRPr kumimoji="1" lang="ja-JP" altLang="en-US" sz="3600" b="1" dirty="0">
              <a:solidFill>
                <a:schemeClr val="bg1"/>
              </a:solidFill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5796136" y="4293096"/>
            <a:ext cx="1439403" cy="1224136"/>
          </a:xfrm>
          <a:prstGeom prst="roundRect">
            <a:avLst/>
          </a:prstGeom>
          <a:solidFill>
            <a:srgbClr val="F2F2F2">
              <a:alpha val="3019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 smtClean="0">
                <a:solidFill>
                  <a:srgbClr val="FF0000"/>
                </a:solidFill>
              </a:rPr>
              <a:t>測定対象</a:t>
            </a:r>
            <a:endParaRPr kumimoji="1" lang="en-US" altLang="ja-JP" sz="2000" b="1" dirty="0" smtClean="0">
              <a:solidFill>
                <a:srgbClr val="FF0000"/>
              </a:solidFill>
            </a:endParaRPr>
          </a:p>
          <a:p>
            <a:pPr algn="ctr"/>
            <a:r>
              <a:rPr kumimoji="1" lang="ja-JP" altLang="en-US" sz="2000" b="1" dirty="0" smtClean="0">
                <a:solidFill>
                  <a:srgbClr val="FF0000"/>
                </a:solidFill>
              </a:rPr>
              <a:t>空間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81765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solidFill>
                  <a:schemeClr val="bg1"/>
                </a:solidFill>
              </a:rPr>
              <a:t>実験ハウス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1592584" y="797165"/>
            <a:ext cx="6579816" cy="6009866"/>
            <a:chOff x="1592584" y="1061537"/>
            <a:chExt cx="6062981" cy="5721744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4" t="13494" r="28793" b="10000"/>
            <a:stretch/>
          </p:blipFill>
          <p:spPr bwMode="auto">
            <a:xfrm>
              <a:off x="1592584" y="1061537"/>
              <a:ext cx="5914302" cy="57217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正方形/長方形 3"/>
            <p:cNvSpPr/>
            <p:nvPr/>
          </p:nvSpPr>
          <p:spPr>
            <a:xfrm>
              <a:off x="3780000" y="1670845"/>
              <a:ext cx="828000" cy="1692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2930856" y="1670845"/>
              <a:ext cx="828000" cy="1692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2930856" y="4293096"/>
              <a:ext cx="828000" cy="86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3780000" y="4293096"/>
              <a:ext cx="828000" cy="86400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 rot="16200000">
              <a:off x="1492537" y="1568523"/>
              <a:ext cx="656873" cy="34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 rot="16200000">
              <a:off x="1842820" y="1794490"/>
              <a:ext cx="656873" cy="34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 rot="16200000">
              <a:off x="1820077" y="4122933"/>
              <a:ext cx="656873" cy="340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6477322" y="3435646"/>
              <a:ext cx="656873" cy="351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4013794" y="6026438"/>
              <a:ext cx="656873" cy="351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4005013" y="6362046"/>
              <a:ext cx="656873" cy="351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mm</a:t>
              </a:r>
              <a:endParaRPr kumimoji="1" lang="ja-JP" altLang="en-US" dirty="0"/>
            </a:p>
          </p:txBody>
        </p:sp>
        <p:grpSp>
          <p:nvGrpSpPr>
            <p:cNvPr id="21" name="グループ化 20"/>
            <p:cNvGrpSpPr/>
            <p:nvPr/>
          </p:nvGrpSpPr>
          <p:grpSpPr>
            <a:xfrm>
              <a:off x="4872203" y="4216896"/>
              <a:ext cx="2783362" cy="1628077"/>
              <a:chOff x="5182660" y="4580336"/>
              <a:chExt cx="2783362" cy="1628077"/>
            </a:xfrm>
          </p:grpSpPr>
          <p:sp>
            <p:nvSpPr>
              <p:cNvPr id="22" name="テキスト ボックス 21"/>
              <p:cNvSpPr txBox="1"/>
              <p:nvPr/>
            </p:nvSpPr>
            <p:spPr>
              <a:xfrm>
                <a:off x="5292080" y="4580336"/>
                <a:ext cx="2673942" cy="439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2400" dirty="0" smtClean="0"/>
                  <a:t>左上　測定用窓面</a:t>
                </a:r>
                <a:endParaRPr kumimoji="1" lang="ja-JP" altLang="en-US" sz="2400" dirty="0"/>
              </a:p>
            </p:txBody>
          </p:sp>
          <p:sp>
            <p:nvSpPr>
              <p:cNvPr id="23" name="テキスト ボックス 22"/>
              <p:cNvSpPr txBox="1"/>
              <p:nvPr/>
            </p:nvSpPr>
            <p:spPr>
              <a:xfrm>
                <a:off x="5292080" y="5174326"/>
                <a:ext cx="2673942" cy="439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400" dirty="0" smtClean="0"/>
                  <a:t>左下　通風</a:t>
                </a:r>
                <a:r>
                  <a:rPr kumimoji="1" lang="ja-JP" altLang="en-US" sz="2400" dirty="0" smtClean="0"/>
                  <a:t>用窓面</a:t>
                </a:r>
                <a:endParaRPr kumimoji="1" lang="ja-JP" altLang="en-US" sz="2400" dirty="0"/>
              </a:p>
            </p:txBody>
          </p:sp>
          <p:sp>
            <p:nvSpPr>
              <p:cNvPr id="24" name="テキスト ボックス 23"/>
              <p:cNvSpPr txBox="1"/>
              <p:nvPr/>
            </p:nvSpPr>
            <p:spPr>
              <a:xfrm>
                <a:off x="5182660" y="5768881"/>
                <a:ext cx="2053028" cy="439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2400" dirty="0" smtClean="0"/>
                  <a:t>右</a:t>
                </a:r>
                <a:r>
                  <a:rPr lang="ja-JP" altLang="en-US" sz="2400" dirty="0"/>
                  <a:t>上</a:t>
                </a:r>
                <a:r>
                  <a:rPr lang="ja-JP" altLang="en-US" sz="2400" dirty="0" smtClean="0"/>
                  <a:t>　側面</a:t>
                </a:r>
                <a:endParaRPr kumimoji="1" lang="ja-JP" altLang="en-US"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464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188640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 smtClean="0">
                <a:solidFill>
                  <a:schemeClr val="bg1"/>
                </a:solidFill>
              </a:rPr>
              <a:t>実験ハウス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853064"/>
            <a:ext cx="3332378" cy="312215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28" b="3090"/>
          <a:stretch/>
        </p:blipFill>
        <p:spPr>
          <a:xfrm>
            <a:off x="1331641" y="3975218"/>
            <a:ext cx="3332378" cy="279371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018" y="853064"/>
            <a:ext cx="3715418" cy="3122154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5292080" y="4580336"/>
            <a:ext cx="2673942" cy="1650210"/>
            <a:chOff x="5292080" y="4580336"/>
            <a:chExt cx="2673942" cy="1650210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5292080" y="4580336"/>
              <a:ext cx="2673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 smtClean="0">
                  <a:solidFill>
                    <a:schemeClr val="bg1"/>
                  </a:solidFill>
                </a:rPr>
                <a:t>左上　測定用窓面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292080" y="5174326"/>
              <a:ext cx="2673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solidFill>
                    <a:schemeClr val="bg1"/>
                  </a:solidFill>
                </a:rPr>
                <a:t>左下　通風</a:t>
              </a:r>
              <a:r>
                <a:rPr kumimoji="1" lang="ja-JP" altLang="en-US" sz="2400" dirty="0" smtClean="0">
                  <a:solidFill>
                    <a:schemeClr val="bg1"/>
                  </a:solidFill>
                </a:rPr>
                <a:t>用窓面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5292080" y="5768881"/>
              <a:ext cx="20530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 smtClean="0">
                  <a:solidFill>
                    <a:schemeClr val="bg1"/>
                  </a:solidFill>
                </a:rPr>
                <a:t>右</a:t>
              </a:r>
              <a:r>
                <a:rPr lang="ja-JP" altLang="en-US" sz="2400" dirty="0">
                  <a:solidFill>
                    <a:schemeClr val="bg1"/>
                  </a:solidFill>
                </a:rPr>
                <a:t>上</a:t>
              </a:r>
              <a:r>
                <a:rPr lang="ja-JP" altLang="en-US" sz="2400" dirty="0" smtClean="0">
                  <a:solidFill>
                    <a:schemeClr val="bg1"/>
                  </a:solidFill>
                </a:rPr>
                <a:t>　側面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61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18864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 smtClean="0">
                <a:solidFill>
                  <a:schemeClr val="bg1"/>
                </a:solidFill>
              </a:rPr>
              <a:t>1</a:t>
            </a:r>
            <a:r>
              <a:rPr lang="ja-JP" altLang="en-US" sz="3200" b="1" dirty="0" smtClean="0">
                <a:solidFill>
                  <a:schemeClr val="bg1"/>
                </a:solidFill>
              </a:rPr>
              <a:t>日の測定</a:t>
            </a:r>
            <a:r>
              <a:rPr lang="ja-JP" altLang="en-US" sz="3200" b="1" dirty="0">
                <a:solidFill>
                  <a:schemeClr val="bg1"/>
                </a:solidFill>
              </a:rPr>
              <a:t>スケジュール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20856" y="1209190"/>
            <a:ext cx="511249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600" dirty="0" smtClean="0">
                <a:solidFill>
                  <a:schemeClr val="bg1"/>
                </a:solidFill>
                <a:latin typeface="+mn-ea"/>
              </a:rPr>
              <a:t>10:30 </a:t>
            </a:r>
            <a:r>
              <a:rPr lang="ja-JP" altLang="en-US" sz="2600" dirty="0" smtClean="0">
                <a:solidFill>
                  <a:schemeClr val="bg1"/>
                </a:solidFill>
                <a:latin typeface="+mn-ea"/>
              </a:rPr>
              <a:t>～ </a:t>
            </a:r>
            <a:r>
              <a:rPr lang="en-US" altLang="ja-JP" sz="2600" dirty="0" smtClean="0">
                <a:solidFill>
                  <a:schemeClr val="bg1"/>
                </a:solidFill>
                <a:latin typeface="+mn-ea"/>
              </a:rPr>
              <a:t>12:00</a:t>
            </a:r>
            <a:r>
              <a:rPr lang="ja-JP" altLang="en-US" sz="2600" dirty="0" smtClean="0">
                <a:solidFill>
                  <a:schemeClr val="bg1"/>
                </a:solidFill>
                <a:latin typeface="+mn-ea"/>
              </a:rPr>
              <a:t>　南向き、通風なし</a:t>
            </a:r>
            <a:endParaRPr lang="en-US" altLang="ja-JP" sz="2600" dirty="0" smtClean="0">
              <a:solidFill>
                <a:schemeClr val="bg1"/>
              </a:solidFill>
              <a:latin typeface="+mn-ea"/>
            </a:endParaRPr>
          </a:p>
          <a:p>
            <a:pPr algn="ctr"/>
            <a:endParaRPr kumimoji="1" lang="en-US" altLang="ja-JP" sz="26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kumimoji="1" lang="en-US" altLang="ja-JP" sz="2600" dirty="0" smtClean="0">
                <a:solidFill>
                  <a:schemeClr val="bg1"/>
                </a:solidFill>
                <a:latin typeface="+mn-ea"/>
              </a:rPr>
              <a:t>12:00 </a:t>
            </a:r>
            <a:r>
              <a:rPr kumimoji="1" lang="ja-JP" altLang="en-US" sz="2600" dirty="0" smtClean="0">
                <a:solidFill>
                  <a:schemeClr val="bg1"/>
                </a:solidFill>
                <a:latin typeface="+mn-ea"/>
              </a:rPr>
              <a:t>～ </a:t>
            </a:r>
            <a:r>
              <a:rPr kumimoji="1" lang="en-US" altLang="ja-JP" sz="2600" dirty="0" smtClean="0">
                <a:solidFill>
                  <a:schemeClr val="bg1"/>
                </a:solidFill>
                <a:latin typeface="+mn-ea"/>
              </a:rPr>
              <a:t>13:30</a:t>
            </a:r>
            <a:r>
              <a:rPr kumimoji="1" lang="ja-JP" altLang="en-US" sz="2600" dirty="0" smtClean="0">
                <a:solidFill>
                  <a:schemeClr val="bg1"/>
                </a:solidFill>
                <a:latin typeface="+mn-ea"/>
              </a:rPr>
              <a:t>　南向き、通風あり</a:t>
            </a:r>
            <a:endParaRPr kumimoji="1" lang="en-US" altLang="ja-JP" sz="2600" dirty="0" smtClean="0">
              <a:solidFill>
                <a:schemeClr val="bg1"/>
              </a:solidFill>
              <a:latin typeface="+mn-ea"/>
            </a:endParaRPr>
          </a:p>
          <a:p>
            <a:pPr algn="ctr"/>
            <a:endParaRPr kumimoji="1" lang="en-US" altLang="ja-JP" sz="2600" dirty="0" smtClean="0">
              <a:solidFill>
                <a:schemeClr val="bg1"/>
              </a:solidFill>
              <a:latin typeface="+mn-ea"/>
            </a:endParaRPr>
          </a:p>
          <a:p>
            <a:pPr algn="ctr"/>
            <a:endParaRPr kumimoji="1" lang="en-US" altLang="ja-JP" sz="2600" dirty="0" smtClean="0">
              <a:solidFill>
                <a:schemeClr val="bg1"/>
              </a:solidFill>
              <a:latin typeface="+mn-ea"/>
            </a:endParaRPr>
          </a:p>
          <a:p>
            <a:pPr algn="ctr"/>
            <a:endParaRPr lang="en-US" altLang="ja-JP" sz="26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en-US" altLang="ja-JP" sz="2600" dirty="0" smtClean="0">
                <a:solidFill>
                  <a:schemeClr val="bg1"/>
                </a:solidFill>
                <a:latin typeface="+mn-ea"/>
              </a:rPr>
              <a:t>13:40 </a:t>
            </a:r>
            <a:r>
              <a:rPr lang="ja-JP" altLang="en-US" sz="2600" dirty="0" smtClean="0">
                <a:solidFill>
                  <a:schemeClr val="bg1"/>
                </a:solidFill>
                <a:latin typeface="+mn-ea"/>
              </a:rPr>
              <a:t>～ </a:t>
            </a:r>
            <a:r>
              <a:rPr lang="en-US" altLang="ja-JP" sz="2600" dirty="0" smtClean="0">
                <a:solidFill>
                  <a:schemeClr val="bg1"/>
                </a:solidFill>
                <a:latin typeface="+mn-ea"/>
              </a:rPr>
              <a:t>15:10</a:t>
            </a:r>
            <a:r>
              <a:rPr lang="ja-JP" altLang="en-US" sz="2600" dirty="0" smtClean="0">
                <a:solidFill>
                  <a:schemeClr val="bg1"/>
                </a:solidFill>
                <a:latin typeface="+mn-ea"/>
              </a:rPr>
              <a:t>　西向き、通風なし</a:t>
            </a:r>
            <a:endParaRPr lang="en-US" altLang="ja-JP" sz="2600" dirty="0" smtClean="0">
              <a:solidFill>
                <a:schemeClr val="bg1"/>
              </a:solidFill>
              <a:latin typeface="+mn-ea"/>
            </a:endParaRPr>
          </a:p>
          <a:p>
            <a:pPr algn="ctr"/>
            <a:endParaRPr kumimoji="1" lang="en-US" altLang="ja-JP" sz="2600" dirty="0" smtClean="0">
              <a:solidFill>
                <a:schemeClr val="bg1"/>
              </a:solidFill>
              <a:latin typeface="+mn-ea"/>
            </a:endParaRPr>
          </a:p>
          <a:p>
            <a:pPr algn="ctr"/>
            <a:r>
              <a:rPr kumimoji="1" lang="en-US" altLang="ja-JP" sz="2600" dirty="0" smtClean="0">
                <a:solidFill>
                  <a:schemeClr val="bg1"/>
                </a:solidFill>
                <a:latin typeface="+mn-ea"/>
              </a:rPr>
              <a:t>15:10</a:t>
            </a:r>
            <a:r>
              <a:rPr lang="ja-JP" altLang="en-US" sz="2600" dirty="0">
                <a:solidFill>
                  <a:schemeClr val="bg1"/>
                </a:solidFill>
                <a:latin typeface="+mn-ea"/>
              </a:rPr>
              <a:t> </a:t>
            </a:r>
            <a:r>
              <a:rPr kumimoji="1" lang="ja-JP" altLang="en-US" sz="2600" dirty="0" smtClean="0">
                <a:solidFill>
                  <a:schemeClr val="bg1"/>
                </a:solidFill>
                <a:latin typeface="+mn-ea"/>
              </a:rPr>
              <a:t>～ </a:t>
            </a:r>
            <a:r>
              <a:rPr kumimoji="1" lang="en-US" altLang="ja-JP" sz="2600" dirty="0" smtClean="0">
                <a:solidFill>
                  <a:schemeClr val="bg1"/>
                </a:solidFill>
                <a:latin typeface="+mn-ea"/>
              </a:rPr>
              <a:t>16:40</a:t>
            </a:r>
            <a:r>
              <a:rPr kumimoji="1" lang="ja-JP" altLang="en-US" sz="2600" dirty="0" smtClean="0">
                <a:solidFill>
                  <a:schemeClr val="bg1"/>
                </a:solidFill>
                <a:latin typeface="+mn-ea"/>
              </a:rPr>
              <a:t>　西向き、通風あり</a:t>
            </a:r>
            <a:endParaRPr kumimoji="1" lang="ja-JP" altLang="en-US" sz="26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653" y="164080"/>
            <a:ext cx="3993227" cy="266360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010" y="3233228"/>
            <a:ext cx="4003870" cy="313807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00915" y="2803934"/>
            <a:ext cx="460247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300" dirty="0" smtClean="0">
                <a:solidFill>
                  <a:schemeClr val="bg1"/>
                </a:solidFill>
              </a:rPr>
              <a:t>（</a:t>
            </a:r>
            <a:r>
              <a:rPr kumimoji="1" lang="en-US" altLang="ja-JP" sz="2300" dirty="0" smtClean="0">
                <a:solidFill>
                  <a:schemeClr val="bg1"/>
                </a:solidFill>
              </a:rPr>
              <a:t>13:30 </a:t>
            </a:r>
            <a:r>
              <a:rPr kumimoji="1" lang="ja-JP" altLang="en-US" sz="2300" dirty="0" smtClean="0">
                <a:solidFill>
                  <a:schemeClr val="bg1"/>
                </a:solidFill>
              </a:rPr>
              <a:t>～ </a:t>
            </a:r>
            <a:r>
              <a:rPr kumimoji="1" lang="en-US" altLang="ja-JP" sz="2300" dirty="0" smtClean="0">
                <a:solidFill>
                  <a:schemeClr val="bg1"/>
                </a:solidFill>
              </a:rPr>
              <a:t>13:40</a:t>
            </a:r>
            <a:r>
              <a:rPr kumimoji="1" lang="ja-JP" altLang="en-US" sz="2300" dirty="0" smtClean="0">
                <a:solidFill>
                  <a:schemeClr val="bg1"/>
                </a:solidFill>
              </a:rPr>
              <a:t>　小屋の方向転換）</a:t>
            </a:r>
            <a:endParaRPr kumimoji="1" lang="ja-JP" altLang="en-US" sz="2300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179685" y="2771563"/>
            <a:ext cx="1712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</a:rPr>
              <a:t>南向き測定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187667" y="6353679"/>
            <a:ext cx="1707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</a:rPr>
              <a:t>西向き測定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7465" y="5390661"/>
            <a:ext cx="4650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 smtClean="0">
                <a:solidFill>
                  <a:schemeClr val="bg1"/>
                </a:solidFill>
              </a:rPr>
              <a:t>通風ありの測定では、前後の窓を片方ずつ開けて室内を通風する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1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8908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FF00"/>
                </a:solidFill>
              </a:rPr>
              <a:t>緑</a:t>
            </a:r>
            <a:r>
              <a:rPr lang="ja-JP" altLang="en-US" sz="3200" b="1" dirty="0" smtClean="0">
                <a:solidFill>
                  <a:srgbClr val="00FF00"/>
                </a:solidFill>
              </a:rPr>
              <a:t>のカーテン</a:t>
            </a:r>
            <a:endParaRPr kumimoji="1" lang="ja-JP" altLang="en-US" sz="3200" b="1" dirty="0">
              <a:solidFill>
                <a:srgbClr val="00FF0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04" y="2096166"/>
            <a:ext cx="2811654" cy="280469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465" y="2078649"/>
            <a:ext cx="2886729" cy="284608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78649"/>
            <a:ext cx="2885377" cy="2822213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273584" y="4999784"/>
            <a:ext cx="553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bg1"/>
                </a:solidFill>
              </a:rPr>
              <a:t>高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373023" y="4999782"/>
            <a:ext cx="475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bg1"/>
                </a:solidFill>
              </a:rPr>
              <a:t>中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442033" y="4999784"/>
            <a:ext cx="442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bg1"/>
                </a:solidFill>
              </a:rPr>
              <a:t>低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直角三角形 8"/>
          <p:cNvSpPr/>
          <p:nvPr/>
        </p:nvSpPr>
        <p:spPr>
          <a:xfrm>
            <a:off x="1516003" y="5589240"/>
            <a:ext cx="6368366" cy="645288"/>
          </a:xfrm>
          <a:prstGeom prst="rtTriangl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00B0F0"/>
              </a:gs>
              <a:gs pos="20000">
                <a:srgbClr val="FFC000"/>
              </a:gs>
              <a:gs pos="53000">
                <a:srgbClr val="FFFF00"/>
              </a:gs>
              <a:gs pos="86000">
                <a:srgbClr val="00B05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67543" y="5676056"/>
            <a:ext cx="9027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 smtClean="0">
                <a:solidFill>
                  <a:schemeClr val="bg1"/>
                </a:solidFill>
              </a:rPr>
              <a:t>密度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0574" y="836711"/>
            <a:ext cx="8064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00FF00"/>
                </a:solidFill>
              </a:rPr>
              <a:t>緑のカーテン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にはゴーヤを使用し、葉とツルの密度によって</a:t>
            </a:r>
            <a:r>
              <a:rPr lang="ja-JP" altLang="en-US" sz="2800" dirty="0" smtClean="0">
                <a:solidFill>
                  <a:schemeClr val="bg1"/>
                </a:solidFill>
              </a:rPr>
              <a:t>カーテンを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3</a:t>
            </a:r>
            <a:r>
              <a:rPr lang="ja-JP" altLang="en-US" sz="2800" dirty="0">
                <a:solidFill>
                  <a:schemeClr val="bg1"/>
                </a:solidFill>
              </a:rPr>
              <a:t>種類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に</a:t>
            </a:r>
            <a:r>
              <a:rPr lang="ja-JP" altLang="en-US" sz="2800" dirty="0">
                <a:solidFill>
                  <a:schemeClr val="bg1"/>
                </a:solidFill>
              </a:rPr>
              <a:t>わ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けて比較を行った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2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255822"/>
            <a:ext cx="60743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 smtClean="0">
                <a:solidFill>
                  <a:schemeClr val="bg1"/>
                </a:solidFill>
              </a:rPr>
              <a:t>その他の日射遮蔽部材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8" y="2511340"/>
            <a:ext cx="2961892" cy="317927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994" y="2513005"/>
            <a:ext cx="2857226" cy="317369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35" y="2505484"/>
            <a:ext cx="2805140" cy="318513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49198" y="5823708"/>
            <a:ext cx="109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chemeClr val="bg1"/>
                </a:solidFill>
              </a:rPr>
              <a:t>すだれ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274061" y="582370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chemeClr val="bg1"/>
                </a:solidFill>
              </a:rPr>
              <a:t>人工緑のカーテン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613495" y="5823708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chemeClr val="bg1"/>
                </a:solidFill>
              </a:rPr>
              <a:t>黒寒冷紗</a:t>
            </a:r>
            <a:r>
              <a:rPr lang="en-US" altLang="ja-JP" sz="2400" b="1" dirty="0" smtClean="0">
                <a:solidFill>
                  <a:schemeClr val="bg1"/>
                </a:solidFill>
              </a:rPr>
              <a:t>90%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23528" y="1124744"/>
            <a:ext cx="8172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chemeClr val="bg1"/>
                </a:solidFill>
              </a:rPr>
              <a:t>緑のカーテン</a:t>
            </a:r>
            <a:r>
              <a:rPr lang="ja-JP" altLang="en-US" sz="2800" dirty="0">
                <a:solidFill>
                  <a:schemeClr val="bg1"/>
                </a:solidFill>
              </a:rPr>
              <a:t>３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種類の他に、すだれ、黒寒冷紗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90%</a:t>
            </a:r>
            <a:r>
              <a:rPr kumimoji="1" lang="ja-JP" altLang="en-US" sz="2800" dirty="0" err="1" smtClean="0">
                <a:solidFill>
                  <a:schemeClr val="bg1"/>
                </a:solidFill>
              </a:rPr>
              <a:t>、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人工緑のカーテン</a:t>
            </a:r>
            <a:r>
              <a:rPr lang="ja-JP" altLang="en-US" sz="2800" dirty="0" smtClean="0">
                <a:solidFill>
                  <a:schemeClr val="bg1"/>
                </a:solidFill>
              </a:rPr>
              <a:t>の遮熱性能を測定し比較を行った。</a:t>
            </a:r>
            <a:endParaRPr lang="en-US" altLang="ja-JP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0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5038</TotalTime>
  <Words>1022</Words>
  <Application>Microsoft Office PowerPoint</Application>
  <PresentationFormat>画面に合わせる (4:3)</PresentationFormat>
  <Paragraphs>233</Paragraphs>
  <Slides>25</Slides>
  <Notes>21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25</vt:i4>
      </vt:variant>
    </vt:vector>
  </HeadingPairs>
  <TitlesOfParts>
    <vt:vector size="26" baseType="lpstr">
      <vt:lpstr>Office ​​テーマ</vt:lpstr>
      <vt:lpstr>窓ガラスと窓面日射遮蔽部材による 夏季の室内温熱環境緩和効果  －実験ハウスを用いた屋外実験－ </vt:lpstr>
      <vt:lpstr>開口部から侵入する熱量を減らす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測定機器設置状況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開口部における日射遮蔽物の遮蔽性能の検証 －試験用小ハウスを用いた実験研究－ </dc:title>
  <dc:creator>成田健一研究室</dc:creator>
  <cp:lastModifiedBy>成田健一</cp:lastModifiedBy>
  <cp:revision>295</cp:revision>
  <cp:lastPrinted>2014-02-04T02:51:35Z</cp:lastPrinted>
  <dcterms:created xsi:type="dcterms:W3CDTF">2013-12-13T05:51:49Z</dcterms:created>
  <dcterms:modified xsi:type="dcterms:W3CDTF">2014-02-17T07:48:48Z</dcterms:modified>
</cp:coreProperties>
</file>