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84" r:id="rId3"/>
    <p:sldId id="278" r:id="rId4"/>
    <p:sldId id="275" r:id="rId5"/>
    <p:sldId id="276" r:id="rId6"/>
    <p:sldId id="280" r:id="rId7"/>
    <p:sldId id="281" r:id="rId8"/>
    <p:sldId id="282" r:id="rId9"/>
    <p:sldId id="260" r:id="rId10"/>
    <p:sldId id="261" r:id="rId11"/>
    <p:sldId id="267" r:id="rId12"/>
    <p:sldId id="262" r:id="rId13"/>
    <p:sldId id="270" r:id="rId14"/>
    <p:sldId id="269" r:id="rId15"/>
    <p:sldId id="273" r:id="rId16"/>
    <p:sldId id="266"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3642" autoAdjust="0"/>
  </p:normalViewPr>
  <p:slideViewPr>
    <p:cSldViewPr snapToGrid="0">
      <p:cViewPr varScale="1">
        <p:scale>
          <a:sx n="76" d="100"/>
          <a:sy n="76" d="100"/>
        </p:scale>
        <p:origin x="54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ED26D-008C-48AD-ABF5-F476D37572E5}" type="datetimeFigureOut">
              <a:rPr kumimoji="1" lang="ja-JP" altLang="en-US" smtClean="0"/>
              <a:t>2014/3/10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1052E-0D06-4F0A-B8EF-1100ADE61083}" type="slidenum">
              <a:rPr kumimoji="1" lang="ja-JP" altLang="en-US" smtClean="0"/>
              <a:t>‹#›</a:t>
            </a:fld>
            <a:endParaRPr kumimoji="1" lang="ja-JP" altLang="en-US"/>
          </a:p>
        </p:txBody>
      </p:sp>
    </p:spTree>
    <p:extLst>
      <p:ext uri="{BB962C8B-B14F-4D97-AF65-F5344CB8AC3E}">
        <p14:creationId xmlns:p14="http://schemas.microsoft.com/office/powerpoint/2010/main" val="39502101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D1052E-0D06-4F0A-B8EF-1100ADE61083}" type="slidenum">
              <a:rPr kumimoji="1" lang="ja-JP" altLang="en-US" smtClean="0"/>
              <a:t>5</a:t>
            </a:fld>
            <a:endParaRPr kumimoji="1" lang="ja-JP" altLang="en-US"/>
          </a:p>
        </p:txBody>
      </p:sp>
    </p:spTree>
    <p:extLst>
      <p:ext uri="{BB962C8B-B14F-4D97-AF65-F5344CB8AC3E}">
        <p14:creationId xmlns:p14="http://schemas.microsoft.com/office/powerpoint/2010/main" val="49444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D1052E-0D06-4F0A-B8EF-1100ADE61083}" type="slidenum">
              <a:rPr kumimoji="1" lang="ja-JP" altLang="en-US" smtClean="0"/>
              <a:t>8</a:t>
            </a:fld>
            <a:endParaRPr kumimoji="1" lang="ja-JP" altLang="en-US"/>
          </a:p>
        </p:txBody>
      </p:sp>
    </p:spTree>
    <p:extLst>
      <p:ext uri="{BB962C8B-B14F-4D97-AF65-F5344CB8AC3E}">
        <p14:creationId xmlns:p14="http://schemas.microsoft.com/office/powerpoint/2010/main" val="411657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D1052E-0D06-4F0A-B8EF-1100ADE61083}" type="slidenum">
              <a:rPr kumimoji="1" lang="ja-JP" altLang="en-US" smtClean="0"/>
              <a:t>9</a:t>
            </a:fld>
            <a:endParaRPr kumimoji="1" lang="ja-JP" altLang="en-US"/>
          </a:p>
        </p:txBody>
      </p:sp>
    </p:spTree>
    <p:extLst>
      <p:ext uri="{BB962C8B-B14F-4D97-AF65-F5344CB8AC3E}">
        <p14:creationId xmlns:p14="http://schemas.microsoft.com/office/powerpoint/2010/main" val="291805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D1052E-0D06-4F0A-B8EF-1100ADE61083}" type="slidenum">
              <a:rPr kumimoji="1" lang="ja-JP" altLang="en-US" smtClean="0"/>
              <a:t>12</a:t>
            </a:fld>
            <a:endParaRPr kumimoji="1" lang="ja-JP" altLang="en-US"/>
          </a:p>
        </p:txBody>
      </p:sp>
    </p:spTree>
    <p:extLst>
      <p:ext uri="{BB962C8B-B14F-4D97-AF65-F5344CB8AC3E}">
        <p14:creationId xmlns:p14="http://schemas.microsoft.com/office/powerpoint/2010/main" val="297884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D1052E-0D06-4F0A-B8EF-1100ADE61083}" type="slidenum">
              <a:rPr kumimoji="1" lang="ja-JP" altLang="en-US" smtClean="0"/>
              <a:t>13</a:t>
            </a:fld>
            <a:endParaRPr kumimoji="1" lang="ja-JP" altLang="en-US"/>
          </a:p>
        </p:txBody>
      </p:sp>
    </p:spTree>
    <p:extLst>
      <p:ext uri="{BB962C8B-B14F-4D97-AF65-F5344CB8AC3E}">
        <p14:creationId xmlns:p14="http://schemas.microsoft.com/office/powerpoint/2010/main" val="154114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D1052E-0D06-4F0A-B8EF-1100ADE61083}" type="slidenum">
              <a:rPr kumimoji="1" lang="ja-JP" altLang="en-US" smtClean="0"/>
              <a:t>15</a:t>
            </a:fld>
            <a:endParaRPr kumimoji="1" lang="ja-JP" altLang="en-US"/>
          </a:p>
        </p:txBody>
      </p:sp>
    </p:spTree>
    <p:extLst>
      <p:ext uri="{BB962C8B-B14F-4D97-AF65-F5344CB8AC3E}">
        <p14:creationId xmlns:p14="http://schemas.microsoft.com/office/powerpoint/2010/main" val="145709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7FF5965-3CE0-495B-A99D-89540DA99D0D}" type="datetimeFigureOut">
              <a:rPr kumimoji="1" lang="ja-JP" altLang="en-US" smtClean="0"/>
              <a:pPr/>
              <a:t>2014/3/10</a:t>
            </a:fld>
            <a:endParaRPr kumimoji="1"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DFAE37A-3964-4F11-B12C-DFF4F80AC17D}" type="slidenum">
              <a:rPr kumimoji="1" lang="ja-JP" altLang="en-US" smtClean="0"/>
              <a:pPr/>
              <a:t>‹#›</a:t>
            </a:fld>
            <a:endParaRPr kumimoji="1" lang="ja-JP"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73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7FF5965-3CE0-495B-A99D-89540DA99D0D}" type="datetimeFigureOut">
              <a:rPr kumimoji="1" lang="ja-JP" altLang="en-US" smtClean="0"/>
              <a:pPr/>
              <a:t>2014/3/10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FAE37A-3964-4F11-B12C-DFF4F80AC17D}" type="slidenum">
              <a:rPr kumimoji="1" lang="ja-JP" altLang="en-US" smtClean="0"/>
              <a:pPr/>
              <a:t>‹#›</a:t>
            </a:fld>
            <a:endParaRPr kumimoji="1" lang="ja-JP" altLang="en-US"/>
          </a:p>
        </p:txBody>
      </p:sp>
    </p:spTree>
    <p:extLst>
      <p:ext uri="{BB962C8B-B14F-4D97-AF65-F5344CB8AC3E}">
        <p14:creationId xmlns:p14="http://schemas.microsoft.com/office/powerpoint/2010/main" val="396656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7FF5965-3CE0-495B-A99D-89540DA99D0D}" type="datetimeFigureOut">
              <a:rPr kumimoji="1" lang="ja-JP" altLang="en-US" smtClean="0"/>
              <a:pPr/>
              <a:t>2014/3/10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FAE37A-3964-4F11-B12C-DFF4F80AC17D}" type="slidenum">
              <a:rPr kumimoji="1" lang="ja-JP" altLang="en-US" smtClean="0"/>
              <a:pPr/>
              <a:t>‹#›</a:t>
            </a:fld>
            <a:endParaRPr kumimoji="1" lang="ja-JP" altLang="en-US"/>
          </a:p>
        </p:txBody>
      </p:sp>
    </p:spTree>
    <p:extLst>
      <p:ext uri="{BB962C8B-B14F-4D97-AF65-F5344CB8AC3E}">
        <p14:creationId xmlns:p14="http://schemas.microsoft.com/office/powerpoint/2010/main" val="103223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7FF5965-3CE0-495B-A99D-89540DA99D0D}" type="datetimeFigureOut">
              <a:rPr kumimoji="1" lang="ja-JP" altLang="en-US" smtClean="0"/>
              <a:pPr/>
              <a:t>2014/3/10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FAE37A-3964-4F11-B12C-DFF4F80AC17D}" type="slidenum">
              <a:rPr kumimoji="1" lang="ja-JP" altLang="en-US" smtClean="0"/>
              <a:pPr/>
              <a:t>‹#›</a:t>
            </a:fld>
            <a:endParaRPr kumimoji="1" lang="ja-JP" altLang="en-US"/>
          </a:p>
        </p:txBody>
      </p:sp>
    </p:spTree>
    <p:extLst>
      <p:ext uri="{BB962C8B-B14F-4D97-AF65-F5344CB8AC3E}">
        <p14:creationId xmlns:p14="http://schemas.microsoft.com/office/powerpoint/2010/main" val="314494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7FF5965-3CE0-495B-A99D-89540DA99D0D}" type="datetimeFigureOut">
              <a:rPr kumimoji="1" lang="ja-JP" altLang="en-US" smtClean="0"/>
              <a:pPr/>
              <a:t>2014/3/10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FAE37A-3964-4F11-B12C-DFF4F80AC17D}" type="slidenum">
              <a:rPr kumimoji="1" lang="ja-JP" altLang="en-US" smtClean="0"/>
              <a:pPr/>
              <a:t>‹#›</a:t>
            </a:fld>
            <a:endParaRPr kumimoji="1" lang="ja-JP" alt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7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7FF5965-3CE0-495B-A99D-89540DA99D0D}" type="datetimeFigureOut">
              <a:rPr kumimoji="1" lang="ja-JP" altLang="en-US" smtClean="0"/>
              <a:pPr/>
              <a:t>2014/3/10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FAE37A-3964-4F11-B12C-DFF4F80AC17D}" type="slidenum">
              <a:rPr kumimoji="1" lang="ja-JP" altLang="en-US" smtClean="0"/>
              <a:pPr/>
              <a:t>‹#›</a:t>
            </a:fld>
            <a:endParaRPr kumimoji="1" lang="ja-JP" altLang="en-US"/>
          </a:p>
        </p:txBody>
      </p:sp>
    </p:spTree>
    <p:extLst>
      <p:ext uri="{BB962C8B-B14F-4D97-AF65-F5344CB8AC3E}">
        <p14:creationId xmlns:p14="http://schemas.microsoft.com/office/powerpoint/2010/main" val="147696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7FF5965-3CE0-495B-A99D-89540DA99D0D}" type="datetimeFigureOut">
              <a:rPr kumimoji="1" lang="ja-JP" altLang="en-US" smtClean="0"/>
              <a:pPr/>
              <a:t>2014/3/10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DFAE37A-3964-4F11-B12C-DFF4F80AC17D}" type="slidenum">
              <a:rPr kumimoji="1" lang="ja-JP" altLang="en-US" smtClean="0"/>
              <a:pPr/>
              <a:t>‹#›</a:t>
            </a:fld>
            <a:endParaRPr kumimoji="1" lang="ja-JP" altLang="en-US"/>
          </a:p>
        </p:txBody>
      </p:sp>
    </p:spTree>
    <p:extLst>
      <p:ext uri="{BB962C8B-B14F-4D97-AF65-F5344CB8AC3E}">
        <p14:creationId xmlns:p14="http://schemas.microsoft.com/office/powerpoint/2010/main" val="139243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7FF5965-3CE0-495B-A99D-89540DA99D0D}" type="datetimeFigureOut">
              <a:rPr kumimoji="1" lang="ja-JP" altLang="en-US" smtClean="0"/>
              <a:pPr/>
              <a:t>2014/3/10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DFAE37A-3964-4F11-B12C-DFF4F80AC17D}" type="slidenum">
              <a:rPr kumimoji="1" lang="ja-JP" altLang="en-US" smtClean="0"/>
              <a:pPr/>
              <a:t>‹#›</a:t>
            </a:fld>
            <a:endParaRPr kumimoji="1" lang="ja-JP" altLang="en-US"/>
          </a:p>
        </p:txBody>
      </p:sp>
    </p:spTree>
    <p:extLst>
      <p:ext uri="{BB962C8B-B14F-4D97-AF65-F5344CB8AC3E}">
        <p14:creationId xmlns:p14="http://schemas.microsoft.com/office/powerpoint/2010/main" val="164436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5965-3CE0-495B-A99D-89540DA99D0D}" type="datetimeFigureOut">
              <a:rPr kumimoji="1" lang="ja-JP" altLang="en-US" smtClean="0"/>
              <a:pPr/>
              <a:t>2014/3/10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DFAE37A-3964-4F11-B12C-DFF4F80AC17D}" type="slidenum">
              <a:rPr kumimoji="1" lang="ja-JP" altLang="en-US" smtClean="0"/>
              <a:pPr/>
              <a:t>‹#›</a:t>
            </a:fld>
            <a:endParaRPr kumimoji="1" lang="ja-JP" altLang="en-US"/>
          </a:p>
        </p:txBody>
      </p:sp>
    </p:spTree>
    <p:extLst>
      <p:ext uri="{BB962C8B-B14F-4D97-AF65-F5344CB8AC3E}">
        <p14:creationId xmlns:p14="http://schemas.microsoft.com/office/powerpoint/2010/main" val="327050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7FF5965-3CE0-495B-A99D-89540DA99D0D}" type="datetimeFigureOut">
              <a:rPr kumimoji="1" lang="ja-JP" altLang="en-US" smtClean="0"/>
              <a:pPr/>
              <a:t>2014/3/10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FAE37A-3964-4F11-B12C-DFF4F80AC17D}" type="slidenum">
              <a:rPr kumimoji="1" lang="ja-JP" altLang="en-US" smtClean="0"/>
              <a:pPr/>
              <a:t>‹#›</a:t>
            </a:fld>
            <a:endParaRPr kumimoji="1" lang="ja-JP" altLang="en-US"/>
          </a:p>
        </p:txBody>
      </p:sp>
    </p:spTree>
    <p:extLst>
      <p:ext uri="{BB962C8B-B14F-4D97-AF65-F5344CB8AC3E}">
        <p14:creationId xmlns:p14="http://schemas.microsoft.com/office/powerpoint/2010/main" val="324700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7FF5965-3CE0-495B-A99D-89540DA99D0D}" type="datetimeFigureOut">
              <a:rPr kumimoji="1" lang="ja-JP" altLang="en-US" smtClean="0"/>
              <a:pPr/>
              <a:t>2014/3/10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FAE37A-3964-4F11-B12C-DFF4F80AC17D}" type="slidenum">
              <a:rPr kumimoji="1" lang="ja-JP" altLang="en-US" smtClean="0"/>
              <a:pPr/>
              <a:t>‹#›</a:t>
            </a:fld>
            <a:endParaRPr kumimoji="1" lang="ja-JP" altLang="en-US"/>
          </a:p>
        </p:txBody>
      </p:sp>
    </p:spTree>
    <p:extLst>
      <p:ext uri="{BB962C8B-B14F-4D97-AF65-F5344CB8AC3E}">
        <p14:creationId xmlns:p14="http://schemas.microsoft.com/office/powerpoint/2010/main" val="3809871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7FF5965-3CE0-495B-A99D-89540DA99D0D}" type="datetimeFigureOut">
              <a:rPr kumimoji="1" lang="ja-JP" altLang="en-US" smtClean="0"/>
              <a:pPr/>
              <a:t>2014/3/10</a:t>
            </a:fld>
            <a:endParaRPr kumimoji="1" lang="ja-JP" alt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0DFAE37A-3964-4F11-B12C-DFF4F80AC17D}" type="slidenum">
              <a:rPr kumimoji="1" lang="ja-JP" altLang="en-US" smtClean="0"/>
              <a:pPr/>
              <a:t>‹#›</a:t>
            </a:fld>
            <a:endParaRPr kumimoji="1" lang="ja-JP" altLang="en-US"/>
          </a:p>
        </p:txBody>
      </p:sp>
    </p:spTree>
    <p:extLst>
      <p:ext uri="{BB962C8B-B14F-4D97-AF65-F5344CB8AC3E}">
        <p14:creationId xmlns:p14="http://schemas.microsoft.com/office/powerpoint/2010/main" val="24457257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kumimoji="1"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4400" dirty="0"/>
              <a:t>住宅における緑のカーテンの</a:t>
            </a:r>
            <a:r>
              <a:rPr lang="en-US" altLang="ja-JP" sz="4400" dirty="0"/>
              <a:t/>
            </a:r>
            <a:br>
              <a:rPr lang="en-US" altLang="ja-JP" sz="4400" dirty="0"/>
            </a:br>
            <a:r>
              <a:rPr lang="ja-JP" altLang="en-US" sz="4400" dirty="0"/>
              <a:t>温熱環境緩和効果の実測</a:t>
            </a:r>
          </a:p>
        </p:txBody>
      </p:sp>
      <p:sp>
        <p:nvSpPr>
          <p:cNvPr id="3" name="サブタイトル 2"/>
          <p:cNvSpPr>
            <a:spLocks noGrp="1"/>
          </p:cNvSpPr>
          <p:nvPr>
            <p:ph type="subTitle" idx="1"/>
          </p:nvPr>
        </p:nvSpPr>
        <p:spPr>
          <a:xfrm>
            <a:off x="1282147" y="4540967"/>
            <a:ext cx="6575895" cy="1388165"/>
          </a:xfrm>
        </p:spPr>
        <p:txBody>
          <a:bodyPr>
            <a:normAutofit fontScale="92500" lnSpcReduction="20000"/>
          </a:bodyPr>
          <a:lstStyle/>
          <a:p>
            <a:pPr algn="r"/>
            <a:endParaRPr lang="en-US" altLang="ja-JP" sz="3200" dirty="0">
              <a:latin typeface="+mn-ea"/>
            </a:endParaRPr>
          </a:p>
          <a:p>
            <a:pPr algn="r"/>
            <a:endParaRPr lang="en-US" altLang="ja-JP" sz="3200" dirty="0">
              <a:latin typeface="+mn-ea"/>
            </a:endParaRPr>
          </a:p>
          <a:p>
            <a:pPr algn="r"/>
            <a:r>
              <a:rPr lang="en-US" altLang="ja-JP" sz="3200" dirty="0">
                <a:latin typeface="+mn-ea"/>
              </a:rPr>
              <a:t>1103309</a:t>
            </a:r>
            <a:r>
              <a:rPr lang="ja-JP" altLang="en-US" sz="3200" dirty="0">
                <a:latin typeface="+mn-ea"/>
              </a:rPr>
              <a:t>　</a:t>
            </a:r>
            <a:r>
              <a:rPr lang="ja-JP" altLang="en-US" sz="3200" dirty="0" smtClean="0">
                <a:latin typeface="+mn-ea"/>
              </a:rPr>
              <a:t>杉山　匠</a:t>
            </a:r>
            <a:endParaRPr lang="ja-JP" altLang="en-US" sz="3200" dirty="0">
              <a:latin typeface="+mn-ea"/>
            </a:endParaRPr>
          </a:p>
        </p:txBody>
      </p:sp>
    </p:spTree>
    <p:extLst>
      <p:ext uri="{BB962C8B-B14F-4D97-AF65-F5344CB8AC3E}">
        <p14:creationId xmlns:p14="http://schemas.microsoft.com/office/powerpoint/2010/main" val="4080939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745" y="992345"/>
            <a:ext cx="6866840" cy="5093750"/>
          </a:xfrm>
          <a:prstGeom prst="rect">
            <a:avLst/>
          </a:prstGeom>
        </p:spPr>
      </p:pic>
      <p:sp>
        <p:nvSpPr>
          <p:cNvPr id="2" name="タイトル 1"/>
          <p:cNvSpPr>
            <a:spLocks noGrp="1"/>
          </p:cNvSpPr>
          <p:nvPr>
            <p:ph type="title"/>
          </p:nvPr>
        </p:nvSpPr>
        <p:spPr>
          <a:xfrm>
            <a:off x="555166" y="328393"/>
            <a:ext cx="2234926" cy="899527"/>
          </a:xfrm>
        </p:spPr>
        <p:txBody>
          <a:bodyPr>
            <a:normAutofit/>
          </a:bodyPr>
          <a:lstStyle/>
          <a:p>
            <a:r>
              <a:rPr kumimoji="1" lang="ja-JP" altLang="en-US" sz="3600" dirty="0" smtClean="0">
                <a:solidFill>
                  <a:schemeClr val="tx1"/>
                </a:solidFill>
              </a:rPr>
              <a:t>西断面図</a:t>
            </a:r>
            <a:endParaRPr kumimoji="1" lang="ja-JP" altLang="en-US" sz="3600" dirty="0">
              <a:solidFill>
                <a:schemeClr val="tx1"/>
              </a:solidFill>
            </a:endParaRPr>
          </a:p>
        </p:txBody>
      </p:sp>
      <p:pic>
        <p:nvPicPr>
          <p:cNvPr id="8" name="図 7" descr="C:\Users\種\AppData\Local\Microsoft\Windows\INetCache\Content.Word\P6230013.jpg"/>
          <p:cNvPicPr/>
          <p:nvPr/>
        </p:nvPicPr>
        <p:blipFill rotWithShape="1">
          <a:blip r:embed="rId3" cstate="print">
            <a:extLst>
              <a:ext uri="{28A0092B-C50C-407E-A947-70E740481C1C}">
                <a14:useLocalDpi xmlns:a14="http://schemas.microsoft.com/office/drawing/2010/main" val="0"/>
              </a:ext>
            </a:extLst>
          </a:blip>
          <a:srcRect l="34415" t="54650" r="55777" b="33250"/>
          <a:stretch/>
        </p:blipFill>
        <p:spPr bwMode="auto">
          <a:xfrm>
            <a:off x="6533831" y="3791127"/>
            <a:ext cx="2238213" cy="2012533"/>
          </a:xfrm>
          <a:prstGeom prst="rect">
            <a:avLst/>
          </a:prstGeom>
          <a:noFill/>
          <a:ln w="28575">
            <a:solidFill>
              <a:schemeClr val="tx1"/>
            </a:solidFill>
          </a:ln>
          <a:extLst>
            <a:ext uri="{53640926-AAD7-44D8-BBD7-CCE9431645EC}">
              <a14:shadowObscured xmlns:a14="http://schemas.microsoft.com/office/drawing/2010/main"/>
            </a:ext>
          </a:extLst>
        </p:spPr>
      </p:pic>
      <p:sp>
        <p:nvSpPr>
          <p:cNvPr id="9" name="円/楕円 8"/>
          <p:cNvSpPr/>
          <p:nvPr/>
        </p:nvSpPr>
        <p:spPr>
          <a:xfrm rot="3513379">
            <a:off x="6607509" y="3876330"/>
            <a:ext cx="1723971" cy="1669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11" name="直線矢印コネクタ 10"/>
          <p:cNvCxnSpPr>
            <a:stCxn id="14" idx="3"/>
          </p:cNvCxnSpPr>
          <p:nvPr/>
        </p:nvCxnSpPr>
        <p:spPr>
          <a:xfrm>
            <a:off x="4767355" y="1866891"/>
            <a:ext cx="2029179" cy="22761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P6230025"/>
          <p:cNvPicPr>
            <a:picLocks noChangeAspect="1" noChangeArrowheads="1"/>
          </p:cNvPicPr>
          <p:nvPr/>
        </p:nvPicPr>
        <p:blipFill>
          <a:blip r:embed="rId4" cstate="print">
            <a:extLst>
              <a:ext uri="{28A0092B-C50C-407E-A947-70E740481C1C}">
                <a14:useLocalDpi xmlns:a14="http://schemas.microsoft.com/office/drawing/2010/main" val="0"/>
              </a:ext>
            </a:extLst>
          </a:blip>
          <a:srcRect l="13654" t="8379" r="34625" b="-2780"/>
          <a:stretch>
            <a:fillRect/>
          </a:stretch>
        </p:blipFill>
        <p:spPr bwMode="auto">
          <a:xfrm>
            <a:off x="453015" y="3673083"/>
            <a:ext cx="1755595" cy="2392290"/>
          </a:xfrm>
          <a:prstGeom prst="rect">
            <a:avLst/>
          </a:prstGeom>
          <a:noFill/>
          <a:extLst>
            <a:ext uri="{909E8E84-426E-40DD-AFC4-6F175D3DCCD1}">
              <a14:hiddenFill xmlns:a14="http://schemas.microsoft.com/office/drawing/2010/main">
                <a:solidFill>
                  <a:srgbClr val="FFFFFF"/>
                </a:solidFill>
              </a14:hiddenFill>
            </a:ext>
          </a:extLst>
        </p:spPr>
      </p:pic>
      <p:sp>
        <p:nvSpPr>
          <p:cNvPr id="27" name="円/楕円 26"/>
          <p:cNvSpPr/>
          <p:nvPr/>
        </p:nvSpPr>
        <p:spPr>
          <a:xfrm rot="4702917">
            <a:off x="187254" y="4045073"/>
            <a:ext cx="1994305" cy="14318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7" name="タイトル 1"/>
          <p:cNvSpPr txBox="1">
            <a:spLocks/>
          </p:cNvSpPr>
          <p:nvPr/>
        </p:nvSpPr>
        <p:spPr>
          <a:xfrm>
            <a:off x="354816" y="5957667"/>
            <a:ext cx="2366886" cy="65291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800" dirty="0">
                <a:solidFill>
                  <a:schemeClr val="tx1"/>
                </a:solidFill>
              </a:rPr>
              <a:t>超音波風速計</a:t>
            </a:r>
          </a:p>
        </p:txBody>
      </p:sp>
      <p:sp>
        <p:nvSpPr>
          <p:cNvPr id="38" name="タイトル 1"/>
          <p:cNvSpPr txBox="1">
            <a:spLocks/>
          </p:cNvSpPr>
          <p:nvPr/>
        </p:nvSpPr>
        <p:spPr>
          <a:xfrm>
            <a:off x="6555741" y="5778438"/>
            <a:ext cx="2014079" cy="89952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800" dirty="0">
                <a:solidFill>
                  <a:schemeClr val="tx1"/>
                </a:solidFill>
              </a:rPr>
              <a:t>日射遮蔽</a:t>
            </a:r>
            <a:endParaRPr lang="en-US" altLang="ja-JP" sz="2800" dirty="0">
              <a:solidFill>
                <a:schemeClr val="tx1"/>
              </a:solidFill>
            </a:endParaRPr>
          </a:p>
          <a:p>
            <a:r>
              <a:rPr lang="ja-JP" altLang="en-US" sz="2800" dirty="0">
                <a:solidFill>
                  <a:schemeClr val="tx1"/>
                </a:solidFill>
              </a:rPr>
              <a:t>シェルター</a:t>
            </a:r>
          </a:p>
        </p:txBody>
      </p:sp>
      <p:sp>
        <p:nvSpPr>
          <p:cNvPr id="39" name="タイトル 1"/>
          <p:cNvSpPr txBox="1">
            <a:spLocks/>
          </p:cNvSpPr>
          <p:nvPr/>
        </p:nvSpPr>
        <p:spPr>
          <a:xfrm>
            <a:off x="6340781" y="2622020"/>
            <a:ext cx="2330810" cy="652611"/>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800" dirty="0" smtClean="0">
                <a:solidFill>
                  <a:schemeClr val="tx1"/>
                </a:solidFill>
              </a:rPr>
              <a:t>超音波風速計</a:t>
            </a:r>
            <a:endParaRPr lang="en-US" altLang="ja-JP" sz="2800" dirty="0">
              <a:solidFill>
                <a:schemeClr val="tx1"/>
              </a:solidFill>
            </a:endParaRPr>
          </a:p>
        </p:txBody>
      </p:sp>
      <p:sp>
        <p:nvSpPr>
          <p:cNvPr id="20" name="タイトル 1"/>
          <p:cNvSpPr txBox="1">
            <a:spLocks/>
          </p:cNvSpPr>
          <p:nvPr/>
        </p:nvSpPr>
        <p:spPr>
          <a:xfrm>
            <a:off x="3229479" y="4617921"/>
            <a:ext cx="1998069" cy="505725"/>
          </a:xfrm>
          <a:prstGeom prst="rect">
            <a:avLst/>
          </a:prstGeom>
          <a:solidFill>
            <a:schemeClr val="bg1"/>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800" dirty="0" smtClean="0">
                <a:solidFill>
                  <a:schemeClr val="tx1"/>
                </a:solidFill>
              </a:rPr>
              <a:t>ビール</a:t>
            </a:r>
            <a:r>
              <a:rPr lang="ja-JP" altLang="en-US" sz="2800" dirty="0">
                <a:solidFill>
                  <a:schemeClr val="tx1"/>
                </a:solidFill>
              </a:rPr>
              <a:t>工場</a:t>
            </a:r>
          </a:p>
        </p:txBody>
      </p:sp>
      <p:sp>
        <p:nvSpPr>
          <p:cNvPr id="10" name="正方形/長方形 9"/>
          <p:cNvSpPr/>
          <p:nvPr/>
        </p:nvSpPr>
        <p:spPr>
          <a:xfrm>
            <a:off x="4541213" y="1391478"/>
            <a:ext cx="114661" cy="308113"/>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p:nvPr/>
        </p:nvSpPr>
        <p:spPr>
          <a:xfrm>
            <a:off x="2954745" y="2563038"/>
            <a:ext cx="114661" cy="308113"/>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台形 13"/>
          <p:cNvSpPr/>
          <p:nvPr/>
        </p:nvSpPr>
        <p:spPr>
          <a:xfrm>
            <a:off x="4579030" y="1781224"/>
            <a:ext cx="209742" cy="171334"/>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タイトル 1"/>
          <p:cNvSpPr txBox="1">
            <a:spLocks/>
          </p:cNvSpPr>
          <p:nvPr/>
        </p:nvSpPr>
        <p:spPr>
          <a:xfrm>
            <a:off x="2331017" y="4633618"/>
            <a:ext cx="564557" cy="507266"/>
          </a:xfrm>
          <a:prstGeom prst="rect">
            <a:avLst/>
          </a:prstGeom>
          <a:solidFill>
            <a:schemeClr val="bg1"/>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en-US" altLang="ja-JP" sz="2800" dirty="0" smtClean="0">
                <a:solidFill>
                  <a:schemeClr val="tx1"/>
                </a:solidFill>
                <a:latin typeface="+mn-ea"/>
                <a:ea typeface="+mn-ea"/>
              </a:rPr>
              <a:t>1F</a:t>
            </a:r>
            <a:endParaRPr lang="ja-JP" altLang="en-US" sz="2800" dirty="0">
              <a:solidFill>
                <a:schemeClr val="tx1"/>
              </a:solidFill>
              <a:latin typeface="+mn-ea"/>
              <a:ea typeface="+mn-ea"/>
            </a:endParaRPr>
          </a:p>
        </p:txBody>
      </p:sp>
      <p:sp>
        <p:nvSpPr>
          <p:cNvPr id="34" name="タイトル 1"/>
          <p:cNvSpPr txBox="1">
            <a:spLocks/>
          </p:cNvSpPr>
          <p:nvPr/>
        </p:nvSpPr>
        <p:spPr>
          <a:xfrm>
            <a:off x="2331018" y="3417670"/>
            <a:ext cx="564557" cy="507266"/>
          </a:xfrm>
          <a:prstGeom prst="rect">
            <a:avLst/>
          </a:prstGeom>
          <a:solidFill>
            <a:schemeClr val="bg1"/>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en-US" altLang="ja-JP" sz="2800" dirty="0" smtClean="0">
                <a:solidFill>
                  <a:schemeClr val="tx1"/>
                </a:solidFill>
                <a:latin typeface="+mn-ea"/>
                <a:ea typeface="+mn-ea"/>
              </a:rPr>
              <a:t>2F</a:t>
            </a:r>
            <a:endParaRPr lang="ja-JP" altLang="en-US" sz="2800" dirty="0">
              <a:solidFill>
                <a:schemeClr val="tx1"/>
              </a:solidFill>
              <a:latin typeface="+mn-ea"/>
              <a:ea typeface="+mn-ea"/>
            </a:endParaRPr>
          </a:p>
        </p:txBody>
      </p:sp>
      <p:sp>
        <p:nvSpPr>
          <p:cNvPr id="35" name="タイトル 1"/>
          <p:cNvSpPr txBox="1">
            <a:spLocks/>
          </p:cNvSpPr>
          <p:nvPr/>
        </p:nvSpPr>
        <p:spPr>
          <a:xfrm>
            <a:off x="2313592" y="2514347"/>
            <a:ext cx="564557" cy="507266"/>
          </a:xfrm>
          <a:prstGeom prst="rect">
            <a:avLst/>
          </a:prstGeom>
          <a:solidFill>
            <a:schemeClr val="bg1"/>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en-US" altLang="ja-JP" sz="2800" dirty="0" smtClean="0">
                <a:solidFill>
                  <a:schemeClr val="tx1"/>
                </a:solidFill>
                <a:latin typeface="+mn-ea"/>
                <a:ea typeface="+mn-ea"/>
              </a:rPr>
              <a:t>3F</a:t>
            </a:r>
            <a:endParaRPr lang="ja-JP" altLang="en-US" sz="2800" dirty="0">
              <a:solidFill>
                <a:schemeClr val="tx1"/>
              </a:solidFill>
              <a:latin typeface="+mn-ea"/>
              <a:ea typeface="+mn-ea"/>
            </a:endParaRPr>
          </a:p>
        </p:txBody>
      </p:sp>
      <p:cxnSp>
        <p:nvCxnSpPr>
          <p:cNvPr id="28" name="直線矢印コネクタ 27"/>
          <p:cNvCxnSpPr>
            <a:stCxn id="23" idx="2"/>
            <a:endCxn id="27" idx="1"/>
          </p:cNvCxnSpPr>
          <p:nvPr/>
        </p:nvCxnSpPr>
        <p:spPr>
          <a:xfrm flipH="1">
            <a:off x="1538259" y="2871151"/>
            <a:ext cx="1473817" cy="10972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rotWithShape="1">
          <a:blip r:embed="rId5"/>
          <a:srcRect l="5411" b="19124"/>
          <a:stretch/>
        </p:blipFill>
        <p:spPr>
          <a:xfrm>
            <a:off x="6592024" y="237895"/>
            <a:ext cx="1610198" cy="2346766"/>
          </a:xfrm>
          <a:prstGeom prst="rect">
            <a:avLst/>
          </a:prstGeom>
        </p:spPr>
      </p:pic>
      <p:grpSp>
        <p:nvGrpSpPr>
          <p:cNvPr id="5" name="グループ化 4"/>
          <p:cNvGrpSpPr/>
          <p:nvPr/>
        </p:nvGrpSpPr>
        <p:grpSpPr>
          <a:xfrm>
            <a:off x="4655874" y="163298"/>
            <a:ext cx="3421205" cy="1994305"/>
            <a:chOff x="4718118" y="256715"/>
            <a:chExt cx="3421205" cy="1994305"/>
          </a:xfrm>
        </p:grpSpPr>
        <p:cxnSp>
          <p:nvCxnSpPr>
            <p:cNvPr id="16" name="直線矢印コネクタ 15"/>
            <p:cNvCxnSpPr>
              <a:endCxn id="15" idx="3"/>
            </p:cNvCxnSpPr>
            <p:nvPr/>
          </p:nvCxnSpPr>
          <p:spPr>
            <a:xfrm flipV="1">
              <a:off x="4718118" y="665166"/>
              <a:ext cx="2067456" cy="8197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円/楕円 14"/>
            <p:cNvSpPr/>
            <p:nvPr/>
          </p:nvSpPr>
          <p:spPr>
            <a:xfrm rot="4702917">
              <a:off x="6426267" y="537964"/>
              <a:ext cx="1994305" cy="14318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40" name="正方形/長方形 39"/>
          <p:cNvSpPr/>
          <p:nvPr/>
        </p:nvSpPr>
        <p:spPr>
          <a:xfrm>
            <a:off x="4810390" y="3373401"/>
            <a:ext cx="46678" cy="683440"/>
          </a:xfrm>
          <a:prstGeom prst="rect">
            <a:avLst/>
          </a:prstGeom>
          <a:solidFill>
            <a:srgbClr val="FFC000"/>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6" name="グループ化 35"/>
          <p:cNvGrpSpPr/>
          <p:nvPr/>
        </p:nvGrpSpPr>
        <p:grpSpPr>
          <a:xfrm>
            <a:off x="4617068" y="2455389"/>
            <a:ext cx="394349" cy="1490457"/>
            <a:chOff x="4617068" y="2455389"/>
            <a:chExt cx="394349" cy="1490457"/>
          </a:xfrm>
        </p:grpSpPr>
        <p:sp>
          <p:nvSpPr>
            <p:cNvPr id="25" name="正方形/長方形 24"/>
            <p:cNvSpPr/>
            <p:nvPr/>
          </p:nvSpPr>
          <p:spPr>
            <a:xfrm rot="-360000" flipH="1">
              <a:off x="4961492" y="3329462"/>
              <a:ext cx="45719" cy="61638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41" name="正方形/長方形 40"/>
            <p:cNvSpPr/>
            <p:nvPr/>
          </p:nvSpPr>
          <p:spPr>
            <a:xfrm rot="-3120000">
              <a:off x="4794490" y="2999006"/>
              <a:ext cx="45719" cy="38813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42" name="正方形/長方形 41"/>
            <p:cNvSpPr/>
            <p:nvPr/>
          </p:nvSpPr>
          <p:spPr>
            <a:xfrm rot="-360000">
              <a:off x="4617068" y="2455389"/>
              <a:ext cx="50226" cy="6764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cxnSp>
        <p:nvCxnSpPr>
          <p:cNvPr id="44" name="直線矢印コネクタ 43"/>
          <p:cNvCxnSpPr>
            <a:endCxn id="41" idx="3"/>
          </p:cNvCxnSpPr>
          <p:nvPr/>
        </p:nvCxnSpPr>
        <p:spPr>
          <a:xfrm flipH="1">
            <a:off x="4831424" y="2462081"/>
            <a:ext cx="903510" cy="71297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4810390" y="2096681"/>
            <a:ext cx="1670496" cy="369332"/>
          </a:xfrm>
          <a:prstGeom prst="rect">
            <a:avLst/>
          </a:prstGeom>
          <a:noFill/>
          <a:ln w="19050">
            <a:solidFill>
              <a:srgbClr val="00B050"/>
            </a:solidFill>
          </a:ln>
        </p:spPr>
        <p:txBody>
          <a:bodyPr wrap="square" rtlCol="0">
            <a:spAutoFit/>
          </a:bodyPr>
          <a:lstStyle/>
          <a:p>
            <a:r>
              <a:rPr lang="ja-JP" altLang="en-US" b="1" dirty="0"/>
              <a:t>緑</a:t>
            </a:r>
            <a:r>
              <a:rPr lang="ja-JP" altLang="en-US" b="1" dirty="0" smtClean="0"/>
              <a:t>のカーテン</a:t>
            </a:r>
            <a:endParaRPr lang="ja-JP" altLang="en-US" b="1" dirty="0"/>
          </a:p>
        </p:txBody>
      </p:sp>
      <p:sp>
        <p:nvSpPr>
          <p:cNvPr id="46" name="テキスト ボックス 45"/>
          <p:cNvSpPr txBox="1"/>
          <p:nvPr/>
        </p:nvSpPr>
        <p:spPr>
          <a:xfrm>
            <a:off x="5206298" y="3128705"/>
            <a:ext cx="990769" cy="400110"/>
          </a:xfrm>
          <a:prstGeom prst="rect">
            <a:avLst/>
          </a:prstGeom>
          <a:noFill/>
          <a:ln w="19050">
            <a:solidFill>
              <a:srgbClr val="C00000"/>
            </a:solidFill>
          </a:ln>
        </p:spPr>
        <p:txBody>
          <a:bodyPr wrap="square" rtlCol="0">
            <a:spAutoFit/>
          </a:bodyPr>
          <a:lstStyle/>
          <a:p>
            <a:r>
              <a:rPr lang="ja-JP" altLang="en-US" sz="2000" dirty="0" smtClean="0"/>
              <a:t>すだれ</a:t>
            </a:r>
            <a:endParaRPr lang="ja-JP" altLang="en-US" sz="2000" dirty="0"/>
          </a:p>
        </p:txBody>
      </p:sp>
      <p:cxnSp>
        <p:nvCxnSpPr>
          <p:cNvPr id="49" name="直線矢印コネクタ 48"/>
          <p:cNvCxnSpPr>
            <a:endCxn id="40" idx="1"/>
          </p:cNvCxnSpPr>
          <p:nvPr/>
        </p:nvCxnSpPr>
        <p:spPr>
          <a:xfrm flipH="1">
            <a:off x="4810390" y="3539220"/>
            <a:ext cx="362286" cy="17590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25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a:picLocks noChangeAspect="1"/>
          </p:cNvPicPr>
          <p:nvPr/>
        </p:nvPicPr>
        <p:blipFill>
          <a:blip r:embed="rId2"/>
          <a:stretch>
            <a:fillRect/>
          </a:stretch>
        </p:blipFill>
        <p:spPr>
          <a:xfrm>
            <a:off x="4193482" y="4116874"/>
            <a:ext cx="4788956" cy="2521844"/>
          </a:xfrm>
          <a:prstGeom prst="rect">
            <a:avLst/>
          </a:prstGeom>
        </p:spPr>
      </p:pic>
      <p:pic>
        <p:nvPicPr>
          <p:cNvPr id="14" name="図 13"/>
          <p:cNvPicPr>
            <a:picLocks noChangeAspect="1"/>
          </p:cNvPicPr>
          <p:nvPr/>
        </p:nvPicPr>
        <p:blipFill rotWithShape="1">
          <a:blip r:embed="rId3" cstate="print">
            <a:extLst>
              <a:ext uri="{28A0092B-C50C-407E-A947-70E740481C1C}">
                <a14:useLocalDpi xmlns:a14="http://schemas.microsoft.com/office/drawing/2010/main" val="0"/>
              </a:ext>
            </a:extLst>
          </a:blip>
          <a:srcRect t="1" r="-973" b="698"/>
          <a:stretch/>
        </p:blipFill>
        <p:spPr>
          <a:xfrm>
            <a:off x="3479379" y="215080"/>
            <a:ext cx="1932818" cy="2534439"/>
          </a:xfrm>
          <a:prstGeom prst="rect">
            <a:avLst/>
          </a:prstGeom>
        </p:spPr>
      </p:pic>
      <p:sp>
        <p:nvSpPr>
          <p:cNvPr id="15" name="右矢印 14"/>
          <p:cNvSpPr/>
          <p:nvPr/>
        </p:nvSpPr>
        <p:spPr>
          <a:xfrm>
            <a:off x="2972875" y="1319646"/>
            <a:ext cx="473273" cy="621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右矢印 15"/>
          <p:cNvSpPr/>
          <p:nvPr/>
        </p:nvSpPr>
        <p:spPr>
          <a:xfrm>
            <a:off x="5430774" y="1278849"/>
            <a:ext cx="473273" cy="621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p:cNvSpPr txBox="1"/>
          <p:nvPr/>
        </p:nvSpPr>
        <p:spPr>
          <a:xfrm>
            <a:off x="1567597" y="1785998"/>
            <a:ext cx="1309903" cy="461665"/>
          </a:xfrm>
          <a:prstGeom prst="rect">
            <a:avLst/>
          </a:prstGeom>
          <a:solidFill>
            <a:schemeClr val="bg1"/>
          </a:solidFill>
          <a:ln>
            <a:solidFill>
              <a:srgbClr val="FF0000"/>
            </a:solidFill>
          </a:ln>
        </p:spPr>
        <p:txBody>
          <a:bodyPr wrap="square" rtlCol="0">
            <a:spAutoFit/>
          </a:bodyPr>
          <a:lstStyle/>
          <a:p>
            <a:r>
              <a:rPr lang="en-US" altLang="ja-JP" sz="2400" dirty="0">
                <a:latin typeface="+mn-ea"/>
              </a:rPr>
              <a:t>6</a:t>
            </a:r>
            <a:r>
              <a:rPr lang="ja-JP" altLang="en-US" sz="2400" dirty="0">
                <a:latin typeface="+mn-ea"/>
              </a:rPr>
              <a:t>月</a:t>
            </a:r>
            <a:r>
              <a:rPr lang="en-US" altLang="ja-JP" sz="2400" dirty="0">
                <a:latin typeface="+mn-ea"/>
              </a:rPr>
              <a:t>24</a:t>
            </a:r>
            <a:r>
              <a:rPr lang="ja-JP" altLang="en-US" sz="2400" dirty="0">
                <a:latin typeface="+mn-ea"/>
              </a:rPr>
              <a:t>日</a:t>
            </a:r>
          </a:p>
        </p:txBody>
      </p:sp>
      <p:sp>
        <p:nvSpPr>
          <p:cNvPr id="21" name="テキスト ボックス 20"/>
          <p:cNvSpPr txBox="1"/>
          <p:nvPr/>
        </p:nvSpPr>
        <p:spPr>
          <a:xfrm>
            <a:off x="4083541" y="2295419"/>
            <a:ext cx="1297899" cy="461665"/>
          </a:xfrm>
          <a:prstGeom prst="rect">
            <a:avLst/>
          </a:prstGeom>
          <a:solidFill>
            <a:schemeClr val="bg1"/>
          </a:solidFill>
          <a:ln>
            <a:solidFill>
              <a:srgbClr val="FF0000"/>
            </a:solidFill>
          </a:ln>
        </p:spPr>
        <p:txBody>
          <a:bodyPr wrap="square" rtlCol="0">
            <a:spAutoFit/>
          </a:bodyPr>
          <a:lstStyle/>
          <a:p>
            <a:r>
              <a:rPr lang="en-US" altLang="ja-JP" sz="2400" dirty="0">
                <a:latin typeface="+mn-ea"/>
              </a:rPr>
              <a:t>7</a:t>
            </a:r>
            <a:r>
              <a:rPr lang="ja-JP" altLang="en-US" sz="2400" dirty="0">
                <a:latin typeface="+mn-ea"/>
              </a:rPr>
              <a:t>月</a:t>
            </a:r>
            <a:r>
              <a:rPr lang="en-US" altLang="ja-JP" sz="2400" dirty="0">
                <a:latin typeface="+mn-ea"/>
              </a:rPr>
              <a:t>11</a:t>
            </a:r>
            <a:r>
              <a:rPr lang="ja-JP" altLang="en-US" sz="2400" dirty="0">
                <a:latin typeface="+mn-ea"/>
              </a:rPr>
              <a:t>日</a:t>
            </a:r>
          </a:p>
        </p:txBody>
      </p:sp>
      <p:sp>
        <p:nvSpPr>
          <p:cNvPr id="24" name="タイトル 1"/>
          <p:cNvSpPr txBox="1">
            <a:spLocks/>
          </p:cNvSpPr>
          <p:nvPr/>
        </p:nvSpPr>
        <p:spPr>
          <a:xfrm>
            <a:off x="267427" y="2515100"/>
            <a:ext cx="3041516" cy="8511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800" dirty="0">
                <a:solidFill>
                  <a:schemeClr val="tx1"/>
                </a:solidFill>
              </a:rPr>
              <a:t>成長前</a:t>
            </a:r>
            <a:r>
              <a:rPr lang="ja-JP" altLang="en-US" sz="2800" dirty="0" smtClean="0">
                <a:solidFill>
                  <a:schemeClr val="tx1"/>
                </a:solidFill>
              </a:rPr>
              <a:t>（</a:t>
            </a:r>
            <a:r>
              <a:rPr lang="ja-JP" altLang="en-US" sz="2800" dirty="0">
                <a:solidFill>
                  <a:schemeClr val="tx1"/>
                </a:solidFill>
              </a:rPr>
              <a:t>ゴーヤ</a:t>
            </a:r>
            <a:r>
              <a:rPr lang="ja-JP" altLang="en-US" sz="2800" dirty="0" smtClean="0">
                <a:solidFill>
                  <a:schemeClr val="tx1"/>
                </a:solidFill>
              </a:rPr>
              <a:t>）</a:t>
            </a:r>
            <a:endParaRPr lang="ja-JP" altLang="en-US" sz="2800" dirty="0">
              <a:solidFill>
                <a:schemeClr val="tx1"/>
              </a:solidFill>
            </a:endParaRPr>
          </a:p>
        </p:txBody>
      </p:sp>
      <p:sp>
        <p:nvSpPr>
          <p:cNvPr id="25" name="タイトル 1"/>
          <p:cNvSpPr txBox="1">
            <a:spLocks/>
          </p:cNvSpPr>
          <p:nvPr/>
        </p:nvSpPr>
        <p:spPr>
          <a:xfrm>
            <a:off x="3863445" y="2693473"/>
            <a:ext cx="1309811" cy="628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800" dirty="0">
                <a:solidFill>
                  <a:schemeClr val="tx1"/>
                </a:solidFill>
              </a:rPr>
              <a:t>成長中</a:t>
            </a:r>
          </a:p>
        </p:txBody>
      </p:sp>
      <p:sp>
        <p:nvSpPr>
          <p:cNvPr id="29" name="タイトル 1"/>
          <p:cNvSpPr txBox="1">
            <a:spLocks/>
          </p:cNvSpPr>
          <p:nvPr/>
        </p:nvSpPr>
        <p:spPr>
          <a:xfrm>
            <a:off x="243740" y="3192938"/>
            <a:ext cx="3949741" cy="1801344"/>
          </a:xfrm>
          <a:prstGeom prst="rect">
            <a:avLst/>
          </a:prstGeom>
          <a:solidFill>
            <a:schemeClr val="bg1"/>
          </a:solidFill>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pPr algn="just"/>
            <a:r>
              <a:rPr lang="ja-JP" altLang="en-US" sz="2400" spc="300" dirty="0">
                <a:solidFill>
                  <a:schemeClr val="tx1"/>
                </a:solidFill>
              </a:rPr>
              <a:t>何</a:t>
            </a:r>
            <a:r>
              <a:rPr lang="ja-JP" altLang="en-US" sz="2400" spc="300" dirty="0" smtClean="0">
                <a:solidFill>
                  <a:schemeClr val="tx1"/>
                </a:solidFill>
              </a:rPr>
              <a:t>も</a:t>
            </a:r>
            <a:r>
              <a:rPr lang="ja-JP" altLang="en-US" sz="2400" spc="300" dirty="0">
                <a:solidFill>
                  <a:schemeClr val="tx1"/>
                </a:solidFill>
              </a:rPr>
              <a:t>設置</a:t>
            </a:r>
            <a:r>
              <a:rPr lang="ja-JP" altLang="en-US" sz="2400" spc="300" dirty="0" smtClean="0">
                <a:solidFill>
                  <a:schemeClr val="tx1"/>
                </a:solidFill>
              </a:rPr>
              <a:t>しない居室気温を基準として、緑のカーテンとすだれを使用している居室の気温を比較した。</a:t>
            </a:r>
            <a:endParaRPr lang="ja-JP" altLang="en-US" sz="2400" spc="300" dirty="0">
              <a:solidFill>
                <a:schemeClr val="tx1"/>
              </a:solidFill>
            </a:endParaRPr>
          </a:p>
        </p:txBody>
      </p:sp>
      <p:sp>
        <p:nvSpPr>
          <p:cNvPr id="30" name="タイトル 1"/>
          <p:cNvSpPr txBox="1">
            <a:spLocks/>
          </p:cNvSpPr>
          <p:nvPr/>
        </p:nvSpPr>
        <p:spPr>
          <a:xfrm>
            <a:off x="243740" y="5014165"/>
            <a:ext cx="3949741" cy="1648586"/>
          </a:xfrm>
          <a:prstGeom prst="rect">
            <a:avLst/>
          </a:prstGeom>
          <a:solidFill>
            <a:schemeClr val="bg1"/>
          </a:solidFill>
          <a:ln w="28575">
            <a:solidFill>
              <a:srgbClr val="FF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pPr algn="just"/>
            <a:r>
              <a:rPr lang="ja-JP" altLang="en-US" sz="2400" spc="300" dirty="0" smtClean="0">
                <a:solidFill>
                  <a:schemeClr val="tx1"/>
                </a:solidFill>
                <a:latin typeface="+mn-ea"/>
                <a:ea typeface="+mn-ea"/>
              </a:rPr>
              <a:t>カーテンの成長によって、緑のカーテンとすだれを</a:t>
            </a:r>
            <a:r>
              <a:rPr lang="ja-JP" altLang="en-US" sz="2400" spc="300" dirty="0">
                <a:solidFill>
                  <a:schemeClr val="tx1"/>
                </a:solidFill>
                <a:latin typeface="+mn-ea"/>
                <a:ea typeface="+mn-ea"/>
              </a:rPr>
              <a:t>設置</a:t>
            </a:r>
            <a:r>
              <a:rPr lang="ja-JP" altLang="en-US" sz="2400" spc="300" dirty="0" smtClean="0">
                <a:solidFill>
                  <a:schemeClr val="tx1"/>
                </a:solidFill>
                <a:latin typeface="+mn-ea"/>
                <a:ea typeface="+mn-ea"/>
              </a:rPr>
              <a:t>した居室の気温が徐々に下がる。</a:t>
            </a:r>
            <a:endParaRPr lang="en-US" altLang="ja-JP" sz="2400" spc="300" dirty="0" smtClean="0">
              <a:solidFill>
                <a:schemeClr val="tx1"/>
              </a:solidFill>
              <a:latin typeface="+mn-ea"/>
              <a:ea typeface="+mn-ea"/>
            </a:endParaRPr>
          </a:p>
        </p:txBody>
      </p:sp>
      <p:sp>
        <p:nvSpPr>
          <p:cNvPr id="26" name="テキスト ボックス 25"/>
          <p:cNvSpPr txBox="1"/>
          <p:nvPr/>
        </p:nvSpPr>
        <p:spPr>
          <a:xfrm>
            <a:off x="4361541" y="3640974"/>
            <a:ext cx="2138466" cy="461665"/>
          </a:xfrm>
          <a:prstGeom prst="rect">
            <a:avLst/>
          </a:prstGeom>
          <a:solidFill>
            <a:schemeClr val="bg1"/>
          </a:solidFill>
          <a:ln>
            <a:solidFill>
              <a:schemeClr val="tx1"/>
            </a:solidFill>
          </a:ln>
        </p:spPr>
        <p:txBody>
          <a:bodyPr wrap="square" rtlCol="0">
            <a:spAutoFit/>
          </a:bodyPr>
          <a:lstStyle/>
          <a:p>
            <a:r>
              <a:rPr lang="en-US" altLang="ja-JP" sz="2400" dirty="0">
                <a:latin typeface="+mn-ea"/>
              </a:rPr>
              <a:t>12</a:t>
            </a:r>
            <a:r>
              <a:rPr lang="ja-JP" altLang="en-US" sz="2400" dirty="0">
                <a:latin typeface="+mn-ea"/>
              </a:rPr>
              <a:t>～</a:t>
            </a:r>
            <a:r>
              <a:rPr lang="en-US" altLang="ja-JP" sz="2400" dirty="0" smtClean="0">
                <a:latin typeface="+mn-ea"/>
              </a:rPr>
              <a:t>15</a:t>
            </a:r>
            <a:r>
              <a:rPr lang="ja-JP" altLang="en-US" sz="2400" dirty="0" smtClean="0">
                <a:latin typeface="+mn-ea"/>
              </a:rPr>
              <a:t>時平均</a:t>
            </a:r>
            <a:endParaRPr lang="ja-JP" altLang="en-US" sz="2400" dirty="0">
              <a:latin typeface="+mn-ea"/>
            </a:endParaRPr>
          </a:p>
        </p:txBody>
      </p:sp>
      <p:sp>
        <p:nvSpPr>
          <p:cNvPr id="20" name="円/楕円 19"/>
          <p:cNvSpPr/>
          <p:nvPr/>
        </p:nvSpPr>
        <p:spPr>
          <a:xfrm rot="863052">
            <a:off x="5235470" y="5237604"/>
            <a:ext cx="2595720" cy="7083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p>
        </p:txBody>
      </p:sp>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44" y="735718"/>
            <a:ext cx="2632411" cy="1974308"/>
          </a:xfrm>
          <a:prstGeom prst="rect">
            <a:avLst/>
          </a:prstGeom>
        </p:spPr>
      </p:pic>
      <p:sp>
        <p:nvSpPr>
          <p:cNvPr id="32" name="テキスト ボックス 31"/>
          <p:cNvSpPr txBox="1"/>
          <p:nvPr/>
        </p:nvSpPr>
        <p:spPr>
          <a:xfrm>
            <a:off x="1607749" y="2248361"/>
            <a:ext cx="1309903" cy="461665"/>
          </a:xfrm>
          <a:prstGeom prst="rect">
            <a:avLst/>
          </a:prstGeom>
          <a:solidFill>
            <a:schemeClr val="bg1"/>
          </a:solidFill>
          <a:ln>
            <a:solidFill>
              <a:srgbClr val="FF0000"/>
            </a:solidFill>
          </a:ln>
        </p:spPr>
        <p:txBody>
          <a:bodyPr wrap="square" rtlCol="0">
            <a:spAutoFit/>
          </a:bodyPr>
          <a:lstStyle/>
          <a:p>
            <a:r>
              <a:rPr lang="en-US" altLang="ja-JP" sz="2400" dirty="0">
                <a:latin typeface="+mn-ea"/>
              </a:rPr>
              <a:t>6</a:t>
            </a:r>
            <a:r>
              <a:rPr lang="ja-JP" altLang="en-US" sz="2400" dirty="0">
                <a:latin typeface="+mn-ea"/>
              </a:rPr>
              <a:t>月</a:t>
            </a:r>
            <a:r>
              <a:rPr lang="en-US" altLang="ja-JP" sz="2400" dirty="0">
                <a:latin typeface="+mn-ea"/>
              </a:rPr>
              <a:t>24</a:t>
            </a:r>
            <a:r>
              <a:rPr lang="ja-JP" altLang="en-US" sz="2400" dirty="0">
                <a:latin typeface="+mn-ea"/>
              </a:rPr>
              <a:t>日</a:t>
            </a:r>
          </a:p>
        </p:txBody>
      </p:sp>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748" y="499073"/>
            <a:ext cx="2958553" cy="2218916"/>
          </a:xfrm>
          <a:prstGeom prst="rect">
            <a:avLst/>
          </a:prstGeom>
        </p:spPr>
      </p:pic>
      <p:sp>
        <p:nvSpPr>
          <p:cNvPr id="34" name="タイトル 1"/>
          <p:cNvSpPr txBox="1">
            <a:spLocks/>
          </p:cNvSpPr>
          <p:nvPr/>
        </p:nvSpPr>
        <p:spPr>
          <a:xfrm>
            <a:off x="6163454" y="2581903"/>
            <a:ext cx="2351503" cy="8511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800" dirty="0">
                <a:solidFill>
                  <a:schemeClr val="tx1"/>
                </a:solidFill>
              </a:rPr>
              <a:t>カーテン完成</a:t>
            </a:r>
          </a:p>
        </p:txBody>
      </p:sp>
      <p:sp>
        <p:nvSpPr>
          <p:cNvPr id="22" name="テキスト ボックス 21"/>
          <p:cNvSpPr txBox="1"/>
          <p:nvPr/>
        </p:nvSpPr>
        <p:spPr>
          <a:xfrm>
            <a:off x="7569299" y="2269659"/>
            <a:ext cx="1322703" cy="461665"/>
          </a:xfrm>
          <a:prstGeom prst="rect">
            <a:avLst/>
          </a:prstGeom>
          <a:solidFill>
            <a:schemeClr val="bg1"/>
          </a:solidFill>
          <a:ln>
            <a:solidFill>
              <a:srgbClr val="FF0000"/>
            </a:solidFill>
          </a:ln>
        </p:spPr>
        <p:txBody>
          <a:bodyPr wrap="square" rtlCol="0">
            <a:spAutoFit/>
          </a:bodyPr>
          <a:lstStyle/>
          <a:p>
            <a:r>
              <a:rPr lang="en-US" altLang="ja-JP" sz="2400" dirty="0">
                <a:latin typeface="+mn-ea"/>
              </a:rPr>
              <a:t>7</a:t>
            </a:r>
            <a:r>
              <a:rPr lang="ja-JP" altLang="en-US" sz="2400" dirty="0">
                <a:latin typeface="+mn-ea"/>
              </a:rPr>
              <a:t>月</a:t>
            </a:r>
            <a:r>
              <a:rPr lang="en-US" altLang="ja-JP" sz="2400" dirty="0">
                <a:latin typeface="+mn-ea"/>
              </a:rPr>
              <a:t>21</a:t>
            </a:r>
            <a:r>
              <a:rPr lang="ja-JP" altLang="en-US" sz="2400" dirty="0">
                <a:latin typeface="+mn-ea"/>
              </a:rPr>
              <a:t>日</a:t>
            </a:r>
          </a:p>
        </p:txBody>
      </p:sp>
      <p:cxnSp>
        <p:nvCxnSpPr>
          <p:cNvPr id="8" name="直線矢印コネクタ 7"/>
          <p:cNvCxnSpPr>
            <a:stCxn id="20" idx="3"/>
          </p:cNvCxnSpPr>
          <p:nvPr/>
        </p:nvCxnSpPr>
        <p:spPr>
          <a:xfrm flipH="1">
            <a:off x="4193483" y="5606385"/>
            <a:ext cx="1388675" cy="6393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613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コンテンツ プレースホルダー 5"/>
          <p:cNvPicPr>
            <a:picLocks noChangeAspect="1"/>
          </p:cNvPicPr>
          <p:nvPr/>
        </p:nvPicPr>
        <p:blipFill rotWithShape="1">
          <a:blip r:embed="rId3">
            <a:extLst>
              <a:ext uri="{28A0092B-C50C-407E-A947-70E740481C1C}">
                <a14:useLocalDpi xmlns:a14="http://schemas.microsoft.com/office/drawing/2010/main" val="0"/>
              </a:ext>
            </a:extLst>
          </a:blip>
          <a:srcRect l="778" t="20258" r="4206" b="4795"/>
          <a:stretch/>
        </p:blipFill>
        <p:spPr>
          <a:xfrm rot="10800000">
            <a:off x="2669618" y="1333417"/>
            <a:ext cx="5615608" cy="4482147"/>
          </a:xfrm>
          <a:prstGeom prst="rect">
            <a:avLst/>
          </a:prstGeom>
        </p:spPr>
      </p:pic>
      <p:sp>
        <p:nvSpPr>
          <p:cNvPr id="5" name="テキスト ボックス 4"/>
          <p:cNvSpPr txBox="1"/>
          <p:nvPr/>
        </p:nvSpPr>
        <p:spPr>
          <a:xfrm>
            <a:off x="270977" y="3441945"/>
            <a:ext cx="2320468" cy="954107"/>
          </a:xfrm>
          <a:prstGeom prst="rect">
            <a:avLst/>
          </a:prstGeom>
          <a:solidFill>
            <a:schemeClr val="bg1"/>
          </a:solidFill>
          <a:ln w="28575">
            <a:solidFill>
              <a:schemeClr val="tx1"/>
            </a:solidFill>
          </a:ln>
        </p:spPr>
        <p:txBody>
          <a:bodyPr wrap="square" rtlCol="0">
            <a:spAutoFit/>
          </a:bodyPr>
          <a:lstStyle/>
          <a:p>
            <a:r>
              <a:rPr lang="ja-JP" altLang="en-US" sz="2800" dirty="0"/>
              <a:t>グローブ温度と気温の関係</a:t>
            </a: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3939" y="582726"/>
            <a:ext cx="2470033" cy="225575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9367" y="603506"/>
            <a:ext cx="2444319" cy="22361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7931" y="601234"/>
            <a:ext cx="2443218" cy="223512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直線矢印コネクタ 15"/>
          <p:cNvCxnSpPr>
            <a:endCxn id="46" idx="1"/>
          </p:cNvCxnSpPr>
          <p:nvPr/>
        </p:nvCxnSpPr>
        <p:spPr>
          <a:xfrm flipH="1">
            <a:off x="3176998" y="2825849"/>
            <a:ext cx="107240" cy="3811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6" idx="0"/>
            <a:endCxn id="31" idx="5"/>
          </p:cNvCxnSpPr>
          <p:nvPr/>
        </p:nvCxnSpPr>
        <p:spPr>
          <a:xfrm flipH="1" flipV="1">
            <a:off x="3292424" y="4052284"/>
            <a:ext cx="90508" cy="37205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flipV="1">
            <a:off x="5493082" y="4015890"/>
            <a:ext cx="968764" cy="37048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9" idx="2"/>
            <a:endCxn id="47" idx="0"/>
          </p:cNvCxnSpPr>
          <p:nvPr/>
        </p:nvCxnSpPr>
        <p:spPr>
          <a:xfrm flipH="1">
            <a:off x="4346992" y="2839634"/>
            <a:ext cx="674535" cy="364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10" idx="2"/>
            <a:endCxn id="50" idx="7"/>
          </p:cNvCxnSpPr>
          <p:nvPr/>
        </p:nvCxnSpPr>
        <p:spPr>
          <a:xfrm flipH="1">
            <a:off x="6035630" y="2836355"/>
            <a:ext cx="1543910" cy="39673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フローチャート: 結合子 30"/>
          <p:cNvSpPr/>
          <p:nvPr/>
        </p:nvSpPr>
        <p:spPr>
          <a:xfrm>
            <a:off x="3161729" y="3924095"/>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フローチャート: 結合子 31"/>
          <p:cNvSpPr/>
          <p:nvPr/>
        </p:nvSpPr>
        <p:spPr>
          <a:xfrm>
            <a:off x="4262926" y="3924095"/>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フローチャート: 結合子 32"/>
          <p:cNvSpPr/>
          <p:nvPr/>
        </p:nvSpPr>
        <p:spPr>
          <a:xfrm>
            <a:off x="5362386" y="3918999"/>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フローチャート: 結合子 45"/>
          <p:cNvSpPr/>
          <p:nvPr/>
        </p:nvSpPr>
        <p:spPr>
          <a:xfrm>
            <a:off x="3154574" y="3184991"/>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フローチャート: 結合子 46"/>
          <p:cNvSpPr/>
          <p:nvPr/>
        </p:nvSpPr>
        <p:spPr>
          <a:xfrm>
            <a:off x="4270432" y="3203722"/>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フローチャート: 結合子 49"/>
          <p:cNvSpPr/>
          <p:nvPr/>
        </p:nvSpPr>
        <p:spPr>
          <a:xfrm>
            <a:off x="5904935" y="3211091"/>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フローチャート: 結合子 51"/>
          <p:cNvSpPr/>
          <p:nvPr/>
        </p:nvSpPr>
        <p:spPr>
          <a:xfrm>
            <a:off x="5477422" y="2951903"/>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203998" y="573255"/>
            <a:ext cx="939168" cy="523220"/>
          </a:xfrm>
          <a:prstGeom prst="rect">
            <a:avLst/>
          </a:prstGeom>
          <a:solidFill>
            <a:srgbClr val="FFC000">
              <a:alpha val="22000"/>
            </a:srgbClr>
          </a:solidFill>
          <a:ln w="28575">
            <a:solidFill>
              <a:srgbClr val="FF0000"/>
            </a:solidFill>
          </a:ln>
        </p:spPr>
        <p:txBody>
          <a:bodyPr wrap="square" rtlCol="0">
            <a:spAutoFit/>
          </a:bodyPr>
          <a:lstStyle/>
          <a:p>
            <a:r>
              <a:rPr lang="ja-JP" altLang="en-US" sz="2800" dirty="0" smtClean="0"/>
              <a:t>軒下</a:t>
            </a:r>
            <a:endParaRPr lang="en-US" altLang="ja-JP" sz="2800" dirty="0" smtClean="0"/>
          </a:p>
        </p:txBody>
      </p:sp>
      <p:sp>
        <p:nvSpPr>
          <p:cNvPr id="34" name="テキスト ボックス 33"/>
          <p:cNvSpPr txBox="1"/>
          <p:nvPr/>
        </p:nvSpPr>
        <p:spPr>
          <a:xfrm>
            <a:off x="1121391" y="4471700"/>
            <a:ext cx="939168" cy="523220"/>
          </a:xfrm>
          <a:prstGeom prst="rect">
            <a:avLst/>
          </a:prstGeom>
          <a:solidFill>
            <a:schemeClr val="accent4">
              <a:lumMod val="20000"/>
              <a:lumOff val="80000"/>
              <a:alpha val="22000"/>
            </a:schemeClr>
          </a:solidFill>
          <a:ln w="28575">
            <a:solidFill>
              <a:srgbClr val="FF0000"/>
            </a:solidFill>
          </a:ln>
        </p:spPr>
        <p:txBody>
          <a:bodyPr wrap="square" rtlCol="0">
            <a:spAutoFit/>
          </a:bodyPr>
          <a:lstStyle/>
          <a:p>
            <a:r>
              <a:rPr lang="ja-JP" altLang="en-US" sz="2800" dirty="0" smtClean="0"/>
              <a:t>居室</a:t>
            </a:r>
            <a:endParaRPr lang="en-US" altLang="ja-JP" sz="2800" dirty="0" smtClean="0"/>
          </a:p>
        </p:txBody>
      </p:sp>
      <p:sp>
        <p:nvSpPr>
          <p:cNvPr id="35" name="テキスト ボックス 34"/>
          <p:cNvSpPr txBox="1"/>
          <p:nvPr/>
        </p:nvSpPr>
        <p:spPr>
          <a:xfrm>
            <a:off x="1921551" y="189611"/>
            <a:ext cx="1206256" cy="400110"/>
          </a:xfrm>
          <a:prstGeom prst="rect">
            <a:avLst/>
          </a:prstGeom>
          <a:solidFill>
            <a:srgbClr val="FFC000">
              <a:alpha val="22000"/>
            </a:srgbClr>
          </a:solidFill>
          <a:ln w="28575">
            <a:solidFill>
              <a:srgbClr val="FF0000"/>
            </a:solidFill>
          </a:ln>
        </p:spPr>
        <p:txBody>
          <a:bodyPr wrap="square" rtlCol="0">
            <a:spAutoFit/>
          </a:bodyPr>
          <a:lstStyle/>
          <a:p>
            <a:r>
              <a:rPr lang="ja-JP" altLang="en-US" sz="2000" dirty="0"/>
              <a:t>遮蔽</a:t>
            </a:r>
            <a:r>
              <a:rPr lang="ja-JP" altLang="en-US" sz="2000" dirty="0" smtClean="0"/>
              <a:t>なし</a:t>
            </a:r>
            <a:endParaRPr lang="en-US" altLang="ja-JP" sz="2000" dirty="0" smtClean="0"/>
          </a:p>
        </p:txBody>
      </p:sp>
      <p:sp>
        <p:nvSpPr>
          <p:cNvPr id="38" name="テキスト ボックス 37"/>
          <p:cNvSpPr txBox="1"/>
          <p:nvPr/>
        </p:nvSpPr>
        <p:spPr>
          <a:xfrm>
            <a:off x="4139040" y="177795"/>
            <a:ext cx="1737806" cy="400110"/>
          </a:xfrm>
          <a:prstGeom prst="rect">
            <a:avLst/>
          </a:prstGeom>
          <a:solidFill>
            <a:srgbClr val="FFC000">
              <a:alpha val="22000"/>
            </a:srgbClr>
          </a:solidFill>
          <a:ln w="28575">
            <a:solidFill>
              <a:srgbClr val="FF0000"/>
            </a:solidFill>
          </a:ln>
        </p:spPr>
        <p:txBody>
          <a:bodyPr wrap="square" rtlCol="0">
            <a:spAutoFit/>
          </a:bodyPr>
          <a:lstStyle/>
          <a:p>
            <a:r>
              <a:rPr lang="ja-JP" altLang="en-US" sz="2000" dirty="0" smtClean="0"/>
              <a:t>緑のカーテン</a:t>
            </a:r>
            <a:endParaRPr lang="en-US" altLang="ja-JP" sz="2000" dirty="0" smtClean="0"/>
          </a:p>
        </p:txBody>
      </p:sp>
      <p:sp>
        <p:nvSpPr>
          <p:cNvPr id="41" name="テキスト ボックス 40"/>
          <p:cNvSpPr txBox="1"/>
          <p:nvPr/>
        </p:nvSpPr>
        <p:spPr>
          <a:xfrm>
            <a:off x="6200078" y="189626"/>
            <a:ext cx="2747329" cy="400110"/>
          </a:xfrm>
          <a:prstGeom prst="rect">
            <a:avLst/>
          </a:prstGeom>
          <a:solidFill>
            <a:srgbClr val="FFC000">
              <a:alpha val="22000"/>
            </a:srgbClr>
          </a:solidFill>
          <a:ln w="28575">
            <a:solidFill>
              <a:srgbClr val="FF0000"/>
            </a:solidFill>
          </a:ln>
        </p:spPr>
        <p:txBody>
          <a:bodyPr wrap="square" rtlCol="0">
            <a:spAutoFit/>
          </a:bodyPr>
          <a:lstStyle/>
          <a:p>
            <a:r>
              <a:rPr lang="ja-JP" altLang="en-US" sz="2000" dirty="0" smtClean="0"/>
              <a:t>緑のカーテン＆すだれ</a:t>
            </a:r>
            <a:endParaRPr lang="en-US" altLang="ja-JP" sz="2000" dirty="0" smtClean="0"/>
          </a:p>
        </p:txBody>
      </p:sp>
      <p:sp>
        <p:nvSpPr>
          <p:cNvPr id="55" name="テキスト ボックス 54"/>
          <p:cNvSpPr txBox="1"/>
          <p:nvPr/>
        </p:nvSpPr>
        <p:spPr>
          <a:xfrm>
            <a:off x="225772" y="5958869"/>
            <a:ext cx="1834787" cy="707886"/>
          </a:xfrm>
          <a:prstGeom prst="rect">
            <a:avLst/>
          </a:prstGeom>
          <a:solidFill>
            <a:schemeClr val="accent4">
              <a:lumMod val="20000"/>
              <a:lumOff val="80000"/>
              <a:alpha val="22000"/>
            </a:schemeClr>
          </a:solidFill>
          <a:ln w="28575">
            <a:solidFill>
              <a:srgbClr val="FF0000"/>
            </a:solidFill>
          </a:ln>
        </p:spPr>
        <p:txBody>
          <a:bodyPr wrap="square" rtlCol="0">
            <a:spAutoFit/>
          </a:bodyPr>
          <a:lstStyle/>
          <a:p>
            <a:r>
              <a:rPr lang="ja-JP" altLang="en-US" sz="2000" dirty="0" smtClean="0"/>
              <a:t>居室</a:t>
            </a:r>
            <a:endParaRPr lang="en-US" altLang="ja-JP" sz="2000" dirty="0" smtClean="0"/>
          </a:p>
          <a:p>
            <a:r>
              <a:rPr lang="ja-JP" altLang="en-US" sz="2000" dirty="0" smtClean="0"/>
              <a:t>（遮蔽なし）</a:t>
            </a:r>
            <a:endParaRPr lang="en-US" altLang="ja-JP" sz="2000" dirty="0" smtClean="0"/>
          </a:p>
        </p:txBody>
      </p:sp>
      <p:sp>
        <p:nvSpPr>
          <p:cNvPr id="60" name="正方形/長方形 59"/>
          <p:cNvSpPr/>
          <p:nvPr/>
        </p:nvSpPr>
        <p:spPr>
          <a:xfrm>
            <a:off x="2747302" y="3546933"/>
            <a:ext cx="4232138" cy="2150408"/>
          </a:xfrm>
          <a:prstGeom prst="rect">
            <a:avLst/>
          </a:prstGeom>
          <a:solidFill>
            <a:schemeClr val="accent4">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56" name="テキスト ボックス 55"/>
          <p:cNvSpPr txBox="1"/>
          <p:nvPr/>
        </p:nvSpPr>
        <p:spPr>
          <a:xfrm>
            <a:off x="4672208" y="5921758"/>
            <a:ext cx="1793115" cy="707886"/>
          </a:xfrm>
          <a:prstGeom prst="rect">
            <a:avLst/>
          </a:prstGeom>
          <a:solidFill>
            <a:schemeClr val="accent4">
              <a:lumMod val="20000"/>
              <a:lumOff val="80000"/>
              <a:alpha val="22000"/>
            </a:schemeClr>
          </a:solidFill>
          <a:ln w="28575">
            <a:solidFill>
              <a:srgbClr val="FF0000"/>
            </a:solidFill>
          </a:ln>
        </p:spPr>
        <p:txBody>
          <a:bodyPr wrap="square" rtlCol="0">
            <a:spAutoFit/>
          </a:bodyPr>
          <a:lstStyle/>
          <a:p>
            <a:r>
              <a:rPr lang="ja-JP" altLang="en-US" sz="2000" dirty="0"/>
              <a:t>緑</a:t>
            </a:r>
            <a:r>
              <a:rPr lang="ja-JP" altLang="en-US" sz="2000" dirty="0" smtClean="0"/>
              <a:t>のカーテン＆すだれ</a:t>
            </a:r>
            <a:endParaRPr lang="en-US" altLang="ja-JP" sz="2000" dirty="0" smtClean="0"/>
          </a:p>
        </p:txBody>
      </p:sp>
      <p:pic>
        <p:nvPicPr>
          <p:cNvPr id="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4525" y="4424341"/>
            <a:ext cx="2476813" cy="224241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7339" y="4395080"/>
            <a:ext cx="2437489" cy="22298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正方形/長方形 60"/>
          <p:cNvSpPr/>
          <p:nvPr/>
        </p:nvSpPr>
        <p:spPr>
          <a:xfrm>
            <a:off x="2756396" y="2924390"/>
            <a:ext cx="4232138" cy="612314"/>
          </a:xfrm>
          <a:prstGeom prst="rect">
            <a:avLst/>
          </a:prstGeom>
          <a:solidFill>
            <a:srgbClr val="FFC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65" name="正方形/長方形 64"/>
          <p:cNvSpPr/>
          <p:nvPr/>
        </p:nvSpPr>
        <p:spPr>
          <a:xfrm>
            <a:off x="5274443" y="2865730"/>
            <a:ext cx="1631967" cy="103154"/>
          </a:xfrm>
          <a:prstGeom prst="rect">
            <a:avLst/>
          </a:prstGeom>
          <a:pattFill prst="dk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66" name="正方形/長方形 65"/>
          <p:cNvSpPr/>
          <p:nvPr/>
        </p:nvSpPr>
        <p:spPr>
          <a:xfrm>
            <a:off x="3978688" y="2888076"/>
            <a:ext cx="864105" cy="111160"/>
          </a:xfrm>
          <a:prstGeom prst="rect">
            <a:avLst/>
          </a:prstGeom>
          <a:pattFill prst="dk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67" name="正方形/長方形 66"/>
          <p:cNvSpPr/>
          <p:nvPr/>
        </p:nvSpPr>
        <p:spPr>
          <a:xfrm rot="5400000">
            <a:off x="6075970" y="2250530"/>
            <a:ext cx="45719" cy="1615161"/>
          </a:xfrm>
          <a:prstGeom prst="rect">
            <a:avLst/>
          </a:prstGeom>
          <a:solidFill>
            <a:srgbClr val="FFC000"/>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6706323" y="3235705"/>
            <a:ext cx="2019679" cy="830997"/>
          </a:xfrm>
          <a:prstGeom prst="rect">
            <a:avLst/>
          </a:prstGeom>
          <a:solidFill>
            <a:schemeClr val="bg1"/>
          </a:solidFill>
          <a:ln>
            <a:solidFill>
              <a:schemeClr val="tx1"/>
            </a:solidFill>
          </a:ln>
        </p:spPr>
        <p:txBody>
          <a:bodyPr wrap="square" rtlCol="0">
            <a:spAutoFit/>
          </a:bodyPr>
          <a:lstStyle/>
          <a:p>
            <a:pPr algn="ctr"/>
            <a:r>
              <a:rPr lang="en-US" altLang="ja-JP" sz="2400" dirty="0">
                <a:latin typeface="+mn-ea"/>
              </a:rPr>
              <a:t>8/22</a:t>
            </a:r>
            <a:r>
              <a:rPr lang="ja-JP" altLang="en-US" sz="2400" dirty="0">
                <a:latin typeface="+mn-ea"/>
              </a:rPr>
              <a:t>～</a:t>
            </a:r>
            <a:r>
              <a:rPr lang="en-US" altLang="ja-JP" sz="2400" dirty="0">
                <a:latin typeface="+mn-ea"/>
              </a:rPr>
              <a:t>10/3</a:t>
            </a:r>
          </a:p>
          <a:p>
            <a:pPr algn="ctr"/>
            <a:r>
              <a:rPr lang="en-US" altLang="ja-JP" sz="2400" dirty="0">
                <a:latin typeface="+mn-ea"/>
              </a:rPr>
              <a:t>12</a:t>
            </a:r>
            <a:r>
              <a:rPr lang="ja-JP" altLang="en-US" sz="2400" dirty="0">
                <a:latin typeface="+mn-ea"/>
              </a:rPr>
              <a:t>～</a:t>
            </a:r>
            <a:r>
              <a:rPr lang="en-US" altLang="ja-JP" sz="2400" dirty="0" smtClean="0">
                <a:latin typeface="+mn-ea"/>
              </a:rPr>
              <a:t>15</a:t>
            </a:r>
            <a:r>
              <a:rPr lang="ja-JP" altLang="en-US" sz="2400" dirty="0" smtClean="0">
                <a:latin typeface="+mn-ea"/>
              </a:rPr>
              <a:t>時平均</a:t>
            </a:r>
            <a:endParaRPr lang="ja-JP" altLang="en-US" sz="2400" dirty="0">
              <a:latin typeface="+mn-ea"/>
            </a:endParaRPr>
          </a:p>
        </p:txBody>
      </p:sp>
      <p:sp>
        <p:nvSpPr>
          <p:cNvPr id="73" name="テキスト ボックス 72"/>
          <p:cNvSpPr txBox="1"/>
          <p:nvPr/>
        </p:nvSpPr>
        <p:spPr>
          <a:xfrm>
            <a:off x="2176299" y="2979111"/>
            <a:ext cx="468239" cy="411292"/>
          </a:xfrm>
          <a:prstGeom prst="rect">
            <a:avLst/>
          </a:prstGeom>
          <a:noFill/>
        </p:spPr>
        <p:txBody>
          <a:bodyPr wrap="square" rtlCol="0">
            <a:spAutoFit/>
          </a:bodyPr>
          <a:lstStyle/>
          <a:p>
            <a:r>
              <a:rPr lang="ja-JP" altLang="en-US" sz="2000" b="1" dirty="0"/>
              <a:t>軒</a:t>
            </a:r>
            <a:endParaRPr kumimoji="1" lang="ja-JP" altLang="en-US" sz="2000" b="1" dirty="0"/>
          </a:p>
        </p:txBody>
      </p:sp>
      <p:sp>
        <p:nvSpPr>
          <p:cNvPr id="74" name="左中かっこ 73"/>
          <p:cNvSpPr/>
          <p:nvPr/>
        </p:nvSpPr>
        <p:spPr>
          <a:xfrm>
            <a:off x="2586033" y="2979111"/>
            <a:ext cx="128472" cy="50568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98813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144" y="176803"/>
            <a:ext cx="9063443" cy="970467"/>
          </a:xfrm>
        </p:spPr>
        <p:txBody>
          <a:bodyPr>
            <a:normAutofit/>
          </a:bodyPr>
          <a:lstStyle/>
          <a:p>
            <a:pPr algn="ctr"/>
            <a:r>
              <a:rPr lang="ja-JP" altLang="en-US" sz="3600" dirty="0" smtClean="0">
                <a:solidFill>
                  <a:schemeClr val="tx1"/>
                </a:solidFill>
              </a:rPr>
              <a:t>緑のカーテンとすだれの間に熱が籠る</a:t>
            </a:r>
            <a:endParaRPr kumimoji="1" lang="ja-JP" altLang="en-US" sz="3600" dirty="0">
              <a:solidFill>
                <a:schemeClr val="tx1"/>
              </a:solidFill>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6221" y="1090773"/>
            <a:ext cx="2679617" cy="2009714"/>
          </a:xfrm>
          <a:prstGeom prst="rect">
            <a:avLst/>
          </a:prstGeom>
        </p:spPr>
      </p:pic>
      <p:sp>
        <p:nvSpPr>
          <p:cNvPr id="8" name="タイトル 1"/>
          <p:cNvSpPr txBox="1">
            <a:spLocks/>
          </p:cNvSpPr>
          <p:nvPr/>
        </p:nvSpPr>
        <p:spPr>
          <a:xfrm>
            <a:off x="-18144" y="482581"/>
            <a:ext cx="4589418" cy="723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pPr algn="ctr"/>
            <a:endParaRPr lang="ja-JP" altLang="en-US" sz="2800" dirty="0">
              <a:solidFill>
                <a:schemeClr val="tx1"/>
              </a:solidFill>
            </a:endParaRPr>
          </a:p>
        </p:txBody>
      </p:sp>
      <p:grpSp>
        <p:nvGrpSpPr>
          <p:cNvPr id="10" name="グループ化 9"/>
          <p:cNvGrpSpPr/>
          <p:nvPr/>
        </p:nvGrpSpPr>
        <p:grpSpPr>
          <a:xfrm>
            <a:off x="866499" y="1016546"/>
            <a:ext cx="2145570" cy="2010059"/>
            <a:chOff x="2873508" y="-496976"/>
            <a:chExt cx="2382689" cy="2341408"/>
          </a:xfrm>
        </p:grpSpPr>
        <p:pic>
          <p:nvPicPr>
            <p:cNvPr id="11"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5867" t="27077" r="31162" b="33361"/>
            <a:stretch/>
          </p:blipFill>
          <p:spPr bwMode="auto">
            <a:xfrm>
              <a:off x="2873508" y="-496976"/>
              <a:ext cx="2382689" cy="234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円/楕円 11"/>
            <p:cNvSpPr/>
            <p:nvPr/>
          </p:nvSpPr>
          <p:spPr>
            <a:xfrm rot="3513379">
              <a:off x="3481950" y="-211205"/>
              <a:ext cx="1020756" cy="1250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 name="円/楕円 4"/>
          <p:cNvSpPr/>
          <p:nvPr/>
        </p:nvSpPr>
        <p:spPr>
          <a:xfrm>
            <a:off x="7016030" y="1131043"/>
            <a:ext cx="1145725" cy="157183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cxnSp>
        <p:nvCxnSpPr>
          <p:cNvPr id="14" name="直線矢印コネクタ 13"/>
          <p:cNvCxnSpPr/>
          <p:nvPr/>
        </p:nvCxnSpPr>
        <p:spPr>
          <a:xfrm flipV="1">
            <a:off x="2375143" y="1854387"/>
            <a:ext cx="4640886" cy="1306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タイトル 1"/>
          <p:cNvSpPr txBox="1">
            <a:spLocks/>
          </p:cNvSpPr>
          <p:nvPr/>
        </p:nvSpPr>
        <p:spPr>
          <a:xfrm>
            <a:off x="577944" y="3069262"/>
            <a:ext cx="2572488" cy="45020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pPr algn="ctr"/>
            <a:r>
              <a:rPr lang="ja-JP" altLang="en-US" sz="2800" dirty="0" smtClean="0">
                <a:solidFill>
                  <a:schemeClr val="tx1"/>
                </a:solidFill>
                <a:latin typeface="+mn-ea"/>
                <a:ea typeface="+mn-ea"/>
              </a:rPr>
              <a:t>手摺</a:t>
            </a:r>
            <a:r>
              <a:rPr lang="en-US" altLang="ja-JP" sz="2800" dirty="0" smtClean="0">
                <a:solidFill>
                  <a:schemeClr val="tx1"/>
                </a:solidFill>
                <a:latin typeface="+mn-ea"/>
                <a:ea typeface="+mn-ea"/>
              </a:rPr>
              <a:t>(2F</a:t>
            </a:r>
            <a:r>
              <a:rPr lang="ja-JP" altLang="en-US" sz="2800" dirty="0" smtClean="0">
                <a:solidFill>
                  <a:schemeClr val="tx1"/>
                </a:solidFill>
              </a:rPr>
              <a:t>基</a:t>
            </a:r>
            <a:r>
              <a:rPr lang="ja-JP" altLang="en-US" sz="2800" dirty="0">
                <a:solidFill>
                  <a:schemeClr val="tx1"/>
                </a:solidFill>
              </a:rPr>
              <a:t>準</a:t>
            </a:r>
            <a:r>
              <a:rPr lang="ja-JP" altLang="en-US" sz="2800" dirty="0" smtClean="0">
                <a:solidFill>
                  <a:schemeClr val="tx1"/>
                </a:solidFill>
              </a:rPr>
              <a:t>温度</a:t>
            </a:r>
            <a:r>
              <a:rPr lang="en-US" altLang="ja-JP" sz="2800" dirty="0" smtClean="0">
                <a:solidFill>
                  <a:schemeClr val="tx1"/>
                </a:solidFill>
              </a:rPr>
              <a:t>)</a:t>
            </a:r>
            <a:endParaRPr lang="ja-JP" altLang="en-US" sz="2800" dirty="0">
              <a:solidFill>
                <a:schemeClr val="tx1"/>
              </a:solidFill>
            </a:endParaRPr>
          </a:p>
        </p:txBody>
      </p:sp>
      <p:sp>
        <p:nvSpPr>
          <p:cNvPr id="16" name="タイトル 1"/>
          <p:cNvSpPr txBox="1">
            <a:spLocks/>
          </p:cNvSpPr>
          <p:nvPr/>
        </p:nvSpPr>
        <p:spPr>
          <a:xfrm>
            <a:off x="4797775" y="3168173"/>
            <a:ext cx="4436511" cy="37546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pPr algn="ctr"/>
            <a:r>
              <a:rPr lang="en-US" altLang="ja-JP" sz="2800" dirty="0" smtClean="0">
                <a:solidFill>
                  <a:schemeClr val="tx1"/>
                </a:solidFill>
                <a:latin typeface="+mn-ea"/>
                <a:ea typeface="+mn-ea"/>
              </a:rPr>
              <a:t>2F</a:t>
            </a:r>
            <a:r>
              <a:rPr lang="ja-JP" altLang="en-US" sz="2800" dirty="0">
                <a:solidFill>
                  <a:schemeClr val="tx1"/>
                </a:solidFill>
                <a:latin typeface="+mn-ea"/>
                <a:ea typeface="+mn-ea"/>
              </a:rPr>
              <a:t> </a:t>
            </a:r>
            <a:r>
              <a:rPr lang="ja-JP" altLang="en-US" sz="2800" dirty="0" smtClean="0">
                <a:solidFill>
                  <a:schemeClr val="tx1"/>
                </a:solidFill>
                <a:latin typeface="+mn-ea"/>
                <a:ea typeface="+mn-ea"/>
              </a:rPr>
              <a:t>緑のカーテン</a:t>
            </a:r>
            <a:r>
              <a:rPr lang="ja-JP" altLang="en-US" sz="2800" dirty="0">
                <a:solidFill>
                  <a:schemeClr val="tx1"/>
                </a:solidFill>
                <a:latin typeface="+mn-ea"/>
                <a:ea typeface="+mn-ea"/>
              </a:rPr>
              <a:t>＆</a:t>
            </a:r>
            <a:r>
              <a:rPr lang="ja-JP" altLang="en-US" sz="2800" dirty="0" smtClean="0">
                <a:solidFill>
                  <a:schemeClr val="tx1"/>
                </a:solidFill>
                <a:latin typeface="+mn-ea"/>
                <a:ea typeface="+mn-ea"/>
              </a:rPr>
              <a:t>すだれ間</a:t>
            </a:r>
            <a:endParaRPr lang="ja-JP" altLang="en-US" sz="2800" dirty="0">
              <a:solidFill>
                <a:schemeClr val="tx1"/>
              </a:solidFill>
            </a:endParaRPr>
          </a:p>
        </p:txBody>
      </p:sp>
      <p:sp>
        <p:nvSpPr>
          <p:cNvPr id="17" name="下矢印 16"/>
          <p:cNvSpPr/>
          <p:nvPr/>
        </p:nvSpPr>
        <p:spPr>
          <a:xfrm>
            <a:off x="3979370" y="2519753"/>
            <a:ext cx="680042" cy="9066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7" name="テキスト ボックス 26"/>
          <p:cNvSpPr txBox="1"/>
          <p:nvPr/>
        </p:nvSpPr>
        <p:spPr>
          <a:xfrm>
            <a:off x="3150432" y="2058088"/>
            <a:ext cx="2334285" cy="461665"/>
          </a:xfrm>
          <a:prstGeom prst="rect">
            <a:avLst/>
          </a:prstGeom>
          <a:noFill/>
        </p:spPr>
        <p:txBody>
          <a:bodyPr wrap="square" rtlCol="0">
            <a:spAutoFit/>
          </a:bodyPr>
          <a:lstStyle/>
          <a:p>
            <a:r>
              <a:rPr lang="ja-JP" altLang="en-US" sz="2400" dirty="0" smtClean="0"/>
              <a:t>基準温度との差</a:t>
            </a:r>
            <a:endParaRPr kumimoji="1" lang="ja-JP" altLang="en-US" sz="2400" dirty="0"/>
          </a:p>
        </p:txBody>
      </p:sp>
      <p:sp>
        <p:nvSpPr>
          <p:cNvPr id="32" name="タイトル 1"/>
          <p:cNvSpPr txBox="1">
            <a:spLocks/>
          </p:cNvSpPr>
          <p:nvPr/>
        </p:nvSpPr>
        <p:spPr>
          <a:xfrm>
            <a:off x="5676221" y="3600285"/>
            <a:ext cx="2969106" cy="2900091"/>
          </a:xfrm>
          <a:prstGeom prst="rect">
            <a:avLst/>
          </a:prstGeom>
          <a:solidFill>
            <a:schemeClr val="bg1"/>
          </a:solidFill>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pPr algn="just"/>
            <a:r>
              <a:rPr lang="ja-JP" altLang="en-US" sz="2400" spc="300" dirty="0" smtClean="0">
                <a:solidFill>
                  <a:schemeClr val="tx1"/>
                </a:solidFill>
              </a:rPr>
              <a:t>基準温度より高い気温であることから</a:t>
            </a:r>
            <a:r>
              <a:rPr lang="ja-JP" altLang="en-US" sz="2400" spc="300" dirty="0">
                <a:solidFill>
                  <a:schemeClr val="tx1"/>
                </a:solidFill>
              </a:rPr>
              <a:t>、</a:t>
            </a:r>
            <a:r>
              <a:rPr lang="ja-JP" altLang="en-US" sz="2400" spc="300" dirty="0" smtClean="0">
                <a:solidFill>
                  <a:schemeClr val="tx1"/>
                </a:solidFill>
              </a:rPr>
              <a:t>すだれ、または緑のカーテンによって熱が籠り、気温</a:t>
            </a:r>
            <a:r>
              <a:rPr lang="ja-JP" altLang="en-US" sz="2400" spc="300" dirty="0">
                <a:solidFill>
                  <a:schemeClr val="tx1"/>
                </a:solidFill>
              </a:rPr>
              <a:t>に</a:t>
            </a:r>
            <a:r>
              <a:rPr lang="ja-JP" altLang="en-US" sz="2400" spc="300" dirty="0" smtClean="0">
                <a:solidFill>
                  <a:schemeClr val="tx1"/>
                </a:solidFill>
              </a:rPr>
              <a:t>影響を受けていることが分かる。</a:t>
            </a:r>
            <a:endParaRPr lang="ja-JP" altLang="en-US" sz="2400" spc="300" dirty="0">
              <a:solidFill>
                <a:schemeClr val="tx1"/>
              </a:solidFill>
            </a:endParaRPr>
          </a:p>
        </p:txBody>
      </p:sp>
      <p:pic>
        <p:nvPicPr>
          <p:cNvPr id="35" name="図 34"/>
          <p:cNvPicPr>
            <a:picLocks noChangeAspect="1"/>
          </p:cNvPicPr>
          <p:nvPr/>
        </p:nvPicPr>
        <p:blipFill>
          <a:blip r:embed="rId5"/>
          <a:stretch>
            <a:fillRect/>
          </a:stretch>
        </p:blipFill>
        <p:spPr>
          <a:xfrm>
            <a:off x="380890" y="3587154"/>
            <a:ext cx="5219155" cy="2920022"/>
          </a:xfrm>
          <a:prstGeom prst="rect">
            <a:avLst/>
          </a:prstGeom>
        </p:spPr>
      </p:pic>
      <p:sp>
        <p:nvSpPr>
          <p:cNvPr id="36" name="正方形/長方形 35"/>
          <p:cNvSpPr/>
          <p:nvPr/>
        </p:nvSpPr>
        <p:spPr>
          <a:xfrm>
            <a:off x="1325880" y="4183380"/>
            <a:ext cx="3989070" cy="994410"/>
          </a:xfrm>
          <a:prstGeom prst="rect">
            <a:avLst/>
          </a:prstGeom>
          <a:solidFill>
            <a:srgbClr val="FFC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Tree>
    <p:extLst>
      <p:ext uri="{BB962C8B-B14F-4D97-AF65-F5344CB8AC3E}">
        <p14:creationId xmlns:p14="http://schemas.microsoft.com/office/powerpoint/2010/main" val="2298535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5264" y="230458"/>
            <a:ext cx="7406640" cy="851210"/>
          </a:xfrm>
        </p:spPr>
        <p:txBody>
          <a:bodyPr>
            <a:noAutofit/>
          </a:bodyPr>
          <a:lstStyle/>
          <a:p>
            <a:pPr algn="ctr"/>
            <a:r>
              <a:rPr lang="en-US" altLang="ja-JP" sz="3600" dirty="0">
                <a:solidFill>
                  <a:schemeClr val="tx1"/>
                </a:solidFill>
                <a:latin typeface="Adobe Fan Heiti Std B" panose="020B0700000000000000" pitchFamily="34" charset="-128"/>
                <a:ea typeface="Adobe Fan Heiti Std B" panose="020B0700000000000000" pitchFamily="34" charset="-128"/>
              </a:rPr>
              <a:t>SET</a:t>
            </a:r>
            <a:r>
              <a:rPr lang="ja-JP" altLang="en-US" sz="3600" dirty="0">
                <a:solidFill>
                  <a:schemeClr val="tx1"/>
                </a:solidFill>
                <a:latin typeface="Adobe Fan Heiti Std B" panose="020B0700000000000000" pitchFamily="34" charset="-128"/>
                <a:ea typeface="Adobe Fan Heiti Std B" panose="020B0700000000000000" pitchFamily="34" charset="-128"/>
              </a:rPr>
              <a:t>* </a:t>
            </a:r>
            <a:r>
              <a:rPr lang="ja-JP" altLang="en-US" sz="3600" dirty="0" smtClean="0">
                <a:solidFill>
                  <a:schemeClr val="tx1"/>
                </a:solidFill>
                <a:latin typeface="+mn-ea"/>
                <a:ea typeface="+mn-ea"/>
              </a:rPr>
              <a:t>（</a:t>
            </a:r>
            <a:r>
              <a:rPr lang="ja-JP" altLang="en-US" sz="3600" dirty="0">
                <a:solidFill>
                  <a:schemeClr val="tx1"/>
                </a:solidFill>
                <a:latin typeface="+mn-ea"/>
              </a:rPr>
              <a:t>標準新有効温度</a:t>
            </a:r>
            <a:r>
              <a:rPr lang="ja-JP" altLang="en-US" sz="3600" dirty="0" smtClean="0">
                <a:solidFill>
                  <a:schemeClr val="tx1"/>
                </a:solidFill>
                <a:latin typeface="+mn-ea"/>
                <a:ea typeface="+mn-ea"/>
              </a:rPr>
              <a:t>）</a:t>
            </a:r>
            <a:r>
              <a:rPr kumimoji="1" lang="ja-JP" altLang="en-US" sz="3600" dirty="0" smtClean="0">
                <a:solidFill>
                  <a:schemeClr val="tx1"/>
                </a:solidFill>
                <a:latin typeface="+mn-ea"/>
                <a:ea typeface="+mn-ea"/>
              </a:rPr>
              <a:t>について</a:t>
            </a:r>
            <a:endParaRPr kumimoji="1" lang="ja-JP" altLang="en-US" sz="3600" dirty="0">
              <a:solidFill>
                <a:schemeClr val="tx1"/>
              </a:solidFill>
              <a:latin typeface="+mn-ea"/>
              <a:ea typeface="+mn-ea"/>
            </a:endParaRPr>
          </a:p>
        </p:txBody>
      </p:sp>
      <p:sp>
        <p:nvSpPr>
          <p:cNvPr id="44" name="コンテンツ プレースホルダー 43"/>
          <p:cNvSpPr>
            <a:spLocks noGrp="1"/>
          </p:cNvSpPr>
          <p:nvPr>
            <p:ph idx="1"/>
          </p:nvPr>
        </p:nvSpPr>
        <p:spPr>
          <a:xfrm>
            <a:off x="238832" y="1244578"/>
            <a:ext cx="8639503" cy="5366429"/>
          </a:xfrm>
        </p:spPr>
        <p:txBody>
          <a:bodyPr>
            <a:normAutofit/>
          </a:bodyPr>
          <a:lstStyle/>
          <a:p>
            <a:pPr algn="just"/>
            <a:r>
              <a:rPr lang="ja-JP" altLang="en-US" sz="2800" spc="600" dirty="0" smtClean="0">
                <a:solidFill>
                  <a:schemeClr val="tx1"/>
                </a:solidFill>
              </a:rPr>
              <a:t>周囲</a:t>
            </a:r>
            <a:r>
              <a:rPr lang="ja-JP" altLang="en-US" sz="2800" spc="600" dirty="0">
                <a:solidFill>
                  <a:schemeClr val="tx1"/>
                </a:solidFill>
              </a:rPr>
              <a:t>を取り巻く温熱環境</a:t>
            </a:r>
            <a:r>
              <a:rPr lang="ja-JP" altLang="en-US" sz="2800" spc="600" dirty="0" smtClean="0">
                <a:solidFill>
                  <a:schemeClr val="tx1"/>
                </a:solidFill>
              </a:rPr>
              <a:t>と人体との</a:t>
            </a:r>
            <a:r>
              <a:rPr lang="ja-JP" altLang="en-US" sz="2800" spc="600" dirty="0">
                <a:solidFill>
                  <a:schemeClr val="tx1"/>
                </a:solidFill>
              </a:rPr>
              <a:t>間の</a:t>
            </a:r>
            <a:r>
              <a:rPr lang="ja-JP" altLang="en-US" sz="2800" spc="600" dirty="0" smtClean="0">
                <a:solidFill>
                  <a:schemeClr val="tx1"/>
                </a:solidFill>
              </a:rPr>
              <a:t>熱平衡</a:t>
            </a:r>
            <a:r>
              <a:rPr lang="ja-JP" altLang="en-US" sz="2800" spc="600" dirty="0">
                <a:solidFill>
                  <a:schemeClr val="tx1"/>
                </a:solidFill>
              </a:rPr>
              <a:t>式</a:t>
            </a:r>
            <a:r>
              <a:rPr lang="ja-JP" altLang="en-US" sz="2800" spc="600" dirty="0" smtClean="0">
                <a:solidFill>
                  <a:schemeClr val="tx1"/>
                </a:solidFill>
              </a:rPr>
              <a:t>に</a:t>
            </a:r>
            <a:r>
              <a:rPr lang="ja-JP" altLang="en-US" sz="2800" spc="600" dirty="0">
                <a:solidFill>
                  <a:schemeClr val="tx1"/>
                </a:solidFill>
              </a:rPr>
              <a:t>基づいて定義</a:t>
            </a:r>
            <a:r>
              <a:rPr lang="ja-JP" altLang="en-US" sz="2800" spc="600" dirty="0" smtClean="0">
                <a:solidFill>
                  <a:schemeClr val="tx1"/>
                </a:solidFill>
              </a:rPr>
              <a:t>される</a:t>
            </a:r>
            <a:endParaRPr lang="en-US" altLang="ja-JP" sz="2800" spc="600" dirty="0" smtClean="0">
              <a:solidFill>
                <a:schemeClr val="tx1"/>
              </a:solidFill>
            </a:endParaRPr>
          </a:p>
          <a:p>
            <a:pPr algn="just"/>
            <a:endParaRPr lang="en-US" altLang="ja-JP" sz="2800" spc="600" dirty="0">
              <a:solidFill>
                <a:schemeClr val="tx1"/>
              </a:solidFill>
            </a:endParaRPr>
          </a:p>
          <a:p>
            <a:pPr algn="just"/>
            <a:r>
              <a:rPr lang="ja-JP" altLang="en-US" sz="2800" spc="600" dirty="0" smtClean="0">
                <a:solidFill>
                  <a:schemeClr val="tx1"/>
                </a:solidFill>
              </a:rPr>
              <a:t>温熱</a:t>
            </a:r>
            <a:r>
              <a:rPr lang="en-US" altLang="ja-JP" sz="2800" spc="600" dirty="0" smtClean="0">
                <a:solidFill>
                  <a:schemeClr val="tx1"/>
                </a:solidFill>
                <a:latin typeface="+mj-ea"/>
                <a:ea typeface="+mj-ea"/>
              </a:rPr>
              <a:t>6</a:t>
            </a:r>
            <a:r>
              <a:rPr lang="ja-JP" altLang="en-US" sz="2800" spc="600" dirty="0" smtClean="0">
                <a:solidFill>
                  <a:schemeClr val="tx1"/>
                </a:solidFill>
              </a:rPr>
              <a:t>要素を考慮した物理的、生理的に基づく快適性指標</a:t>
            </a:r>
            <a:endParaRPr lang="en-US" altLang="ja-JP" sz="2800" spc="600" dirty="0" smtClean="0">
              <a:solidFill>
                <a:schemeClr val="tx1"/>
              </a:solidFill>
            </a:endParaRPr>
          </a:p>
          <a:p>
            <a:pPr algn="just"/>
            <a:endParaRPr lang="en-US" altLang="ja-JP" sz="2800" spc="600" dirty="0" smtClean="0">
              <a:solidFill>
                <a:schemeClr val="tx1"/>
              </a:solidFill>
            </a:endParaRPr>
          </a:p>
          <a:p>
            <a:pPr algn="just"/>
            <a:r>
              <a:rPr lang="ja-JP" altLang="en-US" sz="2800" spc="600" dirty="0">
                <a:solidFill>
                  <a:schemeClr val="tx1"/>
                </a:solidFill>
              </a:rPr>
              <a:t>実際に人が体で感じる温度により近い数値が求められるため、快適性の評価に使用</a:t>
            </a:r>
            <a:r>
              <a:rPr lang="ja-JP" altLang="en-US" sz="2800" spc="600" dirty="0" smtClean="0">
                <a:solidFill>
                  <a:schemeClr val="tx1"/>
                </a:solidFill>
              </a:rPr>
              <a:t>される</a:t>
            </a:r>
            <a:endParaRPr lang="en-US" altLang="ja-JP" sz="2800" spc="600" dirty="0" smtClean="0">
              <a:solidFill>
                <a:schemeClr val="tx1"/>
              </a:solidFill>
            </a:endParaRPr>
          </a:p>
          <a:p>
            <a:pPr algn="just"/>
            <a:endParaRPr lang="en-US" altLang="ja-JP" sz="2800" spc="600" dirty="0" smtClean="0">
              <a:solidFill>
                <a:schemeClr val="tx1"/>
              </a:solidFill>
            </a:endParaRPr>
          </a:p>
          <a:p>
            <a:pPr algn="just"/>
            <a:r>
              <a:rPr lang="ja-JP" altLang="en-US" sz="2800" spc="600" dirty="0" smtClean="0">
                <a:solidFill>
                  <a:schemeClr val="tx1"/>
                </a:solidFill>
              </a:rPr>
              <a:t>室内</a:t>
            </a:r>
            <a:r>
              <a:rPr lang="ja-JP" altLang="en-US" sz="2800" spc="600" dirty="0">
                <a:solidFill>
                  <a:schemeClr val="tx1"/>
                </a:solidFill>
              </a:rPr>
              <a:t>における快適範囲</a:t>
            </a:r>
            <a:r>
              <a:rPr lang="ja-JP" altLang="en-US" sz="2800" spc="600" dirty="0" smtClean="0">
                <a:solidFill>
                  <a:schemeClr val="tx1"/>
                </a:solidFill>
              </a:rPr>
              <a:t>は</a:t>
            </a:r>
            <a:r>
              <a:rPr lang="en-US" altLang="ja-JP" sz="2800" spc="600" dirty="0" smtClean="0">
                <a:solidFill>
                  <a:schemeClr val="tx1"/>
                </a:solidFill>
                <a:latin typeface="+mn-ea"/>
              </a:rPr>
              <a:t>22.2</a:t>
            </a:r>
            <a:r>
              <a:rPr lang="ja-JP" altLang="en-US" sz="2800" spc="600" dirty="0" smtClean="0">
                <a:solidFill>
                  <a:schemeClr val="tx1"/>
                </a:solidFill>
                <a:latin typeface="+mn-ea"/>
              </a:rPr>
              <a:t>～</a:t>
            </a:r>
            <a:r>
              <a:rPr lang="en-US" altLang="ja-JP" sz="2800" spc="600" dirty="0" smtClean="0">
                <a:solidFill>
                  <a:schemeClr val="tx1"/>
                </a:solidFill>
                <a:latin typeface="+mn-ea"/>
              </a:rPr>
              <a:t>25.6</a:t>
            </a:r>
            <a:r>
              <a:rPr lang="ja-JP" altLang="en-US" sz="2800" spc="600" dirty="0" smtClean="0">
                <a:solidFill>
                  <a:schemeClr val="tx1"/>
                </a:solidFill>
              </a:rPr>
              <a:t>℃</a:t>
            </a:r>
            <a:endParaRPr lang="ja-JP" altLang="en-US" sz="2800" spc="600" dirty="0">
              <a:solidFill>
                <a:schemeClr val="tx1"/>
              </a:solidFill>
            </a:endParaRPr>
          </a:p>
        </p:txBody>
      </p:sp>
    </p:spTree>
    <p:extLst>
      <p:ext uri="{BB962C8B-B14F-4D97-AF65-F5344CB8AC3E}">
        <p14:creationId xmlns:p14="http://schemas.microsoft.com/office/powerpoint/2010/main" val="1620068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5670" y="185325"/>
            <a:ext cx="2947313" cy="830997"/>
          </a:xfrm>
          <a:prstGeom prst="rect">
            <a:avLst/>
          </a:prstGeom>
          <a:solidFill>
            <a:schemeClr val="bg1"/>
          </a:solidFill>
          <a:ln>
            <a:solidFill>
              <a:schemeClr val="tx1"/>
            </a:solidFill>
          </a:ln>
        </p:spPr>
        <p:txBody>
          <a:bodyPr wrap="square" rtlCol="0">
            <a:spAutoFit/>
          </a:bodyPr>
          <a:lstStyle/>
          <a:p>
            <a:r>
              <a:rPr lang="en-US" altLang="ja-JP" sz="2400" dirty="0" smtClean="0">
                <a:latin typeface="+mn-ea"/>
              </a:rPr>
              <a:t>2013</a:t>
            </a:r>
            <a:r>
              <a:rPr lang="ja-JP" altLang="en-US" sz="2400" dirty="0" smtClean="0">
                <a:latin typeface="+mn-ea"/>
              </a:rPr>
              <a:t>年</a:t>
            </a:r>
            <a:r>
              <a:rPr lang="en-US" altLang="ja-JP" sz="2400" dirty="0" smtClean="0">
                <a:latin typeface="+mn-ea"/>
              </a:rPr>
              <a:t>8</a:t>
            </a:r>
            <a:r>
              <a:rPr lang="ja-JP" altLang="en-US" sz="2400" dirty="0" smtClean="0">
                <a:latin typeface="+mn-ea"/>
              </a:rPr>
              <a:t>月</a:t>
            </a:r>
            <a:r>
              <a:rPr lang="en-US" altLang="ja-JP" sz="2400" dirty="0" smtClean="0">
                <a:latin typeface="+mn-ea"/>
              </a:rPr>
              <a:t>30</a:t>
            </a:r>
            <a:r>
              <a:rPr lang="ja-JP" altLang="en-US" sz="2400" dirty="0" smtClean="0">
                <a:latin typeface="+mn-ea"/>
              </a:rPr>
              <a:t>日</a:t>
            </a:r>
            <a:endParaRPr lang="en-US" altLang="ja-JP" sz="2400" dirty="0">
              <a:latin typeface="+mn-ea"/>
            </a:endParaRPr>
          </a:p>
          <a:p>
            <a:r>
              <a:rPr lang="ja-JP" altLang="en-US" sz="2400" dirty="0" smtClean="0">
                <a:latin typeface="+mn-ea"/>
              </a:rPr>
              <a:t>（</a:t>
            </a:r>
            <a:r>
              <a:rPr lang="en-US" altLang="ja-JP" sz="2400" dirty="0" smtClean="0">
                <a:latin typeface="+mn-ea"/>
              </a:rPr>
              <a:t>12</a:t>
            </a:r>
            <a:r>
              <a:rPr lang="ja-JP" altLang="en-US" sz="2400" dirty="0" smtClean="0">
                <a:latin typeface="+mn-ea"/>
              </a:rPr>
              <a:t>～</a:t>
            </a:r>
            <a:r>
              <a:rPr lang="en-US" altLang="ja-JP" sz="2400" dirty="0" smtClean="0">
                <a:latin typeface="+mn-ea"/>
              </a:rPr>
              <a:t>15</a:t>
            </a:r>
            <a:r>
              <a:rPr lang="ja-JP" altLang="en-US" sz="2400" dirty="0">
                <a:latin typeface="+mn-ea"/>
              </a:rPr>
              <a:t>時</a:t>
            </a:r>
            <a:r>
              <a:rPr lang="ja-JP" altLang="en-US" sz="2400" dirty="0" smtClean="0">
                <a:latin typeface="+mn-ea"/>
              </a:rPr>
              <a:t>の平均）</a:t>
            </a:r>
            <a:endParaRPr lang="ja-JP" altLang="en-US" sz="2400" dirty="0">
              <a:latin typeface="+mn-ea"/>
            </a:endParaRPr>
          </a:p>
        </p:txBody>
      </p:sp>
      <p:pic>
        <p:nvPicPr>
          <p:cNvPr id="6" name="コンテンツ プレースホルダー 5"/>
          <p:cNvPicPr>
            <a:picLocks noGrp="1" noChangeAspect="1"/>
          </p:cNvPicPr>
          <p:nvPr>
            <p:ph idx="1"/>
          </p:nvPr>
        </p:nvPicPr>
        <p:blipFill rotWithShape="1">
          <a:blip r:embed="rId3">
            <a:extLst>
              <a:ext uri="{28A0092B-C50C-407E-A947-70E740481C1C}">
                <a14:useLocalDpi xmlns:a14="http://schemas.microsoft.com/office/drawing/2010/main" val="0"/>
              </a:ext>
            </a:extLst>
          </a:blip>
          <a:srcRect l="3155" t="7077"/>
          <a:stretch/>
        </p:blipFill>
        <p:spPr>
          <a:xfrm rot="10800000">
            <a:off x="1711228" y="1716436"/>
            <a:ext cx="5187992" cy="4943062"/>
          </a:xfrm>
        </p:spPr>
      </p:pic>
      <p:sp>
        <p:nvSpPr>
          <p:cNvPr id="7" name="テキスト ボックス 6"/>
          <p:cNvSpPr txBox="1"/>
          <p:nvPr/>
        </p:nvSpPr>
        <p:spPr>
          <a:xfrm>
            <a:off x="5894612" y="5944138"/>
            <a:ext cx="1495128" cy="400110"/>
          </a:xfrm>
          <a:prstGeom prst="rect">
            <a:avLst/>
          </a:prstGeom>
          <a:noFill/>
        </p:spPr>
        <p:txBody>
          <a:bodyPr wrap="square" rtlCol="0">
            <a:spAutoFit/>
          </a:bodyPr>
          <a:lstStyle/>
          <a:p>
            <a:pPr algn="ctr"/>
            <a:r>
              <a:rPr lang="en-US" altLang="ja-JP" sz="2000" dirty="0" smtClean="0">
                <a:latin typeface="+mn-ea"/>
              </a:rPr>
              <a:t>2</a:t>
            </a:r>
            <a:r>
              <a:rPr kumimoji="1" lang="ja-JP" altLang="en-US" sz="2000" dirty="0" smtClean="0"/>
              <a:t>Ｆ平面図</a:t>
            </a:r>
            <a:endParaRPr kumimoji="1" lang="ja-JP" altLang="en-US" sz="2000" dirty="0"/>
          </a:p>
        </p:txBody>
      </p:sp>
      <p:sp>
        <p:nvSpPr>
          <p:cNvPr id="8" name="正方形/長方形 7"/>
          <p:cNvSpPr/>
          <p:nvPr/>
        </p:nvSpPr>
        <p:spPr>
          <a:xfrm>
            <a:off x="5864085" y="2024211"/>
            <a:ext cx="3051312" cy="1015663"/>
          </a:xfrm>
          <a:prstGeom prst="rect">
            <a:avLst/>
          </a:prstGeom>
          <a:solidFill>
            <a:schemeClr val="bg1"/>
          </a:solidFill>
          <a:ln>
            <a:solidFill>
              <a:schemeClr val="tx1"/>
            </a:solidFill>
          </a:ln>
        </p:spPr>
        <p:txBody>
          <a:bodyPr wrap="square">
            <a:spAutoFit/>
          </a:bodyPr>
          <a:lstStyle/>
          <a:p>
            <a:r>
              <a:rPr lang="ja-JP" altLang="en-US" sz="2000" dirty="0">
                <a:latin typeface="+mn-ea"/>
              </a:rPr>
              <a:t>軒下の気温差</a:t>
            </a:r>
            <a:r>
              <a:rPr lang="ja-JP" altLang="en-US" sz="2000" dirty="0" smtClean="0">
                <a:latin typeface="+mn-ea"/>
              </a:rPr>
              <a:t>は</a:t>
            </a:r>
            <a:r>
              <a:rPr lang="en-US" altLang="ja-JP" sz="2000" dirty="0" smtClean="0">
                <a:latin typeface="+mn-ea"/>
              </a:rPr>
              <a:t>0.3</a:t>
            </a:r>
            <a:r>
              <a:rPr lang="ja-JP" altLang="en-US" sz="2000" dirty="0" smtClean="0">
                <a:latin typeface="+mn-ea"/>
              </a:rPr>
              <a:t>℃、</a:t>
            </a:r>
            <a:endParaRPr lang="en-US" altLang="ja-JP" sz="2000" dirty="0" smtClean="0">
              <a:latin typeface="+mn-ea"/>
            </a:endParaRPr>
          </a:p>
          <a:p>
            <a:r>
              <a:rPr lang="ja-JP" altLang="en-US" sz="2000" dirty="0" smtClean="0">
                <a:latin typeface="+mn-ea"/>
              </a:rPr>
              <a:t>グローブ温度差は</a:t>
            </a:r>
            <a:r>
              <a:rPr lang="en-US" altLang="ja-JP" sz="2000" dirty="0" smtClean="0">
                <a:latin typeface="+mn-ea"/>
              </a:rPr>
              <a:t>3.2</a:t>
            </a:r>
            <a:r>
              <a:rPr lang="ja-JP" altLang="en-US" sz="2000" dirty="0" smtClean="0">
                <a:latin typeface="+mn-ea"/>
              </a:rPr>
              <a:t>℃、</a:t>
            </a:r>
            <a:endParaRPr lang="en-US" altLang="ja-JP" sz="2000" dirty="0" smtClean="0">
              <a:latin typeface="+mn-ea"/>
            </a:endParaRPr>
          </a:p>
          <a:p>
            <a:r>
              <a:rPr lang="en-US" altLang="ja-JP" sz="2000" dirty="0" smtClean="0">
                <a:latin typeface="+mn-ea"/>
              </a:rPr>
              <a:t>SET</a:t>
            </a:r>
            <a:r>
              <a:rPr lang="ja-JP" altLang="en-US" sz="2000" dirty="0" smtClean="0">
                <a:latin typeface="+mn-ea"/>
              </a:rPr>
              <a:t>*差は約</a:t>
            </a:r>
            <a:r>
              <a:rPr lang="en-US" altLang="ja-JP" sz="2000" dirty="0" smtClean="0">
                <a:latin typeface="+mn-ea"/>
              </a:rPr>
              <a:t>2.5</a:t>
            </a:r>
            <a:r>
              <a:rPr lang="ja-JP" altLang="en-US" sz="2000" dirty="0" smtClean="0">
                <a:latin typeface="+mn-ea"/>
              </a:rPr>
              <a:t>℃</a:t>
            </a:r>
            <a:endParaRPr lang="en-US" altLang="ja-JP" sz="2000" dirty="0">
              <a:latin typeface="+mn-ea"/>
            </a:endParaRPr>
          </a:p>
        </p:txBody>
      </p:sp>
      <p:sp>
        <p:nvSpPr>
          <p:cNvPr id="10" name="正方形/長方形 9"/>
          <p:cNvSpPr/>
          <p:nvPr/>
        </p:nvSpPr>
        <p:spPr>
          <a:xfrm>
            <a:off x="5864468" y="4519830"/>
            <a:ext cx="3051312" cy="1323439"/>
          </a:xfrm>
          <a:prstGeom prst="rect">
            <a:avLst/>
          </a:prstGeom>
          <a:solidFill>
            <a:schemeClr val="bg1"/>
          </a:solidFill>
          <a:ln w="28575">
            <a:solidFill>
              <a:srgbClr val="FF0000"/>
            </a:solidFill>
          </a:ln>
        </p:spPr>
        <p:txBody>
          <a:bodyPr wrap="square">
            <a:spAutoFit/>
          </a:bodyPr>
          <a:lstStyle/>
          <a:p>
            <a:r>
              <a:rPr lang="ja-JP" altLang="en-US" sz="2000" dirty="0" smtClean="0"/>
              <a:t>軒下</a:t>
            </a:r>
            <a:r>
              <a:rPr lang="ja-JP" altLang="en-US" sz="2000" dirty="0"/>
              <a:t>の</a:t>
            </a:r>
            <a:r>
              <a:rPr lang="en-US" altLang="ja-JP" sz="2000" dirty="0"/>
              <a:t>SET</a:t>
            </a:r>
            <a:r>
              <a:rPr lang="ja-JP" altLang="en-US" sz="2000" dirty="0"/>
              <a:t>*</a:t>
            </a:r>
            <a:r>
              <a:rPr lang="ja-JP" altLang="en-US" sz="2000" dirty="0" smtClean="0"/>
              <a:t>は軒の赤外放射の影響</a:t>
            </a:r>
            <a:r>
              <a:rPr lang="ja-JP" altLang="en-US" sz="2000" dirty="0"/>
              <a:t>を強く受けており</a:t>
            </a:r>
            <a:r>
              <a:rPr lang="ja-JP" altLang="en-US" sz="2000" dirty="0" smtClean="0"/>
              <a:t>、体感</a:t>
            </a:r>
            <a:r>
              <a:rPr lang="ja-JP" altLang="en-US" sz="2000" dirty="0"/>
              <a:t>温度と実際の気温</a:t>
            </a:r>
            <a:r>
              <a:rPr lang="ja-JP" altLang="en-US" sz="2000" dirty="0" smtClean="0"/>
              <a:t>に大きく</a:t>
            </a:r>
            <a:r>
              <a:rPr lang="ja-JP" altLang="en-US" sz="2000" dirty="0"/>
              <a:t>差が</a:t>
            </a:r>
            <a:r>
              <a:rPr lang="ja-JP" altLang="en-US" sz="2000" dirty="0" smtClean="0"/>
              <a:t>ある。</a:t>
            </a:r>
            <a:endParaRPr lang="en-US" altLang="ja-JP" sz="2000" dirty="0"/>
          </a:p>
        </p:txBody>
      </p:sp>
      <p:sp>
        <p:nvSpPr>
          <p:cNvPr id="9" name="正方形/長方形 8"/>
          <p:cNvSpPr/>
          <p:nvPr/>
        </p:nvSpPr>
        <p:spPr>
          <a:xfrm>
            <a:off x="5864084" y="3172304"/>
            <a:ext cx="3051313" cy="1015663"/>
          </a:xfrm>
          <a:prstGeom prst="rect">
            <a:avLst/>
          </a:prstGeom>
          <a:solidFill>
            <a:schemeClr val="bg1"/>
          </a:solidFill>
          <a:ln>
            <a:solidFill>
              <a:schemeClr val="tx1"/>
            </a:solidFill>
          </a:ln>
        </p:spPr>
        <p:txBody>
          <a:bodyPr wrap="square">
            <a:spAutoFit/>
          </a:bodyPr>
          <a:lstStyle/>
          <a:p>
            <a:r>
              <a:rPr lang="ja-JP" altLang="en-US" sz="2000" dirty="0"/>
              <a:t>居室では気温差は</a:t>
            </a:r>
            <a:r>
              <a:rPr lang="en-US" altLang="ja-JP" sz="2000" dirty="0">
                <a:latin typeface="+mj-ea"/>
              </a:rPr>
              <a:t>1.9</a:t>
            </a:r>
            <a:r>
              <a:rPr lang="ja-JP" altLang="en-US" sz="2000" dirty="0"/>
              <a:t>℃、グローブ温度差は</a:t>
            </a:r>
            <a:r>
              <a:rPr lang="en-US" altLang="ja-JP" sz="2000" dirty="0">
                <a:latin typeface="+mj-ea"/>
              </a:rPr>
              <a:t>1.4</a:t>
            </a:r>
            <a:r>
              <a:rPr lang="ja-JP" altLang="en-US" sz="2000" dirty="0"/>
              <a:t>℃、</a:t>
            </a:r>
            <a:r>
              <a:rPr lang="en-US" altLang="ja-JP" sz="2000" dirty="0"/>
              <a:t>SET</a:t>
            </a:r>
            <a:r>
              <a:rPr lang="ja-JP" altLang="en-US" sz="2000" dirty="0"/>
              <a:t>*</a:t>
            </a:r>
            <a:r>
              <a:rPr lang="ja-JP" altLang="en-US" sz="2000" dirty="0" smtClean="0"/>
              <a:t>差は</a:t>
            </a:r>
            <a:r>
              <a:rPr lang="en-US" altLang="ja-JP" sz="2000" dirty="0" smtClean="0">
                <a:latin typeface="+mj-ea"/>
              </a:rPr>
              <a:t>0.9</a:t>
            </a:r>
            <a:r>
              <a:rPr lang="ja-JP" altLang="en-US" sz="2000" dirty="0"/>
              <a:t>℃</a:t>
            </a:r>
            <a:endParaRPr lang="en-US" altLang="ja-JP" sz="2000" dirty="0"/>
          </a:p>
        </p:txBody>
      </p:sp>
      <p:grpSp>
        <p:nvGrpSpPr>
          <p:cNvPr id="11" name="グループ化 10"/>
          <p:cNvGrpSpPr/>
          <p:nvPr/>
        </p:nvGrpSpPr>
        <p:grpSpPr>
          <a:xfrm>
            <a:off x="4507269" y="1174842"/>
            <a:ext cx="1291525" cy="1599383"/>
            <a:chOff x="5633074" y="1043211"/>
            <a:chExt cx="1171174" cy="1440000"/>
          </a:xfrm>
        </p:grpSpPr>
        <p:sp>
          <p:nvSpPr>
            <p:cNvPr id="12" name="角丸四角形 11"/>
            <p:cNvSpPr/>
            <p:nvPr/>
          </p:nvSpPr>
          <p:spPr>
            <a:xfrm>
              <a:off x="5633074" y="1043211"/>
              <a:ext cx="1171174" cy="1440000"/>
            </a:xfrm>
            <a:prstGeom prst="roundRect">
              <a:avLst/>
            </a:prstGeom>
            <a:solidFill>
              <a:schemeClr val="bg1">
                <a:alpha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5694015" y="1051809"/>
              <a:ext cx="1038225" cy="1291500"/>
              <a:chOff x="5572174" y="1051809"/>
              <a:chExt cx="1038225" cy="1291500"/>
            </a:xfrm>
          </p:grpSpPr>
          <p:grpSp>
            <p:nvGrpSpPr>
              <p:cNvPr id="14" name="グループ化 13"/>
              <p:cNvGrpSpPr/>
              <p:nvPr/>
            </p:nvGrpSpPr>
            <p:grpSpPr>
              <a:xfrm>
                <a:off x="5753149" y="1391305"/>
                <a:ext cx="676275" cy="467751"/>
                <a:chOff x="0" y="0"/>
                <a:chExt cx="676275" cy="468000"/>
              </a:xfrm>
            </p:grpSpPr>
            <p:sp>
              <p:nvSpPr>
                <p:cNvPr id="18" name="円/楕円 17"/>
                <p:cNvSpPr>
                  <a:spLocks/>
                </p:cNvSpPr>
                <p:nvPr/>
              </p:nvSpPr>
              <p:spPr>
                <a:xfrm>
                  <a:off x="95250" y="0"/>
                  <a:ext cx="468000" cy="468000"/>
                </a:xfrm>
                <a:prstGeom prst="ellipse">
                  <a:avLst/>
                </a:prstGeom>
                <a:solidFill>
                  <a:schemeClr val="bg1">
                    <a:lumMod val="95000"/>
                  </a:schemeClr>
                </a:solidFill>
                <a:ln w="222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a:effectLst/>
                      <a:latin typeface="Century"/>
                      <a:ea typeface="ＭＳ 明朝"/>
                      <a:cs typeface="Times New Roman"/>
                    </a:rPr>
                    <a:t>　　</a:t>
                  </a:r>
                </a:p>
              </p:txBody>
            </p:sp>
            <p:sp>
              <p:nvSpPr>
                <p:cNvPr id="19" name="テキスト ボックス 11"/>
                <p:cNvSpPr txBox="1"/>
                <p:nvPr/>
              </p:nvSpPr>
              <p:spPr>
                <a:xfrm>
                  <a:off x="0" y="104790"/>
                  <a:ext cx="676275" cy="3429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050" b="1" kern="100" dirty="0" smtClean="0">
                      <a:effectLst/>
                      <a:latin typeface="Arial"/>
                      <a:ea typeface="ＭＳ 明朝"/>
                      <a:cs typeface="Times New Roman"/>
                    </a:rPr>
                    <a:t>45.3</a:t>
                  </a:r>
                  <a:r>
                    <a:rPr lang="ja-JP" sz="1050" b="1" kern="100" dirty="0" smtClean="0">
                      <a:effectLst/>
                      <a:latin typeface="Century"/>
                      <a:ea typeface="ＭＳ ゴシック"/>
                      <a:cs typeface="ＭＳ ゴシック"/>
                    </a:rPr>
                    <a:t>℃</a:t>
                  </a:r>
                  <a:endParaRPr lang="ja-JP" sz="1050" kern="100" dirty="0">
                    <a:effectLst/>
                    <a:latin typeface="Century"/>
                    <a:ea typeface="ＭＳ 明朝"/>
                    <a:cs typeface="Times New Roman"/>
                  </a:endParaRPr>
                </a:p>
              </p:txBody>
            </p:sp>
          </p:grpSp>
          <p:sp>
            <p:nvSpPr>
              <p:cNvPr id="15" name="テキスト ボックス 25"/>
              <p:cNvSpPr txBox="1"/>
              <p:nvPr/>
            </p:nvSpPr>
            <p:spPr>
              <a:xfrm>
                <a:off x="5848399" y="1051809"/>
                <a:ext cx="542925" cy="282372"/>
              </a:xfrm>
              <a:prstGeom prst="rect">
                <a:avLst/>
              </a:prstGeom>
              <a:solidFill>
                <a:schemeClr val="bg1"/>
              </a:solidFill>
              <a:ln w="6350">
                <a:solidFill>
                  <a:schemeClr val="tx1"/>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1400" kern="100" dirty="0" smtClean="0">
                    <a:effectLst/>
                    <a:latin typeface="Arial"/>
                    <a:ea typeface="ＭＳ 明朝"/>
                    <a:cs typeface="Times New Roman"/>
                  </a:rPr>
                  <a:t>39.7</a:t>
                </a:r>
                <a:r>
                  <a:rPr lang="ja-JP" sz="1400" kern="100" dirty="0" smtClean="0">
                    <a:effectLst/>
                    <a:latin typeface="Century"/>
                    <a:ea typeface="ＭＳ ゴシック"/>
                    <a:cs typeface="ＭＳ ゴシック"/>
                  </a:rPr>
                  <a:t>℃</a:t>
                </a:r>
                <a:endParaRPr lang="ja-JP" sz="1400" kern="100" dirty="0">
                  <a:effectLst/>
                  <a:latin typeface="Century"/>
                  <a:ea typeface="ＭＳ 明朝"/>
                  <a:cs typeface="Times New Roman"/>
                </a:endParaRPr>
              </a:p>
            </p:txBody>
          </p:sp>
          <p:sp>
            <p:nvSpPr>
              <p:cNvPr id="16" name="テキスト ボックス 47"/>
              <p:cNvSpPr txBox="1"/>
              <p:nvPr/>
            </p:nvSpPr>
            <p:spPr>
              <a:xfrm>
                <a:off x="5572174" y="1911391"/>
                <a:ext cx="1038225" cy="431918"/>
              </a:xfrm>
              <a:prstGeom prst="rect">
                <a:avLst/>
              </a:prstGeom>
              <a:solidFill>
                <a:srgbClr val="FFFF00"/>
              </a:solidFill>
              <a:ln w="28575">
                <a:solidFill>
                  <a:srgbClr val="FF0000"/>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1400" b="1" kern="100" dirty="0">
                    <a:effectLst/>
                    <a:latin typeface="Arial"/>
                    <a:ea typeface="ＭＳ 明朝"/>
                    <a:cs typeface="Times New Roman"/>
                  </a:rPr>
                  <a:t>SET</a:t>
                </a:r>
                <a:r>
                  <a:rPr lang="en-US" sz="1400" b="1" kern="100" dirty="0" smtClean="0">
                    <a:effectLst/>
                    <a:latin typeface="Arial"/>
                    <a:ea typeface="ＭＳ 明朝"/>
                    <a:cs typeface="Times New Roman"/>
                  </a:rPr>
                  <a:t>*=</a:t>
                </a:r>
                <a:r>
                  <a:rPr lang="en-US" sz="1400" b="1" kern="100" dirty="0" smtClean="0">
                    <a:latin typeface="Arial"/>
                    <a:ea typeface="ＭＳ 明朝"/>
                    <a:cs typeface="Times New Roman"/>
                  </a:rPr>
                  <a:t>43.1</a:t>
                </a:r>
                <a:r>
                  <a:rPr lang="ja-JP" sz="1400" b="1" kern="100" dirty="0" smtClean="0">
                    <a:effectLst/>
                    <a:latin typeface="Century"/>
                    <a:ea typeface="ＭＳ ゴシック"/>
                    <a:cs typeface="ＭＳ ゴシック"/>
                  </a:rPr>
                  <a:t>℃</a:t>
                </a:r>
                <a:endParaRPr lang="ja-JP" sz="1400" b="1" kern="100" dirty="0">
                  <a:effectLst/>
                  <a:latin typeface="Century"/>
                  <a:ea typeface="ＭＳ 明朝"/>
                  <a:cs typeface="Times New Roman"/>
                </a:endParaRPr>
              </a:p>
            </p:txBody>
          </p:sp>
        </p:grpSp>
      </p:grpSp>
      <p:grpSp>
        <p:nvGrpSpPr>
          <p:cNvPr id="20" name="グループ化 19"/>
          <p:cNvGrpSpPr/>
          <p:nvPr/>
        </p:nvGrpSpPr>
        <p:grpSpPr>
          <a:xfrm>
            <a:off x="3224528" y="1161949"/>
            <a:ext cx="1280675" cy="1598573"/>
            <a:chOff x="3463309" y="1058069"/>
            <a:chExt cx="1171174" cy="1440000"/>
          </a:xfrm>
        </p:grpSpPr>
        <p:sp>
          <p:nvSpPr>
            <p:cNvPr id="21" name="角丸四角形 20"/>
            <p:cNvSpPr/>
            <p:nvPr/>
          </p:nvSpPr>
          <p:spPr>
            <a:xfrm>
              <a:off x="3463309" y="1058069"/>
              <a:ext cx="1171174" cy="1440000"/>
            </a:xfrm>
            <a:prstGeom prst="roundRect">
              <a:avLst/>
            </a:prstGeom>
            <a:solidFill>
              <a:schemeClr val="bg1">
                <a:alpha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3538290" y="1083223"/>
              <a:ext cx="1038225" cy="1260086"/>
              <a:chOff x="3538290" y="1083223"/>
              <a:chExt cx="1038225" cy="1260086"/>
            </a:xfrm>
          </p:grpSpPr>
          <p:grpSp>
            <p:nvGrpSpPr>
              <p:cNvPr id="23" name="グループ化 22"/>
              <p:cNvGrpSpPr/>
              <p:nvPr/>
            </p:nvGrpSpPr>
            <p:grpSpPr>
              <a:xfrm>
                <a:off x="3719265" y="1391305"/>
                <a:ext cx="676275" cy="467751"/>
                <a:chOff x="0" y="0"/>
                <a:chExt cx="676275" cy="468000"/>
              </a:xfrm>
            </p:grpSpPr>
            <p:sp>
              <p:nvSpPr>
                <p:cNvPr id="27" name="円/楕円 26"/>
                <p:cNvSpPr>
                  <a:spLocks/>
                </p:cNvSpPr>
                <p:nvPr/>
              </p:nvSpPr>
              <p:spPr>
                <a:xfrm>
                  <a:off x="95250" y="0"/>
                  <a:ext cx="468000" cy="468000"/>
                </a:xfrm>
                <a:prstGeom prst="ellipse">
                  <a:avLst/>
                </a:prstGeom>
                <a:solidFill>
                  <a:schemeClr val="bg1">
                    <a:lumMod val="95000"/>
                  </a:schemeClr>
                </a:solidFill>
                <a:ln w="222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a:effectLst/>
                      <a:latin typeface="Century"/>
                      <a:ea typeface="ＭＳ 明朝"/>
                      <a:cs typeface="Times New Roman"/>
                    </a:rPr>
                    <a:t>　　</a:t>
                  </a:r>
                </a:p>
              </p:txBody>
            </p:sp>
            <p:sp>
              <p:nvSpPr>
                <p:cNvPr id="28" name="テキスト ボックス 8"/>
                <p:cNvSpPr txBox="1"/>
                <p:nvPr/>
              </p:nvSpPr>
              <p:spPr>
                <a:xfrm>
                  <a:off x="0" y="104790"/>
                  <a:ext cx="676275" cy="3429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050" b="1" kern="100" dirty="0" smtClean="0">
                      <a:effectLst/>
                      <a:latin typeface="Arial"/>
                      <a:ea typeface="ＭＳ 明朝"/>
                      <a:cs typeface="Times New Roman"/>
                    </a:rPr>
                    <a:t>44.2</a:t>
                  </a:r>
                  <a:r>
                    <a:rPr lang="ja-JP" sz="1050" b="1" kern="100" dirty="0" smtClean="0">
                      <a:effectLst/>
                      <a:latin typeface="Century"/>
                      <a:ea typeface="ＭＳ ゴシック"/>
                      <a:cs typeface="ＭＳ ゴシック"/>
                    </a:rPr>
                    <a:t>℃</a:t>
                  </a:r>
                  <a:endParaRPr lang="ja-JP" sz="1050" kern="100" dirty="0">
                    <a:effectLst/>
                    <a:latin typeface="Century"/>
                    <a:ea typeface="ＭＳ 明朝"/>
                    <a:cs typeface="Times New Roman"/>
                  </a:endParaRPr>
                </a:p>
              </p:txBody>
            </p:sp>
          </p:grpSp>
          <p:sp>
            <p:nvSpPr>
              <p:cNvPr id="24" name="テキスト ボックス 26"/>
              <p:cNvSpPr txBox="1"/>
              <p:nvPr/>
            </p:nvSpPr>
            <p:spPr>
              <a:xfrm>
                <a:off x="3719265" y="1083223"/>
                <a:ext cx="638175" cy="250963"/>
              </a:xfrm>
              <a:prstGeom prst="rect">
                <a:avLst/>
              </a:prstGeom>
              <a:solidFill>
                <a:schemeClr val="bg1"/>
              </a:solidFill>
              <a:ln w="6350">
                <a:solidFill>
                  <a:schemeClr val="tx1"/>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altLang="ja-JP" sz="1400" kern="100" dirty="0" smtClean="0">
                    <a:latin typeface="Arial"/>
                    <a:ea typeface="ＭＳ 明朝"/>
                    <a:cs typeface="Times New Roman"/>
                  </a:rPr>
                  <a:t>40.3</a:t>
                </a:r>
                <a:r>
                  <a:rPr lang="ja-JP" sz="1400" kern="100" dirty="0" smtClean="0">
                    <a:effectLst/>
                    <a:latin typeface="Century"/>
                    <a:ea typeface="ＭＳ ゴシック"/>
                    <a:cs typeface="ＭＳ ゴシック"/>
                  </a:rPr>
                  <a:t>℃</a:t>
                </a:r>
                <a:endParaRPr lang="ja-JP" sz="1400" kern="100" dirty="0">
                  <a:effectLst/>
                  <a:latin typeface="Century"/>
                  <a:ea typeface="ＭＳ 明朝"/>
                  <a:cs typeface="Times New Roman"/>
                </a:endParaRPr>
              </a:p>
            </p:txBody>
          </p:sp>
          <p:sp>
            <p:nvSpPr>
              <p:cNvPr id="25" name="テキスト ボックス 48"/>
              <p:cNvSpPr txBox="1"/>
              <p:nvPr/>
            </p:nvSpPr>
            <p:spPr>
              <a:xfrm>
                <a:off x="3538290" y="1911419"/>
                <a:ext cx="1038225" cy="431890"/>
              </a:xfrm>
              <a:prstGeom prst="rect">
                <a:avLst/>
              </a:prstGeom>
              <a:solidFill>
                <a:srgbClr val="FFFF00"/>
              </a:solidFill>
              <a:ln w="28575">
                <a:solidFill>
                  <a:srgbClr val="FF0000"/>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1400" b="1" kern="100" dirty="0">
                    <a:effectLst/>
                    <a:latin typeface="Arial"/>
                    <a:ea typeface="ＭＳ 明朝"/>
                    <a:cs typeface="Times New Roman"/>
                  </a:rPr>
                  <a:t>SET</a:t>
                </a:r>
                <a:r>
                  <a:rPr lang="en-US" sz="1400" b="1" kern="100" dirty="0" smtClean="0">
                    <a:effectLst/>
                    <a:latin typeface="Arial"/>
                    <a:ea typeface="ＭＳ 明朝"/>
                    <a:cs typeface="Times New Roman"/>
                  </a:rPr>
                  <a:t>*=</a:t>
                </a:r>
                <a:r>
                  <a:rPr lang="en-US" sz="1400" b="1" kern="100" dirty="0" smtClean="0">
                    <a:latin typeface="Arial"/>
                    <a:ea typeface="ＭＳ 明朝"/>
                    <a:cs typeface="Times New Roman"/>
                  </a:rPr>
                  <a:t>42.3</a:t>
                </a:r>
                <a:r>
                  <a:rPr lang="ja-JP" sz="1400" b="1" kern="100" dirty="0" smtClean="0">
                    <a:effectLst/>
                    <a:latin typeface="Century"/>
                    <a:ea typeface="ＭＳ ゴシック"/>
                    <a:cs typeface="ＭＳ ゴシック"/>
                  </a:rPr>
                  <a:t>℃</a:t>
                </a:r>
                <a:endParaRPr lang="ja-JP" sz="1400" kern="100" dirty="0">
                  <a:effectLst/>
                  <a:latin typeface="Century"/>
                  <a:ea typeface="ＭＳ 明朝"/>
                  <a:cs typeface="Times New Roman"/>
                </a:endParaRPr>
              </a:p>
            </p:txBody>
          </p:sp>
        </p:grpSp>
      </p:grpSp>
      <p:grpSp>
        <p:nvGrpSpPr>
          <p:cNvPr id="30" name="グループ化 29"/>
          <p:cNvGrpSpPr/>
          <p:nvPr/>
        </p:nvGrpSpPr>
        <p:grpSpPr>
          <a:xfrm>
            <a:off x="1907878" y="1158953"/>
            <a:ext cx="1319406" cy="1610224"/>
            <a:chOff x="2119322" y="1047933"/>
            <a:chExt cx="1171174" cy="1444963"/>
          </a:xfrm>
        </p:grpSpPr>
        <p:sp>
          <p:nvSpPr>
            <p:cNvPr id="31" name="角丸四角形 30"/>
            <p:cNvSpPr/>
            <p:nvPr/>
          </p:nvSpPr>
          <p:spPr>
            <a:xfrm>
              <a:off x="2119322" y="1052896"/>
              <a:ext cx="1171174" cy="1440000"/>
            </a:xfrm>
            <a:prstGeom prst="roundRect">
              <a:avLst/>
            </a:prstGeom>
            <a:solidFill>
              <a:schemeClr val="bg1">
                <a:alpha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p:nvGrpSpPr>
          <p:grpSpPr>
            <a:xfrm>
              <a:off x="2191007" y="1047933"/>
              <a:ext cx="1038225" cy="1295375"/>
              <a:chOff x="2191007" y="1047933"/>
              <a:chExt cx="1038225" cy="1295375"/>
            </a:xfrm>
          </p:grpSpPr>
          <p:grpSp>
            <p:nvGrpSpPr>
              <p:cNvPr id="33" name="グループ化 32"/>
              <p:cNvGrpSpPr/>
              <p:nvPr/>
            </p:nvGrpSpPr>
            <p:grpSpPr>
              <a:xfrm>
                <a:off x="2371982" y="1391305"/>
                <a:ext cx="676275" cy="467751"/>
                <a:chOff x="0" y="0"/>
                <a:chExt cx="676275" cy="468000"/>
              </a:xfrm>
            </p:grpSpPr>
            <p:sp>
              <p:nvSpPr>
                <p:cNvPr id="37" name="円/楕円 36"/>
                <p:cNvSpPr>
                  <a:spLocks/>
                </p:cNvSpPr>
                <p:nvPr/>
              </p:nvSpPr>
              <p:spPr>
                <a:xfrm>
                  <a:off x="95250" y="0"/>
                  <a:ext cx="468000" cy="468000"/>
                </a:xfrm>
                <a:prstGeom prst="ellipse">
                  <a:avLst/>
                </a:prstGeom>
                <a:solidFill>
                  <a:schemeClr val="bg1">
                    <a:lumMod val="95000"/>
                  </a:schemeClr>
                </a:solidFill>
                <a:ln w="222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a:effectLst/>
                      <a:latin typeface="Century"/>
                      <a:ea typeface="ＭＳ 明朝"/>
                      <a:cs typeface="Times New Roman"/>
                    </a:rPr>
                    <a:t>　</a:t>
                  </a:r>
                </a:p>
              </p:txBody>
            </p:sp>
            <p:sp>
              <p:nvSpPr>
                <p:cNvPr id="38" name="テキスト ボックス 4"/>
                <p:cNvSpPr txBox="1"/>
                <p:nvPr/>
              </p:nvSpPr>
              <p:spPr>
                <a:xfrm>
                  <a:off x="0" y="104790"/>
                  <a:ext cx="676275" cy="3429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050" b="1" kern="100" dirty="0" smtClean="0">
                      <a:effectLst/>
                      <a:latin typeface="Arial"/>
                      <a:ea typeface="ＭＳ 明朝"/>
                      <a:cs typeface="Times New Roman"/>
                    </a:rPr>
                    <a:t>47.4</a:t>
                  </a:r>
                  <a:r>
                    <a:rPr lang="ja-JP" sz="1050" b="1" kern="100" dirty="0" smtClean="0">
                      <a:effectLst/>
                      <a:latin typeface="Century"/>
                      <a:ea typeface="ＭＳ ゴシック"/>
                      <a:cs typeface="ＭＳ ゴシック"/>
                    </a:rPr>
                    <a:t>℃</a:t>
                  </a:r>
                  <a:endParaRPr lang="ja-JP" sz="1050" kern="100" dirty="0">
                    <a:effectLst/>
                    <a:latin typeface="Century"/>
                    <a:ea typeface="ＭＳ 明朝"/>
                    <a:cs typeface="Times New Roman"/>
                  </a:endParaRPr>
                </a:p>
              </p:txBody>
            </p:sp>
          </p:grpSp>
          <p:sp>
            <p:nvSpPr>
              <p:cNvPr id="34" name="テキスト ボックス 27"/>
              <p:cNvSpPr txBox="1"/>
              <p:nvPr/>
            </p:nvSpPr>
            <p:spPr>
              <a:xfrm>
                <a:off x="2430306" y="1047933"/>
                <a:ext cx="579852" cy="286252"/>
              </a:xfrm>
              <a:prstGeom prst="rect">
                <a:avLst/>
              </a:prstGeom>
              <a:solidFill>
                <a:schemeClr val="bg1"/>
              </a:solidFill>
              <a:ln w="6350">
                <a:solidFill>
                  <a:schemeClr val="tx1"/>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altLang="ja-JP" sz="1400" kern="100" dirty="0" smtClean="0">
                    <a:latin typeface="Arial"/>
                    <a:ea typeface="ＭＳ 明朝"/>
                    <a:cs typeface="Times New Roman"/>
                  </a:rPr>
                  <a:t>40.7</a:t>
                </a:r>
                <a:r>
                  <a:rPr lang="ja-JP" sz="1400" kern="100" dirty="0" smtClean="0">
                    <a:effectLst/>
                    <a:latin typeface="Century"/>
                    <a:ea typeface="ＭＳ ゴシック"/>
                    <a:cs typeface="ＭＳ ゴシック"/>
                  </a:rPr>
                  <a:t>℃</a:t>
                </a:r>
                <a:endParaRPr lang="ja-JP" sz="1400" kern="100" dirty="0">
                  <a:effectLst/>
                  <a:latin typeface="Century"/>
                  <a:ea typeface="ＭＳ 明朝"/>
                  <a:cs typeface="Times New Roman"/>
                </a:endParaRPr>
              </a:p>
            </p:txBody>
          </p:sp>
          <p:sp>
            <p:nvSpPr>
              <p:cNvPr id="35" name="テキスト ボックス 44"/>
              <p:cNvSpPr txBox="1"/>
              <p:nvPr/>
            </p:nvSpPr>
            <p:spPr>
              <a:xfrm>
                <a:off x="2191007" y="1890919"/>
                <a:ext cx="1038225" cy="452389"/>
              </a:xfrm>
              <a:prstGeom prst="rect">
                <a:avLst/>
              </a:prstGeom>
              <a:solidFill>
                <a:srgbClr val="FFFF00"/>
              </a:solidFill>
              <a:ln w="28575">
                <a:solidFill>
                  <a:srgbClr val="FF0000"/>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1400" b="1" kern="100" dirty="0">
                    <a:effectLst/>
                    <a:latin typeface="Arial"/>
                    <a:ea typeface="ＭＳ 明朝"/>
                    <a:cs typeface="Times New Roman"/>
                  </a:rPr>
                  <a:t>SET</a:t>
                </a:r>
                <a:r>
                  <a:rPr lang="en-US" sz="1400" b="1" kern="100" dirty="0" smtClean="0">
                    <a:effectLst/>
                    <a:latin typeface="Arial"/>
                    <a:ea typeface="ＭＳ 明朝"/>
                    <a:cs typeface="Times New Roman"/>
                  </a:rPr>
                  <a:t>*=</a:t>
                </a:r>
                <a:r>
                  <a:rPr lang="en-US" sz="1400" b="1" kern="100" dirty="0" smtClean="0">
                    <a:latin typeface="Arial"/>
                    <a:ea typeface="ＭＳ 明朝"/>
                    <a:cs typeface="Times New Roman"/>
                  </a:rPr>
                  <a:t>44.8</a:t>
                </a:r>
                <a:r>
                  <a:rPr lang="ja-JP" sz="1400" b="1" kern="100" dirty="0" smtClean="0">
                    <a:effectLst/>
                    <a:latin typeface="Century"/>
                    <a:ea typeface="ＭＳ ゴシック"/>
                    <a:cs typeface="ＭＳ ゴシック"/>
                  </a:rPr>
                  <a:t>℃</a:t>
                </a:r>
                <a:endParaRPr lang="ja-JP" sz="1400" kern="100" dirty="0">
                  <a:effectLst/>
                  <a:latin typeface="Century"/>
                  <a:ea typeface="ＭＳ 明朝"/>
                  <a:cs typeface="Times New Roman"/>
                </a:endParaRPr>
              </a:p>
            </p:txBody>
          </p:sp>
        </p:grpSp>
      </p:grpSp>
      <p:grpSp>
        <p:nvGrpSpPr>
          <p:cNvPr id="39" name="グループ化 38"/>
          <p:cNvGrpSpPr/>
          <p:nvPr/>
        </p:nvGrpSpPr>
        <p:grpSpPr>
          <a:xfrm>
            <a:off x="2011289" y="4634728"/>
            <a:ext cx="1311428" cy="1709520"/>
            <a:chOff x="2062830" y="4293096"/>
            <a:chExt cx="1171174" cy="1512168"/>
          </a:xfrm>
        </p:grpSpPr>
        <p:sp>
          <p:nvSpPr>
            <p:cNvPr id="40" name="角丸四角形 39"/>
            <p:cNvSpPr/>
            <p:nvPr/>
          </p:nvSpPr>
          <p:spPr>
            <a:xfrm>
              <a:off x="2062830" y="4293096"/>
              <a:ext cx="1171174" cy="1512168"/>
            </a:xfrm>
            <a:prstGeom prst="roundRect">
              <a:avLst/>
            </a:prstGeom>
            <a:solidFill>
              <a:schemeClr val="bg1">
                <a:alpha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p:cNvGrpSpPr/>
            <p:nvPr/>
          </p:nvGrpSpPr>
          <p:grpSpPr>
            <a:xfrm>
              <a:off x="2138372" y="4333653"/>
              <a:ext cx="1038225" cy="1321023"/>
              <a:chOff x="2138372" y="4333653"/>
              <a:chExt cx="1038225" cy="1321023"/>
            </a:xfrm>
          </p:grpSpPr>
          <p:grpSp>
            <p:nvGrpSpPr>
              <p:cNvPr id="42" name="グループ化 41"/>
              <p:cNvGrpSpPr/>
              <p:nvPr/>
            </p:nvGrpSpPr>
            <p:grpSpPr>
              <a:xfrm>
                <a:off x="2328872" y="4698345"/>
                <a:ext cx="676275" cy="467775"/>
                <a:chOff x="9525" y="0"/>
                <a:chExt cx="676275" cy="468000"/>
              </a:xfrm>
            </p:grpSpPr>
            <p:sp>
              <p:nvSpPr>
                <p:cNvPr id="46" name="円/楕円 45"/>
                <p:cNvSpPr>
                  <a:spLocks/>
                </p:cNvSpPr>
                <p:nvPr/>
              </p:nvSpPr>
              <p:spPr>
                <a:xfrm>
                  <a:off x="95250" y="0"/>
                  <a:ext cx="468000" cy="468000"/>
                </a:xfrm>
                <a:prstGeom prst="ellipse">
                  <a:avLst/>
                </a:prstGeom>
                <a:solidFill>
                  <a:schemeClr val="bg1">
                    <a:lumMod val="95000"/>
                  </a:schemeClr>
                </a:solidFill>
                <a:ln w="222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a:effectLst/>
                      <a:latin typeface="Century"/>
                      <a:ea typeface="ＭＳ 明朝"/>
                      <a:cs typeface="Times New Roman"/>
                    </a:rPr>
                    <a:t>　　</a:t>
                  </a:r>
                </a:p>
              </p:txBody>
            </p:sp>
            <p:sp>
              <p:nvSpPr>
                <p:cNvPr id="47" name="テキスト ボックス 14"/>
                <p:cNvSpPr txBox="1"/>
                <p:nvPr/>
              </p:nvSpPr>
              <p:spPr>
                <a:xfrm>
                  <a:off x="9525" y="114235"/>
                  <a:ext cx="676275" cy="3429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050" b="1" kern="100" dirty="0" smtClean="0">
                      <a:effectLst/>
                      <a:latin typeface="Arial"/>
                      <a:ea typeface="ＭＳ 明朝"/>
                      <a:cs typeface="Times New Roman"/>
                    </a:rPr>
                    <a:t>35.6</a:t>
                  </a:r>
                  <a:r>
                    <a:rPr lang="ja-JP" sz="1050" b="1" kern="100" dirty="0" smtClean="0">
                      <a:effectLst/>
                      <a:latin typeface="Century"/>
                      <a:ea typeface="ＭＳ ゴシック"/>
                      <a:cs typeface="ＭＳ ゴシック"/>
                    </a:rPr>
                    <a:t>℃</a:t>
                  </a:r>
                  <a:endParaRPr lang="ja-JP" sz="1050" kern="100" dirty="0">
                    <a:effectLst/>
                    <a:latin typeface="Century"/>
                    <a:ea typeface="ＭＳ 明朝"/>
                    <a:cs typeface="Times New Roman"/>
                  </a:endParaRPr>
                </a:p>
              </p:txBody>
            </p:sp>
          </p:grpSp>
          <p:sp>
            <p:nvSpPr>
              <p:cNvPr id="43" name="テキスト ボックス 21"/>
              <p:cNvSpPr txBox="1"/>
              <p:nvPr/>
            </p:nvSpPr>
            <p:spPr>
              <a:xfrm>
                <a:off x="2357448" y="4333653"/>
                <a:ext cx="578271" cy="312558"/>
              </a:xfrm>
              <a:prstGeom prst="rect">
                <a:avLst/>
              </a:prstGeom>
              <a:solidFill>
                <a:schemeClr val="bg1"/>
              </a:solidFill>
              <a:ln w="6350">
                <a:solidFill>
                  <a:schemeClr val="tx1"/>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1400" kern="100" dirty="0" smtClean="0">
                    <a:effectLst/>
                    <a:latin typeface="Arial"/>
                    <a:ea typeface="ＭＳ 明朝"/>
                    <a:cs typeface="Times New Roman"/>
                  </a:rPr>
                  <a:t>36.4</a:t>
                </a:r>
                <a:r>
                  <a:rPr lang="ja-JP" sz="1400" kern="100" dirty="0" smtClean="0">
                    <a:effectLst/>
                    <a:latin typeface="Century"/>
                    <a:ea typeface="ＭＳ ゴシック"/>
                    <a:cs typeface="ＭＳ ゴシック"/>
                  </a:rPr>
                  <a:t>℃</a:t>
                </a:r>
                <a:endParaRPr lang="ja-JP" sz="1400" kern="100" dirty="0">
                  <a:effectLst/>
                  <a:latin typeface="Century"/>
                  <a:ea typeface="ＭＳ 明朝"/>
                  <a:cs typeface="Times New Roman"/>
                </a:endParaRPr>
              </a:p>
            </p:txBody>
          </p:sp>
          <p:sp>
            <p:nvSpPr>
              <p:cNvPr id="44" name="テキスト ボックス 45"/>
              <p:cNvSpPr txBox="1"/>
              <p:nvPr/>
            </p:nvSpPr>
            <p:spPr>
              <a:xfrm>
                <a:off x="2138372" y="5206677"/>
                <a:ext cx="1038225" cy="447999"/>
              </a:xfrm>
              <a:prstGeom prst="rect">
                <a:avLst/>
              </a:prstGeom>
              <a:solidFill>
                <a:srgbClr val="FFFF00"/>
              </a:solidFill>
              <a:ln w="28575">
                <a:solidFill>
                  <a:srgbClr val="FF0000"/>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1400" b="1" kern="100" dirty="0">
                    <a:effectLst/>
                    <a:latin typeface="+mj-ea"/>
                    <a:ea typeface="+mj-ea"/>
                    <a:cs typeface="Times New Roman"/>
                  </a:rPr>
                  <a:t>SET</a:t>
                </a:r>
                <a:r>
                  <a:rPr lang="en-US" sz="1400" kern="100" dirty="0">
                    <a:effectLst/>
                    <a:latin typeface="+mj-ea"/>
                    <a:ea typeface="+mj-ea"/>
                    <a:cs typeface="Times New Roman"/>
                  </a:rPr>
                  <a:t>*=</a:t>
                </a:r>
                <a:r>
                  <a:rPr lang="en-US" sz="1400" b="1" kern="100" dirty="0" smtClean="0">
                    <a:effectLst/>
                    <a:latin typeface="+mj-ea"/>
                    <a:ea typeface="+mj-ea"/>
                    <a:cs typeface="Times New Roman"/>
                  </a:rPr>
                  <a:t>34.6</a:t>
                </a:r>
                <a:r>
                  <a:rPr lang="ja-JP" sz="1400" b="1" kern="100" dirty="0" smtClean="0">
                    <a:effectLst/>
                    <a:latin typeface="+mj-ea"/>
                    <a:ea typeface="+mj-ea"/>
                    <a:cs typeface="ＭＳ ゴシック"/>
                  </a:rPr>
                  <a:t>℃</a:t>
                </a:r>
                <a:endParaRPr lang="ja-JP" sz="1400" kern="100" dirty="0">
                  <a:effectLst/>
                  <a:latin typeface="+mj-ea"/>
                  <a:ea typeface="+mj-ea"/>
                  <a:cs typeface="Times New Roman"/>
                </a:endParaRPr>
              </a:p>
            </p:txBody>
          </p:sp>
        </p:grpSp>
      </p:grpSp>
      <p:grpSp>
        <p:nvGrpSpPr>
          <p:cNvPr id="48" name="グループ化 47"/>
          <p:cNvGrpSpPr/>
          <p:nvPr/>
        </p:nvGrpSpPr>
        <p:grpSpPr>
          <a:xfrm>
            <a:off x="3328011" y="5058904"/>
            <a:ext cx="780417" cy="576904"/>
            <a:chOff x="9060" y="0"/>
            <a:chExt cx="676275" cy="490439"/>
          </a:xfrm>
        </p:grpSpPr>
        <p:sp>
          <p:nvSpPr>
            <p:cNvPr id="49" name="円/楕円 48"/>
            <p:cNvSpPr>
              <a:spLocks/>
            </p:cNvSpPr>
            <p:nvPr/>
          </p:nvSpPr>
          <p:spPr>
            <a:xfrm>
              <a:off x="95250" y="0"/>
              <a:ext cx="468000" cy="468000"/>
            </a:xfrm>
            <a:prstGeom prst="ellipse">
              <a:avLst/>
            </a:prstGeom>
            <a:solidFill>
              <a:schemeClr val="bg1">
                <a:lumMod val="95000"/>
              </a:schemeClr>
            </a:solidFill>
            <a:ln w="222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dirty="0">
                  <a:effectLst/>
                  <a:latin typeface="Century"/>
                  <a:ea typeface="ＭＳ 明朝"/>
                  <a:cs typeface="Times New Roman"/>
                </a:rPr>
                <a:t>　</a:t>
              </a:r>
            </a:p>
          </p:txBody>
        </p:sp>
        <p:sp>
          <p:nvSpPr>
            <p:cNvPr id="50" name="テキスト ボックス 20"/>
            <p:cNvSpPr txBox="1"/>
            <p:nvPr/>
          </p:nvSpPr>
          <p:spPr>
            <a:xfrm>
              <a:off x="9060" y="147539"/>
              <a:ext cx="676275" cy="3429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050" b="1" kern="100" dirty="0" smtClean="0">
                  <a:effectLst/>
                  <a:latin typeface="Arial"/>
                  <a:ea typeface="ＭＳ 明朝"/>
                  <a:cs typeface="Times New Roman"/>
                </a:rPr>
                <a:t>34.4</a:t>
              </a:r>
              <a:r>
                <a:rPr lang="ja-JP" sz="1050" b="1" kern="100" dirty="0" smtClean="0">
                  <a:effectLst/>
                  <a:latin typeface="Century"/>
                  <a:ea typeface="ＭＳ ゴシック"/>
                  <a:cs typeface="ＭＳ ゴシック"/>
                </a:rPr>
                <a:t>℃</a:t>
              </a:r>
              <a:endParaRPr lang="ja-JP" sz="1050" kern="100" dirty="0">
                <a:effectLst/>
                <a:latin typeface="Century"/>
                <a:ea typeface="ＭＳ 明朝"/>
                <a:cs typeface="Times New Roman"/>
              </a:endParaRPr>
            </a:p>
          </p:txBody>
        </p:sp>
      </p:grpSp>
      <p:grpSp>
        <p:nvGrpSpPr>
          <p:cNvPr id="51" name="グループ化 50"/>
          <p:cNvGrpSpPr/>
          <p:nvPr/>
        </p:nvGrpSpPr>
        <p:grpSpPr>
          <a:xfrm>
            <a:off x="4162561" y="4659925"/>
            <a:ext cx="1306020" cy="1684672"/>
            <a:chOff x="4898132" y="4293096"/>
            <a:chExt cx="1171174" cy="1512168"/>
          </a:xfrm>
        </p:grpSpPr>
        <p:sp>
          <p:nvSpPr>
            <p:cNvPr id="52" name="角丸四角形 51"/>
            <p:cNvSpPr/>
            <p:nvPr/>
          </p:nvSpPr>
          <p:spPr>
            <a:xfrm>
              <a:off x="4898132" y="4293096"/>
              <a:ext cx="1171174" cy="1512168"/>
            </a:xfrm>
            <a:prstGeom prst="roundRect">
              <a:avLst/>
            </a:prstGeom>
            <a:solidFill>
              <a:schemeClr val="bg1">
                <a:alpha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p:cNvGrpSpPr/>
            <p:nvPr/>
          </p:nvGrpSpPr>
          <p:grpSpPr>
            <a:xfrm>
              <a:off x="4980140" y="4311134"/>
              <a:ext cx="1038225" cy="1343542"/>
              <a:chOff x="4980140" y="4311134"/>
              <a:chExt cx="1038225" cy="1343542"/>
            </a:xfrm>
          </p:grpSpPr>
          <p:grpSp>
            <p:nvGrpSpPr>
              <p:cNvPr id="54" name="グループ化 53"/>
              <p:cNvGrpSpPr/>
              <p:nvPr/>
            </p:nvGrpSpPr>
            <p:grpSpPr>
              <a:xfrm>
                <a:off x="5151115" y="4667648"/>
                <a:ext cx="676275" cy="467775"/>
                <a:chOff x="0" y="0"/>
                <a:chExt cx="676275" cy="467995"/>
              </a:xfrm>
            </p:grpSpPr>
            <p:sp>
              <p:nvSpPr>
                <p:cNvPr id="58" name="円/楕円 57"/>
                <p:cNvSpPr>
                  <a:spLocks/>
                </p:cNvSpPr>
                <p:nvPr/>
              </p:nvSpPr>
              <p:spPr>
                <a:xfrm>
                  <a:off x="95250" y="0"/>
                  <a:ext cx="468000" cy="467995"/>
                </a:xfrm>
                <a:prstGeom prst="ellipse">
                  <a:avLst/>
                </a:prstGeom>
                <a:solidFill>
                  <a:schemeClr val="bg1">
                    <a:lumMod val="95000"/>
                  </a:schemeClr>
                </a:solidFill>
                <a:ln w="222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dirty="0">
                      <a:effectLst/>
                      <a:latin typeface="Century"/>
                      <a:ea typeface="ＭＳ 明朝"/>
                      <a:cs typeface="Times New Roman"/>
                    </a:rPr>
                    <a:t>　</a:t>
                  </a:r>
                </a:p>
              </p:txBody>
            </p:sp>
            <p:sp>
              <p:nvSpPr>
                <p:cNvPr id="59" name="テキスト ボックス 17"/>
                <p:cNvSpPr txBox="1"/>
                <p:nvPr/>
              </p:nvSpPr>
              <p:spPr>
                <a:xfrm>
                  <a:off x="0" y="122884"/>
                  <a:ext cx="676275" cy="34289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050" b="1" kern="100" dirty="0" smtClean="0">
                      <a:effectLst/>
                      <a:latin typeface="Arial"/>
                      <a:ea typeface="ＭＳ 明朝"/>
                      <a:cs typeface="Times New Roman"/>
                    </a:rPr>
                    <a:t>34.2</a:t>
                  </a:r>
                  <a:r>
                    <a:rPr lang="ja-JP" sz="1050" b="1" kern="100" dirty="0" smtClean="0">
                      <a:effectLst/>
                      <a:latin typeface="Century"/>
                      <a:ea typeface="ＭＳ ゴシック"/>
                      <a:cs typeface="ＭＳ ゴシック"/>
                    </a:rPr>
                    <a:t>℃</a:t>
                  </a:r>
                  <a:endParaRPr lang="ja-JP" sz="1050" kern="100" dirty="0">
                    <a:effectLst/>
                    <a:latin typeface="Century"/>
                    <a:ea typeface="ＭＳ 明朝"/>
                    <a:cs typeface="Times New Roman"/>
                  </a:endParaRPr>
                </a:p>
              </p:txBody>
            </p:sp>
          </p:grpSp>
          <p:sp>
            <p:nvSpPr>
              <p:cNvPr id="55" name="テキスト ボックス 24"/>
              <p:cNvSpPr txBox="1"/>
              <p:nvPr/>
            </p:nvSpPr>
            <p:spPr>
              <a:xfrm>
                <a:off x="5189215" y="4311134"/>
                <a:ext cx="594818" cy="298389"/>
              </a:xfrm>
              <a:prstGeom prst="rect">
                <a:avLst/>
              </a:prstGeom>
              <a:solidFill>
                <a:schemeClr val="bg1"/>
              </a:solidFill>
              <a:ln w="6350">
                <a:solidFill>
                  <a:schemeClr val="tx1"/>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1400" kern="100" dirty="0" smtClean="0">
                    <a:effectLst/>
                    <a:latin typeface="Arial"/>
                    <a:ea typeface="ＭＳ 明朝"/>
                    <a:cs typeface="Times New Roman"/>
                  </a:rPr>
                  <a:t>34.5</a:t>
                </a:r>
                <a:r>
                  <a:rPr lang="ja-JP" sz="1400" kern="100" dirty="0" smtClean="0">
                    <a:effectLst/>
                    <a:latin typeface="Century"/>
                    <a:ea typeface="ＭＳ ゴシック"/>
                    <a:cs typeface="ＭＳ ゴシック"/>
                  </a:rPr>
                  <a:t>℃</a:t>
                </a:r>
                <a:endParaRPr lang="ja-JP" sz="1400" kern="100" dirty="0">
                  <a:effectLst/>
                  <a:latin typeface="Century"/>
                  <a:ea typeface="ＭＳ 明朝"/>
                  <a:cs typeface="Times New Roman"/>
                </a:endParaRPr>
              </a:p>
            </p:txBody>
          </p:sp>
          <p:sp>
            <p:nvSpPr>
              <p:cNvPr id="56" name="テキスト ボックス 46"/>
              <p:cNvSpPr txBox="1"/>
              <p:nvPr/>
            </p:nvSpPr>
            <p:spPr>
              <a:xfrm>
                <a:off x="4980140" y="5226175"/>
                <a:ext cx="1038225" cy="428501"/>
              </a:xfrm>
              <a:prstGeom prst="rect">
                <a:avLst/>
              </a:prstGeom>
              <a:solidFill>
                <a:srgbClr val="FFFF00"/>
              </a:solidFill>
              <a:ln w="28575">
                <a:solidFill>
                  <a:srgbClr val="FF0000"/>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1400" b="1" kern="100" dirty="0">
                    <a:effectLst/>
                    <a:latin typeface="+mj-ea"/>
                    <a:ea typeface="+mj-ea"/>
                    <a:cs typeface="Times New Roman"/>
                  </a:rPr>
                  <a:t>SET</a:t>
                </a:r>
                <a:r>
                  <a:rPr lang="en-US" sz="1400" b="1" kern="100" dirty="0" smtClean="0">
                    <a:effectLst/>
                    <a:latin typeface="+mj-ea"/>
                    <a:ea typeface="+mj-ea"/>
                    <a:cs typeface="Times New Roman"/>
                  </a:rPr>
                  <a:t>*=</a:t>
                </a:r>
                <a:r>
                  <a:rPr lang="en-US" sz="1400" b="1" kern="100" dirty="0" smtClean="0">
                    <a:latin typeface="+mj-ea"/>
                    <a:ea typeface="+mj-ea"/>
                    <a:cs typeface="Times New Roman"/>
                  </a:rPr>
                  <a:t>33.7</a:t>
                </a:r>
                <a:r>
                  <a:rPr lang="ja-JP" sz="1400" b="1" kern="100" dirty="0" smtClean="0">
                    <a:effectLst/>
                    <a:latin typeface="+mj-ea"/>
                    <a:ea typeface="+mj-ea"/>
                    <a:cs typeface="ＭＳ ゴシック"/>
                  </a:rPr>
                  <a:t>℃</a:t>
                </a:r>
                <a:endParaRPr lang="ja-JP" sz="1400" b="1" kern="100" dirty="0">
                  <a:effectLst/>
                  <a:latin typeface="+mj-ea"/>
                  <a:ea typeface="+mj-ea"/>
                  <a:cs typeface="Times New Roman"/>
                </a:endParaRPr>
              </a:p>
            </p:txBody>
          </p:sp>
        </p:grpSp>
      </p:grpSp>
      <p:grpSp>
        <p:nvGrpSpPr>
          <p:cNvPr id="60" name="グループ化 59"/>
          <p:cNvGrpSpPr/>
          <p:nvPr/>
        </p:nvGrpSpPr>
        <p:grpSpPr>
          <a:xfrm>
            <a:off x="243251" y="4117861"/>
            <a:ext cx="2172102" cy="2283521"/>
            <a:chOff x="597908" y="4430797"/>
            <a:chExt cx="1796745" cy="1473945"/>
          </a:xfrm>
        </p:grpSpPr>
        <p:sp>
          <p:nvSpPr>
            <p:cNvPr id="61" name="テキスト ボックス 28"/>
            <p:cNvSpPr txBox="1"/>
            <p:nvPr/>
          </p:nvSpPr>
          <p:spPr>
            <a:xfrm>
              <a:off x="610598" y="4430797"/>
              <a:ext cx="1150295" cy="282026"/>
            </a:xfrm>
            <a:prstGeom prst="rect">
              <a:avLst/>
            </a:prstGeom>
            <a:solidFill>
              <a:schemeClr val="bg1"/>
            </a:solidFill>
            <a:ln w="6350">
              <a:solidFill>
                <a:schemeClr val="tx1"/>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2000" kern="100" dirty="0">
                  <a:effectLst/>
                  <a:latin typeface="Century"/>
                  <a:ea typeface="ＭＳ 明朝"/>
                  <a:cs typeface="Times New Roman"/>
                </a:rPr>
                <a:t>気温</a:t>
              </a:r>
            </a:p>
          </p:txBody>
        </p:sp>
        <p:cxnSp>
          <p:nvCxnSpPr>
            <p:cNvPr id="62" name="直線矢印コネクタ 61"/>
            <p:cNvCxnSpPr>
              <a:stCxn id="61" idx="3"/>
            </p:cNvCxnSpPr>
            <p:nvPr/>
          </p:nvCxnSpPr>
          <p:spPr>
            <a:xfrm>
              <a:off x="1760896" y="4571810"/>
              <a:ext cx="583274" cy="399788"/>
            </a:xfrm>
            <a:prstGeom prst="straightConnector1">
              <a:avLst/>
            </a:prstGeom>
            <a:noFill/>
            <a:ln w="9525" cap="flat" cmpd="sng" algn="ctr">
              <a:solidFill>
                <a:schemeClr val="tx1"/>
              </a:solidFill>
              <a:prstDash val="solid"/>
              <a:tailEnd type="arrow"/>
            </a:ln>
            <a:effectLst/>
          </p:spPr>
        </p:cxnSp>
        <p:sp>
          <p:nvSpPr>
            <p:cNvPr id="63" name="テキスト ボックス 35"/>
            <p:cNvSpPr txBox="1"/>
            <p:nvPr/>
          </p:nvSpPr>
          <p:spPr>
            <a:xfrm>
              <a:off x="601790" y="4752865"/>
              <a:ext cx="1159821" cy="332100"/>
            </a:xfrm>
            <a:prstGeom prst="rect">
              <a:avLst/>
            </a:prstGeom>
            <a:solidFill>
              <a:schemeClr val="bg1">
                <a:lumMod val="95000"/>
              </a:schemeClr>
            </a:solidFill>
            <a:ln w="6350">
              <a:solidFill>
                <a:sysClr val="windowText" lastClr="000000"/>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1600" kern="100" dirty="0">
                  <a:effectLst/>
                  <a:latin typeface="+mn-ea"/>
                  <a:cs typeface="Times New Roman"/>
                </a:rPr>
                <a:t>グローブ温度</a:t>
              </a:r>
            </a:p>
          </p:txBody>
        </p:sp>
        <p:cxnSp>
          <p:nvCxnSpPr>
            <p:cNvPr id="64" name="直線矢印コネクタ 63"/>
            <p:cNvCxnSpPr>
              <a:stCxn id="63" idx="3"/>
            </p:cNvCxnSpPr>
            <p:nvPr/>
          </p:nvCxnSpPr>
          <p:spPr>
            <a:xfrm>
              <a:off x="1761612" y="4918915"/>
              <a:ext cx="633041" cy="250959"/>
            </a:xfrm>
            <a:prstGeom prst="straightConnector1">
              <a:avLst/>
            </a:prstGeom>
            <a:noFill/>
            <a:ln w="9525" cap="flat" cmpd="sng" algn="ctr">
              <a:solidFill>
                <a:sysClr val="windowText" lastClr="000000"/>
              </a:solidFill>
              <a:prstDash val="solid"/>
              <a:tailEnd type="arrow"/>
            </a:ln>
            <a:effectLst/>
          </p:spPr>
        </p:cxnSp>
        <p:grpSp>
          <p:nvGrpSpPr>
            <p:cNvPr id="66" name="グループ化 65"/>
            <p:cNvGrpSpPr/>
            <p:nvPr/>
          </p:nvGrpSpPr>
          <p:grpSpPr>
            <a:xfrm>
              <a:off x="597908" y="5147458"/>
              <a:ext cx="1563131" cy="757284"/>
              <a:chOff x="597908" y="5147458"/>
              <a:chExt cx="1563131" cy="757284"/>
            </a:xfrm>
          </p:grpSpPr>
          <p:sp>
            <p:nvSpPr>
              <p:cNvPr id="68" name="テキスト ボックス 55"/>
              <p:cNvSpPr txBox="1"/>
              <p:nvPr/>
            </p:nvSpPr>
            <p:spPr>
              <a:xfrm>
                <a:off x="597908" y="5147458"/>
                <a:ext cx="1185583" cy="757284"/>
              </a:xfrm>
              <a:prstGeom prst="rect">
                <a:avLst/>
              </a:prstGeom>
              <a:solidFill>
                <a:srgbClr val="FFFF00"/>
              </a:solidFill>
              <a:ln w="28575">
                <a:solidFill>
                  <a:srgbClr val="FF0000"/>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1600" kern="100" dirty="0">
                    <a:effectLst/>
                    <a:latin typeface="Arial"/>
                    <a:ea typeface="ＭＳ 明朝"/>
                    <a:cs typeface="Times New Roman"/>
                  </a:rPr>
                  <a:t>SET*</a:t>
                </a:r>
                <a:r>
                  <a:rPr lang="ja-JP" sz="1600" kern="100" dirty="0">
                    <a:effectLst/>
                    <a:latin typeface="Arial"/>
                    <a:ea typeface="ＭＳ 明朝"/>
                    <a:cs typeface="Arial"/>
                  </a:rPr>
                  <a:t>（</a:t>
                </a:r>
                <a:r>
                  <a:rPr lang="ja-JP" sz="1600" kern="100" dirty="0" smtClean="0">
                    <a:effectLst/>
                    <a:latin typeface="Arial"/>
                    <a:ea typeface="ＭＳ 明朝"/>
                    <a:cs typeface="Arial"/>
                  </a:rPr>
                  <a:t>標準</a:t>
                </a:r>
                <a:endParaRPr lang="en-US" altLang="ja-JP" sz="1600" kern="100" dirty="0" smtClean="0">
                  <a:effectLst/>
                  <a:latin typeface="Arial"/>
                  <a:ea typeface="ＭＳ 明朝"/>
                  <a:cs typeface="Arial"/>
                </a:endParaRPr>
              </a:p>
              <a:p>
                <a:pPr algn="ctr">
                  <a:lnSpc>
                    <a:spcPts val="1200"/>
                  </a:lnSpc>
                  <a:spcAft>
                    <a:spcPts val="0"/>
                  </a:spcAft>
                </a:pPr>
                <a:endParaRPr lang="en-US" altLang="ja-JP" sz="1600" kern="100" dirty="0" smtClean="0">
                  <a:effectLst/>
                  <a:latin typeface="Arial"/>
                  <a:ea typeface="ＭＳ 明朝"/>
                  <a:cs typeface="Arial"/>
                </a:endParaRPr>
              </a:p>
              <a:p>
                <a:pPr algn="ctr">
                  <a:lnSpc>
                    <a:spcPts val="1200"/>
                  </a:lnSpc>
                  <a:spcAft>
                    <a:spcPts val="0"/>
                  </a:spcAft>
                </a:pPr>
                <a:r>
                  <a:rPr lang="ja-JP" sz="1600" kern="100" dirty="0" smtClean="0">
                    <a:effectLst/>
                    <a:latin typeface="Arial"/>
                    <a:ea typeface="ＭＳ 明朝"/>
                    <a:cs typeface="Arial"/>
                  </a:rPr>
                  <a:t>新有効</a:t>
                </a:r>
                <a:r>
                  <a:rPr lang="ja-JP" sz="1600" kern="100" dirty="0">
                    <a:effectLst/>
                    <a:latin typeface="Arial"/>
                    <a:ea typeface="ＭＳ 明朝"/>
                    <a:cs typeface="Arial"/>
                  </a:rPr>
                  <a:t>温度）</a:t>
                </a:r>
                <a:endParaRPr lang="ja-JP" sz="1600" kern="100" dirty="0">
                  <a:effectLst/>
                  <a:latin typeface="Century"/>
                  <a:ea typeface="ＭＳ 明朝"/>
                  <a:cs typeface="Times New Roman"/>
                </a:endParaRPr>
              </a:p>
            </p:txBody>
          </p:sp>
          <p:cxnSp>
            <p:nvCxnSpPr>
              <p:cNvPr id="69" name="直線矢印コネクタ 68"/>
              <p:cNvCxnSpPr>
                <a:stCxn id="68" idx="3"/>
              </p:cNvCxnSpPr>
              <p:nvPr/>
            </p:nvCxnSpPr>
            <p:spPr>
              <a:xfrm>
                <a:off x="1783490" y="5526099"/>
                <a:ext cx="377549" cy="127635"/>
              </a:xfrm>
              <a:prstGeom prst="straightConnector1">
                <a:avLst/>
              </a:prstGeom>
              <a:noFill/>
              <a:ln w="9525" cap="flat" cmpd="sng" algn="ctr">
                <a:solidFill>
                  <a:srgbClr val="FF0000"/>
                </a:solidFill>
                <a:prstDash val="solid"/>
                <a:tailEnd type="arrow"/>
              </a:ln>
              <a:effectLst/>
            </p:spPr>
          </p:cxnSp>
        </p:grpSp>
      </p:grpSp>
      <p:sp>
        <p:nvSpPr>
          <p:cNvPr id="72" name="テキスト ボックス 71"/>
          <p:cNvSpPr txBox="1"/>
          <p:nvPr/>
        </p:nvSpPr>
        <p:spPr>
          <a:xfrm>
            <a:off x="1532824" y="3420830"/>
            <a:ext cx="398020" cy="369332"/>
          </a:xfrm>
          <a:prstGeom prst="rect">
            <a:avLst/>
          </a:prstGeom>
          <a:noFill/>
        </p:spPr>
        <p:txBody>
          <a:bodyPr wrap="square" rtlCol="0">
            <a:spAutoFit/>
          </a:bodyPr>
          <a:lstStyle/>
          <a:p>
            <a:r>
              <a:rPr lang="ja-JP" altLang="en-US" b="1" dirty="0"/>
              <a:t>軒</a:t>
            </a:r>
            <a:endParaRPr kumimoji="1" lang="ja-JP" altLang="en-US" b="1" dirty="0"/>
          </a:p>
        </p:txBody>
      </p:sp>
      <p:sp>
        <p:nvSpPr>
          <p:cNvPr id="73" name="左中かっこ 72"/>
          <p:cNvSpPr/>
          <p:nvPr/>
        </p:nvSpPr>
        <p:spPr>
          <a:xfrm>
            <a:off x="1872339" y="3409648"/>
            <a:ext cx="128472" cy="50568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4" name="テキスト ボックス 36"/>
          <p:cNvSpPr txBox="1"/>
          <p:nvPr/>
        </p:nvSpPr>
        <p:spPr>
          <a:xfrm>
            <a:off x="341152" y="2348995"/>
            <a:ext cx="1122226" cy="700564"/>
          </a:xfrm>
          <a:prstGeom prst="rect">
            <a:avLst/>
          </a:prstGeom>
          <a:solidFill>
            <a:schemeClr val="bg1"/>
          </a:solidFill>
          <a:ln w="6350">
            <a:solidFill>
              <a:schemeClr val="tx1"/>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2000" kern="100" dirty="0">
                <a:effectLst/>
                <a:latin typeface="+mn-ea"/>
                <a:cs typeface="Times New Roman"/>
              </a:rPr>
              <a:t>2F</a:t>
            </a:r>
            <a:r>
              <a:rPr lang="ja-JP" sz="2000" kern="100" dirty="0" smtClean="0">
                <a:effectLst/>
                <a:latin typeface="+mn-ea"/>
                <a:cs typeface="Arial"/>
              </a:rPr>
              <a:t>手摺</a:t>
            </a:r>
            <a:endParaRPr lang="en-US" altLang="ja-JP" sz="2000" kern="100" dirty="0" smtClean="0">
              <a:effectLst/>
              <a:latin typeface="+mn-ea"/>
              <a:cs typeface="Arial"/>
            </a:endParaRPr>
          </a:p>
          <a:p>
            <a:pPr algn="ctr">
              <a:lnSpc>
                <a:spcPts val="1200"/>
              </a:lnSpc>
              <a:spcAft>
                <a:spcPts val="0"/>
              </a:spcAft>
            </a:pPr>
            <a:endParaRPr lang="ja-JP" sz="2000" kern="100" dirty="0">
              <a:effectLst/>
              <a:latin typeface="+mn-ea"/>
              <a:cs typeface="Times New Roman"/>
            </a:endParaRPr>
          </a:p>
          <a:p>
            <a:pPr algn="ctr">
              <a:lnSpc>
                <a:spcPts val="1200"/>
              </a:lnSpc>
              <a:spcAft>
                <a:spcPts val="0"/>
              </a:spcAft>
            </a:pPr>
            <a:r>
              <a:rPr lang="en-US" sz="2000" kern="100" dirty="0" smtClean="0">
                <a:effectLst/>
                <a:latin typeface="+mn-ea"/>
                <a:cs typeface="Times New Roman"/>
              </a:rPr>
              <a:t>37.7</a:t>
            </a:r>
            <a:r>
              <a:rPr lang="ja-JP" sz="2000" kern="100" dirty="0" smtClean="0">
                <a:effectLst/>
                <a:latin typeface="+mn-ea"/>
                <a:cs typeface="ＭＳ ゴシック"/>
              </a:rPr>
              <a:t>℃</a:t>
            </a:r>
            <a:endParaRPr lang="ja-JP" sz="2000" kern="100" dirty="0">
              <a:effectLst/>
              <a:latin typeface="+mn-ea"/>
              <a:cs typeface="Times New Roman"/>
            </a:endParaRPr>
          </a:p>
        </p:txBody>
      </p:sp>
      <p:sp>
        <p:nvSpPr>
          <p:cNvPr id="75" name="テキスト ボックス 58"/>
          <p:cNvSpPr txBox="1"/>
          <p:nvPr/>
        </p:nvSpPr>
        <p:spPr>
          <a:xfrm>
            <a:off x="5990492" y="321145"/>
            <a:ext cx="2230342" cy="555415"/>
          </a:xfrm>
          <a:prstGeom prst="rect">
            <a:avLst/>
          </a:prstGeom>
          <a:solidFill>
            <a:schemeClr val="bg1"/>
          </a:solidFill>
          <a:ln w="6350">
            <a:solidFill>
              <a:schemeClr val="tx1"/>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2000" kern="100" dirty="0">
                <a:effectLst/>
                <a:latin typeface="+mn-ea"/>
                <a:cs typeface="Times New Roman"/>
              </a:rPr>
              <a:t>3F</a:t>
            </a:r>
            <a:r>
              <a:rPr lang="ja-JP" sz="2000" kern="100" dirty="0">
                <a:effectLst/>
                <a:latin typeface="+mn-ea"/>
                <a:cs typeface="Arial"/>
              </a:rPr>
              <a:t>屋上</a:t>
            </a:r>
            <a:r>
              <a:rPr lang="en-US" sz="2000" kern="100" dirty="0">
                <a:effectLst/>
                <a:latin typeface="+mn-ea"/>
                <a:cs typeface="Times New Roman"/>
              </a:rPr>
              <a:t>=</a:t>
            </a:r>
            <a:r>
              <a:rPr lang="en-US" sz="2000" kern="100" dirty="0" smtClean="0">
                <a:effectLst/>
                <a:latin typeface="+mn-ea"/>
                <a:cs typeface="Times New Roman"/>
              </a:rPr>
              <a:t>36.9</a:t>
            </a:r>
            <a:r>
              <a:rPr lang="ja-JP" sz="2000" kern="100" dirty="0" smtClean="0">
                <a:effectLst/>
                <a:latin typeface="+mn-ea"/>
                <a:cs typeface="ＭＳ ゴシック"/>
              </a:rPr>
              <a:t>℃</a:t>
            </a:r>
            <a:endParaRPr lang="ja-JP" sz="2000" kern="100" dirty="0">
              <a:effectLst/>
              <a:latin typeface="+mn-ea"/>
              <a:cs typeface="Times New Roman"/>
            </a:endParaRPr>
          </a:p>
        </p:txBody>
      </p:sp>
      <p:sp>
        <p:nvSpPr>
          <p:cNvPr id="76" name="テキスト ボックス 57"/>
          <p:cNvSpPr txBox="1"/>
          <p:nvPr/>
        </p:nvSpPr>
        <p:spPr>
          <a:xfrm>
            <a:off x="5990492" y="1016322"/>
            <a:ext cx="2696308" cy="482704"/>
          </a:xfrm>
          <a:prstGeom prst="rect">
            <a:avLst/>
          </a:prstGeom>
          <a:solidFill>
            <a:schemeClr val="bg1"/>
          </a:solidFill>
          <a:ln w="6350">
            <a:solidFill>
              <a:schemeClr val="tx1"/>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2000" kern="100" dirty="0">
                <a:effectLst/>
                <a:latin typeface="+mn-ea"/>
                <a:cs typeface="Arial"/>
              </a:rPr>
              <a:t>アメダズ府中</a:t>
            </a:r>
            <a:r>
              <a:rPr lang="en-US" sz="2000" kern="100" dirty="0">
                <a:effectLst/>
                <a:latin typeface="+mn-ea"/>
                <a:cs typeface="Times New Roman"/>
              </a:rPr>
              <a:t>=</a:t>
            </a:r>
            <a:r>
              <a:rPr lang="en-US" sz="2000" kern="100" dirty="0" smtClean="0">
                <a:effectLst/>
                <a:latin typeface="+mn-ea"/>
                <a:cs typeface="Times New Roman"/>
              </a:rPr>
              <a:t>35.8</a:t>
            </a:r>
            <a:r>
              <a:rPr lang="ja-JP" sz="2000" kern="100" dirty="0" smtClean="0">
                <a:effectLst/>
                <a:latin typeface="+mn-ea"/>
                <a:cs typeface="ＭＳ ゴシック"/>
              </a:rPr>
              <a:t>℃</a:t>
            </a:r>
            <a:endParaRPr lang="ja-JP" sz="2000" kern="100" dirty="0">
              <a:effectLst/>
              <a:latin typeface="+mn-ea"/>
              <a:cs typeface="Times New Roman"/>
            </a:endParaRPr>
          </a:p>
        </p:txBody>
      </p:sp>
      <p:sp>
        <p:nvSpPr>
          <p:cNvPr id="83" name="フローチャート: 結合子 82"/>
          <p:cNvSpPr/>
          <p:nvPr/>
        </p:nvSpPr>
        <p:spPr>
          <a:xfrm>
            <a:off x="4509736" y="4249289"/>
            <a:ext cx="150281" cy="16105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2" name="直線矢印コネクタ 91"/>
          <p:cNvCxnSpPr>
            <a:stCxn id="31" idx="2"/>
          </p:cNvCxnSpPr>
          <p:nvPr/>
        </p:nvCxnSpPr>
        <p:spPr>
          <a:xfrm flipH="1">
            <a:off x="2526999" y="2769176"/>
            <a:ext cx="40582" cy="836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stCxn id="21" idx="2"/>
            <a:endCxn id="145" idx="0"/>
          </p:cNvCxnSpPr>
          <p:nvPr/>
        </p:nvCxnSpPr>
        <p:spPr>
          <a:xfrm flipH="1">
            <a:off x="3502837" y="2760522"/>
            <a:ext cx="362029" cy="827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a:stCxn id="12" idx="2"/>
          </p:cNvCxnSpPr>
          <p:nvPr/>
        </p:nvCxnSpPr>
        <p:spPr>
          <a:xfrm flipH="1">
            <a:off x="5002709" y="2774227"/>
            <a:ext cx="150323" cy="8931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a:stCxn id="40" idx="0"/>
          </p:cNvCxnSpPr>
          <p:nvPr/>
        </p:nvCxnSpPr>
        <p:spPr>
          <a:xfrm flipH="1" flipV="1">
            <a:off x="2492664" y="4386612"/>
            <a:ext cx="174339" cy="2481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a:stCxn id="49" idx="0"/>
          </p:cNvCxnSpPr>
          <p:nvPr/>
        </p:nvCxnSpPr>
        <p:spPr>
          <a:xfrm flipH="1" flipV="1">
            <a:off x="3479230" y="4415985"/>
            <a:ext cx="218279" cy="6429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stCxn id="52" idx="0"/>
          </p:cNvCxnSpPr>
          <p:nvPr/>
        </p:nvCxnSpPr>
        <p:spPr>
          <a:xfrm flipH="1" flipV="1">
            <a:off x="4665984" y="4417055"/>
            <a:ext cx="149587" cy="2428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2" name="フローチャート: 結合子 111"/>
          <p:cNvSpPr/>
          <p:nvPr/>
        </p:nvSpPr>
        <p:spPr>
          <a:xfrm>
            <a:off x="3427474" y="4258560"/>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7" name="直線矢印コネクタ 136"/>
          <p:cNvCxnSpPr/>
          <p:nvPr/>
        </p:nvCxnSpPr>
        <p:spPr>
          <a:xfrm>
            <a:off x="1494697" y="2729814"/>
            <a:ext cx="489166" cy="1606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2" name="フローチャート: 結合子 141"/>
          <p:cNvSpPr/>
          <p:nvPr/>
        </p:nvSpPr>
        <p:spPr>
          <a:xfrm>
            <a:off x="2429548" y="4240208"/>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フローチャート: 結合子 142"/>
          <p:cNvSpPr/>
          <p:nvPr/>
        </p:nvSpPr>
        <p:spPr>
          <a:xfrm>
            <a:off x="2426261" y="3590668"/>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フローチャート: 結合子 144"/>
          <p:cNvSpPr/>
          <p:nvPr/>
        </p:nvSpPr>
        <p:spPr>
          <a:xfrm>
            <a:off x="3426277" y="3587603"/>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7" name="フローチャート: 結合子 146"/>
          <p:cNvSpPr/>
          <p:nvPr/>
        </p:nvSpPr>
        <p:spPr>
          <a:xfrm>
            <a:off x="4919655" y="3613203"/>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8" name="フローチャート: 結合子 147"/>
          <p:cNvSpPr/>
          <p:nvPr/>
        </p:nvSpPr>
        <p:spPr>
          <a:xfrm>
            <a:off x="4706174" y="3325347"/>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2" name="フローチャート: 結合子 151"/>
          <p:cNvSpPr/>
          <p:nvPr/>
        </p:nvSpPr>
        <p:spPr>
          <a:xfrm>
            <a:off x="1978801" y="2807623"/>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角丸四角形 1"/>
          <p:cNvSpPr/>
          <p:nvPr/>
        </p:nvSpPr>
        <p:spPr>
          <a:xfrm>
            <a:off x="1907878" y="1153159"/>
            <a:ext cx="2601858" cy="1628069"/>
          </a:xfrm>
          <a:prstGeom prst="roundRect">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91" name="角丸四角形 90"/>
          <p:cNvSpPr/>
          <p:nvPr/>
        </p:nvSpPr>
        <p:spPr>
          <a:xfrm>
            <a:off x="5862802" y="2024210"/>
            <a:ext cx="3052595" cy="1047225"/>
          </a:xfrm>
          <a:prstGeom prst="roundRect">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94" name="角丸四角形 93"/>
          <p:cNvSpPr/>
          <p:nvPr/>
        </p:nvSpPr>
        <p:spPr>
          <a:xfrm>
            <a:off x="2000811" y="4622144"/>
            <a:ext cx="3475784" cy="1728683"/>
          </a:xfrm>
          <a:prstGeom prst="roundRect">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78" name="グループ化 77"/>
          <p:cNvGrpSpPr/>
          <p:nvPr/>
        </p:nvGrpSpPr>
        <p:grpSpPr>
          <a:xfrm>
            <a:off x="4404512" y="3312474"/>
            <a:ext cx="1355815" cy="203746"/>
            <a:chOff x="4428738" y="3312406"/>
            <a:chExt cx="1631967" cy="215240"/>
          </a:xfrm>
        </p:grpSpPr>
        <p:sp>
          <p:nvSpPr>
            <p:cNvPr id="99" name="正方形/長方形 98"/>
            <p:cNvSpPr/>
            <p:nvPr/>
          </p:nvSpPr>
          <p:spPr>
            <a:xfrm>
              <a:off x="4428738" y="3312406"/>
              <a:ext cx="1631967" cy="103154"/>
            </a:xfrm>
            <a:prstGeom prst="rect">
              <a:avLst/>
            </a:prstGeom>
            <a:pattFill prst="dk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01" name="正方形/長方形 100"/>
            <p:cNvSpPr/>
            <p:nvPr/>
          </p:nvSpPr>
          <p:spPr>
            <a:xfrm rot="5400000">
              <a:off x="5230265" y="2697206"/>
              <a:ext cx="45719" cy="1615161"/>
            </a:xfrm>
            <a:prstGeom prst="rect">
              <a:avLst/>
            </a:prstGeom>
            <a:solidFill>
              <a:srgbClr val="FFC000"/>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0" name="正方形/長方形 99"/>
          <p:cNvSpPr/>
          <p:nvPr/>
        </p:nvSpPr>
        <p:spPr>
          <a:xfrm>
            <a:off x="3132983" y="3334752"/>
            <a:ext cx="864105" cy="111160"/>
          </a:xfrm>
          <a:prstGeom prst="rect">
            <a:avLst/>
          </a:prstGeom>
          <a:pattFill prst="dk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pic>
        <p:nvPicPr>
          <p:cNvPr id="95" name="図 9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708" y="1286222"/>
            <a:ext cx="845589" cy="903852"/>
          </a:xfrm>
          <a:prstGeom prst="rect">
            <a:avLst/>
          </a:prstGeom>
          <a:noFill/>
          <a:ln>
            <a:noFill/>
          </a:ln>
        </p:spPr>
      </p:pic>
      <p:sp>
        <p:nvSpPr>
          <p:cNvPr id="3" name="角丸四角形 2"/>
          <p:cNvSpPr/>
          <p:nvPr/>
        </p:nvSpPr>
        <p:spPr>
          <a:xfrm>
            <a:off x="5849124" y="3154342"/>
            <a:ext cx="3066273" cy="1067904"/>
          </a:xfrm>
          <a:prstGeom prst="roundRect">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4" name="正方形/長方形 103"/>
          <p:cNvSpPr/>
          <p:nvPr/>
        </p:nvSpPr>
        <p:spPr>
          <a:xfrm>
            <a:off x="2044119" y="3955196"/>
            <a:ext cx="3777733" cy="647156"/>
          </a:xfrm>
          <a:prstGeom prst="rect">
            <a:avLst/>
          </a:prstGeom>
          <a:solidFill>
            <a:schemeClr val="accent4">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03" name="正方形/長方形 102"/>
          <p:cNvSpPr/>
          <p:nvPr/>
        </p:nvSpPr>
        <p:spPr>
          <a:xfrm>
            <a:off x="2050206" y="3365436"/>
            <a:ext cx="3728951" cy="612314"/>
          </a:xfrm>
          <a:prstGeom prst="rect">
            <a:avLst/>
          </a:prstGeom>
          <a:solidFill>
            <a:srgbClr val="FFC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Tree>
    <p:extLst>
      <p:ext uri="{BB962C8B-B14F-4D97-AF65-F5344CB8AC3E}">
        <p14:creationId xmlns:p14="http://schemas.microsoft.com/office/powerpoint/2010/main" val="73567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wipe(down)">
                                      <p:cBhvr>
                                        <p:cTn id="10" dur="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down)">
                                      <p:cBhvr>
                                        <p:cTn id="15" dur="500"/>
                                        <p:tgtEl>
                                          <p:spTgt spid="9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1" presetClass="exit"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1" grpId="0" animBg="1"/>
      <p:bldP spid="91" grpId="1" animBg="1"/>
      <p:bldP spid="94"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7248" y="378243"/>
            <a:ext cx="7406640" cy="628186"/>
          </a:xfrm>
        </p:spPr>
        <p:txBody>
          <a:bodyPr>
            <a:noAutofit/>
          </a:bodyPr>
          <a:lstStyle/>
          <a:p>
            <a:pPr algn="ctr"/>
            <a:r>
              <a:rPr kumimoji="1" lang="ja-JP" altLang="en-US" sz="3600" dirty="0" smtClean="0">
                <a:solidFill>
                  <a:schemeClr val="tx1"/>
                </a:solidFill>
              </a:rPr>
              <a:t>まとめ</a:t>
            </a:r>
            <a:endParaRPr kumimoji="1" lang="ja-JP" altLang="en-US" sz="3600" dirty="0">
              <a:solidFill>
                <a:schemeClr val="tx1"/>
              </a:solidFill>
            </a:endParaRPr>
          </a:p>
        </p:txBody>
      </p:sp>
      <p:sp>
        <p:nvSpPr>
          <p:cNvPr id="3" name="コンテンツ プレースホルダー 2"/>
          <p:cNvSpPr>
            <a:spLocks noGrp="1"/>
          </p:cNvSpPr>
          <p:nvPr>
            <p:ph idx="1"/>
          </p:nvPr>
        </p:nvSpPr>
        <p:spPr>
          <a:xfrm>
            <a:off x="625915" y="869795"/>
            <a:ext cx="7869307" cy="5698273"/>
          </a:xfrm>
        </p:spPr>
        <p:txBody>
          <a:bodyPr>
            <a:normAutofit/>
          </a:bodyPr>
          <a:lstStyle/>
          <a:p>
            <a:pPr marL="285744" indent="-285744" algn="just">
              <a:buFont typeface="Wingdings" pitchFamily="2" charset="2"/>
              <a:buChar char="Ø"/>
            </a:pPr>
            <a:endParaRPr lang="en-US" altLang="ja-JP" sz="2400" spc="300" dirty="0" smtClean="0">
              <a:solidFill>
                <a:schemeClr val="tx1"/>
              </a:solidFill>
            </a:endParaRPr>
          </a:p>
          <a:p>
            <a:pPr marL="285744" indent="-285744" algn="just">
              <a:buFont typeface="Wingdings" pitchFamily="2" charset="2"/>
              <a:buChar char="Ø"/>
            </a:pPr>
            <a:r>
              <a:rPr lang="ja-JP" altLang="en-US" sz="2400" spc="300" dirty="0" smtClean="0">
                <a:solidFill>
                  <a:schemeClr val="tx1"/>
                </a:solidFill>
              </a:rPr>
              <a:t>緑のカーテン</a:t>
            </a:r>
            <a:r>
              <a:rPr lang="ja-JP" altLang="en-US" sz="2400" spc="300" dirty="0">
                <a:solidFill>
                  <a:schemeClr val="tx1"/>
                </a:solidFill>
              </a:rPr>
              <a:t>の成長に</a:t>
            </a:r>
            <a:r>
              <a:rPr lang="ja-JP" altLang="en-US" sz="2400" spc="300" dirty="0" smtClean="0">
                <a:solidFill>
                  <a:schemeClr val="tx1"/>
                </a:solidFill>
              </a:rPr>
              <a:t>伴い、緑のカーテンとすだれを設置している居室気温が何も設置しない居室と比べて</a:t>
            </a:r>
            <a:r>
              <a:rPr lang="ja-JP" altLang="en-US" sz="2400" spc="300" dirty="0" smtClean="0">
                <a:solidFill>
                  <a:srgbClr val="FF0000"/>
                </a:solidFill>
              </a:rPr>
              <a:t>低くなっている</a:t>
            </a:r>
            <a:endParaRPr lang="en-US" altLang="ja-JP" sz="2400" spc="300" dirty="0" smtClean="0">
              <a:solidFill>
                <a:srgbClr val="FF0000"/>
              </a:solidFill>
            </a:endParaRPr>
          </a:p>
          <a:p>
            <a:pPr marL="285744" indent="-285744" algn="just">
              <a:buFont typeface="Wingdings" pitchFamily="2" charset="2"/>
              <a:buChar char="Ø"/>
            </a:pPr>
            <a:endParaRPr lang="en-US" altLang="ja-JP" sz="800" spc="300" dirty="0">
              <a:solidFill>
                <a:schemeClr val="tx1"/>
              </a:solidFill>
            </a:endParaRPr>
          </a:p>
          <a:p>
            <a:pPr marL="285744" indent="-285744" algn="just">
              <a:buFont typeface="Wingdings" pitchFamily="2" charset="2"/>
              <a:buChar char="Ø"/>
            </a:pPr>
            <a:r>
              <a:rPr lang="ja-JP" altLang="en-US" sz="2400" spc="300" dirty="0" smtClean="0">
                <a:solidFill>
                  <a:schemeClr val="tx1"/>
                </a:solidFill>
                <a:latin typeface="+mn-ea"/>
              </a:rPr>
              <a:t>緑のカーテンとすだれに挟まれた空間は、外部よりも</a:t>
            </a:r>
            <a:r>
              <a:rPr lang="en-US" altLang="ja-JP" sz="2400" spc="300" dirty="0" smtClean="0">
                <a:solidFill>
                  <a:schemeClr val="tx1"/>
                </a:solidFill>
                <a:latin typeface="+mn-ea"/>
              </a:rPr>
              <a:t>1</a:t>
            </a:r>
            <a:r>
              <a:rPr lang="ja-JP" altLang="en-US" sz="2400" spc="300" dirty="0" smtClean="0">
                <a:solidFill>
                  <a:schemeClr val="tx1"/>
                </a:solidFill>
                <a:latin typeface="+mn-ea"/>
              </a:rPr>
              <a:t>～</a:t>
            </a:r>
            <a:r>
              <a:rPr lang="en-US" altLang="ja-JP" sz="2400" spc="300" dirty="0" smtClean="0">
                <a:solidFill>
                  <a:schemeClr val="tx1"/>
                </a:solidFill>
                <a:latin typeface="+mn-ea"/>
              </a:rPr>
              <a:t>2</a:t>
            </a:r>
            <a:r>
              <a:rPr lang="ja-JP" altLang="en-US" sz="2400" spc="300" dirty="0" smtClean="0">
                <a:solidFill>
                  <a:schemeClr val="tx1"/>
                </a:solidFill>
                <a:latin typeface="+mn-ea"/>
              </a:rPr>
              <a:t>℃高くなっており</a:t>
            </a:r>
            <a:r>
              <a:rPr lang="ja-JP" altLang="en-US" sz="2400" spc="300" dirty="0" smtClean="0">
                <a:solidFill>
                  <a:srgbClr val="FF0000"/>
                </a:solidFill>
                <a:latin typeface="+mn-ea"/>
              </a:rPr>
              <a:t>熱が</a:t>
            </a:r>
            <a:r>
              <a:rPr lang="ja-JP" altLang="en-US" sz="2400" spc="300" dirty="0">
                <a:solidFill>
                  <a:srgbClr val="FF0000"/>
                </a:solidFill>
                <a:latin typeface="+mn-ea"/>
              </a:rPr>
              <a:t>籠って</a:t>
            </a:r>
            <a:r>
              <a:rPr lang="ja-JP" altLang="en-US" sz="2400" spc="300" dirty="0" smtClean="0">
                <a:solidFill>
                  <a:srgbClr val="FF0000"/>
                </a:solidFill>
                <a:latin typeface="+mn-ea"/>
              </a:rPr>
              <a:t>いる</a:t>
            </a:r>
            <a:endParaRPr lang="en-US" altLang="ja-JP" sz="2400" spc="300" dirty="0" smtClean="0">
              <a:solidFill>
                <a:schemeClr val="tx1"/>
              </a:solidFill>
              <a:latin typeface="+mn-ea"/>
            </a:endParaRPr>
          </a:p>
          <a:p>
            <a:pPr marL="285744" indent="-285744" algn="just">
              <a:buFont typeface="Wingdings" pitchFamily="2" charset="2"/>
              <a:buChar char="Ø"/>
            </a:pPr>
            <a:endParaRPr lang="en-US" altLang="ja-JP" sz="800" spc="300" dirty="0">
              <a:solidFill>
                <a:schemeClr val="tx1"/>
              </a:solidFill>
            </a:endParaRPr>
          </a:p>
          <a:p>
            <a:pPr marL="285744" indent="-285744" algn="just">
              <a:buFont typeface="Wingdings" pitchFamily="2" charset="2"/>
              <a:buChar char="Ø"/>
            </a:pPr>
            <a:r>
              <a:rPr lang="ja-JP" altLang="en-US" sz="2400" spc="300" dirty="0">
                <a:solidFill>
                  <a:schemeClr val="tx1"/>
                </a:solidFill>
                <a:latin typeface="+mn-ea"/>
              </a:rPr>
              <a:t>軒下の屋外</a:t>
            </a:r>
            <a:r>
              <a:rPr lang="ja-JP" altLang="en-US" sz="2400" spc="300" dirty="0" smtClean="0">
                <a:solidFill>
                  <a:schemeClr val="tx1"/>
                </a:solidFill>
                <a:latin typeface="+mn-ea"/>
              </a:rPr>
              <a:t>空間では</a:t>
            </a:r>
            <a:r>
              <a:rPr lang="ja-JP" altLang="en-US" sz="2400" spc="300" dirty="0">
                <a:solidFill>
                  <a:schemeClr val="tx1"/>
                </a:solidFill>
                <a:latin typeface="+mn-ea"/>
              </a:rPr>
              <a:t>、緑カーテンによる気温差は日中</a:t>
            </a:r>
            <a:r>
              <a:rPr lang="ja-JP" altLang="en-US" sz="2400" spc="300" dirty="0" smtClean="0">
                <a:solidFill>
                  <a:schemeClr val="tx1"/>
                </a:solidFill>
                <a:latin typeface="+mn-ea"/>
              </a:rPr>
              <a:t>でも</a:t>
            </a:r>
            <a:r>
              <a:rPr lang="en-US" altLang="ja-JP" sz="2400" spc="300" dirty="0" smtClean="0">
                <a:solidFill>
                  <a:schemeClr val="tx1"/>
                </a:solidFill>
                <a:latin typeface="+mn-ea"/>
              </a:rPr>
              <a:t>1</a:t>
            </a:r>
            <a:r>
              <a:rPr lang="ja-JP" altLang="en-US" sz="2400" spc="300" dirty="0" smtClean="0">
                <a:solidFill>
                  <a:schemeClr val="tx1"/>
                </a:solidFill>
                <a:latin typeface="+mn-ea"/>
              </a:rPr>
              <a:t>℃</a:t>
            </a:r>
            <a:r>
              <a:rPr lang="ja-JP" altLang="en-US" sz="2400" spc="300" dirty="0">
                <a:solidFill>
                  <a:schemeClr val="tx1"/>
                </a:solidFill>
                <a:latin typeface="+mn-ea"/>
              </a:rPr>
              <a:t>以内</a:t>
            </a:r>
            <a:r>
              <a:rPr lang="ja-JP" altLang="en-US" sz="2400" spc="300" dirty="0" smtClean="0">
                <a:solidFill>
                  <a:schemeClr val="tx1"/>
                </a:solidFill>
                <a:latin typeface="+mn-ea"/>
              </a:rPr>
              <a:t>、</a:t>
            </a:r>
            <a:r>
              <a:rPr lang="ja-JP" altLang="en-US" sz="2400" spc="300" dirty="0" err="1" smtClean="0">
                <a:solidFill>
                  <a:schemeClr val="tx1"/>
                </a:solidFill>
                <a:latin typeface="+mn-ea"/>
              </a:rPr>
              <a:t>す</a:t>
            </a:r>
            <a:r>
              <a:rPr lang="ja-JP" altLang="en-US" sz="2400" spc="300" dirty="0" smtClean="0">
                <a:solidFill>
                  <a:schemeClr val="tx1"/>
                </a:solidFill>
                <a:latin typeface="+mn-ea"/>
              </a:rPr>
              <a:t>だれと</a:t>
            </a:r>
            <a:r>
              <a:rPr lang="ja-JP" altLang="en-US" sz="2400" spc="300" dirty="0">
                <a:solidFill>
                  <a:schemeClr val="tx1"/>
                </a:solidFill>
                <a:latin typeface="+mn-ea"/>
              </a:rPr>
              <a:t>の</a:t>
            </a:r>
            <a:r>
              <a:rPr lang="ja-JP" altLang="en-US" sz="2400" spc="300" dirty="0" smtClean="0">
                <a:solidFill>
                  <a:schemeClr val="tx1"/>
                </a:solidFill>
                <a:latin typeface="+mn-ea"/>
              </a:rPr>
              <a:t>併用によっても</a:t>
            </a:r>
            <a:r>
              <a:rPr lang="en-US" altLang="ja-JP" sz="2400" spc="300" dirty="0" smtClean="0">
                <a:solidFill>
                  <a:schemeClr val="tx1"/>
                </a:solidFill>
                <a:latin typeface="+mn-ea"/>
              </a:rPr>
              <a:t>1</a:t>
            </a:r>
            <a:r>
              <a:rPr lang="ja-JP" altLang="en-US" sz="2400" spc="300" dirty="0">
                <a:solidFill>
                  <a:schemeClr val="tx1"/>
                </a:solidFill>
                <a:latin typeface="+mn-ea"/>
              </a:rPr>
              <a:t>～</a:t>
            </a:r>
            <a:r>
              <a:rPr lang="en-US" altLang="ja-JP" sz="2400" spc="300" dirty="0">
                <a:solidFill>
                  <a:schemeClr val="tx1"/>
                </a:solidFill>
                <a:latin typeface="+mn-ea"/>
              </a:rPr>
              <a:t>2</a:t>
            </a:r>
            <a:r>
              <a:rPr lang="ja-JP" altLang="en-US" sz="2400" spc="300" dirty="0">
                <a:solidFill>
                  <a:schemeClr val="tx1"/>
                </a:solidFill>
                <a:latin typeface="+mn-ea"/>
              </a:rPr>
              <a:t>℃程度で</a:t>
            </a:r>
            <a:r>
              <a:rPr lang="ja-JP" altLang="en-US" sz="2400" spc="300" dirty="0" smtClean="0">
                <a:solidFill>
                  <a:schemeClr val="tx1"/>
                </a:solidFill>
                <a:latin typeface="+mn-ea"/>
              </a:rPr>
              <a:t>、</a:t>
            </a:r>
            <a:r>
              <a:rPr lang="ja-JP" altLang="en-US" sz="2400" spc="300" dirty="0" smtClean="0">
                <a:solidFill>
                  <a:srgbClr val="FF0000"/>
                </a:solidFill>
                <a:latin typeface="+mn-ea"/>
              </a:rPr>
              <a:t>大幅な気温差は</a:t>
            </a:r>
            <a:r>
              <a:rPr lang="ja-JP" altLang="en-US" sz="2400" spc="300" dirty="0">
                <a:solidFill>
                  <a:srgbClr val="FF0000"/>
                </a:solidFill>
                <a:latin typeface="+mn-ea"/>
              </a:rPr>
              <a:t>見</a:t>
            </a:r>
            <a:r>
              <a:rPr lang="ja-JP" altLang="en-US" sz="2400" spc="300" dirty="0" smtClean="0">
                <a:solidFill>
                  <a:srgbClr val="FF0000"/>
                </a:solidFill>
                <a:latin typeface="+mn-ea"/>
              </a:rPr>
              <a:t>られない</a:t>
            </a:r>
            <a:endParaRPr lang="en-US" altLang="ja-JP" sz="2400" spc="300" dirty="0">
              <a:solidFill>
                <a:srgbClr val="FF0000"/>
              </a:solidFill>
              <a:latin typeface="+mn-ea"/>
            </a:endParaRPr>
          </a:p>
          <a:p>
            <a:pPr marL="285744" indent="-285744" algn="just">
              <a:buFont typeface="Wingdings" pitchFamily="2" charset="2"/>
              <a:buChar char="Ø"/>
            </a:pPr>
            <a:endParaRPr lang="en-US" altLang="ja-JP" sz="800" spc="300" dirty="0" smtClean="0">
              <a:solidFill>
                <a:schemeClr val="tx1"/>
              </a:solidFill>
              <a:latin typeface="+mn-ea"/>
            </a:endParaRPr>
          </a:p>
          <a:p>
            <a:pPr marL="285744" indent="-285744" algn="just">
              <a:buFont typeface="Wingdings" pitchFamily="2" charset="2"/>
              <a:buChar char="Ø"/>
            </a:pPr>
            <a:r>
              <a:rPr lang="ja-JP" altLang="en-US" sz="2400" spc="300" dirty="0">
                <a:solidFill>
                  <a:schemeClr val="tx1"/>
                </a:solidFill>
                <a:latin typeface="+mn-ea"/>
              </a:rPr>
              <a:t>軒下のグローブ温度は緑</a:t>
            </a:r>
            <a:r>
              <a:rPr lang="ja-JP" altLang="en-US" sz="2400" spc="300" dirty="0" smtClean="0">
                <a:solidFill>
                  <a:schemeClr val="tx1"/>
                </a:solidFill>
                <a:latin typeface="+mn-ea"/>
              </a:rPr>
              <a:t>のカーテンの有無</a:t>
            </a:r>
            <a:r>
              <a:rPr lang="ja-JP" altLang="en-US" sz="2400" spc="300" dirty="0">
                <a:solidFill>
                  <a:schemeClr val="tx1"/>
                </a:solidFill>
                <a:latin typeface="+mn-ea"/>
              </a:rPr>
              <a:t>に</a:t>
            </a:r>
            <a:r>
              <a:rPr lang="ja-JP" altLang="en-US" sz="2400" spc="300" dirty="0" smtClean="0">
                <a:solidFill>
                  <a:schemeClr val="tx1"/>
                </a:solidFill>
                <a:latin typeface="+mn-ea"/>
              </a:rPr>
              <a:t>よって</a:t>
            </a:r>
            <a:r>
              <a:rPr lang="en-US" altLang="ja-JP" sz="2400" spc="300" dirty="0" smtClean="0">
                <a:solidFill>
                  <a:srgbClr val="FF0000"/>
                </a:solidFill>
                <a:latin typeface="+mn-ea"/>
              </a:rPr>
              <a:t>3</a:t>
            </a:r>
            <a:r>
              <a:rPr lang="ja-JP" altLang="en-US" sz="2400" spc="300" dirty="0" smtClean="0">
                <a:solidFill>
                  <a:srgbClr val="FF0000"/>
                </a:solidFill>
                <a:latin typeface="+mn-ea"/>
              </a:rPr>
              <a:t>℃以上</a:t>
            </a:r>
            <a:r>
              <a:rPr lang="ja-JP" altLang="en-US" sz="2400" spc="300" dirty="0" smtClean="0">
                <a:solidFill>
                  <a:schemeClr val="tx1"/>
                </a:solidFill>
                <a:latin typeface="+mn-ea"/>
              </a:rPr>
              <a:t>の差が出ており、放射環境の改善による温熱環境緩和効果</a:t>
            </a:r>
            <a:r>
              <a:rPr lang="ja-JP" altLang="en-US" sz="2400" spc="300" dirty="0">
                <a:solidFill>
                  <a:schemeClr val="tx1"/>
                </a:solidFill>
                <a:latin typeface="+mn-ea"/>
              </a:rPr>
              <a:t>は</a:t>
            </a:r>
            <a:r>
              <a:rPr lang="ja-JP" altLang="en-US" sz="2400" spc="300" dirty="0" smtClean="0">
                <a:solidFill>
                  <a:srgbClr val="FF0000"/>
                </a:solidFill>
                <a:latin typeface="+mn-ea"/>
              </a:rPr>
              <a:t>大きい</a:t>
            </a:r>
            <a:endParaRPr lang="en-US" altLang="ja-JP" sz="2400" spc="300" dirty="0" smtClean="0">
              <a:solidFill>
                <a:srgbClr val="FF0000"/>
              </a:solidFill>
              <a:latin typeface="+mn-ea"/>
            </a:endParaRPr>
          </a:p>
          <a:p>
            <a:pPr marL="285744" indent="-285744" algn="just">
              <a:buFont typeface="Wingdings" pitchFamily="2" charset="2"/>
              <a:buChar char="Ø"/>
            </a:pPr>
            <a:endParaRPr lang="en-US" altLang="ja-JP" sz="2000" dirty="0">
              <a:solidFill>
                <a:schemeClr val="tx1"/>
              </a:solidFill>
            </a:endParaRPr>
          </a:p>
          <a:p>
            <a:pPr marL="285744" indent="-285744" algn="just">
              <a:buFont typeface="Wingdings" pitchFamily="2" charset="2"/>
              <a:buChar char="Ø"/>
            </a:pPr>
            <a:endParaRPr lang="en-US" altLang="ja-JP" sz="2000" dirty="0">
              <a:solidFill>
                <a:schemeClr val="tx1"/>
              </a:solidFill>
              <a:latin typeface="+mn-ea"/>
            </a:endParaRPr>
          </a:p>
        </p:txBody>
      </p:sp>
    </p:spTree>
    <p:extLst>
      <p:ext uri="{BB962C8B-B14F-4D97-AF65-F5344CB8AC3E}">
        <p14:creationId xmlns:p14="http://schemas.microsoft.com/office/powerpoint/2010/main" val="47093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8629" y="3420626"/>
            <a:ext cx="4539412" cy="267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857250" y="377295"/>
            <a:ext cx="7406640" cy="681848"/>
          </a:xfrm>
        </p:spPr>
        <p:txBody>
          <a:bodyPr>
            <a:normAutofit/>
          </a:bodyPr>
          <a:lstStyle/>
          <a:p>
            <a:pPr algn="ctr"/>
            <a:r>
              <a:rPr lang="ja-JP" altLang="en-US" sz="3600" dirty="0" smtClean="0">
                <a:solidFill>
                  <a:schemeClr val="tx1"/>
                </a:solidFill>
              </a:rPr>
              <a:t>緑</a:t>
            </a:r>
            <a:r>
              <a:rPr kumimoji="1" lang="ja-JP" altLang="en-US" sz="3600" dirty="0" smtClean="0">
                <a:solidFill>
                  <a:schemeClr val="tx1"/>
                </a:solidFill>
              </a:rPr>
              <a:t>のカーテンの特性</a:t>
            </a:r>
            <a:endParaRPr kumimoji="1" lang="ja-JP" altLang="en-US" sz="3600" dirty="0">
              <a:solidFill>
                <a:schemeClr val="tx1"/>
              </a:solidFill>
            </a:endParaRPr>
          </a:p>
        </p:txBody>
      </p:sp>
      <p:sp>
        <p:nvSpPr>
          <p:cNvPr id="3" name="コンテンツ プレースホルダー 2"/>
          <p:cNvSpPr>
            <a:spLocks noGrp="1"/>
          </p:cNvSpPr>
          <p:nvPr>
            <p:ph idx="1"/>
          </p:nvPr>
        </p:nvSpPr>
        <p:spPr>
          <a:xfrm>
            <a:off x="4166321" y="6083821"/>
            <a:ext cx="4193975" cy="424249"/>
          </a:xfrm>
        </p:spPr>
        <p:txBody>
          <a:bodyPr>
            <a:normAutofit/>
          </a:bodyPr>
          <a:lstStyle/>
          <a:p>
            <a:pPr marL="34290" indent="0">
              <a:buNone/>
            </a:pPr>
            <a:r>
              <a:rPr kumimoji="1" lang="ja-JP" altLang="en-US" sz="2400" dirty="0" smtClean="0">
                <a:solidFill>
                  <a:schemeClr val="tx1"/>
                </a:solidFill>
              </a:rPr>
              <a:t>サーモグラフィによる熱画像</a:t>
            </a:r>
            <a:endParaRPr kumimoji="1" lang="ja-JP" altLang="en-US" sz="2400" dirty="0">
              <a:solidFill>
                <a:schemeClr val="tx1"/>
              </a:solidFill>
            </a:endParaRPr>
          </a:p>
        </p:txBody>
      </p:sp>
      <p:pic>
        <p:nvPicPr>
          <p:cNvPr id="1027" name="Picture 3" descr="E:\20110816杉並TVS\8160005V.JPG"/>
          <p:cNvPicPr>
            <a:picLocks noChangeAspect="1" noChangeArrowheads="1"/>
          </p:cNvPicPr>
          <p:nvPr/>
        </p:nvPicPr>
        <p:blipFill>
          <a:blip r:embed="rId3"/>
          <a:srcRect/>
          <a:stretch>
            <a:fillRect/>
          </a:stretch>
        </p:blipFill>
        <p:spPr bwMode="auto">
          <a:xfrm>
            <a:off x="412583" y="3414761"/>
            <a:ext cx="3575963" cy="2681972"/>
          </a:xfrm>
          <a:prstGeom prst="rect">
            <a:avLst/>
          </a:prstGeom>
          <a:noFill/>
        </p:spPr>
      </p:pic>
      <p:sp>
        <p:nvSpPr>
          <p:cNvPr id="6" name="コンテンツ プレースホルダー 2"/>
          <p:cNvSpPr txBox="1">
            <a:spLocks/>
          </p:cNvSpPr>
          <p:nvPr/>
        </p:nvSpPr>
        <p:spPr>
          <a:xfrm>
            <a:off x="1149300" y="6083820"/>
            <a:ext cx="2102528" cy="424249"/>
          </a:xfrm>
          <a:prstGeom prst="rect">
            <a:avLst/>
          </a:prstGeom>
        </p:spPr>
        <p:txBody>
          <a:bodyPr vert="horz" lIns="91440" tIns="45720" rIns="91440" bIns="45720" rtlCol="0">
            <a:normAutofit/>
          </a:bodyPr>
          <a:lstStyle/>
          <a:p>
            <a:pPr marL="34290" marR="0" lvl="0" algn="l" defTabSz="685800" rtl="0" eaLnBrk="1" fontAlgn="auto" latinLnBrk="0" hangingPunct="1">
              <a:lnSpc>
                <a:spcPct val="90000"/>
              </a:lnSpc>
              <a:spcBef>
                <a:spcPts val="1000"/>
              </a:spcBef>
              <a:spcAft>
                <a:spcPts val="0"/>
              </a:spcAft>
              <a:buClr>
                <a:schemeClr val="accent1"/>
              </a:buClr>
              <a:buSzPct val="80000"/>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緑のカーテン</a:t>
            </a:r>
            <a:endParaRPr kumimoji="1" lang="ja-JP"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円/楕円 3"/>
          <p:cNvSpPr/>
          <p:nvPr/>
        </p:nvSpPr>
        <p:spPr>
          <a:xfrm>
            <a:off x="4560570" y="3949148"/>
            <a:ext cx="1997765" cy="1033669"/>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p:nvSpPr>
        <p:spPr>
          <a:xfrm>
            <a:off x="857250" y="3949148"/>
            <a:ext cx="1997765" cy="1033669"/>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タイトル 1"/>
          <p:cNvSpPr txBox="1">
            <a:spLocks/>
          </p:cNvSpPr>
          <p:nvPr/>
        </p:nvSpPr>
        <p:spPr>
          <a:xfrm>
            <a:off x="412583" y="1219233"/>
            <a:ext cx="8181876" cy="1778326"/>
          </a:xfrm>
          <a:prstGeom prst="rect">
            <a:avLst/>
          </a:prstGeom>
          <a:ln w="38100">
            <a:solidFill>
              <a:srgbClr val="FF0000"/>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4000" kern="1200">
                <a:solidFill>
                  <a:schemeClr val="accent1"/>
                </a:solidFill>
                <a:latin typeface="+mj-lt"/>
                <a:ea typeface="+mj-ea"/>
                <a:cs typeface="+mj-cs"/>
              </a:defRPr>
            </a:lvl1pPr>
          </a:lstStyle>
          <a:p>
            <a:pPr algn="just"/>
            <a:r>
              <a:rPr lang="ja-JP" altLang="en-US" sz="2800" spc="600" dirty="0" smtClean="0">
                <a:solidFill>
                  <a:schemeClr val="tx1"/>
                </a:solidFill>
              </a:rPr>
              <a:t>サーモグラフィを用いて緑のカーテンの熱画像を見た場合、屋根や道路の表面温度と比較して</a:t>
            </a:r>
            <a:r>
              <a:rPr lang="ja-JP" altLang="en-US" sz="2800" spc="600" dirty="0" smtClean="0">
                <a:solidFill>
                  <a:schemeClr val="tx1"/>
                </a:solidFill>
                <a:latin typeface="+mj-ea"/>
              </a:rPr>
              <a:t>低い</a:t>
            </a:r>
            <a:r>
              <a:rPr lang="ja-JP" altLang="en-US" sz="2800" spc="600" dirty="0">
                <a:solidFill>
                  <a:schemeClr val="tx1"/>
                </a:solidFill>
                <a:latin typeface="+mj-ea"/>
              </a:rPr>
              <a:t>温度</a:t>
            </a:r>
            <a:r>
              <a:rPr lang="ja-JP" altLang="en-US" sz="2800" spc="600" dirty="0" smtClean="0">
                <a:solidFill>
                  <a:schemeClr val="tx1"/>
                </a:solidFill>
                <a:latin typeface="+mj-ea"/>
              </a:rPr>
              <a:t>を保っていることが確認できる。</a:t>
            </a:r>
            <a:endParaRPr lang="ja-JP" altLang="en-US" sz="2800" spc="600" dirty="0">
              <a:solidFill>
                <a:schemeClr val="tx1"/>
              </a:solidFill>
            </a:endParaRPr>
          </a:p>
        </p:txBody>
      </p:sp>
      <p:cxnSp>
        <p:nvCxnSpPr>
          <p:cNvPr id="7" name="直線矢印コネクタ 6"/>
          <p:cNvCxnSpPr>
            <a:stCxn id="9" idx="2"/>
          </p:cNvCxnSpPr>
          <p:nvPr/>
        </p:nvCxnSpPr>
        <p:spPr>
          <a:xfrm flipH="1">
            <a:off x="2029523" y="2997559"/>
            <a:ext cx="2473998" cy="9387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9" idx="2"/>
            <a:endCxn id="4" idx="0"/>
          </p:cNvCxnSpPr>
          <p:nvPr/>
        </p:nvCxnSpPr>
        <p:spPr>
          <a:xfrm>
            <a:off x="4503521" y="2997559"/>
            <a:ext cx="1055932" cy="9515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493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5724" y="249221"/>
            <a:ext cx="7188773" cy="921127"/>
          </a:xfrm>
        </p:spPr>
        <p:txBody>
          <a:bodyPr>
            <a:normAutofit/>
          </a:bodyPr>
          <a:lstStyle/>
          <a:p>
            <a:pPr algn="ctr"/>
            <a:r>
              <a:rPr lang="ja-JP" altLang="en-US" sz="3600" dirty="0" smtClean="0">
                <a:solidFill>
                  <a:schemeClr val="tx1"/>
                </a:solidFill>
              </a:rPr>
              <a:t>本研究の背景</a:t>
            </a:r>
            <a:endParaRPr kumimoji="1" lang="ja-JP" altLang="en-US" sz="3600" dirty="0">
              <a:solidFill>
                <a:schemeClr val="tx1"/>
              </a:solidFill>
            </a:endParaRPr>
          </a:p>
        </p:txBody>
      </p:sp>
      <p:sp>
        <p:nvSpPr>
          <p:cNvPr id="3" name="コンテンツ プレースホルダー 2"/>
          <p:cNvSpPr>
            <a:spLocks noGrp="1"/>
          </p:cNvSpPr>
          <p:nvPr>
            <p:ph idx="1"/>
          </p:nvPr>
        </p:nvSpPr>
        <p:spPr>
          <a:xfrm>
            <a:off x="193940" y="1147988"/>
            <a:ext cx="8732346" cy="6486526"/>
          </a:xfrm>
        </p:spPr>
        <p:txBody>
          <a:bodyPr>
            <a:normAutofit/>
          </a:bodyPr>
          <a:lstStyle/>
          <a:p>
            <a:pPr marL="34290" indent="0" algn="just">
              <a:buNone/>
            </a:pPr>
            <a:r>
              <a:rPr lang="ja-JP" altLang="en-US" sz="2800" spc="600" dirty="0" smtClean="0">
                <a:solidFill>
                  <a:schemeClr val="tx1"/>
                </a:solidFill>
                <a:latin typeface="+mj-ea"/>
                <a:ea typeface="+mj-ea"/>
              </a:rPr>
              <a:t>緑のカーテンには周囲の放射環境の改善や体感温度の低下効果が期待されている</a:t>
            </a:r>
            <a:endParaRPr lang="en-US" altLang="ja-JP" sz="2800" spc="600" dirty="0" smtClean="0">
              <a:solidFill>
                <a:schemeClr val="tx1"/>
              </a:solidFill>
              <a:latin typeface="+mj-ea"/>
              <a:ea typeface="+mj-ea"/>
            </a:endParaRPr>
          </a:p>
          <a:p>
            <a:pPr marL="34290" indent="0" algn="just">
              <a:buNone/>
            </a:pPr>
            <a:endParaRPr lang="en-US" altLang="ja-JP" sz="1050" spc="600" dirty="0" smtClean="0">
              <a:solidFill>
                <a:schemeClr val="tx1"/>
              </a:solidFill>
              <a:latin typeface="+mj-ea"/>
              <a:ea typeface="+mj-ea"/>
            </a:endParaRPr>
          </a:p>
          <a:p>
            <a:pPr marL="34290" indent="0" algn="just">
              <a:buNone/>
            </a:pPr>
            <a:r>
              <a:rPr lang="ja-JP" altLang="en-US" sz="2800" spc="600" dirty="0" smtClean="0">
                <a:solidFill>
                  <a:schemeClr val="tx1"/>
                </a:solidFill>
                <a:latin typeface="+mj-ea"/>
                <a:ea typeface="+mj-ea"/>
              </a:rPr>
              <a:t>周辺の放射熱を含めた実験を行う場合、一般住宅では住民の方への負荷が大きい</a:t>
            </a:r>
            <a:endParaRPr lang="en-US" altLang="ja-JP" sz="2800" spc="600" dirty="0" smtClean="0">
              <a:solidFill>
                <a:schemeClr val="tx1"/>
              </a:solidFill>
              <a:latin typeface="+mj-ea"/>
              <a:ea typeface="+mj-ea"/>
            </a:endParaRPr>
          </a:p>
          <a:p>
            <a:pPr marL="34290" indent="0" algn="just">
              <a:buNone/>
            </a:pPr>
            <a:endParaRPr lang="en-US" altLang="ja-JP" sz="1050" spc="600" dirty="0" smtClean="0">
              <a:solidFill>
                <a:schemeClr val="tx1"/>
              </a:solidFill>
              <a:latin typeface="+mj-ea"/>
              <a:ea typeface="+mj-ea"/>
            </a:endParaRPr>
          </a:p>
          <a:p>
            <a:pPr marL="34290" indent="0" algn="just">
              <a:buNone/>
            </a:pPr>
            <a:r>
              <a:rPr lang="ja-JP" altLang="en-US" sz="2800" spc="600" dirty="0" smtClean="0">
                <a:solidFill>
                  <a:schemeClr val="tx1"/>
                </a:solidFill>
                <a:latin typeface="+mj-ea"/>
                <a:ea typeface="+mj-ea"/>
              </a:rPr>
              <a:t>人が暮らしている住宅で周囲の放射熱を含めた系統的な実験を行った例はこれまでほとんどなかった</a:t>
            </a:r>
            <a:endParaRPr lang="en-US" altLang="ja-JP" sz="2800" spc="600" dirty="0" smtClean="0">
              <a:solidFill>
                <a:schemeClr val="tx1"/>
              </a:solidFill>
              <a:latin typeface="+mj-ea"/>
              <a:ea typeface="+mj-ea"/>
            </a:endParaRPr>
          </a:p>
          <a:p>
            <a:pPr marL="34290" indent="0" algn="just">
              <a:buNone/>
            </a:pPr>
            <a:endParaRPr lang="en-US" altLang="ja-JP" sz="1050" spc="600" dirty="0" smtClean="0">
              <a:solidFill>
                <a:schemeClr val="tx1"/>
              </a:solidFill>
              <a:latin typeface="+mj-ea"/>
              <a:ea typeface="+mj-ea"/>
            </a:endParaRPr>
          </a:p>
          <a:p>
            <a:pPr marL="34290" indent="0" algn="just">
              <a:buNone/>
            </a:pPr>
            <a:r>
              <a:rPr lang="ja-JP" altLang="en-US" sz="2800" spc="600" dirty="0" smtClean="0">
                <a:solidFill>
                  <a:schemeClr val="tx1"/>
                </a:solidFill>
                <a:latin typeface="+mj-ea"/>
                <a:ea typeface="+mj-ea"/>
              </a:rPr>
              <a:t>毎年緑のカーテンを設置している一般住宅にて本測定に協力して頂ける機会を得ることができた</a:t>
            </a:r>
            <a:endParaRPr lang="en-US" altLang="ja-JP" sz="2800" spc="600" dirty="0" smtClean="0">
              <a:solidFill>
                <a:schemeClr val="tx1"/>
              </a:solidFill>
              <a:latin typeface="+mj-ea"/>
              <a:ea typeface="+mj-ea"/>
            </a:endParaRPr>
          </a:p>
        </p:txBody>
      </p:sp>
      <p:sp>
        <p:nvSpPr>
          <p:cNvPr id="4" name="下矢印 3"/>
          <p:cNvSpPr/>
          <p:nvPr/>
        </p:nvSpPr>
        <p:spPr>
          <a:xfrm>
            <a:off x="4267529" y="1948701"/>
            <a:ext cx="585161" cy="357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下矢印 4"/>
          <p:cNvSpPr/>
          <p:nvPr/>
        </p:nvSpPr>
        <p:spPr>
          <a:xfrm>
            <a:off x="4267529" y="4630057"/>
            <a:ext cx="585161" cy="347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下矢印 5"/>
          <p:cNvSpPr/>
          <p:nvPr/>
        </p:nvSpPr>
        <p:spPr>
          <a:xfrm>
            <a:off x="4267532" y="3146021"/>
            <a:ext cx="585161" cy="357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Tree>
    <p:extLst>
      <p:ext uri="{BB962C8B-B14F-4D97-AF65-F5344CB8AC3E}">
        <p14:creationId xmlns:p14="http://schemas.microsoft.com/office/powerpoint/2010/main" val="3839527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タイトル 1"/>
          <p:cNvSpPr txBox="1">
            <a:spLocks/>
          </p:cNvSpPr>
          <p:nvPr/>
        </p:nvSpPr>
        <p:spPr>
          <a:xfrm>
            <a:off x="-1054113" y="1787160"/>
            <a:ext cx="2234125" cy="585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endParaRPr lang="ja-JP" altLang="en-US" sz="2800" dirty="0">
              <a:solidFill>
                <a:schemeClr val="tx1"/>
              </a:solidFill>
            </a:endParaRPr>
          </a:p>
        </p:txBody>
      </p:sp>
      <p:sp>
        <p:nvSpPr>
          <p:cNvPr id="16" name="コンテンツ プレースホルダー 2"/>
          <p:cNvSpPr>
            <a:spLocks noGrp="1"/>
          </p:cNvSpPr>
          <p:nvPr>
            <p:ph idx="1"/>
          </p:nvPr>
        </p:nvSpPr>
        <p:spPr>
          <a:xfrm>
            <a:off x="234176" y="223024"/>
            <a:ext cx="8709102" cy="6490010"/>
          </a:xfrm>
          <a:ln>
            <a:noFill/>
          </a:ln>
        </p:spPr>
        <p:txBody>
          <a:bodyPr>
            <a:normAutofit/>
          </a:bodyPr>
          <a:lstStyle/>
          <a:p>
            <a:pPr marL="34290" indent="0" algn="ctr">
              <a:buNone/>
            </a:pPr>
            <a:r>
              <a:rPr lang="ja-JP" altLang="en-US" sz="3600" dirty="0" smtClean="0">
                <a:solidFill>
                  <a:schemeClr val="tx1"/>
                </a:solidFill>
                <a:latin typeface="+mj-ea"/>
                <a:ea typeface="+mj-ea"/>
              </a:rPr>
              <a:t>研究目的</a:t>
            </a:r>
            <a:endParaRPr lang="en-US" altLang="ja-JP" sz="3600" dirty="0" smtClean="0">
              <a:solidFill>
                <a:schemeClr val="tx1"/>
              </a:solidFill>
              <a:latin typeface="+mj-ea"/>
              <a:ea typeface="+mj-ea"/>
            </a:endParaRPr>
          </a:p>
          <a:p>
            <a:pPr marL="34290" indent="0" algn="just">
              <a:buNone/>
            </a:pPr>
            <a:r>
              <a:rPr lang="en-US" altLang="ja-JP" sz="2800" dirty="0">
                <a:solidFill>
                  <a:schemeClr val="tx1"/>
                </a:solidFill>
                <a:latin typeface="+mj-ea"/>
                <a:ea typeface="+mj-ea"/>
              </a:rPr>
              <a:t/>
            </a:r>
            <a:br>
              <a:rPr lang="en-US" altLang="ja-JP" sz="2800" dirty="0">
                <a:solidFill>
                  <a:schemeClr val="tx1"/>
                </a:solidFill>
                <a:latin typeface="+mj-ea"/>
                <a:ea typeface="+mj-ea"/>
              </a:rPr>
            </a:br>
            <a:endParaRPr lang="en-US" altLang="ja-JP" sz="2800" dirty="0" smtClean="0">
              <a:solidFill>
                <a:schemeClr val="tx1"/>
              </a:solidFill>
              <a:latin typeface="+mj-ea"/>
              <a:ea typeface="+mj-ea"/>
            </a:endParaRPr>
          </a:p>
          <a:p>
            <a:pPr marL="34290" indent="0" algn="just">
              <a:buNone/>
            </a:pPr>
            <a:r>
              <a:rPr lang="ja-JP" altLang="en-US" sz="3200" spc="600" dirty="0" smtClean="0">
                <a:solidFill>
                  <a:schemeClr val="tx1"/>
                </a:solidFill>
                <a:latin typeface="+mj-ea"/>
                <a:ea typeface="+mj-ea"/>
              </a:rPr>
              <a:t>本実測</a:t>
            </a:r>
            <a:r>
              <a:rPr lang="ja-JP" altLang="en-US" sz="3200" spc="600" dirty="0" smtClean="0">
                <a:solidFill>
                  <a:schemeClr val="tx1"/>
                </a:solidFill>
                <a:latin typeface="+mj-ea"/>
                <a:ea typeface="+mj-ea"/>
              </a:rPr>
              <a:t>は実際に住民の方が住んでいる一般住宅で周辺の放射環境を含めた系統的な温熱環境実測を行う</a:t>
            </a:r>
            <a:endParaRPr lang="en-US" altLang="ja-JP" sz="3200" spc="600" dirty="0" smtClean="0">
              <a:solidFill>
                <a:schemeClr val="tx1"/>
              </a:solidFill>
              <a:latin typeface="+mj-ea"/>
              <a:ea typeface="+mj-ea"/>
            </a:endParaRPr>
          </a:p>
          <a:p>
            <a:pPr marL="34290" indent="0" algn="just">
              <a:buNone/>
            </a:pPr>
            <a:endParaRPr lang="en-US" altLang="ja-JP" sz="3200" spc="600" dirty="0" smtClean="0">
              <a:solidFill>
                <a:schemeClr val="tx1"/>
              </a:solidFill>
              <a:latin typeface="+mj-ea"/>
              <a:ea typeface="+mj-ea"/>
            </a:endParaRPr>
          </a:p>
          <a:p>
            <a:pPr marL="34290" indent="0" algn="just">
              <a:buNone/>
            </a:pPr>
            <a:r>
              <a:rPr lang="ja-JP" altLang="en-US" sz="3200" spc="600" dirty="0" smtClean="0">
                <a:solidFill>
                  <a:schemeClr val="tx1"/>
                </a:solidFill>
                <a:latin typeface="+mj-ea"/>
                <a:ea typeface="+mj-ea"/>
              </a:rPr>
              <a:t>緑のカーテンの成長前から成長後にかけての実測期間に軒下や居室内で緑のカーテンの有無によって放射環境にどのような変化があるのかを確認する</a:t>
            </a:r>
            <a:endParaRPr lang="en-US" altLang="ja-JP" sz="3200" spc="600" dirty="0">
              <a:solidFill>
                <a:schemeClr val="tx1"/>
              </a:solidFill>
            </a:endParaRPr>
          </a:p>
          <a:p>
            <a:endParaRPr kumimoji="1" lang="en-US" altLang="ja-JP" sz="2800" dirty="0">
              <a:solidFill>
                <a:schemeClr val="tx1"/>
              </a:solidFill>
            </a:endParaRPr>
          </a:p>
        </p:txBody>
      </p:sp>
      <p:sp>
        <p:nvSpPr>
          <p:cNvPr id="9" name="下矢印 8"/>
          <p:cNvSpPr/>
          <p:nvPr/>
        </p:nvSpPr>
        <p:spPr>
          <a:xfrm>
            <a:off x="4326291" y="3283962"/>
            <a:ext cx="675247" cy="4350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Tree>
    <p:extLst>
      <p:ext uri="{BB962C8B-B14F-4D97-AF65-F5344CB8AC3E}">
        <p14:creationId xmlns:p14="http://schemas.microsoft.com/office/powerpoint/2010/main" val="2847939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図 60"/>
          <p:cNvPicPr>
            <a:picLocks noChangeAspect="1"/>
          </p:cNvPicPr>
          <p:nvPr/>
        </p:nvPicPr>
        <p:blipFill rotWithShape="1">
          <a:blip r:embed="rId3"/>
          <a:srcRect l="2532"/>
          <a:stretch/>
        </p:blipFill>
        <p:spPr>
          <a:xfrm>
            <a:off x="258199" y="2328511"/>
            <a:ext cx="8697483" cy="4310563"/>
          </a:xfrm>
          <a:prstGeom prst="rect">
            <a:avLst/>
          </a:prstGeom>
        </p:spPr>
      </p:pic>
      <p:sp>
        <p:nvSpPr>
          <p:cNvPr id="3" name="コンテンツ プレースホルダー 2"/>
          <p:cNvSpPr>
            <a:spLocks noGrp="1"/>
          </p:cNvSpPr>
          <p:nvPr>
            <p:ph sz="half" idx="1"/>
          </p:nvPr>
        </p:nvSpPr>
        <p:spPr>
          <a:xfrm>
            <a:off x="429479" y="1341559"/>
            <a:ext cx="3379229" cy="986952"/>
          </a:xfrm>
          <a:solidFill>
            <a:schemeClr val="bg1"/>
          </a:solidFill>
          <a:ln w="28575">
            <a:solidFill>
              <a:srgbClr val="FF0000"/>
            </a:solidFill>
          </a:ln>
        </p:spPr>
        <p:txBody>
          <a:bodyPr>
            <a:normAutofit/>
          </a:bodyPr>
          <a:lstStyle/>
          <a:p>
            <a:pPr marL="34290" indent="0" algn="just">
              <a:buNone/>
            </a:pPr>
            <a:r>
              <a:rPr kumimoji="1" lang="ja-JP" altLang="en-US" sz="2800" spc="300" dirty="0" smtClean="0">
                <a:solidFill>
                  <a:schemeClr val="tx1"/>
                </a:solidFill>
              </a:rPr>
              <a:t>神奈川県</a:t>
            </a:r>
            <a:endParaRPr kumimoji="1" lang="en-US" altLang="ja-JP" sz="2800" spc="300" dirty="0" smtClean="0">
              <a:solidFill>
                <a:schemeClr val="tx1"/>
              </a:solidFill>
            </a:endParaRPr>
          </a:p>
          <a:p>
            <a:pPr marL="34290" indent="0">
              <a:buNone/>
            </a:pPr>
            <a:r>
              <a:rPr kumimoji="1" lang="ja-JP" altLang="en-US" sz="2800" spc="300" dirty="0" smtClean="0">
                <a:solidFill>
                  <a:schemeClr val="tx1"/>
                </a:solidFill>
              </a:rPr>
              <a:t>川崎市高津区久地</a:t>
            </a:r>
            <a:endParaRPr kumimoji="1" lang="en-US" altLang="ja-JP" sz="2800" spc="300" dirty="0" smtClean="0">
              <a:solidFill>
                <a:schemeClr val="tx1"/>
              </a:solidFill>
            </a:endParaRPr>
          </a:p>
          <a:p>
            <a:endParaRPr kumimoji="1" lang="ja-JP" altLang="en-US" sz="2800" dirty="0">
              <a:solidFill>
                <a:schemeClr val="tx1"/>
              </a:solidFill>
            </a:endParaRPr>
          </a:p>
        </p:txBody>
      </p:sp>
      <p:sp>
        <p:nvSpPr>
          <p:cNvPr id="2" name="タイトル 1"/>
          <p:cNvSpPr>
            <a:spLocks noGrp="1"/>
          </p:cNvSpPr>
          <p:nvPr>
            <p:ph type="title"/>
          </p:nvPr>
        </p:nvSpPr>
        <p:spPr>
          <a:xfrm>
            <a:off x="903621" y="383085"/>
            <a:ext cx="7406640" cy="966731"/>
          </a:xfrm>
        </p:spPr>
        <p:txBody>
          <a:bodyPr>
            <a:normAutofit/>
          </a:bodyPr>
          <a:lstStyle/>
          <a:p>
            <a:pPr algn="ctr"/>
            <a:r>
              <a:rPr lang="ja-JP" altLang="en-US" sz="3600" dirty="0">
                <a:solidFill>
                  <a:schemeClr val="tx1"/>
                </a:solidFill>
              </a:rPr>
              <a:t>実測</a:t>
            </a:r>
            <a:r>
              <a:rPr lang="ja-JP" altLang="en-US" sz="3600" dirty="0" smtClean="0">
                <a:solidFill>
                  <a:schemeClr val="tx1"/>
                </a:solidFill>
              </a:rPr>
              <a:t>住宅</a:t>
            </a:r>
            <a:r>
              <a:rPr kumimoji="1" lang="ja-JP" altLang="en-US" sz="3600" dirty="0" smtClean="0">
                <a:solidFill>
                  <a:schemeClr val="tx1"/>
                </a:solidFill>
              </a:rPr>
              <a:t>の位置</a:t>
            </a:r>
            <a:endParaRPr kumimoji="1" lang="ja-JP" altLang="en-US" sz="3600" dirty="0">
              <a:solidFill>
                <a:schemeClr val="tx1"/>
              </a:solidFill>
            </a:endParaRPr>
          </a:p>
        </p:txBody>
      </p:sp>
      <p:sp>
        <p:nvSpPr>
          <p:cNvPr id="6" name="フローチャート: 結合子 5"/>
          <p:cNvSpPr/>
          <p:nvPr/>
        </p:nvSpPr>
        <p:spPr>
          <a:xfrm>
            <a:off x="2808593" y="5283893"/>
            <a:ext cx="244257" cy="248194"/>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矢印コネクタ 7"/>
          <p:cNvCxnSpPr>
            <a:endCxn id="3" idx="2"/>
          </p:cNvCxnSpPr>
          <p:nvPr/>
        </p:nvCxnSpPr>
        <p:spPr>
          <a:xfrm flipH="1" flipV="1">
            <a:off x="2119094" y="2328511"/>
            <a:ext cx="761789" cy="29553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グループ化 63"/>
          <p:cNvGrpSpPr/>
          <p:nvPr/>
        </p:nvGrpSpPr>
        <p:grpSpPr>
          <a:xfrm>
            <a:off x="7338060" y="6006052"/>
            <a:ext cx="1805940" cy="633022"/>
            <a:chOff x="0" y="83320"/>
            <a:chExt cx="819247" cy="633488"/>
          </a:xfrm>
        </p:grpSpPr>
        <p:sp>
          <p:nvSpPr>
            <p:cNvPr id="65" name="正方形/長方形 64"/>
            <p:cNvSpPr/>
            <p:nvPr/>
          </p:nvSpPr>
          <p:spPr>
            <a:xfrm>
              <a:off x="0" y="96051"/>
              <a:ext cx="710360" cy="620757"/>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66" name="テキスト ボックス 59"/>
            <p:cNvSpPr txBox="1"/>
            <p:nvPr/>
          </p:nvSpPr>
          <p:spPr>
            <a:xfrm>
              <a:off x="167102" y="83320"/>
              <a:ext cx="652145" cy="4127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a:spcAft>
                  <a:spcPts val="0"/>
                </a:spcAft>
              </a:pPr>
              <a:r>
                <a:rPr lang="en-US" sz="2400" kern="1200" dirty="0">
                  <a:solidFill>
                    <a:srgbClr val="000000"/>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3</a:t>
              </a:r>
              <a:r>
                <a:rPr kumimoji="1" lang="ja-JP" sz="2400" kern="1200" dirty="0">
                  <a:solidFill>
                    <a:srgbClr val="000000"/>
                  </a:solidFill>
                  <a:effectLst/>
                  <a:ea typeface="ＭＳ 明朝" panose="02020609040205080304" pitchFamily="17" charset="-128"/>
                  <a:cs typeface="Times New Roman" panose="02020603050405020304" pitchFamily="18" charset="0"/>
                </a:rPr>
                <a:t>㎞</a:t>
              </a:r>
              <a:endParaRPr lang="ja-JP" sz="1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nvGrpSpPr>
            <p:cNvPr id="67" name="グループ化 66"/>
            <p:cNvGrpSpPr/>
            <p:nvPr/>
          </p:nvGrpSpPr>
          <p:grpSpPr>
            <a:xfrm>
              <a:off x="85241" y="411096"/>
              <a:ext cx="479994" cy="204470"/>
              <a:chOff x="4563" y="0"/>
              <a:chExt cx="480525" cy="204470"/>
            </a:xfrm>
          </p:grpSpPr>
          <p:cxnSp>
            <p:nvCxnSpPr>
              <p:cNvPr id="68" name="直線コネクタ 67"/>
              <p:cNvCxnSpPr/>
              <p:nvPr/>
            </p:nvCxnSpPr>
            <p:spPr>
              <a:xfrm>
                <a:off x="13447" y="100853"/>
                <a:ext cx="468518" cy="0"/>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4563" y="6723"/>
                <a:ext cx="0" cy="191770"/>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485088" y="0"/>
                <a:ext cx="0" cy="204470"/>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2604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4902" y="283973"/>
            <a:ext cx="4247122" cy="630038"/>
          </a:xfrm>
        </p:spPr>
        <p:txBody>
          <a:bodyPr>
            <a:noAutofit/>
          </a:bodyPr>
          <a:lstStyle/>
          <a:p>
            <a:pPr algn="ctr"/>
            <a:r>
              <a:rPr kumimoji="1" lang="ja-JP" altLang="en-US" sz="3600" dirty="0" smtClean="0">
                <a:solidFill>
                  <a:schemeClr val="tx1"/>
                </a:solidFill>
              </a:rPr>
              <a:t>対象住宅の概要</a:t>
            </a:r>
            <a:endParaRPr kumimoji="1" lang="ja-JP" altLang="en-US" sz="3600" dirty="0">
              <a:solidFill>
                <a:schemeClr val="tx1"/>
              </a:solidFill>
            </a:endParaRPr>
          </a:p>
        </p:txBody>
      </p:sp>
      <p:sp>
        <p:nvSpPr>
          <p:cNvPr id="6" name="コンテンツ プレースホルダー 3"/>
          <p:cNvSpPr>
            <a:spLocks noGrp="1"/>
          </p:cNvSpPr>
          <p:nvPr>
            <p:ph sz="half" idx="2"/>
          </p:nvPr>
        </p:nvSpPr>
        <p:spPr>
          <a:xfrm>
            <a:off x="5200119" y="834280"/>
            <a:ext cx="3743233" cy="4938974"/>
          </a:xfrm>
        </p:spPr>
        <p:txBody>
          <a:bodyPr>
            <a:normAutofit/>
          </a:bodyPr>
          <a:lstStyle/>
          <a:p>
            <a:pPr marL="34290" indent="0">
              <a:buNone/>
            </a:pPr>
            <a:endParaRPr lang="en-US" altLang="ja-JP" sz="2400" spc="300" dirty="0" smtClean="0">
              <a:solidFill>
                <a:schemeClr val="tx1"/>
              </a:solidFill>
              <a:latin typeface="+mj-ea"/>
              <a:ea typeface="+mj-ea"/>
            </a:endParaRPr>
          </a:p>
          <a:p>
            <a:pPr marL="34290" indent="0">
              <a:buNone/>
            </a:pPr>
            <a:r>
              <a:rPr lang="en-US" altLang="ja-JP" sz="2400" spc="300" dirty="0" smtClean="0">
                <a:solidFill>
                  <a:schemeClr val="tx1"/>
                </a:solidFill>
                <a:latin typeface="+mj-ea"/>
                <a:ea typeface="+mj-ea"/>
              </a:rPr>
              <a:t>3F</a:t>
            </a:r>
            <a:r>
              <a:rPr lang="ja-JP" altLang="en-US" sz="2400" spc="300" dirty="0" smtClean="0">
                <a:solidFill>
                  <a:schemeClr val="tx1"/>
                </a:solidFill>
              </a:rPr>
              <a:t>建て</a:t>
            </a:r>
            <a:r>
              <a:rPr lang="en-US" altLang="ja-JP" sz="2400" spc="300" dirty="0" smtClean="0">
                <a:solidFill>
                  <a:schemeClr val="tx1"/>
                </a:solidFill>
                <a:latin typeface="+mj-ea"/>
                <a:ea typeface="+mj-ea"/>
              </a:rPr>
              <a:t>SRC</a:t>
            </a:r>
            <a:r>
              <a:rPr lang="ja-JP" altLang="en-US" sz="2400" spc="300" dirty="0" smtClean="0">
                <a:solidFill>
                  <a:schemeClr val="tx1"/>
                </a:solidFill>
              </a:rPr>
              <a:t>造</a:t>
            </a:r>
            <a:endParaRPr lang="en-US" altLang="ja-JP" sz="2400" spc="300" dirty="0" smtClean="0">
              <a:solidFill>
                <a:schemeClr val="tx1"/>
              </a:solidFill>
            </a:endParaRPr>
          </a:p>
          <a:p>
            <a:endParaRPr lang="en-US" altLang="ja-JP" sz="2000" spc="300" dirty="0">
              <a:solidFill>
                <a:schemeClr val="tx1"/>
              </a:solidFill>
            </a:endParaRPr>
          </a:p>
          <a:p>
            <a:pPr marL="34290" indent="0">
              <a:buNone/>
            </a:pPr>
            <a:r>
              <a:rPr lang="ja-JP" altLang="en-US" sz="2400" spc="300" dirty="0" smtClean="0">
                <a:solidFill>
                  <a:schemeClr val="tx1"/>
                </a:solidFill>
              </a:rPr>
              <a:t>緑のカーテンは南面の</a:t>
            </a:r>
            <a:r>
              <a:rPr lang="en-US" altLang="ja-JP" sz="2400" spc="300" dirty="0" smtClean="0">
                <a:solidFill>
                  <a:schemeClr val="tx1"/>
                </a:solidFill>
                <a:latin typeface="+mj-ea"/>
                <a:ea typeface="+mj-ea"/>
              </a:rPr>
              <a:t>2,3</a:t>
            </a:r>
            <a:r>
              <a:rPr lang="en-US" altLang="ja-JP" sz="2400" spc="300" dirty="0">
                <a:solidFill>
                  <a:schemeClr val="tx1"/>
                </a:solidFill>
                <a:latin typeface="+mj-ea"/>
                <a:ea typeface="+mj-ea"/>
              </a:rPr>
              <a:t>F</a:t>
            </a:r>
            <a:r>
              <a:rPr lang="ja-JP" altLang="en-US" sz="2400" spc="300" dirty="0" smtClean="0">
                <a:solidFill>
                  <a:schemeClr val="tx1"/>
                </a:solidFill>
              </a:rPr>
              <a:t>に掛けてベランダに設置されている</a:t>
            </a:r>
            <a:endParaRPr lang="en-US" altLang="ja-JP" sz="2400" spc="300" dirty="0" smtClean="0">
              <a:solidFill>
                <a:schemeClr val="tx1"/>
              </a:solidFill>
            </a:endParaRPr>
          </a:p>
          <a:p>
            <a:endParaRPr lang="en-US" altLang="ja-JP" sz="2000" spc="300" dirty="0">
              <a:solidFill>
                <a:schemeClr val="tx1"/>
              </a:solidFill>
            </a:endParaRPr>
          </a:p>
          <a:p>
            <a:pPr marL="34290" indent="0">
              <a:buNone/>
            </a:pPr>
            <a:r>
              <a:rPr lang="ja-JP" altLang="en-US" sz="2400" spc="300" dirty="0" smtClean="0">
                <a:solidFill>
                  <a:schemeClr val="tx1"/>
                </a:solidFill>
              </a:rPr>
              <a:t>すだれと緑のカーテンを設置した居室がある</a:t>
            </a:r>
            <a:endParaRPr lang="en-US" altLang="ja-JP" sz="2400" spc="300" dirty="0" smtClean="0">
              <a:solidFill>
                <a:schemeClr val="tx1"/>
              </a:solidFill>
            </a:endParaRPr>
          </a:p>
          <a:p>
            <a:endParaRPr lang="en-US" altLang="ja-JP" sz="1800" spc="300" dirty="0" smtClean="0">
              <a:solidFill>
                <a:schemeClr val="tx1"/>
              </a:solidFill>
              <a:latin typeface="+mn-ea"/>
            </a:endParaRPr>
          </a:p>
          <a:p>
            <a:pPr marL="34290" indent="0">
              <a:buNone/>
            </a:pPr>
            <a:r>
              <a:rPr lang="en-US" altLang="ja-JP" sz="2400" spc="300" dirty="0" smtClean="0">
                <a:solidFill>
                  <a:schemeClr val="tx1"/>
                </a:solidFill>
                <a:latin typeface="+mn-ea"/>
              </a:rPr>
              <a:t>1F</a:t>
            </a:r>
            <a:r>
              <a:rPr lang="ja-JP" altLang="en-US" sz="2400" spc="300" dirty="0" smtClean="0">
                <a:solidFill>
                  <a:schemeClr val="tx1"/>
                </a:solidFill>
              </a:rPr>
              <a:t>はビール</a:t>
            </a:r>
            <a:r>
              <a:rPr lang="ja-JP" altLang="en-US" sz="2400" spc="300" dirty="0">
                <a:solidFill>
                  <a:schemeClr val="tx1"/>
                </a:solidFill>
              </a:rPr>
              <a:t>工場として</a:t>
            </a:r>
            <a:r>
              <a:rPr lang="ja-JP" altLang="en-US" sz="2400" spc="300" dirty="0" smtClean="0">
                <a:solidFill>
                  <a:schemeClr val="tx1"/>
                </a:solidFill>
              </a:rPr>
              <a:t>使われている</a:t>
            </a:r>
            <a:endParaRPr lang="en-US" altLang="ja-JP" sz="2400" spc="300" dirty="0">
              <a:solidFill>
                <a:schemeClr val="tx1"/>
              </a:solidFill>
            </a:endParaRPr>
          </a:p>
        </p:txBody>
      </p:sp>
      <p:pic>
        <p:nvPicPr>
          <p:cNvPr id="11" name="コンテンツ プレースホルダー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0600" y="1607114"/>
            <a:ext cx="5008250" cy="4130259"/>
          </a:xfrm>
        </p:spPr>
      </p:pic>
      <p:sp>
        <p:nvSpPr>
          <p:cNvPr id="13" name="タイトル 1"/>
          <p:cNvSpPr txBox="1">
            <a:spLocks/>
          </p:cNvSpPr>
          <p:nvPr/>
        </p:nvSpPr>
        <p:spPr>
          <a:xfrm>
            <a:off x="4123350" y="4465019"/>
            <a:ext cx="1210227" cy="532929"/>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400" dirty="0" smtClean="0">
                <a:solidFill>
                  <a:schemeClr val="tx1"/>
                </a:solidFill>
              </a:rPr>
              <a:t>道路面</a:t>
            </a:r>
            <a:endParaRPr lang="en-US" altLang="ja-JP" sz="2400" dirty="0" smtClean="0">
              <a:solidFill>
                <a:schemeClr val="tx1"/>
              </a:solidFill>
            </a:endParaRPr>
          </a:p>
          <a:p>
            <a:r>
              <a:rPr lang="en-US" altLang="ja-JP" sz="2400" dirty="0" smtClean="0">
                <a:solidFill>
                  <a:schemeClr val="tx1"/>
                </a:solidFill>
              </a:rPr>
              <a:t>(</a:t>
            </a:r>
            <a:r>
              <a:rPr lang="ja-JP" altLang="en-US" sz="2400" dirty="0">
                <a:solidFill>
                  <a:schemeClr val="tx1"/>
                </a:solidFill>
              </a:rPr>
              <a:t>北</a:t>
            </a:r>
            <a:r>
              <a:rPr lang="ja-JP" altLang="en-US" sz="2400" dirty="0" smtClean="0">
                <a:solidFill>
                  <a:schemeClr val="tx1"/>
                </a:solidFill>
              </a:rPr>
              <a:t>面）</a:t>
            </a:r>
            <a:endParaRPr lang="en-US" altLang="ja-JP" sz="2400" dirty="0" smtClean="0">
              <a:solidFill>
                <a:schemeClr val="tx1"/>
              </a:solidFill>
            </a:endParaRPr>
          </a:p>
        </p:txBody>
      </p:sp>
      <p:cxnSp>
        <p:nvCxnSpPr>
          <p:cNvPr id="18" name="直線矢印コネクタ 17"/>
          <p:cNvCxnSpPr/>
          <p:nvPr/>
        </p:nvCxnSpPr>
        <p:spPr>
          <a:xfrm>
            <a:off x="1275919" y="2785702"/>
            <a:ext cx="755641" cy="51988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51376" y="2420302"/>
            <a:ext cx="1670496" cy="369332"/>
          </a:xfrm>
          <a:prstGeom prst="rect">
            <a:avLst/>
          </a:prstGeom>
          <a:noFill/>
          <a:ln w="19050">
            <a:solidFill>
              <a:srgbClr val="00B050"/>
            </a:solidFill>
          </a:ln>
        </p:spPr>
        <p:txBody>
          <a:bodyPr wrap="square" rtlCol="0">
            <a:spAutoFit/>
          </a:bodyPr>
          <a:lstStyle/>
          <a:p>
            <a:r>
              <a:rPr lang="ja-JP" altLang="en-US" b="1" dirty="0"/>
              <a:t>緑</a:t>
            </a:r>
            <a:r>
              <a:rPr lang="ja-JP" altLang="en-US" b="1" dirty="0" smtClean="0"/>
              <a:t>のカーテン</a:t>
            </a:r>
            <a:endParaRPr lang="ja-JP" altLang="en-US" b="1" dirty="0"/>
          </a:p>
        </p:txBody>
      </p:sp>
      <p:sp>
        <p:nvSpPr>
          <p:cNvPr id="21" name="正方形/長方形 20"/>
          <p:cNvSpPr/>
          <p:nvPr/>
        </p:nvSpPr>
        <p:spPr>
          <a:xfrm>
            <a:off x="2053849" y="3464509"/>
            <a:ext cx="47715" cy="574767"/>
          </a:xfrm>
          <a:prstGeom prst="rect">
            <a:avLst/>
          </a:prstGeom>
          <a:solidFill>
            <a:srgbClr val="FFC000"/>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1122819" y="1805915"/>
            <a:ext cx="990769" cy="400110"/>
          </a:xfrm>
          <a:prstGeom prst="rect">
            <a:avLst/>
          </a:prstGeom>
          <a:noFill/>
          <a:ln w="19050">
            <a:solidFill>
              <a:srgbClr val="C00000"/>
            </a:solidFill>
          </a:ln>
        </p:spPr>
        <p:txBody>
          <a:bodyPr wrap="square" rtlCol="0">
            <a:spAutoFit/>
          </a:bodyPr>
          <a:lstStyle/>
          <a:p>
            <a:r>
              <a:rPr lang="ja-JP" altLang="en-US" sz="2000" dirty="0" smtClean="0"/>
              <a:t>すだれ</a:t>
            </a:r>
            <a:endParaRPr lang="ja-JP" altLang="en-US" sz="2000" dirty="0"/>
          </a:p>
        </p:txBody>
      </p:sp>
      <p:sp>
        <p:nvSpPr>
          <p:cNvPr id="29" name="タイトル 1"/>
          <p:cNvSpPr txBox="1">
            <a:spLocks/>
          </p:cNvSpPr>
          <p:nvPr/>
        </p:nvSpPr>
        <p:spPr>
          <a:xfrm>
            <a:off x="1724504" y="5540140"/>
            <a:ext cx="1440847" cy="53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400" dirty="0" smtClean="0">
                <a:solidFill>
                  <a:schemeClr val="tx1"/>
                </a:solidFill>
              </a:rPr>
              <a:t>東</a:t>
            </a:r>
            <a:r>
              <a:rPr lang="ja-JP" altLang="en-US" sz="2400" dirty="0">
                <a:solidFill>
                  <a:schemeClr val="tx1"/>
                </a:solidFill>
              </a:rPr>
              <a:t>断面図</a:t>
            </a:r>
          </a:p>
        </p:txBody>
      </p:sp>
      <p:sp>
        <p:nvSpPr>
          <p:cNvPr id="30" name="タイトル 1"/>
          <p:cNvSpPr txBox="1">
            <a:spLocks/>
          </p:cNvSpPr>
          <p:nvPr/>
        </p:nvSpPr>
        <p:spPr>
          <a:xfrm>
            <a:off x="3408057" y="4409635"/>
            <a:ext cx="715293" cy="53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400" dirty="0" smtClean="0">
                <a:solidFill>
                  <a:schemeClr val="tx1"/>
                </a:solidFill>
                <a:latin typeface="+mn-ea"/>
                <a:ea typeface="+mn-ea"/>
              </a:rPr>
              <a:t>１</a:t>
            </a:r>
            <a:r>
              <a:rPr lang="en-US" altLang="ja-JP" sz="2400" dirty="0" smtClean="0">
                <a:solidFill>
                  <a:schemeClr val="tx1"/>
                </a:solidFill>
                <a:latin typeface="+mn-ea"/>
                <a:ea typeface="+mn-ea"/>
              </a:rPr>
              <a:t>F</a:t>
            </a:r>
            <a:endParaRPr lang="ja-JP" altLang="en-US" sz="2400" dirty="0">
              <a:solidFill>
                <a:schemeClr val="tx1"/>
              </a:solidFill>
              <a:latin typeface="+mn-ea"/>
              <a:ea typeface="+mn-ea"/>
            </a:endParaRPr>
          </a:p>
        </p:txBody>
      </p:sp>
      <p:sp>
        <p:nvSpPr>
          <p:cNvPr id="31" name="タイトル 1"/>
          <p:cNvSpPr txBox="1">
            <a:spLocks/>
          </p:cNvSpPr>
          <p:nvPr/>
        </p:nvSpPr>
        <p:spPr>
          <a:xfrm>
            <a:off x="3416418" y="3485429"/>
            <a:ext cx="715293" cy="53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400" dirty="0">
                <a:solidFill>
                  <a:schemeClr val="tx1"/>
                </a:solidFill>
                <a:latin typeface="+mn-ea"/>
                <a:ea typeface="+mn-ea"/>
              </a:rPr>
              <a:t>２</a:t>
            </a:r>
            <a:r>
              <a:rPr lang="en-US" altLang="ja-JP" sz="2400" dirty="0" smtClean="0">
                <a:solidFill>
                  <a:schemeClr val="tx1"/>
                </a:solidFill>
                <a:latin typeface="+mn-ea"/>
                <a:ea typeface="+mn-ea"/>
              </a:rPr>
              <a:t>F</a:t>
            </a:r>
            <a:endParaRPr lang="ja-JP" altLang="en-US" sz="2400" dirty="0">
              <a:solidFill>
                <a:schemeClr val="tx1"/>
              </a:solidFill>
              <a:latin typeface="+mn-ea"/>
              <a:ea typeface="+mn-ea"/>
            </a:endParaRPr>
          </a:p>
        </p:txBody>
      </p:sp>
      <p:sp>
        <p:nvSpPr>
          <p:cNvPr id="32" name="タイトル 1"/>
          <p:cNvSpPr txBox="1">
            <a:spLocks/>
          </p:cNvSpPr>
          <p:nvPr/>
        </p:nvSpPr>
        <p:spPr>
          <a:xfrm>
            <a:off x="3416417" y="2799282"/>
            <a:ext cx="715293" cy="53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400" dirty="0">
                <a:solidFill>
                  <a:schemeClr val="tx1"/>
                </a:solidFill>
                <a:latin typeface="+mn-ea"/>
                <a:ea typeface="+mn-ea"/>
              </a:rPr>
              <a:t>３</a:t>
            </a:r>
            <a:r>
              <a:rPr lang="en-US" altLang="ja-JP" sz="2400" dirty="0" smtClean="0">
                <a:solidFill>
                  <a:schemeClr val="tx1"/>
                </a:solidFill>
                <a:latin typeface="+mn-ea"/>
                <a:ea typeface="+mn-ea"/>
              </a:rPr>
              <a:t>F</a:t>
            </a:r>
            <a:endParaRPr lang="ja-JP" altLang="en-US" sz="2400" dirty="0">
              <a:solidFill>
                <a:schemeClr val="tx1"/>
              </a:solidFill>
              <a:latin typeface="+mn-ea"/>
              <a:ea typeface="+mn-ea"/>
            </a:endParaRPr>
          </a:p>
        </p:txBody>
      </p:sp>
      <p:sp>
        <p:nvSpPr>
          <p:cNvPr id="33" name="タイトル 1"/>
          <p:cNvSpPr txBox="1">
            <a:spLocks/>
          </p:cNvSpPr>
          <p:nvPr/>
        </p:nvSpPr>
        <p:spPr>
          <a:xfrm>
            <a:off x="2419785" y="1656638"/>
            <a:ext cx="914204" cy="53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000" dirty="0" smtClean="0">
                <a:solidFill>
                  <a:schemeClr val="tx1"/>
                </a:solidFill>
                <a:latin typeface="+mn-ea"/>
                <a:ea typeface="+mn-ea"/>
              </a:rPr>
              <a:t>屋上</a:t>
            </a:r>
            <a:endParaRPr lang="ja-JP" altLang="en-US" sz="2000" dirty="0">
              <a:solidFill>
                <a:schemeClr val="tx1"/>
              </a:solidFill>
              <a:latin typeface="+mn-ea"/>
              <a:ea typeface="+mn-ea"/>
            </a:endParaRPr>
          </a:p>
        </p:txBody>
      </p:sp>
      <p:sp>
        <p:nvSpPr>
          <p:cNvPr id="34" name="タイトル 1"/>
          <p:cNvSpPr txBox="1">
            <a:spLocks/>
          </p:cNvSpPr>
          <p:nvPr/>
        </p:nvSpPr>
        <p:spPr>
          <a:xfrm>
            <a:off x="643561" y="3269242"/>
            <a:ext cx="1434146" cy="53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000" dirty="0">
                <a:solidFill>
                  <a:schemeClr val="tx1"/>
                </a:solidFill>
                <a:latin typeface="+mn-ea"/>
                <a:ea typeface="+mn-ea"/>
              </a:rPr>
              <a:t>ベランダ</a:t>
            </a:r>
          </a:p>
        </p:txBody>
      </p:sp>
      <p:sp>
        <p:nvSpPr>
          <p:cNvPr id="35" name="タイトル 1"/>
          <p:cNvSpPr txBox="1">
            <a:spLocks/>
          </p:cNvSpPr>
          <p:nvPr/>
        </p:nvSpPr>
        <p:spPr>
          <a:xfrm>
            <a:off x="1557645" y="4395428"/>
            <a:ext cx="1858772" cy="532929"/>
          </a:xfrm>
          <a:prstGeom prst="rect">
            <a:avLst/>
          </a:prstGeom>
          <a:solidFill>
            <a:schemeClr val="bg1"/>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400" dirty="0" smtClean="0">
                <a:solidFill>
                  <a:schemeClr val="tx1"/>
                </a:solidFill>
              </a:rPr>
              <a:t>ビール工場</a:t>
            </a:r>
            <a:endParaRPr lang="ja-JP" altLang="en-US" sz="2400" dirty="0">
              <a:solidFill>
                <a:schemeClr val="tx1"/>
              </a:solidFill>
            </a:endParaRPr>
          </a:p>
        </p:txBody>
      </p:sp>
      <p:sp>
        <p:nvSpPr>
          <p:cNvPr id="41" name="テキスト ボックス 40"/>
          <p:cNvSpPr txBox="1"/>
          <p:nvPr/>
        </p:nvSpPr>
        <p:spPr>
          <a:xfrm>
            <a:off x="3080266" y="1242885"/>
            <a:ext cx="1925707" cy="400110"/>
          </a:xfrm>
          <a:prstGeom prst="rect">
            <a:avLst/>
          </a:prstGeom>
          <a:noFill/>
          <a:ln w="19050">
            <a:solidFill>
              <a:srgbClr val="C00000"/>
            </a:solidFill>
          </a:ln>
        </p:spPr>
        <p:txBody>
          <a:bodyPr wrap="square" rtlCol="0">
            <a:spAutoFit/>
          </a:bodyPr>
          <a:lstStyle/>
          <a:p>
            <a:r>
              <a:rPr lang="ja-JP" altLang="en-US" sz="2000" dirty="0" smtClean="0"/>
              <a:t>居住スペース</a:t>
            </a:r>
            <a:endParaRPr lang="ja-JP" altLang="en-US" sz="2000" dirty="0"/>
          </a:p>
        </p:txBody>
      </p:sp>
      <p:cxnSp>
        <p:nvCxnSpPr>
          <p:cNvPr id="52" name="直線矢印コネクタ 51"/>
          <p:cNvCxnSpPr>
            <a:stCxn id="41" idx="2"/>
          </p:cNvCxnSpPr>
          <p:nvPr/>
        </p:nvCxnSpPr>
        <p:spPr>
          <a:xfrm flipH="1">
            <a:off x="3427430" y="1642995"/>
            <a:ext cx="615690" cy="10210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2496928" y="2697455"/>
            <a:ext cx="1562055" cy="132879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5" name="角丸四角形 4"/>
          <p:cNvSpPr/>
          <p:nvPr/>
        </p:nvSpPr>
        <p:spPr>
          <a:xfrm>
            <a:off x="780587" y="4281779"/>
            <a:ext cx="3278396" cy="716169"/>
          </a:xfrm>
          <a:prstGeom prst="roundRect">
            <a:avLst/>
          </a:prstGeom>
          <a:no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p:cNvSpPr/>
          <p:nvPr/>
        </p:nvSpPr>
        <p:spPr>
          <a:xfrm>
            <a:off x="3861400" y="5717045"/>
            <a:ext cx="5181520" cy="1107996"/>
          </a:xfrm>
          <a:prstGeom prst="rect">
            <a:avLst/>
          </a:prstGeom>
        </p:spPr>
        <p:txBody>
          <a:bodyPr wrap="square">
            <a:spAutoFit/>
          </a:bodyPr>
          <a:lstStyle/>
          <a:p>
            <a:pPr algn="just"/>
            <a:r>
              <a:rPr lang="en-US" altLang="ja-JP" sz="2400" spc="300" dirty="0" smtClean="0">
                <a:latin typeface="+mj-ea"/>
              </a:rPr>
              <a:t>2,3</a:t>
            </a:r>
            <a:r>
              <a:rPr lang="en-US" altLang="ja-JP" sz="2400" spc="300" dirty="0">
                <a:latin typeface="+mj-ea"/>
              </a:rPr>
              <a:t>F</a:t>
            </a:r>
            <a:r>
              <a:rPr lang="ja-JP" altLang="en-US" sz="2400" spc="300" dirty="0" smtClean="0">
                <a:latin typeface="+mj-ea"/>
              </a:rPr>
              <a:t>床面積</a:t>
            </a:r>
            <a:endParaRPr lang="en-US" altLang="ja-JP" sz="2400" spc="300" dirty="0">
              <a:latin typeface="+mj-ea"/>
            </a:endParaRPr>
          </a:p>
          <a:p>
            <a:pPr marL="34290" indent="0" algn="just">
              <a:buNone/>
            </a:pPr>
            <a:r>
              <a:rPr lang="en-US" altLang="ja-JP" sz="2400" spc="300" dirty="0">
                <a:latin typeface="+mj-ea"/>
              </a:rPr>
              <a:t> </a:t>
            </a:r>
            <a:r>
              <a:rPr lang="en-US" altLang="ja-JP" sz="2400" spc="300" dirty="0" smtClean="0">
                <a:latin typeface="+mj-ea"/>
              </a:rPr>
              <a:t>12,7m*6,4m</a:t>
            </a:r>
            <a:r>
              <a:rPr lang="en-US" altLang="ja-JP" sz="2400" spc="300" dirty="0">
                <a:latin typeface="+mj-ea"/>
              </a:rPr>
              <a:t>=</a:t>
            </a:r>
            <a:r>
              <a:rPr lang="ja-JP" altLang="en-US" sz="2400" spc="300" dirty="0">
                <a:latin typeface="+mj-ea"/>
              </a:rPr>
              <a:t>約</a:t>
            </a:r>
            <a:r>
              <a:rPr lang="en-US" altLang="ja-JP" sz="2400" spc="300" dirty="0">
                <a:latin typeface="+mj-ea"/>
              </a:rPr>
              <a:t>81.2</a:t>
            </a:r>
            <a:r>
              <a:rPr lang="ja-JP" altLang="en-US" sz="2400" spc="300" dirty="0">
                <a:latin typeface="+mj-ea"/>
              </a:rPr>
              <a:t>㎡</a:t>
            </a:r>
            <a:endParaRPr lang="en-US" altLang="ja-JP" sz="2400" spc="300" dirty="0">
              <a:latin typeface="+mj-ea"/>
            </a:endParaRPr>
          </a:p>
          <a:p>
            <a:endParaRPr lang="en-US" altLang="ja-JP" dirty="0">
              <a:latin typeface="+mj-ea"/>
            </a:endParaRPr>
          </a:p>
        </p:txBody>
      </p:sp>
      <p:sp>
        <p:nvSpPr>
          <p:cNvPr id="17" name="角丸四角形 16"/>
          <p:cNvSpPr/>
          <p:nvPr/>
        </p:nvSpPr>
        <p:spPr>
          <a:xfrm>
            <a:off x="5302290" y="2064568"/>
            <a:ext cx="3472719" cy="117016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0" name="角丸四角形 39"/>
          <p:cNvSpPr/>
          <p:nvPr/>
        </p:nvSpPr>
        <p:spPr>
          <a:xfrm>
            <a:off x="5288710" y="3593926"/>
            <a:ext cx="3486300" cy="87109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2" name="角丸四角形 41"/>
          <p:cNvSpPr/>
          <p:nvPr/>
        </p:nvSpPr>
        <p:spPr>
          <a:xfrm>
            <a:off x="5270551" y="4824214"/>
            <a:ext cx="3504459" cy="758150"/>
          </a:xfrm>
          <a:prstGeom prst="roundRect">
            <a:avLst/>
          </a:prstGeom>
          <a:noFill/>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cxnSp>
        <p:nvCxnSpPr>
          <p:cNvPr id="24" name="直線矢印コネクタ 23"/>
          <p:cNvCxnSpPr>
            <a:endCxn id="21" idx="0"/>
          </p:cNvCxnSpPr>
          <p:nvPr/>
        </p:nvCxnSpPr>
        <p:spPr>
          <a:xfrm flipH="1">
            <a:off x="2077707" y="2206025"/>
            <a:ext cx="35881" cy="1258484"/>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1601992" y="3376969"/>
            <a:ext cx="683750" cy="686147"/>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nvGrpSpPr>
          <p:cNvPr id="43" name="グループ化 42"/>
          <p:cNvGrpSpPr/>
          <p:nvPr/>
        </p:nvGrpSpPr>
        <p:grpSpPr>
          <a:xfrm rot="10800000" flipV="1">
            <a:off x="1939979" y="2627261"/>
            <a:ext cx="319439" cy="1316856"/>
            <a:chOff x="4617068" y="2455389"/>
            <a:chExt cx="394349" cy="1490457"/>
          </a:xfrm>
        </p:grpSpPr>
        <p:sp>
          <p:nvSpPr>
            <p:cNvPr id="44" name="正方形/長方形 43"/>
            <p:cNvSpPr/>
            <p:nvPr/>
          </p:nvSpPr>
          <p:spPr>
            <a:xfrm rot="-360000" flipH="1">
              <a:off x="4961492" y="3329462"/>
              <a:ext cx="45719" cy="61638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45" name="正方形/長方形 44"/>
            <p:cNvSpPr/>
            <p:nvPr/>
          </p:nvSpPr>
          <p:spPr>
            <a:xfrm rot="18480000">
              <a:off x="4794490" y="3010379"/>
              <a:ext cx="45719" cy="38813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46" name="正方形/長方形 45"/>
            <p:cNvSpPr/>
            <p:nvPr/>
          </p:nvSpPr>
          <p:spPr>
            <a:xfrm rot="-360000">
              <a:off x="4617068" y="2455389"/>
              <a:ext cx="50226" cy="6764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sp>
        <p:nvSpPr>
          <p:cNvPr id="48" name="角丸四角形 47"/>
          <p:cNvSpPr/>
          <p:nvPr/>
        </p:nvSpPr>
        <p:spPr>
          <a:xfrm>
            <a:off x="1874237" y="2461559"/>
            <a:ext cx="473771" cy="1596064"/>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36504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 presetClass="exit" presetSubtype="0" fill="hold" grpId="1"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animBg="1"/>
      <p:bldP spid="5" grpId="0" animBg="1"/>
      <p:bldP spid="17" grpId="0" animBg="1"/>
      <p:bldP spid="17" grpId="1" animBg="1"/>
      <p:bldP spid="40" grpId="0" animBg="1"/>
      <p:bldP spid="42" grpId="0" animBg="1"/>
      <p:bldP spid="25" grpId="0" animBg="1"/>
      <p:bldP spid="48" grpId="0" animBg="1"/>
      <p:bldP spid="4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75560" y="278442"/>
            <a:ext cx="4581060" cy="560151"/>
          </a:xfrm>
          <a:ln w="28575">
            <a:solidFill>
              <a:srgbClr val="FF0000"/>
            </a:solidFill>
          </a:ln>
        </p:spPr>
        <p:txBody>
          <a:bodyPr>
            <a:normAutofit fontScale="90000"/>
          </a:bodyPr>
          <a:lstStyle/>
          <a:p>
            <a:pPr algn="ctr"/>
            <a:r>
              <a:rPr lang="en-US" altLang="ja-JP" dirty="0">
                <a:solidFill>
                  <a:schemeClr val="tx1"/>
                </a:solidFill>
                <a:latin typeface="+mn-ea"/>
                <a:ea typeface="+mn-ea"/>
              </a:rPr>
              <a:t>2</a:t>
            </a:r>
            <a:r>
              <a:rPr kumimoji="1" lang="en-US" altLang="ja-JP" dirty="0" smtClean="0">
                <a:solidFill>
                  <a:schemeClr val="tx1"/>
                </a:solidFill>
                <a:latin typeface="+mn-ea"/>
                <a:ea typeface="+mn-ea"/>
              </a:rPr>
              <a:t>F </a:t>
            </a:r>
            <a:r>
              <a:rPr kumimoji="1" lang="ja-JP" altLang="en-US" dirty="0" smtClean="0">
                <a:solidFill>
                  <a:schemeClr val="tx1"/>
                </a:solidFill>
                <a:latin typeface="+mn-ea"/>
                <a:ea typeface="+mn-ea"/>
              </a:rPr>
              <a:t>軒下（幅約</a:t>
            </a:r>
            <a:r>
              <a:rPr kumimoji="1" lang="en-US" altLang="ja-JP" dirty="0" smtClean="0">
                <a:solidFill>
                  <a:schemeClr val="tx1"/>
                </a:solidFill>
                <a:latin typeface="+mn-ea"/>
                <a:ea typeface="+mn-ea"/>
              </a:rPr>
              <a:t>2m</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1819" y="959546"/>
            <a:ext cx="7403687" cy="5552766"/>
          </a:xfrm>
        </p:spPr>
      </p:pic>
      <p:sp>
        <p:nvSpPr>
          <p:cNvPr id="11" name="タイトル 1"/>
          <p:cNvSpPr txBox="1">
            <a:spLocks/>
          </p:cNvSpPr>
          <p:nvPr/>
        </p:nvSpPr>
        <p:spPr>
          <a:xfrm>
            <a:off x="4266090" y="2919659"/>
            <a:ext cx="3272134" cy="704487"/>
          </a:xfrm>
          <a:prstGeom prst="rect">
            <a:avLst/>
          </a:prstGeom>
          <a:solidFill>
            <a:schemeClr val="bg1"/>
          </a:solidFill>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4000" kern="1200">
                <a:solidFill>
                  <a:schemeClr val="accent1"/>
                </a:solidFill>
                <a:latin typeface="+mj-lt"/>
                <a:ea typeface="+mj-ea"/>
                <a:cs typeface="+mj-cs"/>
              </a:defRPr>
            </a:lvl1pPr>
          </a:lstStyle>
          <a:p>
            <a:pPr algn="ctr"/>
            <a:r>
              <a:rPr lang="ja-JP" altLang="en-US" sz="3200" dirty="0" smtClean="0">
                <a:solidFill>
                  <a:schemeClr val="tx1"/>
                </a:solidFill>
              </a:rPr>
              <a:t>塩ビ製 波型屋根</a:t>
            </a:r>
            <a:endParaRPr lang="en-US" altLang="ja-JP" sz="3200" dirty="0" smtClean="0">
              <a:solidFill>
                <a:schemeClr val="tx1"/>
              </a:solidFill>
            </a:endParaRPr>
          </a:p>
        </p:txBody>
      </p:sp>
      <p:cxnSp>
        <p:nvCxnSpPr>
          <p:cNvPr id="14" name="直線矢印コネクタ 13"/>
          <p:cNvCxnSpPr>
            <a:stCxn id="11" idx="1"/>
            <a:endCxn id="34" idx="5"/>
          </p:cNvCxnSpPr>
          <p:nvPr/>
        </p:nvCxnSpPr>
        <p:spPr>
          <a:xfrm flipH="1" flipV="1">
            <a:off x="3423783" y="1477676"/>
            <a:ext cx="842307" cy="17942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3141772" y="3400704"/>
            <a:ext cx="683095" cy="2966642"/>
          </a:xfrm>
          <a:prstGeom prst="ellipse">
            <a:avLst/>
          </a:prstGeom>
          <a:noFill/>
          <a:ln w="2222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5" name="タイトル 1"/>
          <p:cNvSpPr txBox="1">
            <a:spLocks/>
          </p:cNvSpPr>
          <p:nvPr/>
        </p:nvSpPr>
        <p:spPr>
          <a:xfrm>
            <a:off x="1271240" y="4268194"/>
            <a:ext cx="1594108" cy="692426"/>
          </a:xfrm>
          <a:prstGeom prst="rect">
            <a:avLst/>
          </a:prstGeom>
          <a:solidFill>
            <a:schemeClr val="bg1"/>
          </a:solidFill>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4000" kern="1200">
                <a:solidFill>
                  <a:schemeClr val="accent1"/>
                </a:solidFill>
                <a:latin typeface="+mj-lt"/>
                <a:ea typeface="+mj-ea"/>
                <a:cs typeface="+mj-cs"/>
              </a:defRPr>
            </a:lvl1pPr>
          </a:lstStyle>
          <a:p>
            <a:pPr algn="ctr"/>
            <a:r>
              <a:rPr lang="ja-JP" altLang="en-US" sz="3200" dirty="0" smtClean="0">
                <a:solidFill>
                  <a:schemeClr val="tx1"/>
                </a:solidFill>
              </a:rPr>
              <a:t>すだれ</a:t>
            </a:r>
            <a:endParaRPr lang="en-US" altLang="ja-JP" sz="3200" dirty="0" smtClean="0">
              <a:solidFill>
                <a:schemeClr val="tx1"/>
              </a:solidFill>
            </a:endParaRPr>
          </a:p>
        </p:txBody>
      </p:sp>
      <p:cxnSp>
        <p:nvCxnSpPr>
          <p:cNvPr id="26" name="直線矢印コネクタ 25"/>
          <p:cNvCxnSpPr>
            <a:stCxn id="25" idx="3"/>
            <a:endCxn id="24" idx="2"/>
          </p:cNvCxnSpPr>
          <p:nvPr/>
        </p:nvCxnSpPr>
        <p:spPr>
          <a:xfrm>
            <a:off x="2865348" y="4614407"/>
            <a:ext cx="276424" cy="26961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フローチャート: 結合子 33"/>
          <p:cNvSpPr/>
          <p:nvPr/>
        </p:nvSpPr>
        <p:spPr>
          <a:xfrm>
            <a:off x="3076780" y="1182903"/>
            <a:ext cx="406539" cy="345348"/>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8038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13144" y="301237"/>
            <a:ext cx="3484326" cy="933418"/>
          </a:xfrm>
        </p:spPr>
        <p:txBody>
          <a:bodyPr>
            <a:noAutofit/>
          </a:bodyPr>
          <a:lstStyle/>
          <a:p>
            <a:pPr algn="ctr"/>
            <a:r>
              <a:rPr lang="ja-JP" altLang="en-US" dirty="0" smtClean="0">
                <a:solidFill>
                  <a:schemeClr val="tx1"/>
                </a:solidFill>
              </a:rPr>
              <a:t>ベランダ周辺</a:t>
            </a:r>
            <a:endParaRPr kumimoji="1" lang="ja-JP" altLang="en-US" dirty="0">
              <a:solidFill>
                <a:schemeClr val="tx1"/>
              </a:solidFill>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453" y="2161622"/>
            <a:ext cx="3025968" cy="4034624"/>
          </a:xfrm>
          <a:prstGeom prst="rect">
            <a:avLst/>
          </a:prstGeom>
        </p:spPr>
      </p:pic>
      <p:pic>
        <p:nvPicPr>
          <p:cNvPr id="3" name="コンテンツ プレースホルダー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1445154" y="-682722"/>
            <a:ext cx="2525672" cy="4493592"/>
          </a:xfrm>
        </p:spPr>
      </p:pic>
      <p:pic>
        <p:nvPicPr>
          <p:cNvPr id="7" name="図 6"/>
          <p:cNvPicPr>
            <a:picLocks noChangeAspect="1"/>
          </p:cNvPicPr>
          <p:nvPr/>
        </p:nvPicPr>
        <p:blipFill>
          <a:blip r:embed="rId5"/>
          <a:stretch>
            <a:fillRect/>
          </a:stretch>
        </p:blipFill>
        <p:spPr>
          <a:xfrm>
            <a:off x="809770" y="3498253"/>
            <a:ext cx="3599072" cy="2697892"/>
          </a:xfrm>
          <a:prstGeom prst="rect">
            <a:avLst/>
          </a:prstGeom>
        </p:spPr>
      </p:pic>
      <p:sp>
        <p:nvSpPr>
          <p:cNvPr id="8" name="タイトル 1"/>
          <p:cNvSpPr txBox="1">
            <a:spLocks/>
          </p:cNvSpPr>
          <p:nvPr/>
        </p:nvSpPr>
        <p:spPr>
          <a:xfrm>
            <a:off x="1292316" y="6137795"/>
            <a:ext cx="2831351" cy="72969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4000" kern="1200">
                <a:solidFill>
                  <a:schemeClr val="accent1"/>
                </a:solidFill>
                <a:latin typeface="+mj-lt"/>
                <a:ea typeface="+mj-ea"/>
                <a:cs typeface="+mj-cs"/>
              </a:defRPr>
            </a:lvl1pPr>
          </a:lstStyle>
          <a:p>
            <a:pPr algn="ctr"/>
            <a:r>
              <a:rPr lang="ja-JP" altLang="en-US" sz="2800" dirty="0" smtClean="0">
                <a:solidFill>
                  <a:schemeClr val="tx1"/>
                </a:solidFill>
              </a:rPr>
              <a:t>すだれ有り</a:t>
            </a:r>
            <a:endParaRPr lang="ja-JP" altLang="en-US" sz="2800" dirty="0">
              <a:solidFill>
                <a:schemeClr val="tx1"/>
              </a:solidFill>
            </a:endParaRPr>
          </a:p>
        </p:txBody>
      </p:sp>
      <p:sp>
        <p:nvSpPr>
          <p:cNvPr id="9" name="タイトル 1"/>
          <p:cNvSpPr txBox="1">
            <a:spLocks/>
          </p:cNvSpPr>
          <p:nvPr/>
        </p:nvSpPr>
        <p:spPr>
          <a:xfrm>
            <a:off x="584308" y="2826910"/>
            <a:ext cx="4247365" cy="72969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4000" kern="1200">
                <a:solidFill>
                  <a:schemeClr val="accent1"/>
                </a:solidFill>
                <a:latin typeface="+mj-lt"/>
                <a:ea typeface="+mj-ea"/>
                <a:cs typeface="+mj-cs"/>
              </a:defRPr>
            </a:lvl1pPr>
          </a:lstStyle>
          <a:p>
            <a:pPr algn="ctr"/>
            <a:r>
              <a:rPr lang="ja-JP" altLang="en-US" sz="2800" dirty="0">
                <a:solidFill>
                  <a:schemeClr val="tx1"/>
                </a:solidFill>
              </a:rPr>
              <a:t>屋上</a:t>
            </a:r>
            <a:r>
              <a:rPr lang="ja-JP" altLang="en-US" sz="2800" dirty="0" smtClean="0">
                <a:solidFill>
                  <a:schemeClr val="tx1"/>
                </a:solidFill>
              </a:rPr>
              <a:t>から見たベラン</a:t>
            </a:r>
            <a:r>
              <a:rPr lang="ja-JP" altLang="en-US" sz="2800" dirty="0">
                <a:solidFill>
                  <a:schemeClr val="tx1"/>
                </a:solidFill>
              </a:rPr>
              <a:t>ダ</a:t>
            </a:r>
          </a:p>
        </p:txBody>
      </p:sp>
      <p:sp>
        <p:nvSpPr>
          <p:cNvPr id="10" name="円/楕円 9"/>
          <p:cNvSpPr/>
          <p:nvPr/>
        </p:nvSpPr>
        <p:spPr>
          <a:xfrm>
            <a:off x="5809784" y="2810107"/>
            <a:ext cx="1527717" cy="152771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円/楕円 10"/>
          <p:cNvSpPr/>
          <p:nvPr/>
        </p:nvSpPr>
        <p:spPr>
          <a:xfrm>
            <a:off x="907209" y="4092022"/>
            <a:ext cx="3054648" cy="152771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タイトル 1"/>
          <p:cNvSpPr txBox="1">
            <a:spLocks/>
          </p:cNvSpPr>
          <p:nvPr/>
        </p:nvSpPr>
        <p:spPr>
          <a:xfrm>
            <a:off x="5510453" y="6115038"/>
            <a:ext cx="2831351" cy="72969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4000" kern="1200">
                <a:solidFill>
                  <a:schemeClr val="accent1"/>
                </a:solidFill>
                <a:latin typeface="+mj-lt"/>
                <a:ea typeface="+mj-ea"/>
                <a:cs typeface="+mj-cs"/>
              </a:defRPr>
            </a:lvl1pPr>
          </a:lstStyle>
          <a:p>
            <a:pPr algn="ctr"/>
            <a:r>
              <a:rPr lang="ja-JP" altLang="en-US" sz="2800" dirty="0" smtClean="0">
                <a:solidFill>
                  <a:schemeClr val="tx1"/>
                </a:solidFill>
              </a:rPr>
              <a:t>すだれ無し</a:t>
            </a:r>
            <a:endParaRPr lang="ja-JP" altLang="en-US" sz="2800" dirty="0">
              <a:solidFill>
                <a:schemeClr val="tx1"/>
              </a:solidFill>
            </a:endParaRPr>
          </a:p>
        </p:txBody>
      </p:sp>
    </p:spTree>
    <p:extLst>
      <p:ext uri="{BB962C8B-B14F-4D97-AF65-F5344CB8AC3E}">
        <p14:creationId xmlns:p14="http://schemas.microsoft.com/office/powerpoint/2010/main" val="1378190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2577718" y="425366"/>
            <a:ext cx="5910261" cy="5980438"/>
          </a:xfrm>
          <a:ln>
            <a:solidFill>
              <a:schemeClr val="bg1">
                <a:lumMod val="95000"/>
              </a:schemeClr>
            </a:solidFill>
          </a:ln>
        </p:spPr>
      </p:pic>
      <p:sp>
        <p:nvSpPr>
          <p:cNvPr id="2" name="タイトル 1"/>
          <p:cNvSpPr>
            <a:spLocks noGrp="1"/>
          </p:cNvSpPr>
          <p:nvPr>
            <p:ph type="title"/>
          </p:nvPr>
        </p:nvSpPr>
        <p:spPr>
          <a:xfrm>
            <a:off x="200330" y="230094"/>
            <a:ext cx="2536178" cy="1191638"/>
          </a:xfrm>
          <a:solidFill>
            <a:schemeClr val="bg1"/>
          </a:solidFill>
        </p:spPr>
        <p:txBody>
          <a:bodyPr>
            <a:normAutofit/>
          </a:bodyPr>
          <a:lstStyle/>
          <a:p>
            <a:r>
              <a:rPr lang="en-US" altLang="ja-JP" sz="3600" dirty="0">
                <a:solidFill>
                  <a:schemeClr val="tx1"/>
                </a:solidFill>
                <a:latin typeface="+mj-ea"/>
              </a:rPr>
              <a:t>2</a:t>
            </a:r>
            <a:r>
              <a:rPr lang="en-US" altLang="ja-JP" sz="3600" dirty="0" smtClean="0">
                <a:solidFill>
                  <a:schemeClr val="tx1"/>
                </a:solidFill>
                <a:latin typeface="+mj-ea"/>
              </a:rPr>
              <a:t>F</a:t>
            </a:r>
            <a:r>
              <a:rPr lang="ja-JP" altLang="en-US" sz="3600" dirty="0" smtClean="0">
                <a:solidFill>
                  <a:schemeClr val="tx1"/>
                </a:solidFill>
                <a:latin typeface="+mj-ea"/>
              </a:rPr>
              <a:t> </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測器</a:t>
            </a:r>
            <a:r>
              <a:rPr lang="ja-JP" altLang="en-US" sz="3600" dirty="0">
                <a:solidFill>
                  <a:schemeClr val="tx1"/>
                </a:solidFill>
              </a:rPr>
              <a:t>設置図</a:t>
            </a:r>
          </a:p>
        </p:txBody>
      </p:sp>
      <p:grpSp>
        <p:nvGrpSpPr>
          <p:cNvPr id="14" name="グループ化 13"/>
          <p:cNvGrpSpPr/>
          <p:nvPr/>
        </p:nvGrpSpPr>
        <p:grpSpPr>
          <a:xfrm>
            <a:off x="210386" y="1451815"/>
            <a:ext cx="2702401" cy="1845595"/>
            <a:chOff x="2873508" y="-496976"/>
            <a:chExt cx="3052942" cy="2341408"/>
          </a:xfrm>
        </p:grpSpPr>
        <p:pic>
          <p:nvPicPr>
            <p:cNvPr id="15"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5867" t="27077" r="31162" b="33361"/>
            <a:stretch/>
          </p:blipFill>
          <p:spPr bwMode="auto">
            <a:xfrm>
              <a:off x="2873508" y="-496976"/>
              <a:ext cx="2382689" cy="234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円/楕円 15"/>
            <p:cNvSpPr/>
            <p:nvPr/>
          </p:nvSpPr>
          <p:spPr>
            <a:xfrm rot="3513379">
              <a:off x="3481950" y="-211205"/>
              <a:ext cx="1020756" cy="1250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7" name="直線矢印コネクタ 16"/>
            <p:cNvCxnSpPr>
              <a:stCxn id="55" idx="3"/>
              <a:endCxn id="16" idx="0"/>
            </p:cNvCxnSpPr>
            <p:nvPr/>
          </p:nvCxnSpPr>
          <p:spPr>
            <a:xfrm flipH="1">
              <a:off x="4525588" y="-447534"/>
              <a:ext cx="1400862" cy="49521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pic>
        <p:nvPicPr>
          <p:cNvPr id="24"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949" t="4491" r="25605" b="27043"/>
          <a:stretch/>
        </p:blipFill>
        <p:spPr bwMode="auto">
          <a:xfrm>
            <a:off x="7064065" y="188973"/>
            <a:ext cx="1907476" cy="19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円/楕円 24"/>
          <p:cNvSpPr/>
          <p:nvPr/>
        </p:nvSpPr>
        <p:spPr>
          <a:xfrm>
            <a:off x="7583581" y="781831"/>
            <a:ext cx="1026561" cy="10548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051" name="Picture 3" descr="居室(緑）前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954" t="15864" r="32961" b="59556"/>
          <a:stretch/>
        </p:blipFill>
        <p:spPr bwMode="auto">
          <a:xfrm>
            <a:off x="210386" y="4053036"/>
            <a:ext cx="2174306" cy="1652072"/>
          </a:xfrm>
          <a:prstGeom prst="rect">
            <a:avLst/>
          </a:prstGeom>
          <a:noFill/>
          <a:extLst>
            <a:ext uri="{909E8E84-426E-40DD-AFC4-6F175D3DCCD1}">
              <a14:hiddenFill xmlns:a14="http://schemas.microsoft.com/office/drawing/2010/main">
                <a:solidFill>
                  <a:srgbClr val="FFFFFF"/>
                </a:solidFill>
              </a14:hiddenFill>
            </a:ext>
          </a:extLst>
        </p:spPr>
      </p:pic>
      <p:sp>
        <p:nvSpPr>
          <p:cNvPr id="68" name="円/楕円 67"/>
          <p:cNvSpPr/>
          <p:nvPr/>
        </p:nvSpPr>
        <p:spPr>
          <a:xfrm>
            <a:off x="668671" y="4135388"/>
            <a:ext cx="1365202" cy="11812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9" name="直線矢印コネクタ 68"/>
          <p:cNvCxnSpPr>
            <a:stCxn id="44" idx="3"/>
            <a:endCxn id="68" idx="7"/>
          </p:cNvCxnSpPr>
          <p:nvPr/>
        </p:nvCxnSpPr>
        <p:spPr>
          <a:xfrm flipH="1">
            <a:off x="1833944" y="2659578"/>
            <a:ext cx="2599446" cy="164879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72" name="グループ化 71"/>
          <p:cNvGrpSpPr/>
          <p:nvPr/>
        </p:nvGrpSpPr>
        <p:grpSpPr>
          <a:xfrm>
            <a:off x="2225500" y="2463249"/>
            <a:ext cx="645182" cy="532711"/>
            <a:chOff x="1326253" y="2798568"/>
            <a:chExt cx="645182" cy="532711"/>
          </a:xfrm>
        </p:grpSpPr>
        <p:sp>
          <p:nvSpPr>
            <p:cNvPr id="73" name="テキスト ボックス 72"/>
            <p:cNvSpPr txBox="1"/>
            <p:nvPr/>
          </p:nvSpPr>
          <p:spPr>
            <a:xfrm>
              <a:off x="1326253" y="2844489"/>
              <a:ext cx="398020" cy="461665"/>
            </a:xfrm>
            <a:prstGeom prst="rect">
              <a:avLst/>
            </a:prstGeom>
            <a:noFill/>
          </p:spPr>
          <p:txBody>
            <a:bodyPr wrap="square" rtlCol="0">
              <a:spAutoFit/>
            </a:bodyPr>
            <a:lstStyle/>
            <a:p>
              <a:r>
                <a:rPr lang="ja-JP" altLang="en-US" sz="2400" dirty="0"/>
                <a:t>軒</a:t>
              </a:r>
            </a:p>
          </p:txBody>
        </p:sp>
        <p:sp>
          <p:nvSpPr>
            <p:cNvPr id="74" name="左中かっこ 73"/>
            <p:cNvSpPr/>
            <p:nvPr/>
          </p:nvSpPr>
          <p:spPr>
            <a:xfrm>
              <a:off x="1750765" y="2798568"/>
              <a:ext cx="220670" cy="532711"/>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sp>
        <p:nvSpPr>
          <p:cNvPr id="78" name="テキスト ボックス 77"/>
          <p:cNvSpPr txBox="1"/>
          <p:nvPr/>
        </p:nvSpPr>
        <p:spPr>
          <a:xfrm>
            <a:off x="5739406" y="1278523"/>
            <a:ext cx="1122595" cy="461665"/>
          </a:xfrm>
          <a:prstGeom prst="rect">
            <a:avLst/>
          </a:prstGeom>
          <a:noFill/>
        </p:spPr>
        <p:txBody>
          <a:bodyPr wrap="square" rtlCol="0">
            <a:spAutoFit/>
          </a:bodyPr>
          <a:lstStyle/>
          <a:p>
            <a:r>
              <a:rPr lang="ja-JP" altLang="en-US" sz="2400" b="1" dirty="0"/>
              <a:t>すだれ</a:t>
            </a:r>
          </a:p>
        </p:txBody>
      </p:sp>
      <p:cxnSp>
        <p:nvCxnSpPr>
          <p:cNvPr id="80" name="直線矢印コネクタ 79"/>
          <p:cNvCxnSpPr/>
          <p:nvPr/>
        </p:nvCxnSpPr>
        <p:spPr>
          <a:xfrm flipH="1">
            <a:off x="4559947" y="1628861"/>
            <a:ext cx="139680" cy="624221"/>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a:off x="4676494" y="1636020"/>
            <a:ext cx="815566" cy="562117"/>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3923203" y="1279832"/>
            <a:ext cx="1752103" cy="461665"/>
          </a:xfrm>
          <a:prstGeom prst="rect">
            <a:avLst/>
          </a:prstGeom>
          <a:noFill/>
        </p:spPr>
        <p:txBody>
          <a:bodyPr wrap="square" rtlCol="0">
            <a:spAutoFit/>
          </a:bodyPr>
          <a:lstStyle/>
          <a:p>
            <a:r>
              <a:rPr lang="ja-JP" altLang="en-US" sz="2400" b="1" dirty="0"/>
              <a:t>緑カーテン</a:t>
            </a:r>
          </a:p>
        </p:txBody>
      </p:sp>
      <p:pic>
        <p:nvPicPr>
          <p:cNvPr id="98" name="図 9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7061" y="201003"/>
            <a:ext cx="845589" cy="903852"/>
          </a:xfrm>
          <a:prstGeom prst="rect">
            <a:avLst/>
          </a:prstGeom>
          <a:noFill/>
          <a:ln>
            <a:noFill/>
          </a:ln>
        </p:spPr>
      </p:pic>
      <p:sp>
        <p:nvSpPr>
          <p:cNvPr id="99" name="タイトル 1"/>
          <p:cNvSpPr txBox="1">
            <a:spLocks/>
          </p:cNvSpPr>
          <p:nvPr/>
        </p:nvSpPr>
        <p:spPr>
          <a:xfrm>
            <a:off x="2522601" y="5777987"/>
            <a:ext cx="2804269" cy="49127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400" spc="300" dirty="0">
                <a:solidFill>
                  <a:schemeClr val="tx1"/>
                </a:solidFill>
                <a:latin typeface="+mn-ea"/>
                <a:ea typeface="+mn-ea"/>
              </a:rPr>
              <a:t>グローブ温度計</a:t>
            </a:r>
          </a:p>
        </p:txBody>
      </p:sp>
      <p:grpSp>
        <p:nvGrpSpPr>
          <p:cNvPr id="45" name="グループ化 44"/>
          <p:cNvGrpSpPr/>
          <p:nvPr/>
        </p:nvGrpSpPr>
        <p:grpSpPr>
          <a:xfrm>
            <a:off x="5600783" y="3394458"/>
            <a:ext cx="2864319" cy="2365668"/>
            <a:chOff x="8340520" y="3558005"/>
            <a:chExt cx="2864319" cy="2365668"/>
          </a:xfrm>
        </p:grpSpPr>
        <p:pic>
          <p:nvPicPr>
            <p:cNvPr id="46" name="Picture 4" descr="P623004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0520" y="3776885"/>
              <a:ext cx="2864319" cy="2146788"/>
            </a:xfrm>
            <a:prstGeom prst="rect">
              <a:avLst/>
            </a:prstGeom>
            <a:noFill/>
            <a:extLst>
              <a:ext uri="{909E8E84-426E-40DD-AFC4-6F175D3DCCD1}">
                <a14:hiddenFill xmlns:a14="http://schemas.microsoft.com/office/drawing/2010/main">
                  <a:solidFill>
                    <a:srgbClr val="FFFFFF"/>
                  </a:solidFill>
                </a14:hiddenFill>
              </a:ext>
            </a:extLst>
          </p:spPr>
        </p:pic>
        <p:sp>
          <p:nvSpPr>
            <p:cNvPr id="47" name="円/楕円 46"/>
            <p:cNvSpPr/>
            <p:nvPr/>
          </p:nvSpPr>
          <p:spPr>
            <a:xfrm>
              <a:off x="9117202" y="4058414"/>
              <a:ext cx="1221613" cy="1072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8" name="直線矢印コネクタ 47"/>
            <p:cNvCxnSpPr>
              <a:stCxn id="53" idx="5"/>
            </p:cNvCxnSpPr>
            <p:nvPr/>
          </p:nvCxnSpPr>
          <p:spPr>
            <a:xfrm>
              <a:off x="8473042" y="3558005"/>
              <a:ext cx="1208569" cy="51290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79" name="タイトル 1"/>
          <p:cNvSpPr txBox="1">
            <a:spLocks/>
          </p:cNvSpPr>
          <p:nvPr/>
        </p:nvSpPr>
        <p:spPr>
          <a:xfrm>
            <a:off x="259296" y="5610123"/>
            <a:ext cx="2165671" cy="69169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400" spc="300" dirty="0" smtClean="0">
                <a:solidFill>
                  <a:schemeClr val="tx1"/>
                </a:solidFill>
                <a:latin typeface="+mn-ea"/>
                <a:ea typeface="+mn-ea"/>
              </a:rPr>
              <a:t>強制通風</a:t>
            </a:r>
            <a:endParaRPr lang="en-US" altLang="ja-JP" sz="2400" spc="300" dirty="0" smtClean="0">
              <a:solidFill>
                <a:schemeClr val="tx1"/>
              </a:solidFill>
              <a:latin typeface="+mn-ea"/>
              <a:ea typeface="+mn-ea"/>
            </a:endParaRPr>
          </a:p>
          <a:p>
            <a:r>
              <a:rPr lang="ja-JP" altLang="en-US" sz="2400" spc="300" dirty="0">
                <a:solidFill>
                  <a:schemeClr val="tx1"/>
                </a:solidFill>
                <a:latin typeface="+mn-ea"/>
                <a:ea typeface="+mn-ea"/>
              </a:rPr>
              <a:t>シェルタ</a:t>
            </a:r>
            <a:r>
              <a:rPr lang="ja-JP" altLang="en-US" sz="2400" spc="300" dirty="0" smtClean="0">
                <a:solidFill>
                  <a:schemeClr val="tx1"/>
                </a:solidFill>
                <a:latin typeface="+mn-ea"/>
                <a:ea typeface="+mn-ea"/>
              </a:rPr>
              <a:t>ー</a:t>
            </a:r>
            <a:endParaRPr lang="ja-JP" altLang="en-US" sz="2400" spc="300" dirty="0">
              <a:solidFill>
                <a:schemeClr val="tx1"/>
              </a:solidFill>
              <a:latin typeface="+mn-ea"/>
              <a:ea typeface="+mn-ea"/>
            </a:endParaRPr>
          </a:p>
        </p:txBody>
      </p:sp>
      <p:sp>
        <p:nvSpPr>
          <p:cNvPr id="44" name="フローチャート: 結合子 43"/>
          <p:cNvSpPr/>
          <p:nvPr/>
        </p:nvSpPr>
        <p:spPr>
          <a:xfrm>
            <a:off x="4410966" y="2531389"/>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フローチャート: 結合子 48"/>
          <p:cNvSpPr/>
          <p:nvPr/>
        </p:nvSpPr>
        <p:spPr>
          <a:xfrm>
            <a:off x="6084372" y="2520092"/>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フローチャート: 結合子 49"/>
          <p:cNvSpPr/>
          <p:nvPr/>
        </p:nvSpPr>
        <p:spPr>
          <a:xfrm>
            <a:off x="3396272" y="2526424"/>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フローチャート: 結合子 50"/>
          <p:cNvSpPr/>
          <p:nvPr/>
        </p:nvSpPr>
        <p:spPr>
          <a:xfrm>
            <a:off x="3392342" y="3268362"/>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フローチャート: 結合子 51"/>
          <p:cNvSpPr/>
          <p:nvPr/>
        </p:nvSpPr>
        <p:spPr>
          <a:xfrm>
            <a:off x="4388298" y="3271324"/>
            <a:ext cx="153119" cy="144261"/>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フローチャート: 結合子 52"/>
          <p:cNvSpPr/>
          <p:nvPr/>
        </p:nvSpPr>
        <p:spPr>
          <a:xfrm>
            <a:off x="5602610" y="3271324"/>
            <a:ext cx="153119" cy="144261"/>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フローチャート: 結合子 54"/>
          <p:cNvSpPr/>
          <p:nvPr/>
        </p:nvSpPr>
        <p:spPr>
          <a:xfrm>
            <a:off x="2890363" y="1362598"/>
            <a:ext cx="153119" cy="15018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 name="直線矢印コネクタ 25"/>
          <p:cNvCxnSpPr>
            <a:stCxn id="54" idx="7"/>
            <a:endCxn id="25" idx="2"/>
          </p:cNvCxnSpPr>
          <p:nvPr/>
        </p:nvCxnSpPr>
        <p:spPr>
          <a:xfrm flipV="1">
            <a:off x="6036705" y="1309263"/>
            <a:ext cx="1546876" cy="99526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76" name="正方形/長方形 75"/>
          <p:cNvSpPr/>
          <p:nvPr/>
        </p:nvSpPr>
        <p:spPr>
          <a:xfrm>
            <a:off x="5431002" y="2281409"/>
            <a:ext cx="1631967" cy="103154"/>
          </a:xfrm>
          <a:prstGeom prst="rect">
            <a:avLst/>
          </a:prstGeom>
          <a:pattFill prst="dk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9" name="正方形/長方形 38"/>
          <p:cNvSpPr/>
          <p:nvPr/>
        </p:nvSpPr>
        <p:spPr>
          <a:xfrm>
            <a:off x="4146677" y="2277173"/>
            <a:ext cx="864105" cy="111160"/>
          </a:xfrm>
          <a:prstGeom prst="rect">
            <a:avLst/>
          </a:prstGeom>
          <a:pattFill prst="dk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54" name="フローチャート: 結合子 53"/>
          <p:cNvSpPr/>
          <p:nvPr/>
        </p:nvSpPr>
        <p:spPr>
          <a:xfrm>
            <a:off x="5906010" y="2283405"/>
            <a:ext cx="153119" cy="144261"/>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正方形/長方形 76"/>
          <p:cNvSpPr/>
          <p:nvPr/>
        </p:nvSpPr>
        <p:spPr>
          <a:xfrm rot="5400000">
            <a:off x="6210277" y="1629928"/>
            <a:ext cx="45719" cy="1615161"/>
          </a:xfrm>
          <a:prstGeom prst="rect">
            <a:avLst/>
          </a:prstGeom>
          <a:solidFill>
            <a:srgbClr val="FFC000"/>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8" name="直線矢印コネクタ 87"/>
          <p:cNvCxnSpPr/>
          <p:nvPr/>
        </p:nvCxnSpPr>
        <p:spPr>
          <a:xfrm flipH="1">
            <a:off x="5627849" y="1650675"/>
            <a:ext cx="480965" cy="776909"/>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42" name="図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4589" y="4047425"/>
            <a:ext cx="1673696" cy="1562698"/>
          </a:xfrm>
          <a:prstGeom prst="rect">
            <a:avLst/>
          </a:prstGeom>
        </p:spPr>
      </p:pic>
      <p:sp>
        <p:nvSpPr>
          <p:cNvPr id="59" name="円/楕円 58"/>
          <p:cNvSpPr/>
          <p:nvPr/>
        </p:nvSpPr>
        <p:spPr>
          <a:xfrm>
            <a:off x="3271892" y="4496778"/>
            <a:ext cx="999744" cy="938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60" name="直線矢印コネクタ 59"/>
          <p:cNvCxnSpPr>
            <a:stCxn id="44" idx="3"/>
          </p:cNvCxnSpPr>
          <p:nvPr/>
        </p:nvCxnSpPr>
        <p:spPr>
          <a:xfrm flipH="1">
            <a:off x="3731941" y="2659578"/>
            <a:ext cx="701449" cy="185729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5" name="タイトル 1"/>
          <p:cNvSpPr txBox="1">
            <a:spLocks/>
          </p:cNvSpPr>
          <p:nvPr/>
        </p:nvSpPr>
        <p:spPr>
          <a:xfrm>
            <a:off x="5660833" y="5777987"/>
            <a:ext cx="2804269" cy="49127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2400" spc="300" dirty="0">
                <a:solidFill>
                  <a:schemeClr val="tx1"/>
                </a:solidFill>
                <a:latin typeface="+mn-ea"/>
                <a:ea typeface="+mn-ea"/>
              </a:rPr>
              <a:t>居室</a:t>
            </a:r>
            <a:r>
              <a:rPr lang="ja-JP" altLang="en-US" sz="2400" spc="300" dirty="0" smtClean="0">
                <a:solidFill>
                  <a:schemeClr val="tx1"/>
                </a:solidFill>
                <a:latin typeface="+mn-ea"/>
                <a:ea typeface="+mn-ea"/>
              </a:rPr>
              <a:t>の設置</a:t>
            </a:r>
            <a:r>
              <a:rPr lang="ja-JP" altLang="en-US" sz="2400" spc="300" dirty="0">
                <a:solidFill>
                  <a:schemeClr val="tx1"/>
                </a:solidFill>
                <a:latin typeface="+mn-ea"/>
                <a:ea typeface="+mn-ea"/>
              </a:rPr>
              <a:t>状況</a:t>
            </a:r>
          </a:p>
        </p:txBody>
      </p:sp>
    </p:spTree>
    <p:extLst>
      <p:ext uri="{BB962C8B-B14F-4D97-AF65-F5344CB8AC3E}">
        <p14:creationId xmlns:p14="http://schemas.microsoft.com/office/powerpoint/2010/main" val="581305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spDef>
      <a:spPr>
        <a:solidFill>
          <a:srgbClr val="00B050"/>
        </a:solidFill>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基礎</Template>
  <TotalTime>3145</TotalTime>
  <Words>808</Words>
  <Application>Microsoft Office PowerPoint</Application>
  <PresentationFormat>画面に合わせる (4:3)</PresentationFormat>
  <Paragraphs>165</Paragraphs>
  <Slides>16</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vt:i4>
      </vt:variant>
    </vt:vector>
  </HeadingPairs>
  <TitlesOfParts>
    <vt:vector size="27" baseType="lpstr">
      <vt:lpstr>Adobe Fan Heiti Std B</vt:lpstr>
      <vt:lpstr>ＭＳ Ｐゴシック</vt:lpstr>
      <vt:lpstr>ＭＳ ゴシック</vt:lpstr>
      <vt:lpstr>ＭＳ 明朝</vt:lpstr>
      <vt:lpstr>Arial</vt:lpstr>
      <vt:lpstr>Calibri</vt:lpstr>
      <vt:lpstr>Century</vt:lpstr>
      <vt:lpstr>Corbel</vt:lpstr>
      <vt:lpstr>Times New Roman</vt:lpstr>
      <vt:lpstr>Wingdings</vt:lpstr>
      <vt:lpstr>基礎</vt:lpstr>
      <vt:lpstr>住宅における緑のカーテンの 温熱環境緩和効果の実測</vt:lpstr>
      <vt:lpstr>緑のカーテンの特性</vt:lpstr>
      <vt:lpstr>本研究の背景</vt:lpstr>
      <vt:lpstr>PowerPoint プレゼンテーション</vt:lpstr>
      <vt:lpstr>実測住宅の位置</vt:lpstr>
      <vt:lpstr>対象住宅の概要</vt:lpstr>
      <vt:lpstr>2F 軒下（幅約2m）</vt:lpstr>
      <vt:lpstr>ベランダ周辺</vt:lpstr>
      <vt:lpstr>2F  測器設置図</vt:lpstr>
      <vt:lpstr>西断面図</vt:lpstr>
      <vt:lpstr>PowerPoint プレゼンテーション</vt:lpstr>
      <vt:lpstr>PowerPoint プレゼンテーション</vt:lpstr>
      <vt:lpstr>緑のカーテンとすだれの間に熱が籠る</vt:lpstr>
      <vt:lpstr>SET* （標準新有効温度）について</vt:lpstr>
      <vt:lpstr>PowerPoint プレゼンテーション</vt:lpstr>
      <vt:lpstr>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住宅における緑のカーテンの 温熱環境緩和効果の実測</dc:title>
  <dc:creator>杉山匠</dc:creator>
  <cp:lastModifiedBy>杉山匠</cp:lastModifiedBy>
  <cp:revision>241</cp:revision>
  <dcterms:created xsi:type="dcterms:W3CDTF">2014-02-04T01:04:10Z</dcterms:created>
  <dcterms:modified xsi:type="dcterms:W3CDTF">2014-03-10T08:52:42Z</dcterms:modified>
</cp:coreProperties>
</file>