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80" r:id="rId4"/>
    <p:sldId id="281" r:id="rId5"/>
    <p:sldId id="271" r:id="rId6"/>
    <p:sldId id="287" r:id="rId7"/>
    <p:sldId id="275" r:id="rId8"/>
    <p:sldId id="291" r:id="rId9"/>
    <p:sldId id="276" r:id="rId10"/>
    <p:sldId id="292" r:id="rId11"/>
    <p:sldId id="269" r:id="rId12"/>
    <p:sldId id="285" r:id="rId13"/>
    <p:sldId id="277" r:id="rId14"/>
    <p:sldId id="293" r:id="rId15"/>
    <p:sldId id="286" r:id="rId16"/>
    <p:sldId id="284" r:id="rId17"/>
    <p:sldId id="294"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000000"/>
    <a:srgbClr val="003300"/>
    <a:srgbClr val="2D3B2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93" autoAdjust="0"/>
  </p:normalViewPr>
  <p:slideViewPr>
    <p:cSldViewPr>
      <p:cViewPr>
        <p:scale>
          <a:sx n="100" d="100"/>
          <a:sy n="100" d="100"/>
        </p:scale>
        <p:origin x="-110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484358-EF15-4B25-8845-6364133FF372}" type="datetimeFigureOut">
              <a:rPr kumimoji="1" lang="ja-JP" altLang="en-US" smtClean="0"/>
              <a:t>2014/2/7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05302D-5390-4120-8E34-56CDB3C453DD}" type="slidenum">
              <a:rPr kumimoji="1" lang="ja-JP" altLang="en-US" smtClean="0"/>
              <a:t>‹#›</a:t>
            </a:fld>
            <a:endParaRPr kumimoji="1" lang="ja-JP" altLang="en-US"/>
          </a:p>
        </p:txBody>
      </p:sp>
    </p:spTree>
    <p:extLst>
      <p:ext uri="{BB962C8B-B14F-4D97-AF65-F5344CB8AC3E}">
        <p14:creationId xmlns:p14="http://schemas.microsoft.com/office/powerpoint/2010/main" val="17768107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住宅地に近接する公園・緑地の夏季日中の温熱環境調査について発表します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1</a:t>
            </a:fld>
            <a:endParaRPr kumimoji="1" lang="ja-JP" altLang="en-US"/>
          </a:p>
        </p:txBody>
      </p:sp>
    </p:spTree>
    <p:extLst>
      <p:ext uri="{BB962C8B-B14F-4D97-AF65-F5344CB8AC3E}">
        <p14:creationId xmlns:p14="http://schemas.microsoft.com/office/powerpoint/2010/main" val="3194433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成城三丁目では風速による影響が大きく表れています。気温差出現頻度において－</a:t>
            </a:r>
            <a:r>
              <a:rPr kumimoji="1" lang="en-US" altLang="ja-JP" dirty="0" smtClean="0"/>
              <a:t>3℃</a:t>
            </a:r>
            <a:r>
              <a:rPr kumimoji="1" lang="ja-JP" altLang="en-US" dirty="0" smtClean="0"/>
              <a:t>を下回る頻度がありましたが、風が弱い時に－</a:t>
            </a:r>
            <a:r>
              <a:rPr kumimoji="1" lang="en-US" altLang="ja-JP" dirty="0" smtClean="0"/>
              <a:t>3℃</a:t>
            </a:r>
            <a:r>
              <a:rPr kumimoji="1" lang="ja-JP" altLang="en-US" dirty="0" smtClean="0"/>
              <a:t>を下回る頻度が高くなっています。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10</a:t>
            </a:fld>
            <a:endParaRPr kumimoji="1" lang="ja-JP" altLang="en-US"/>
          </a:p>
        </p:txBody>
      </p:sp>
    </p:spTree>
    <p:extLst>
      <p:ext uri="{BB962C8B-B14F-4D97-AF65-F5344CB8AC3E}">
        <p14:creationId xmlns:p14="http://schemas.microsoft.com/office/powerpoint/2010/main" val="1264693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まとめはこの通りです</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11</a:t>
            </a:fld>
            <a:endParaRPr kumimoji="1" lang="ja-JP" altLang="en-US"/>
          </a:p>
        </p:txBody>
      </p:sp>
    </p:spTree>
    <p:extLst>
      <p:ext uri="{BB962C8B-B14F-4D97-AF65-F5344CB8AC3E}">
        <p14:creationId xmlns:p14="http://schemas.microsoft.com/office/powerpoint/2010/main" val="2809767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成城みつ池では基準点より高温になっているときがあります。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12</a:t>
            </a:fld>
            <a:endParaRPr kumimoji="1" lang="ja-JP" altLang="en-US"/>
          </a:p>
        </p:txBody>
      </p:sp>
    </p:spTree>
    <p:extLst>
      <p:ext uri="{BB962C8B-B14F-4D97-AF65-F5344CB8AC3E}">
        <p14:creationId xmlns:p14="http://schemas.microsoft.com/office/powerpoint/2010/main" val="4276810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時間帯による色分けをすると大きく出ているのは</a:t>
            </a:r>
            <a:r>
              <a:rPr kumimoji="1" lang="en-US" altLang="ja-JP" dirty="0" smtClean="0"/>
              <a:t>15:00</a:t>
            </a:r>
            <a:r>
              <a:rPr kumimoji="1" lang="ja-JP" altLang="en-US" dirty="0" smtClean="0"/>
              <a:t>以降であることが分かりました。これは、地形が西向きの斜面になっている為、この時間帯に日向になるからだと考えられます。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13</a:t>
            </a:fld>
            <a:endParaRPr kumimoji="1" lang="ja-JP" altLang="en-US"/>
          </a:p>
        </p:txBody>
      </p:sp>
    </p:spTree>
    <p:extLst>
      <p:ext uri="{BB962C8B-B14F-4D97-AF65-F5344CB8AC3E}">
        <p14:creationId xmlns:p14="http://schemas.microsoft.com/office/powerpoint/2010/main" val="1776709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風速による影響について。全体として風が強くなるほど気温差が小さくなる傾向がみられました。上野毛自然公園では逆に風が強くなるほど気温差が大きくなっています。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14</a:t>
            </a:fld>
            <a:endParaRPr kumimoji="1" lang="ja-JP" altLang="en-US"/>
          </a:p>
        </p:txBody>
      </p:sp>
    </p:spTree>
    <p:extLst>
      <p:ext uri="{BB962C8B-B14F-4D97-AF65-F5344CB8AC3E}">
        <p14:creationId xmlns:p14="http://schemas.microsoft.com/office/powerpoint/2010/main" val="3688583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これは、強風時に南側の緑地でできた冷気が北側へ流れ、解析対象とした測定点を冷やしたためだと考えられます。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15</a:t>
            </a:fld>
            <a:endParaRPr kumimoji="1" lang="ja-JP" altLang="en-US"/>
          </a:p>
        </p:txBody>
      </p:sp>
    </p:spTree>
    <p:extLst>
      <p:ext uri="{BB962C8B-B14F-4D97-AF65-F5344CB8AC3E}">
        <p14:creationId xmlns:p14="http://schemas.microsoft.com/office/powerpoint/2010/main" val="1264693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解析結果です。成城四丁目の基準点と各測定点の気温差を表します。天候条件の良かった</a:t>
            </a:r>
            <a:r>
              <a:rPr kumimoji="1" lang="en-US" altLang="ja-JP" dirty="0" smtClean="0"/>
              <a:t>2</a:t>
            </a:r>
            <a:r>
              <a:rPr kumimoji="1" lang="ja-JP" altLang="en-US" dirty="0" smtClean="0"/>
              <a:t>日間を抽出してみると、気温差分布はほぼ同じになっていました。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16</a:t>
            </a:fld>
            <a:endParaRPr kumimoji="1" lang="ja-JP" altLang="en-US"/>
          </a:p>
        </p:txBody>
      </p:sp>
    </p:spTree>
    <p:extLst>
      <p:ext uri="{BB962C8B-B14F-4D97-AF65-F5344CB8AC3E}">
        <p14:creationId xmlns:p14="http://schemas.microsoft.com/office/powerpoint/2010/main" val="127224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この課題では、夏季日中の住宅地に近接する公園・緑地の温熱環境について、どのような条件により気温差が発生しているかを確かめるため、調査とデータ解析を行いました。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2</a:t>
            </a:fld>
            <a:endParaRPr kumimoji="1" lang="ja-JP" altLang="en-US"/>
          </a:p>
        </p:txBody>
      </p:sp>
    </p:spTree>
    <p:extLst>
      <p:ext uri="{BB962C8B-B14F-4D97-AF65-F5344CB8AC3E}">
        <p14:creationId xmlns:p14="http://schemas.microsoft.com/office/powerpoint/2010/main" val="646589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8</a:t>
            </a:r>
            <a:r>
              <a:rPr kumimoji="1" lang="ja-JP" altLang="en-US" dirty="0" smtClean="0"/>
              <a:t>月</a:t>
            </a:r>
            <a:r>
              <a:rPr kumimoji="1" lang="en-US" altLang="ja-JP" dirty="0" smtClean="0"/>
              <a:t>2</a:t>
            </a:r>
            <a:r>
              <a:rPr kumimoji="1" lang="ja-JP" altLang="en-US" dirty="0" smtClean="0"/>
              <a:t>日～</a:t>
            </a:r>
            <a:r>
              <a:rPr kumimoji="1" lang="en-US" altLang="ja-JP" dirty="0" smtClean="0"/>
              <a:t>9</a:t>
            </a:r>
            <a:r>
              <a:rPr kumimoji="1" lang="ja-JP" altLang="en-US" dirty="0" smtClean="0"/>
              <a:t>月</a:t>
            </a:r>
            <a:r>
              <a:rPr kumimoji="1" lang="en-US" altLang="ja-JP" dirty="0" smtClean="0"/>
              <a:t>30</a:t>
            </a:r>
            <a:r>
              <a:rPr kumimoji="1" lang="ja-JP" altLang="en-US" dirty="0" smtClean="0"/>
              <a:t>日、東京都世田谷区の８つの公園・緑地を対象に気温の測定を行いました。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3</a:t>
            </a:fld>
            <a:endParaRPr kumimoji="1" lang="ja-JP" altLang="en-US"/>
          </a:p>
        </p:txBody>
      </p:sp>
    </p:spTree>
    <p:extLst>
      <p:ext uri="{BB962C8B-B14F-4D97-AF65-F5344CB8AC3E}">
        <p14:creationId xmlns:p14="http://schemas.microsoft.com/office/powerpoint/2010/main" val="3924563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各エリアの詳細です。各エリアに緑地と住宅地での気温差を評価するための基準点を用意し、計</a:t>
            </a:r>
            <a:r>
              <a:rPr kumimoji="1" lang="en-US" altLang="ja-JP" dirty="0" smtClean="0"/>
              <a:t>72</a:t>
            </a:r>
            <a:r>
              <a:rPr kumimoji="1" lang="ja-JP" altLang="en-US" dirty="0" smtClean="0"/>
              <a:t>点で気温を測定しました。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4</a:t>
            </a:fld>
            <a:endParaRPr kumimoji="1" lang="ja-JP" altLang="en-US"/>
          </a:p>
        </p:txBody>
      </p:sp>
    </p:spTree>
    <p:extLst>
      <p:ext uri="{BB962C8B-B14F-4D97-AF65-F5344CB8AC3E}">
        <p14:creationId xmlns:p14="http://schemas.microsoft.com/office/powerpoint/2010/main" val="265045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測定には日射遮蔽シェルター、温度ロガー、</a:t>
            </a:r>
            <a:r>
              <a:rPr kumimoji="1" lang="en-US" altLang="ja-JP" dirty="0" smtClean="0"/>
              <a:t>2</a:t>
            </a:r>
            <a:r>
              <a:rPr kumimoji="1" lang="ja-JP" altLang="en-US" dirty="0" smtClean="0"/>
              <a:t>次元超音波風速計を使用し、</a:t>
            </a:r>
            <a:r>
              <a:rPr kumimoji="1" lang="en-US" altLang="ja-JP" dirty="0" smtClean="0"/>
              <a:t>2.5m</a:t>
            </a:r>
            <a:r>
              <a:rPr kumimoji="1" lang="ja-JP" altLang="en-US" dirty="0" smtClean="0"/>
              <a:t>の高さで測定しました。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5</a:t>
            </a:fld>
            <a:endParaRPr kumimoji="1" lang="ja-JP" altLang="en-US"/>
          </a:p>
        </p:txBody>
      </p:sp>
    </p:spTree>
    <p:extLst>
      <p:ext uri="{BB962C8B-B14F-4D97-AF65-F5344CB8AC3E}">
        <p14:creationId xmlns:p14="http://schemas.microsoft.com/office/powerpoint/2010/main" val="148980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測定期間の日中における気温差出現頻度です。全体的に</a:t>
            </a:r>
            <a:r>
              <a:rPr kumimoji="1" lang="en-US" altLang="ja-JP" dirty="0" smtClean="0"/>
              <a:t>0℃</a:t>
            </a:r>
            <a:r>
              <a:rPr kumimoji="1" lang="ja-JP" altLang="en-US" dirty="0" smtClean="0"/>
              <a:t>から－</a:t>
            </a:r>
            <a:r>
              <a:rPr kumimoji="1" lang="en-US" altLang="ja-JP" dirty="0" smtClean="0"/>
              <a:t>2.1℃</a:t>
            </a:r>
            <a:r>
              <a:rPr kumimoji="1" lang="ja-JP" altLang="en-US" dirty="0" smtClean="0"/>
              <a:t>に集中しています。樹木密度の低い２エリアでは比較的低い値に集中しています。成城三丁目では－</a:t>
            </a:r>
            <a:r>
              <a:rPr kumimoji="1" lang="en-US" altLang="ja-JP" dirty="0" smtClean="0"/>
              <a:t>3℃</a:t>
            </a:r>
            <a:r>
              <a:rPr kumimoji="1" lang="ja-JP" altLang="en-US" dirty="0" smtClean="0"/>
              <a:t>を下回っている、上野毛では幅広く分散しているなど、エリアごとの特徴も見られます。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6</a:t>
            </a:fld>
            <a:endParaRPr kumimoji="1" lang="ja-JP" altLang="en-US"/>
          </a:p>
        </p:txBody>
      </p:sp>
    </p:spTree>
    <p:extLst>
      <p:ext uri="{BB962C8B-B14F-4D97-AF65-F5344CB8AC3E}">
        <p14:creationId xmlns:p14="http://schemas.microsoft.com/office/powerpoint/2010/main" val="679139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気温差に影響を与える要因について、樹木密度が高い地点では基準点の気温が高くなるほど、気温差が大きくなる傾向がみられました。樹木密度の低いエリアでは差はあまり見られませんでした。</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7</a:t>
            </a:fld>
            <a:endParaRPr kumimoji="1" lang="ja-JP" altLang="en-US"/>
          </a:p>
        </p:txBody>
      </p:sp>
    </p:spTree>
    <p:extLst>
      <p:ext uri="{BB962C8B-B14F-4D97-AF65-F5344CB8AC3E}">
        <p14:creationId xmlns:p14="http://schemas.microsoft.com/office/powerpoint/2010/main" val="2743136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上野毛では特に気温による影響が大きく表れています。気温差出現頻度において幅広く分散しているのは気温による影響が大きいからだと考えられます。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8</a:t>
            </a:fld>
            <a:endParaRPr kumimoji="1" lang="ja-JP" altLang="en-US"/>
          </a:p>
        </p:txBody>
      </p:sp>
    </p:spTree>
    <p:extLst>
      <p:ext uri="{BB962C8B-B14F-4D97-AF65-F5344CB8AC3E}">
        <p14:creationId xmlns:p14="http://schemas.microsoft.com/office/powerpoint/2010/main" val="4276810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風速による影響について。全体として風が強くなるほど気温差が小さくなる傾向がみられました。上野毛自然公園では逆に風が強くなるほど気温差が大きくなっています。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9</a:t>
            </a:fld>
            <a:endParaRPr kumimoji="1" lang="ja-JP" altLang="en-US"/>
          </a:p>
        </p:txBody>
      </p:sp>
    </p:spTree>
    <p:extLst>
      <p:ext uri="{BB962C8B-B14F-4D97-AF65-F5344CB8AC3E}">
        <p14:creationId xmlns:p14="http://schemas.microsoft.com/office/powerpoint/2010/main" val="368858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2864233-0FE3-4E53-B7B0-74CC27E8E0EB}" type="datetimeFigureOut">
              <a:rPr kumimoji="1" lang="ja-JP" altLang="en-US" smtClean="0"/>
              <a:t>2014/2/7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370155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864233-0FE3-4E53-B7B0-74CC27E8E0EB}" type="datetimeFigureOut">
              <a:rPr kumimoji="1" lang="ja-JP" altLang="en-US" smtClean="0"/>
              <a:t>2014/2/7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327565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864233-0FE3-4E53-B7B0-74CC27E8E0EB}" type="datetimeFigureOut">
              <a:rPr kumimoji="1" lang="ja-JP" altLang="en-US" smtClean="0"/>
              <a:t>2014/2/7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113649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864233-0FE3-4E53-B7B0-74CC27E8E0EB}" type="datetimeFigureOut">
              <a:rPr kumimoji="1" lang="ja-JP" altLang="en-US" smtClean="0"/>
              <a:t>2014/2/7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2489743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2864233-0FE3-4E53-B7B0-74CC27E8E0EB}" type="datetimeFigureOut">
              <a:rPr kumimoji="1" lang="ja-JP" altLang="en-US" smtClean="0"/>
              <a:t>2014/2/7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355243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2864233-0FE3-4E53-B7B0-74CC27E8E0EB}" type="datetimeFigureOut">
              <a:rPr kumimoji="1" lang="ja-JP" altLang="en-US" smtClean="0"/>
              <a:t>2014/2/7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331451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2864233-0FE3-4E53-B7B0-74CC27E8E0EB}" type="datetimeFigureOut">
              <a:rPr kumimoji="1" lang="ja-JP" altLang="en-US" smtClean="0"/>
              <a:t>2014/2/7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176074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2864233-0FE3-4E53-B7B0-74CC27E8E0EB}" type="datetimeFigureOut">
              <a:rPr kumimoji="1" lang="ja-JP" altLang="en-US" smtClean="0"/>
              <a:t>2014/2/7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89582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2864233-0FE3-4E53-B7B0-74CC27E8E0EB}" type="datetimeFigureOut">
              <a:rPr kumimoji="1" lang="ja-JP" altLang="en-US" smtClean="0"/>
              <a:t>2014/2/7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394903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864233-0FE3-4E53-B7B0-74CC27E8E0EB}" type="datetimeFigureOut">
              <a:rPr kumimoji="1" lang="ja-JP" altLang="en-US" smtClean="0"/>
              <a:t>2014/2/7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1183524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864233-0FE3-4E53-B7B0-74CC27E8E0EB}" type="datetimeFigureOut">
              <a:rPr kumimoji="1" lang="ja-JP" altLang="en-US" smtClean="0"/>
              <a:t>2014/2/7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195322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64233-0FE3-4E53-B7B0-74CC27E8E0EB}" type="datetimeFigureOut">
              <a:rPr kumimoji="1" lang="ja-JP" altLang="en-US" smtClean="0"/>
              <a:t>2014/2/7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516508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6.png"/><Relationship Id="rId3" Type="http://schemas.openxmlformats.org/officeDocument/2006/relationships/notesSlide" Target="../notesSlides/notesSlide10.xml"/><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4.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24.png"/><Relationship Id="rId5" Type="http://schemas.openxmlformats.org/officeDocument/2006/relationships/image" Target="../media/image27.png"/><Relationship Id="rId10" Type="http://schemas.openxmlformats.org/officeDocument/2006/relationships/image" Target="../media/image36.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notesSlide" Target="../notesSlides/notesSlide16.xml"/><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3" Type="http://schemas.openxmlformats.org/officeDocument/2006/relationships/notesSlide" Target="../notesSlides/notesSlide8.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9.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249" y="2315021"/>
            <a:ext cx="9145249" cy="4066308"/>
            <a:chOff x="-1249" y="2315021"/>
            <a:chExt cx="9145249" cy="4066308"/>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 y="2315021"/>
              <a:ext cx="3048974" cy="406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725" y="2315023"/>
              <a:ext cx="3048974" cy="406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026" y="2315021"/>
              <a:ext cx="3048974" cy="406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タイトル 1"/>
          <p:cNvSpPr>
            <a:spLocks noGrp="1"/>
          </p:cNvSpPr>
          <p:nvPr>
            <p:ph type="ctrTitle"/>
          </p:nvPr>
        </p:nvSpPr>
        <p:spPr>
          <a:xfrm>
            <a:off x="-16421" y="0"/>
            <a:ext cx="9144000" cy="1470025"/>
          </a:xfrm>
        </p:spPr>
        <p:txBody>
          <a:bodyPr>
            <a:normAutofit/>
          </a:bodyPr>
          <a:lstStyle/>
          <a:p>
            <a:r>
              <a:rPr kumimoji="1" lang="ja-JP" altLang="en-US" sz="3200" dirty="0" smtClean="0">
                <a:solidFill>
                  <a:schemeClr val="bg1">
                    <a:lumMod val="95000"/>
                  </a:schemeClr>
                </a:solidFill>
              </a:rPr>
              <a:t>住宅地に近接する公園・緑地の</a:t>
            </a:r>
            <a:r>
              <a:rPr kumimoji="1" lang="en-US" altLang="ja-JP" sz="3200" dirty="0" smtClean="0">
                <a:solidFill>
                  <a:schemeClr val="bg1">
                    <a:lumMod val="95000"/>
                  </a:schemeClr>
                </a:solidFill>
              </a:rPr>
              <a:t/>
            </a:r>
            <a:br>
              <a:rPr kumimoji="1" lang="en-US" altLang="ja-JP" sz="3200" dirty="0" smtClean="0">
                <a:solidFill>
                  <a:schemeClr val="bg1">
                    <a:lumMod val="95000"/>
                  </a:schemeClr>
                </a:solidFill>
              </a:rPr>
            </a:br>
            <a:r>
              <a:rPr kumimoji="1" lang="ja-JP" altLang="en-US" sz="3200" dirty="0" smtClean="0">
                <a:solidFill>
                  <a:schemeClr val="bg1">
                    <a:lumMod val="95000"/>
                  </a:schemeClr>
                </a:solidFill>
              </a:rPr>
              <a:t>夏季日中の温熱環境調査</a:t>
            </a:r>
            <a:endParaRPr kumimoji="1" lang="ja-JP" altLang="en-US" sz="3200" dirty="0">
              <a:solidFill>
                <a:schemeClr val="bg1">
                  <a:lumMod val="95000"/>
                </a:schemeClr>
              </a:solidFill>
            </a:endParaRPr>
          </a:p>
        </p:txBody>
      </p:sp>
      <p:sp>
        <p:nvSpPr>
          <p:cNvPr id="3" name="サブタイトル 2"/>
          <p:cNvSpPr>
            <a:spLocks noGrp="1"/>
          </p:cNvSpPr>
          <p:nvPr>
            <p:ph type="subTitle" idx="1"/>
          </p:nvPr>
        </p:nvSpPr>
        <p:spPr>
          <a:xfrm>
            <a:off x="5868144" y="1263427"/>
            <a:ext cx="3097804" cy="936104"/>
          </a:xfrm>
        </p:spPr>
        <p:txBody>
          <a:bodyPr>
            <a:normAutofit/>
          </a:bodyPr>
          <a:lstStyle/>
          <a:p>
            <a:pPr algn="just"/>
            <a:r>
              <a:rPr kumimoji="1" lang="en-US" altLang="ja-JP" sz="2400" spc="150" dirty="0" smtClean="0">
                <a:solidFill>
                  <a:schemeClr val="bg1">
                    <a:lumMod val="95000"/>
                  </a:schemeClr>
                </a:solidFill>
              </a:rPr>
              <a:t>1103411</a:t>
            </a:r>
            <a:r>
              <a:rPr lang="ja-JP" altLang="en-US" sz="2400" dirty="0">
                <a:solidFill>
                  <a:schemeClr val="bg1">
                    <a:lumMod val="95000"/>
                  </a:schemeClr>
                </a:solidFill>
              </a:rPr>
              <a:t>　</a:t>
            </a:r>
            <a:r>
              <a:rPr kumimoji="1" lang="ja-JP" altLang="en-US" sz="2400" dirty="0" smtClean="0">
                <a:solidFill>
                  <a:schemeClr val="bg1">
                    <a:lumMod val="95000"/>
                  </a:schemeClr>
                </a:solidFill>
              </a:rPr>
              <a:t>保坂　智樹</a:t>
            </a:r>
            <a:endParaRPr kumimoji="1" lang="en-US" altLang="ja-JP" sz="2400" dirty="0" smtClean="0">
              <a:solidFill>
                <a:schemeClr val="bg1">
                  <a:lumMod val="95000"/>
                </a:schemeClr>
              </a:solidFill>
            </a:endParaRPr>
          </a:p>
          <a:p>
            <a:pPr algn="just"/>
            <a:r>
              <a:rPr lang="ja-JP" altLang="en-US" sz="2400" dirty="0">
                <a:solidFill>
                  <a:schemeClr val="bg1">
                    <a:lumMod val="95000"/>
                  </a:schemeClr>
                </a:solidFill>
              </a:rPr>
              <a:t>指導</a:t>
            </a:r>
            <a:r>
              <a:rPr lang="ja-JP" altLang="en-US" sz="2400" dirty="0" smtClean="0">
                <a:solidFill>
                  <a:schemeClr val="bg1">
                    <a:lumMod val="95000"/>
                  </a:schemeClr>
                </a:solidFill>
              </a:rPr>
              <a:t>教員　成田　健一　　　　</a:t>
            </a:r>
            <a:endParaRPr kumimoji="1" lang="en-US" altLang="ja-JP" sz="2400" dirty="0" smtClean="0">
              <a:solidFill>
                <a:schemeClr val="bg1">
                  <a:lumMod val="95000"/>
                </a:schemeClr>
              </a:solidFill>
            </a:endParaRPr>
          </a:p>
        </p:txBody>
      </p:sp>
    </p:spTree>
    <p:extLst>
      <p:ext uri="{BB962C8B-B14F-4D97-AF65-F5344CB8AC3E}">
        <p14:creationId xmlns:p14="http://schemas.microsoft.com/office/powerpoint/2010/main" val="2902340964"/>
      </p:ext>
    </p:extLst>
  </p:cSld>
  <p:clrMapOvr>
    <a:masterClrMapping/>
  </p:clrMapOvr>
  <mc:AlternateContent xmlns:mc="http://schemas.openxmlformats.org/markup-compatibility/2006" xmlns:p14="http://schemas.microsoft.com/office/powerpoint/2010/main">
    <mc:Choice Requires="p14">
      <p:transition spd="slow" p14:dur="2000" advTm="5361"/>
    </mc:Choice>
    <mc:Fallback xmlns="">
      <p:transition spd="slow" advTm="536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522915" y="749568"/>
            <a:ext cx="9704346" cy="6063808"/>
            <a:chOff x="-522915" y="749568"/>
            <a:chExt cx="9704346" cy="6063808"/>
          </a:xfrm>
        </p:grpSpPr>
        <p:pic>
          <p:nvPicPr>
            <p:cNvPr id="51"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087" y="2780829"/>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43" y="2780581"/>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8363" y="749568"/>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7349" y="749568"/>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75" y="749568"/>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8" name="グループ化 57"/>
            <p:cNvGrpSpPr/>
            <p:nvPr/>
          </p:nvGrpSpPr>
          <p:grpSpPr>
            <a:xfrm rot="20262866">
              <a:off x="2629006" y="1637371"/>
              <a:ext cx="3211020" cy="1800316"/>
              <a:chOff x="6034667" y="632251"/>
              <a:chExt cx="3211020" cy="1800316"/>
            </a:xfrm>
          </p:grpSpPr>
          <p:sp>
            <p:nvSpPr>
              <p:cNvPr id="59" name="円弧 58"/>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二等辺三角形 59"/>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1" name="グループ化 60"/>
            <p:cNvGrpSpPr/>
            <p:nvPr/>
          </p:nvGrpSpPr>
          <p:grpSpPr>
            <a:xfrm rot="19998219">
              <a:off x="-321915" y="3702398"/>
              <a:ext cx="3211020" cy="1800316"/>
              <a:chOff x="6034667" y="632251"/>
              <a:chExt cx="3211020" cy="1800316"/>
            </a:xfrm>
          </p:grpSpPr>
          <p:sp>
            <p:nvSpPr>
              <p:cNvPr id="62" name="円弧 61"/>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二等辺三角形 62"/>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 name="グループ化 63"/>
            <p:cNvGrpSpPr/>
            <p:nvPr/>
          </p:nvGrpSpPr>
          <p:grpSpPr>
            <a:xfrm rot="20262866">
              <a:off x="5676046" y="1666354"/>
              <a:ext cx="3211020" cy="1800316"/>
              <a:chOff x="6034667" y="632251"/>
              <a:chExt cx="3211020" cy="1800316"/>
            </a:xfrm>
          </p:grpSpPr>
          <p:sp>
            <p:nvSpPr>
              <p:cNvPr id="65" name="円弧 64"/>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二等辺三角形 65"/>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7" name="グループ化 66"/>
            <p:cNvGrpSpPr/>
            <p:nvPr/>
          </p:nvGrpSpPr>
          <p:grpSpPr>
            <a:xfrm rot="20262866">
              <a:off x="-522915" y="1637371"/>
              <a:ext cx="3211020" cy="1800316"/>
              <a:chOff x="6034667" y="632251"/>
              <a:chExt cx="3211020" cy="1800316"/>
            </a:xfrm>
          </p:grpSpPr>
          <p:sp>
            <p:nvSpPr>
              <p:cNvPr id="68" name="円弧 67"/>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二等辺三角形 68"/>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グループ化 72"/>
            <p:cNvGrpSpPr/>
            <p:nvPr/>
          </p:nvGrpSpPr>
          <p:grpSpPr>
            <a:xfrm rot="19914606">
              <a:off x="5814842" y="3779681"/>
              <a:ext cx="3211020" cy="1800316"/>
              <a:chOff x="6034667" y="632251"/>
              <a:chExt cx="3211020" cy="1800316"/>
            </a:xfrm>
          </p:grpSpPr>
          <p:sp>
            <p:nvSpPr>
              <p:cNvPr id="74" name="円弧 73"/>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5" name="二等辺三角形 74"/>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0"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75082" y="4878338"/>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9" name="グループ化 78"/>
            <p:cNvGrpSpPr/>
            <p:nvPr/>
          </p:nvGrpSpPr>
          <p:grpSpPr>
            <a:xfrm rot="441746">
              <a:off x="3264425" y="4140716"/>
              <a:ext cx="3211020" cy="1838146"/>
              <a:chOff x="7088148" y="-816240"/>
              <a:chExt cx="3211020" cy="1838146"/>
            </a:xfrm>
          </p:grpSpPr>
          <p:sp>
            <p:nvSpPr>
              <p:cNvPr id="80" name="円弧 79"/>
              <p:cNvSpPr/>
              <p:nvPr/>
            </p:nvSpPr>
            <p:spPr>
              <a:xfrm rot="10845418">
                <a:off x="7088148" y="-816240"/>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二等辺三角形 80"/>
              <p:cNvSpPr/>
              <p:nvPr/>
            </p:nvSpPr>
            <p:spPr>
              <a:xfrm rot="19635544">
                <a:off x="8625682" y="887607"/>
                <a:ext cx="155787" cy="13429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9"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00154" y="2780829"/>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7" name="グループ化 86"/>
            <p:cNvGrpSpPr/>
            <p:nvPr/>
          </p:nvGrpSpPr>
          <p:grpSpPr>
            <a:xfrm rot="19918820">
              <a:off x="2685175" y="3689561"/>
              <a:ext cx="3211020" cy="1800316"/>
              <a:chOff x="6034667" y="632251"/>
              <a:chExt cx="3211020" cy="1800316"/>
            </a:xfrm>
          </p:grpSpPr>
          <p:sp>
            <p:nvSpPr>
              <p:cNvPr id="88" name="円弧 87"/>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9" name="二等辺三角形 88"/>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6" name="正方形/長方形 25"/>
          <p:cNvSpPr/>
          <p:nvPr/>
        </p:nvSpPr>
        <p:spPr>
          <a:xfrm>
            <a:off x="3498" y="3846"/>
            <a:ext cx="9144000" cy="6857999"/>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6243" y="1"/>
            <a:ext cx="9144000" cy="6857999"/>
            <a:chOff x="6243" y="1"/>
            <a:chExt cx="9144000" cy="6857999"/>
          </a:xfrm>
        </p:grpSpPr>
        <p:sp>
          <p:nvSpPr>
            <p:cNvPr id="53" name="正方形/長方形 52"/>
            <p:cNvSpPr/>
            <p:nvPr/>
          </p:nvSpPr>
          <p:spPr>
            <a:xfrm>
              <a:off x="6243" y="1"/>
              <a:ext cx="9144000" cy="68579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1345" y="783754"/>
              <a:ext cx="3418567" cy="220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3929" y="2731093"/>
              <a:ext cx="3555983" cy="212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テキスト ボックス 71"/>
            <p:cNvSpPr txBox="1"/>
            <p:nvPr/>
          </p:nvSpPr>
          <p:spPr>
            <a:xfrm>
              <a:off x="4571999" y="783754"/>
              <a:ext cx="4320479" cy="2246769"/>
            </a:xfrm>
            <a:prstGeom prst="rect">
              <a:avLst/>
            </a:prstGeom>
            <a:noFill/>
          </p:spPr>
          <p:txBody>
            <a:bodyPr wrap="square" rtlCol="0">
              <a:spAutoFit/>
            </a:bodyPr>
            <a:lstStyle/>
            <a:p>
              <a:pPr algn="just"/>
              <a:r>
                <a:rPr lang="ja-JP" altLang="en-US" sz="2800" dirty="0" smtClean="0">
                  <a:solidFill>
                    <a:schemeClr val="bg1">
                      <a:lumMod val="95000"/>
                    </a:schemeClr>
                  </a:solidFill>
                </a:rPr>
                <a:t>気温</a:t>
              </a:r>
              <a:r>
                <a:rPr lang="ja-JP" altLang="en-US" sz="2800" dirty="0">
                  <a:solidFill>
                    <a:schemeClr val="bg1">
                      <a:lumMod val="95000"/>
                    </a:schemeClr>
                  </a:solidFill>
                </a:rPr>
                <a:t>差出</a:t>
              </a:r>
              <a:r>
                <a:rPr lang="ja-JP" altLang="en-US" sz="2800" dirty="0" smtClean="0">
                  <a:solidFill>
                    <a:schemeClr val="bg1">
                      <a:lumMod val="95000"/>
                    </a:schemeClr>
                  </a:solidFill>
                </a:rPr>
                <a:t>現頻度において</a:t>
              </a:r>
              <a:r>
                <a:rPr lang="en-US" altLang="ja-JP" sz="2800" dirty="0">
                  <a:solidFill>
                    <a:schemeClr val="bg1">
                      <a:lumMod val="95000"/>
                    </a:schemeClr>
                  </a:solidFill>
                </a:rPr>
                <a:t>‐3℃</a:t>
              </a:r>
              <a:r>
                <a:rPr lang="ja-JP" altLang="en-US" sz="2800" dirty="0" smtClean="0">
                  <a:solidFill>
                    <a:schemeClr val="bg1">
                      <a:lumMod val="95000"/>
                    </a:schemeClr>
                  </a:solidFill>
                </a:rPr>
                <a:t>を下回る頻度が確認されたが、風が弱い時に</a:t>
              </a:r>
              <a:r>
                <a:rPr lang="en-US" altLang="ja-JP" sz="2800" dirty="0">
                  <a:solidFill>
                    <a:schemeClr val="bg1">
                      <a:lumMod val="95000"/>
                    </a:schemeClr>
                  </a:solidFill>
                </a:rPr>
                <a:t>‐3℃</a:t>
              </a:r>
              <a:r>
                <a:rPr lang="ja-JP" altLang="en-US" sz="2800" dirty="0" smtClean="0">
                  <a:solidFill>
                    <a:schemeClr val="bg1">
                      <a:lumMod val="95000"/>
                    </a:schemeClr>
                  </a:solidFill>
                </a:rPr>
                <a:t>を下回る頻度が高くなっている。</a:t>
              </a:r>
              <a:endParaRPr lang="en-US" altLang="ja-JP" sz="2800" dirty="0" smtClean="0">
                <a:solidFill>
                  <a:schemeClr val="bg1">
                    <a:lumMod val="95000"/>
                  </a:schemeClr>
                </a:solidFill>
              </a:endParaRPr>
            </a:p>
          </p:txBody>
        </p:sp>
      </p:grpSp>
      <p:pic>
        <p:nvPicPr>
          <p:cNvPr id="48" name="Picture 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075" y="4878338"/>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4" name="グループ化 83"/>
          <p:cNvGrpSpPr/>
          <p:nvPr/>
        </p:nvGrpSpPr>
        <p:grpSpPr>
          <a:xfrm rot="19434343">
            <a:off x="-192337" y="5954253"/>
            <a:ext cx="3211020" cy="1800316"/>
            <a:chOff x="6034667" y="632251"/>
            <a:chExt cx="3211020" cy="1800316"/>
          </a:xfrm>
        </p:grpSpPr>
        <p:sp>
          <p:nvSpPr>
            <p:cNvPr id="85" name="円弧 84"/>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6" name="二等辺三角形 85"/>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6" name="テキスト ボックス 75"/>
          <p:cNvSpPr txBox="1"/>
          <p:nvPr/>
        </p:nvSpPr>
        <p:spPr>
          <a:xfrm>
            <a:off x="-22246" y="27834"/>
            <a:ext cx="9144000" cy="738664"/>
          </a:xfrm>
          <a:prstGeom prst="rect">
            <a:avLst/>
          </a:prstGeom>
          <a:noFill/>
        </p:spPr>
        <p:txBody>
          <a:bodyPr wrap="square" rtlCol="0">
            <a:spAutoFit/>
          </a:bodyPr>
          <a:lstStyle/>
          <a:p>
            <a:pPr algn="ctr">
              <a:lnSpc>
                <a:spcPct val="150000"/>
              </a:lnSpc>
            </a:pPr>
            <a:r>
              <a:rPr kumimoji="1" lang="ja-JP" altLang="en-US" sz="2800" dirty="0" smtClean="0">
                <a:solidFill>
                  <a:schemeClr val="bg1">
                    <a:lumMod val="95000"/>
                  </a:schemeClr>
                </a:solidFill>
              </a:rPr>
              <a:t>風速と気温差の関係</a:t>
            </a:r>
            <a:endParaRPr kumimoji="1" lang="ja-JP" altLang="en-US" sz="2800" dirty="0">
              <a:solidFill>
                <a:schemeClr val="bg1">
                  <a:lumMod val="95000"/>
                </a:schemeClr>
              </a:solidFill>
            </a:endParaRPr>
          </a:p>
        </p:txBody>
      </p:sp>
      <p:grpSp>
        <p:nvGrpSpPr>
          <p:cNvPr id="5" name="グループ化 4"/>
          <p:cNvGrpSpPr/>
          <p:nvPr/>
        </p:nvGrpSpPr>
        <p:grpSpPr>
          <a:xfrm>
            <a:off x="2975082" y="783754"/>
            <a:ext cx="5917396" cy="4075881"/>
            <a:chOff x="2975082" y="783754"/>
            <a:chExt cx="5917396" cy="4075881"/>
          </a:xfrm>
        </p:grpSpPr>
        <p:sp>
          <p:nvSpPr>
            <p:cNvPr id="44" name="テキスト ボックス 43"/>
            <p:cNvSpPr txBox="1"/>
            <p:nvPr/>
          </p:nvSpPr>
          <p:spPr>
            <a:xfrm>
              <a:off x="4571999" y="783754"/>
              <a:ext cx="4320479" cy="954107"/>
            </a:xfrm>
            <a:prstGeom prst="rect">
              <a:avLst/>
            </a:prstGeom>
            <a:noFill/>
          </p:spPr>
          <p:txBody>
            <a:bodyPr wrap="square" rtlCol="0">
              <a:spAutoFit/>
            </a:bodyPr>
            <a:lstStyle/>
            <a:p>
              <a:pPr algn="just"/>
              <a:r>
                <a:rPr lang="ja-JP" altLang="en-US" sz="2800" dirty="0" smtClean="0">
                  <a:solidFill>
                    <a:schemeClr val="bg1">
                      <a:lumMod val="95000"/>
                    </a:schemeClr>
                  </a:solidFill>
                </a:rPr>
                <a:t>成城三丁目では風速による影響が大きく表れている。</a:t>
              </a:r>
              <a:endParaRPr lang="en-US" altLang="ja-JP" sz="2800" dirty="0" smtClean="0">
                <a:solidFill>
                  <a:schemeClr val="bg1">
                    <a:lumMod val="95000"/>
                  </a:schemeClr>
                </a:solidFill>
              </a:endParaRPr>
            </a:p>
          </p:txBody>
        </p:sp>
        <p:cxnSp>
          <p:nvCxnSpPr>
            <p:cNvPr id="47" name="直線矢印コネクタ 46"/>
            <p:cNvCxnSpPr/>
            <p:nvPr/>
          </p:nvCxnSpPr>
          <p:spPr>
            <a:xfrm flipH="1">
              <a:off x="2975082" y="1737861"/>
              <a:ext cx="2172982" cy="3121774"/>
            </a:xfrm>
            <a:prstGeom prst="straightConnector1">
              <a:avLst/>
            </a:prstGeom>
            <a:ln w="381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2" name="テキスト ボックス 51"/>
          <p:cNvSpPr txBox="1"/>
          <p:nvPr/>
        </p:nvSpPr>
        <p:spPr>
          <a:xfrm>
            <a:off x="6184751" y="5068341"/>
            <a:ext cx="2950459" cy="1384995"/>
          </a:xfrm>
          <a:prstGeom prst="rect">
            <a:avLst/>
          </a:prstGeom>
          <a:noFill/>
        </p:spPr>
        <p:txBody>
          <a:bodyPr wrap="square" rtlCol="0">
            <a:spAutoFit/>
          </a:bodyPr>
          <a:lstStyle/>
          <a:p>
            <a:pPr algn="just"/>
            <a:r>
              <a:rPr kumimoji="1" lang="ja-JP" altLang="en-US" sz="2800" dirty="0" smtClean="0">
                <a:solidFill>
                  <a:schemeClr val="bg1">
                    <a:lumMod val="95000"/>
                  </a:schemeClr>
                </a:solidFill>
              </a:rPr>
              <a:t>風が強くなるほど気温差が小さくなっている。</a:t>
            </a:r>
            <a:endParaRPr kumimoji="1" lang="ja-JP" altLang="en-US" sz="2800" dirty="0">
              <a:solidFill>
                <a:schemeClr val="bg1">
                  <a:lumMod val="95000"/>
                </a:schemeClr>
              </a:solidFill>
            </a:endParaRPr>
          </a:p>
        </p:txBody>
      </p:sp>
    </p:spTree>
    <p:custDataLst>
      <p:tags r:id="rId1"/>
    </p:custDataLst>
    <p:extLst>
      <p:ext uri="{BB962C8B-B14F-4D97-AF65-F5344CB8AC3E}">
        <p14:creationId xmlns:p14="http://schemas.microsoft.com/office/powerpoint/2010/main" val="2649228069"/>
      </p:ext>
    </p:extLst>
  </p:cSld>
  <p:clrMapOvr>
    <a:masterClrMapping/>
  </p:clrMapOvr>
  <mc:AlternateContent xmlns:mc="http://schemas.openxmlformats.org/markup-compatibility/2006" xmlns:p14="http://schemas.microsoft.com/office/powerpoint/2010/main">
    <mc:Choice Requires="p14">
      <p:transition spd="slow" p14:dur="2000" advTm="7371"/>
    </mc:Choice>
    <mc:Fallback xmlns="">
      <p:transition spd="slow" advTm="73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1152128"/>
            <a:ext cx="8496944" cy="6165304"/>
          </a:xfrm>
        </p:spPr>
        <p:txBody>
          <a:bodyPr>
            <a:noAutofit/>
          </a:bodyPr>
          <a:lstStyle/>
          <a:p>
            <a:pPr marL="0" indent="0" algn="just">
              <a:lnSpc>
                <a:spcPct val="150000"/>
              </a:lnSpc>
              <a:buNone/>
            </a:pPr>
            <a:r>
              <a:rPr lang="ja-JP" altLang="en-US" dirty="0" smtClean="0">
                <a:solidFill>
                  <a:schemeClr val="bg1">
                    <a:lumMod val="95000"/>
                  </a:schemeClr>
                </a:solidFill>
                <a:latin typeface="+mn-ea"/>
              </a:rPr>
              <a:t>　夏季</a:t>
            </a:r>
            <a:r>
              <a:rPr lang="ja-JP" altLang="en-US" dirty="0">
                <a:solidFill>
                  <a:schemeClr val="bg1">
                    <a:lumMod val="95000"/>
                  </a:schemeClr>
                </a:solidFill>
                <a:latin typeface="+mn-ea"/>
              </a:rPr>
              <a:t>日中の公園・緑地における住宅地の気温差は緑地では</a:t>
            </a:r>
            <a:r>
              <a:rPr lang="en-US" altLang="ja-JP" dirty="0">
                <a:solidFill>
                  <a:schemeClr val="bg1">
                    <a:lumMod val="95000"/>
                  </a:schemeClr>
                </a:solidFill>
                <a:latin typeface="+mn-ea"/>
              </a:rPr>
              <a:t>0</a:t>
            </a:r>
            <a:r>
              <a:rPr lang="ja-JP" altLang="en-US" dirty="0">
                <a:solidFill>
                  <a:schemeClr val="bg1">
                    <a:lumMod val="95000"/>
                  </a:schemeClr>
                </a:solidFill>
                <a:latin typeface="+mn-ea"/>
              </a:rPr>
              <a:t>～</a:t>
            </a:r>
            <a:r>
              <a:rPr lang="en-US" altLang="ja-JP" dirty="0">
                <a:solidFill>
                  <a:schemeClr val="bg1">
                    <a:lumMod val="95000"/>
                  </a:schemeClr>
                </a:solidFill>
                <a:latin typeface="+mn-ea"/>
              </a:rPr>
              <a:t>-2.1℃</a:t>
            </a:r>
            <a:r>
              <a:rPr lang="ja-JP" altLang="en-US" dirty="0">
                <a:solidFill>
                  <a:schemeClr val="bg1">
                    <a:lumMod val="95000"/>
                  </a:schemeClr>
                </a:solidFill>
                <a:latin typeface="+mn-ea"/>
              </a:rPr>
              <a:t>であることが多く、基準とした住宅地の気温や風の強さにより気温差が変化することが分かった</a:t>
            </a:r>
            <a:r>
              <a:rPr lang="ja-JP" altLang="en-US" dirty="0" smtClean="0">
                <a:solidFill>
                  <a:schemeClr val="bg1">
                    <a:lumMod val="95000"/>
                  </a:schemeClr>
                </a:solidFill>
                <a:latin typeface="+mn-ea"/>
              </a:rPr>
              <a:t>。</a:t>
            </a:r>
            <a:endParaRPr lang="en-US" altLang="ja-JP" dirty="0" smtClean="0">
              <a:solidFill>
                <a:schemeClr val="bg1">
                  <a:lumMod val="95000"/>
                </a:schemeClr>
              </a:solidFill>
              <a:latin typeface="+mn-ea"/>
            </a:endParaRPr>
          </a:p>
          <a:p>
            <a:pPr marL="0" indent="0" algn="just">
              <a:lnSpc>
                <a:spcPct val="150000"/>
              </a:lnSpc>
              <a:buNone/>
            </a:pPr>
            <a:r>
              <a:rPr lang="ja-JP" altLang="en-US" dirty="0">
                <a:solidFill>
                  <a:schemeClr val="bg1">
                    <a:lumMod val="95000"/>
                  </a:schemeClr>
                </a:solidFill>
                <a:latin typeface="+mn-ea"/>
              </a:rPr>
              <a:t>　</a:t>
            </a:r>
            <a:r>
              <a:rPr lang="ja-JP" altLang="en-US" dirty="0" smtClean="0">
                <a:solidFill>
                  <a:schemeClr val="bg1">
                    <a:lumMod val="95000"/>
                  </a:schemeClr>
                </a:solidFill>
                <a:latin typeface="+mn-ea"/>
              </a:rPr>
              <a:t>また</a:t>
            </a:r>
            <a:r>
              <a:rPr lang="ja-JP" altLang="en-US" dirty="0">
                <a:solidFill>
                  <a:schemeClr val="bg1">
                    <a:lumMod val="95000"/>
                  </a:schemeClr>
                </a:solidFill>
                <a:latin typeface="+mn-ea"/>
              </a:rPr>
              <a:t>、公園・緑地の樹木密度や地形によって異なる要因があり、風速や時間帯などの影響で気温差が変化することが分かった。</a:t>
            </a:r>
          </a:p>
          <a:p>
            <a:pPr marL="0" indent="0" algn="just">
              <a:lnSpc>
                <a:spcPct val="150000"/>
              </a:lnSpc>
              <a:buNone/>
            </a:pPr>
            <a:endParaRPr kumimoji="1" lang="ja-JP" altLang="en-US" dirty="0">
              <a:solidFill>
                <a:schemeClr val="bg1">
                  <a:lumMod val="95000"/>
                </a:schemeClr>
              </a:solidFill>
              <a:latin typeface="+mn-ea"/>
            </a:endParaRPr>
          </a:p>
        </p:txBody>
      </p:sp>
      <p:sp>
        <p:nvSpPr>
          <p:cNvPr id="4" name="テキスト ボックス 3"/>
          <p:cNvSpPr txBox="1"/>
          <p:nvPr/>
        </p:nvSpPr>
        <p:spPr>
          <a:xfrm>
            <a:off x="0" y="0"/>
            <a:ext cx="9144000" cy="769441"/>
          </a:xfrm>
          <a:prstGeom prst="rect">
            <a:avLst/>
          </a:prstGeom>
          <a:solidFill>
            <a:schemeClr val="tx1"/>
          </a:solidFill>
        </p:spPr>
        <p:txBody>
          <a:bodyPr wrap="square" rtlCol="0">
            <a:spAutoFit/>
          </a:bodyPr>
          <a:lstStyle/>
          <a:p>
            <a:pPr algn="ctr"/>
            <a:r>
              <a:rPr lang="ja-JP" altLang="en-US" sz="4400" dirty="0">
                <a:solidFill>
                  <a:schemeClr val="bg1">
                    <a:lumMod val="95000"/>
                  </a:schemeClr>
                </a:solidFill>
              </a:rPr>
              <a:t>まとめ</a:t>
            </a:r>
            <a:endParaRPr kumimoji="1" lang="ja-JP" altLang="en-US" sz="4400" dirty="0">
              <a:solidFill>
                <a:schemeClr val="bg1">
                  <a:lumMod val="95000"/>
                </a:schemeClr>
              </a:solidFill>
            </a:endParaRPr>
          </a:p>
        </p:txBody>
      </p:sp>
    </p:spTree>
    <p:extLst>
      <p:ext uri="{BB962C8B-B14F-4D97-AF65-F5344CB8AC3E}">
        <p14:creationId xmlns:p14="http://schemas.microsoft.com/office/powerpoint/2010/main" val="3419809984"/>
      </p:ext>
    </p:extLst>
  </p:cSld>
  <p:clrMapOvr>
    <a:masterClrMapping/>
  </p:clrMapOvr>
  <mc:AlternateContent xmlns:mc="http://schemas.openxmlformats.org/markup-compatibility/2006" xmlns:p14="http://schemas.microsoft.com/office/powerpoint/2010/main">
    <mc:Choice Requires="p14">
      <p:transition spd="slow" p14:dur="2000" advTm="2181"/>
    </mc:Choice>
    <mc:Fallback xmlns="">
      <p:transition spd="slow" advTm="218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グループ化 59"/>
          <p:cNvGrpSpPr/>
          <p:nvPr/>
        </p:nvGrpSpPr>
        <p:grpSpPr>
          <a:xfrm>
            <a:off x="-255764" y="763160"/>
            <a:ext cx="9437195" cy="6719248"/>
            <a:chOff x="-255764" y="763160"/>
            <a:chExt cx="9437195" cy="6719248"/>
          </a:xfrm>
        </p:grpSpPr>
        <p:pic>
          <p:nvPicPr>
            <p:cNvPr id="3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7" y="763473"/>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2169" y="763473"/>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2087" y="763160"/>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3679" y="2780829"/>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87" y="4878338"/>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2087" y="2780829"/>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71235" y="4878338"/>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 name="グループ化 44"/>
            <p:cNvGrpSpPr/>
            <p:nvPr/>
          </p:nvGrpSpPr>
          <p:grpSpPr>
            <a:xfrm>
              <a:off x="5958397" y="1529649"/>
              <a:ext cx="3211020" cy="1800316"/>
              <a:chOff x="6034667" y="632251"/>
              <a:chExt cx="3211020" cy="1800316"/>
            </a:xfrm>
          </p:grpSpPr>
          <p:sp>
            <p:nvSpPr>
              <p:cNvPr id="46" name="円弧 45"/>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二等辺三角形 46"/>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p:nvGrpSpPr>
          <p:grpSpPr>
            <a:xfrm>
              <a:off x="2870165" y="3552500"/>
              <a:ext cx="3211020" cy="1800316"/>
              <a:chOff x="1354146" y="3978811"/>
              <a:chExt cx="3211020" cy="1800316"/>
            </a:xfrm>
          </p:grpSpPr>
          <p:sp>
            <p:nvSpPr>
              <p:cNvPr id="49" name="円弧 48"/>
              <p:cNvSpPr/>
              <p:nvPr/>
            </p:nvSpPr>
            <p:spPr>
              <a:xfrm rot="766656">
                <a:off x="1354146" y="397881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二等辺三角形 49"/>
              <p:cNvSpPr/>
              <p:nvPr/>
            </p:nvSpPr>
            <p:spPr>
              <a:xfrm>
                <a:off x="3848574" y="4218836"/>
                <a:ext cx="147009" cy="1267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p:cNvGrpSpPr/>
            <p:nvPr/>
          </p:nvGrpSpPr>
          <p:grpSpPr>
            <a:xfrm>
              <a:off x="5960292" y="3516284"/>
              <a:ext cx="3211020" cy="1800316"/>
              <a:chOff x="6034666" y="3942596"/>
              <a:chExt cx="3211020" cy="1800316"/>
            </a:xfrm>
          </p:grpSpPr>
          <p:sp>
            <p:nvSpPr>
              <p:cNvPr id="52" name="円弧 51"/>
              <p:cNvSpPr/>
              <p:nvPr/>
            </p:nvSpPr>
            <p:spPr>
              <a:xfrm rot="404223">
                <a:off x="6034666" y="3942596"/>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二等辺三角形 52"/>
              <p:cNvSpPr/>
              <p:nvPr/>
            </p:nvSpPr>
            <p:spPr>
              <a:xfrm rot="333599">
                <a:off x="8454668" y="4083731"/>
                <a:ext cx="143630" cy="1238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p:cNvGrpSpPr/>
            <p:nvPr/>
          </p:nvGrpSpPr>
          <p:grpSpPr>
            <a:xfrm>
              <a:off x="2864130" y="5568290"/>
              <a:ext cx="3211020" cy="1800316"/>
              <a:chOff x="5967640" y="5585070"/>
              <a:chExt cx="3211020" cy="1800316"/>
            </a:xfrm>
          </p:grpSpPr>
          <p:sp>
            <p:nvSpPr>
              <p:cNvPr id="55" name="円弧 54"/>
              <p:cNvSpPr/>
              <p:nvPr/>
            </p:nvSpPr>
            <p:spPr>
              <a:xfrm rot="825152">
                <a:off x="5967640" y="5585070"/>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二等辺三角形 55"/>
              <p:cNvSpPr/>
              <p:nvPr/>
            </p:nvSpPr>
            <p:spPr>
              <a:xfrm>
                <a:off x="8473803" y="5835590"/>
                <a:ext cx="140558" cy="12117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p:cNvGrpSpPr/>
            <p:nvPr/>
          </p:nvGrpSpPr>
          <p:grpSpPr>
            <a:xfrm>
              <a:off x="-255764" y="5682092"/>
              <a:ext cx="3211020" cy="1800316"/>
              <a:chOff x="1354145" y="5699364"/>
              <a:chExt cx="3211020" cy="1800316"/>
            </a:xfrm>
          </p:grpSpPr>
          <p:sp>
            <p:nvSpPr>
              <p:cNvPr id="58" name="円弧 57"/>
              <p:cNvSpPr/>
              <p:nvPr/>
            </p:nvSpPr>
            <p:spPr>
              <a:xfrm rot="404223">
                <a:off x="1354145" y="5699364"/>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二等辺三角形 58"/>
              <p:cNvSpPr/>
              <p:nvPr/>
            </p:nvSpPr>
            <p:spPr>
              <a:xfrm rot="21260442">
                <a:off x="3781014" y="5841267"/>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2" name="正方形/長方形 31"/>
          <p:cNvSpPr/>
          <p:nvPr/>
        </p:nvSpPr>
        <p:spPr>
          <a:xfrm>
            <a:off x="0" y="0"/>
            <a:ext cx="9144000" cy="6857999"/>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431" y="2780829"/>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円/楕円 29"/>
          <p:cNvSpPr/>
          <p:nvPr/>
        </p:nvSpPr>
        <p:spPr>
          <a:xfrm>
            <a:off x="1325194" y="3066201"/>
            <a:ext cx="1148328" cy="455823"/>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22246" y="27834"/>
            <a:ext cx="9144000" cy="671851"/>
          </a:xfrm>
          <a:prstGeom prst="rect">
            <a:avLst/>
          </a:prstGeom>
          <a:noFill/>
        </p:spPr>
        <p:txBody>
          <a:bodyPr wrap="square" rtlCol="0">
            <a:spAutoFit/>
          </a:bodyPr>
          <a:lstStyle/>
          <a:p>
            <a:pPr algn="ctr">
              <a:lnSpc>
                <a:spcPct val="150000"/>
              </a:lnSpc>
            </a:pPr>
            <a:r>
              <a:rPr kumimoji="1" lang="ja-JP" altLang="en-US" sz="2800" dirty="0" smtClean="0">
                <a:solidFill>
                  <a:schemeClr val="bg1">
                    <a:lumMod val="95000"/>
                  </a:schemeClr>
                </a:solidFill>
              </a:rPr>
              <a:t>基準点の気温と気温差の関係</a:t>
            </a:r>
            <a:endParaRPr kumimoji="1" lang="ja-JP" altLang="en-US" sz="2800" dirty="0">
              <a:solidFill>
                <a:schemeClr val="bg1">
                  <a:lumMod val="95000"/>
                </a:schemeClr>
              </a:solidFill>
            </a:endParaRPr>
          </a:p>
        </p:txBody>
      </p:sp>
      <p:sp>
        <p:nvSpPr>
          <p:cNvPr id="34" name="テキスト ボックス 33"/>
          <p:cNvSpPr txBox="1"/>
          <p:nvPr/>
        </p:nvSpPr>
        <p:spPr>
          <a:xfrm>
            <a:off x="6184751" y="4660736"/>
            <a:ext cx="2950459" cy="2031325"/>
          </a:xfrm>
          <a:prstGeom prst="rect">
            <a:avLst/>
          </a:prstGeom>
          <a:noFill/>
        </p:spPr>
        <p:txBody>
          <a:bodyPr wrap="square" rtlCol="0">
            <a:spAutoFit/>
          </a:bodyPr>
          <a:lstStyle/>
          <a:p>
            <a:pPr>
              <a:lnSpc>
                <a:spcPct val="150000"/>
              </a:lnSpc>
            </a:pPr>
            <a:r>
              <a:rPr lang="ja-JP" altLang="en-US" sz="2800" dirty="0" smtClean="0">
                <a:solidFill>
                  <a:schemeClr val="bg1">
                    <a:lumMod val="95000"/>
                  </a:schemeClr>
                </a:solidFill>
              </a:rPr>
              <a:t>基準の</a:t>
            </a:r>
            <a:r>
              <a:rPr lang="ja-JP" altLang="en-US" sz="2800" dirty="0">
                <a:solidFill>
                  <a:schemeClr val="bg1">
                    <a:lumMod val="95000"/>
                  </a:schemeClr>
                </a:solidFill>
              </a:rPr>
              <a:t>気温が上がる</a:t>
            </a:r>
            <a:r>
              <a:rPr lang="ja-JP" altLang="en-US" sz="2800" dirty="0" smtClean="0">
                <a:solidFill>
                  <a:schemeClr val="bg1">
                    <a:lumMod val="95000"/>
                  </a:schemeClr>
                </a:solidFill>
              </a:rPr>
              <a:t>ほど気温差が大きくなっている。</a:t>
            </a:r>
            <a:endParaRPr kumimoji="1" lang="ja-JP" altLang="en-US" sz="2800" dirty="0">
              <a:solidFill>
                <a:schemeClr val="bg1">
                  <a:lumMod val="95000"/>
                </a:schemeClr>
              </a:solidFill>
            </a:endParaRPr>
          </a:p>
        </p:txBody>
      </p:sp>
      <p:sp>
        <p:nvSpPr>
          <p:cNvPr id="35" name="テキスト ボックス 34"/>
          <p:cNvSpPr txBox="1"/>
          <p:nvPr/>
        </p:nvSpPr>
        <p:spPr>
          <a:xfrm>
            <a:off x="3347865" y="1665057"/>
            <a:ext cx="5796136" cy="1384995"/>
          </a:xfrm>
          <a:prstGeom prst="rect">
            <a:avLst/>
          </a:prstGeom>
          <a:noFill/>
        </p:spPr>
        <p:txBody>
          <a:bodyPr wrap="square" rtlCol="0">
            <a:spAutoFit/>
          </a:bodyPr>
          <a:lstStyle/>
          <a:p>
            <a:pPr>
              <a:lnSpc>
                <a:spcPct val="150000"/>
              </a:lnSpc>
            </a:pPr>
            <a:r>
              <a:rPr lang="ja-JP" altLang="en-US" sz="2800" dirty="0" smtClean="0">
                <a:solidFill>
                  <a:schemeClr val="bg1">
                    <a:lumMod val="95000"/>
                  </a:schemeClr>
                </a:solidFill>
              </a:rPr>
              <a:t>成城みつ池では基準点より高温になっているときがある。</a:t>
            </a:r>
            <a:endParaRPr kumimoji="1" lang="ja-JP" altLang="en-US" sz="2800" dirty="0">
              <a:solidFill>
                <a:schemeClr val="bg1">
                  <a:lumMod val="95000"/>
                </a:schemeClr>
              </a:solidFill>
            </a:endParaRPr>
          </a:p>
        </p:txBody>
      </p:sp>
      <p:cxnSp>
        <p:nvCxnSpPr>
          <p:cNvPr id="37" name="直線矢印コネクタ 36"/>
          <p:cNvCxnSpPr>
            <a:stCxn id="35" idx="1"/>
          </p:cNvCxnSpPr>
          <p:nvPr/>
        </p:nvCxnSpPr>
        <p:spPr>
          <a:xfrm flipH="1">
            <a:off x="2473522" y="2357555"/>
            <a:ext cx="874343" cy="7086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105349"/>
      </p:ext>
    </p:extLst>
  </p:cSld>
  <p:clrMapOvr>
    <a:masterClrMapping/>
  </p:clrMapOvr>
  <mc:AlternateContent xmlns:mc="http://schemas.openxmlformats.org/markup-compatibility/2006" xmlns:p14="http://schemas.microsoft.com/office/powerpoint/2010/main">
    <mc:Choice Requires="p14">
      <p:transition spd="slow" p14:dur="2000" advTm="1181"/>
    </mc:Choice>
    <mc:Fallback xmlns="">
      <p:transition spd="slow" advTm="11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0" y="3502282"/>
            <a:ext cx="5411279" cy="323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54" y="484376"/>
            <a:ext cx="4792481" cy="294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円/楕円 6"/>
          <p:cNvSpPr/>
          <p:nvPr/>
        </p:nvSpPr>
        <p:spPr>
          <a:xfrm>
            <a:off x="1619672" y="862002"/>
            <a:ext cx="2520280" cy="1128743"/>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788024" y="688593"/>
            <a:ext cx="4330799" cy="2677656"/>
          </a:xfrm>
          <a:prstGeom prst="rect">
            <a:avLst/>
          </a:prstGeom>
          <a:noFill/>
        </p:spPr>
        <p:txBody>
          <a:bodyPr wrap="square" rtlCol="0">
            <a:spAutoFit/>
          </a:bodyPr>
          <a:lstStyle/>
          <a:p>
            <a:pPr>
              <a:lnSpc>
                <a:spcPct val="150000"/>
              </a:lnSpc>
            </a:pPr>
            <a:r>
              <a:rPr kumimoji="1" lang="ja-JP" altLang="en-US" sz="2800" dirty="0" smtClean="0">
                <a:solidFill>
                  <a:schemeClr val="bg1">
                    <a:lumMod val="95000"/>
                  </a:schemeClr>
                </a:solidFill>
              </a:rPr>
              <a:t>成城みつ池について時間帯による色分けをすると、</a:t>
            </a:r>
            <a:endParaRPr kumimoji="1" lang="en-US" altLang="ja-JP" sz="2800" dirty="0" smtClean="0">
              <a:solidFill>
                <a:schemeClr val="bg1">
                  <a:lumMod val="95000"/>
                </a:schemeClr>
              </a:solidFill>
            </a:endParaRPr>
          </a:p>
          <a:p>
            <a:pPr>
              <a:lnSpc>
                <a:spcPct val="150000"/>
              </a:lnSpc>
            </a:pPr>
            <a:r>
              <a:rPr kumimoji="1" lang="en-US" altLang="ja-JP" sz="2800" dirty="0" smtClean="0">
                <a:solidFill>
                  <a:schemeClr val="bg1">
                    <a:lumMod val="95000"/>
                  </a:schemeClr>
                </a:solidFill>
              </a:rPr>
              <a:t>15:00</a:t>
            </a:r>
            <a:r>
              <a:rPr lang="ja-JP" altLang="en-US" sz="2800" dirty="0" smtClean="0">
                <a:solidFill>
                  <a:schemeClr val="bg1">
                    <a:lumMod val="95000"/>
                  </a:schemeClr>
                </a:solidFill>
              </a:rPr>
              <a:t>～</a:t>
            </a:r>
            <a:r>
              <a:rPr lang="en-US" altLang="ja-JP" sz="2800" dirty="0" smtClean="0">
                <a:solidFill>
                  <a:schemeClr val="bg1">
                    <a:lumMod val="95000"/>
                  </a:schemeClr>
                </a:solidFill>
              </a:rPr>
              <a:t>19:00</a:t>
            </a:r>
            <a:r>
              <a:rPr lang="ja-JP" altLang="en-US" sz="2800" dirty="0" smtClean="0">
                <a:solidFill>
                  <a:schemeClr val="bg1">
                    <a:lumMod val="95000"/>
                  </a:schemeClr>
                </a:solidFill>
              </a:rPr>
              <a:t>の間に基準温度より高温になっている</a:t>
            </a:r>
            <a:endParaRPr kumimoji="1" lang="ja-JP" altLang="en-US" sz="2800" dirty="0">
              <a:solidFill>
                <a:schemeClr val="bg1">
                  <a:lumMod val="95000"/>
                </a:schemeClr>
              </a:solidFill>
            </a:endParaRPr>
          </a:p>
        </p:txBody>
      </p:sp>
      <p:cxnSp>
        <p:nvCxnSpPr>
          <p:cNvPr id="9" name="直線矢印コネクタ 8"/>
          <p:cNvCxnSpPr>
            <a:stCxn id="8" idx="1"/>
          </p:cNvCxnSpPr>
          <p:nvPr/>
        </p:nvCxnSpPr>
        <p:spPr>
          <a:xfrm flipH="1" flipV="1">
            <a:off x="3813846" y="1345774"/>
            <a:ext cx="974178" cy="68164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788024" y="3190091"/>
            <a:ext cx="4330799" cy="2677656"/>
          </a:xfrm>
          <a:prstGeom prst="rect">
            <a:avLst/>
          </a:prstGeom>
          <a:noFill/>
        </p:spPr>
        <p:txBody>
          <a:bodyPr wrap="square" rtlCol="0">
            <a:spAutoFit/>
          </a:bodyPr>
          <a:lstStyle/>
          <a:p>
            <a:pPr>
              <a:lnSpc>
                <a:spcPct val="150000"/>
              </a:lnSpc>
            </a:pPr>
            <a:r>
              <a:rPr kumimoji="1" lang="ja-JP" altLang="en-US" sz="2800" dirty="0" smtClean="0">
                <a:solidFill>
                  <a:schemeClr val="bg1">
                    <a:lumMod val="95000"/>
                  </a:schemeClr>
                </a:solidFill>
              </a:rPr>
              <a:t>これは地形が西向きの斜面になっている為、この時間帯に日向になり、暖められていると考えられる</a:t>
            </a:r>
            <a:endParaRPr kumimoji="1" lang="ja-JP" altLang="en-US" sz="2800" dirty="0">
              <a:solidFill>
                <a:schemeClr val="bg1">
                  <a:lumMod val="95000"/>
                </a:schemeClr>
              </a:solidFill>
            </a:endParaRPr>
          </a:p>
        </p:txBody>
      </p:sp>
    </p:spTree>
    <p:extLst>
      <p:ext uri="{BB962C8B-B14F-4D97-AF65-F5344CB8AC3E}">
        <p14:creationId xmlns:p14="http://schemas.microsoft.com/office/powerpoint/2010/main" val="1429071900"/>
      </p:ext>
    </p:extLst>
  </p:cSld>
  <p:clrMapOvr>
    <a:masterClrMapping/>
  </p:clrMapOvr>
  <mc:AlternateContent xmlns:mc="http://schemas.openxmlformats.org/markup-compatibility/2006" xmlns:p14="http://schemas.microsoft.com/office/powerpoint/2010/main">
    <mc:Choice Requires="p14">
      <p:transition spd="slow" p14:dur="2000" advTm="160"/>
    </mc:Choice>
    <mc:Fallback xmlns="">
      <p:transition spd="slow" advTm="16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5082" y="4878338"/>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2087" y="2780829"/>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75" y="4878338"/>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0154" y="2780829"/>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43" y="2780581"/>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28363" y="749568"/>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97349" y="749568"/>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075" y="749568"/>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グループ化 13"/>
          <p:cNvGrpSpPr/>
          <p:nvPr/>
        </p:nvGrpSpPr>
        <p:grpSpPr>
          <a:xfrm rot="20262866">
            <a:off x="2629006" y="1637371"/>
            <a:ext cx="3211020" cy="1800316"/>
            <a:chOff x="6034667" y="632251"/>
            <a:chExt cx="3211020" cy="1800316"/>
          </a:xfrm>
        </p:grpSpPr>
        <p:sp>
          <p:nvSpPr>
            <p:cNvPr id="15" name="円弧 14"/>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二等辺三角形 15"/>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rot="19998219">
            <a:off x="-321915" y="3702398"/>
            <a:ext cx="3211020" cy="1800316"/>
            <a:chOff x="6034667" y="632251"/>
            <a:chExt cx="3211020" cy="1800316"/>
          </a:xfrm>
        </p:grpSpPr>
        <p:sp>
          <p:nvSpPr>
            <p:cNvPr id="29" name="円弧 28"/>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二等辺三角形 29"/>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rot="20262866">
            <a:off x="5676046" y="1666354"/>
            <a:ext cx="3211020" cy="1800316"/>
            <a:chOff x="6034667" y="632251"/>
            <a:chExt cx="3211020" cy="1800316"/>
          </a:xfrm>
        </p:grpSpPr>
        <p:sp>
          <p:nvSpPr>
            <p:cNvPr id="32" name="円弧 31"/>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二等辺三角形 32"/>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p:nvGrpSpPr>
        <p:grpSpPr>
          <a:xfrm rot="20262866">
            <a:off x="-522915" y="1637371"/>
            <a:ext cx="3211020" cy="1800316"/>
            <a:chOff x="6034667" y="632251"/>
            <a:chExt cx="3211020" cy="1800316"/>
          </a:xfrm>
        </p:grpSpPr>
        <p:sp>
          <p:nvSpPr>
            <p:cNvPr id="35" name="円弧 34"/>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二等辺三角形 35"/>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p:nvGrpSpPr>
        <p:grpSpPr>
          <a:xfrm rot="19434343">
            <a:off x="-192337" y="5954253"/>
            <a:ext cx="3211020" cy="1800316"/>
            <a:chOff x="6034667" y="632251"/>
            <a:chExt cx="3211020" cy="1800316"/>
          </a:xfrm>
        </p:grpSpPr>
        <p:sp>
          <p:nvSpPr>
            <p:cNvPr id="38" name="円弧 37"/>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二等辺三角形 38"/>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p:nvPr/>
        </p:nvGrpSpPr>
        <p:grpSpPr>
          <a:xfrm rot="19914606">
            <a:off x="5814842" y="3779681"/>
            <a:ext cx="3211020" cy="1800316"/>
            <a:chOff x="6034667" y="632251"/>
            <a:chExt cx="3211020" cy="1800316"/>
          </a:xfrm>
        </p:grpSpPr>
        <p:sp>
          <p:nvSpPr>
            <p:cNvPr id="41" name="円弧 40"/>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二等辺三角形 41"/>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p:cNvGrpSpPr/>
          <p:nvPr/>
        </p:nvGrpSpPr>
        <p:grpSpPr>
          <a:xfrm rot="19918820">
            <a:off x="2685175" y="3689561"/>
            <a:ext cx="3211020" cy="1800316"/>
            <a:chOff x="6034667" y="632251"/>
            <a:chExt cx="3211020" cy="1800316"/>
          </a:xfrm>
        </p:grpSpPr>
        <p:sp>
          <p:nvSpPr>
            <p:cNvPr id="44" name="円弧 43"/>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二等辺三角形 44"/>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p:cNvGrpSpPr/>
          <p:nvPr/>
        </p:nvGrpSpPr>
        <p:grpSpPr>
          <a:xfrm rot="441746">
            <a:off x="3264425" y="4140716"/>
            <a:ext cx="3211020" cy="1838146"/>
            <a:chOff x="7088148" y="-816240"/>
            <a:chExt cx="3211020" cy="1838146"/>
          </a:xfrm>
        </p:grpSpPr>
        <p:sp>
          <p:nvSpPr>
            <p:cNvPr id="47" name="円弧 46"/>
            <p:cNvSpPr/>
            <p:nvPr/>
          </p:nvSpPr>
          <p:spPr>
            <a:xfrm rot="10845418">
              <a:off x="7088148" y="-816240"/>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8" name="二等辺三角形 47"/>
            <p:cNvSpPr/>
            <p:nvPr/>
          </p:nvSpPr>
          <p:spPr>
            <a:xfrm rot="19635544">
              <a:off x="8625682" y="887607"/>
              <a:ext cx="155787" cy="13429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テキスト ボックス 57"/>
          <p:cNvSpPr txBox="1"/>
          <p:nvPr/>
        </p:nvSpPr>
        <p:spPr>
          <a:xfrm>
            <a:off x="-22246" y="27834"/>
            <a:ext cx="9144000" cy="738664"/>
          </a:xfrm>
          <a:prstGeom prst="rect">
            <a:avLst/>
          </a:prstGeom>
          <a:noFill/>
        </p:spPr>
        <p:txBody>
          <a:bodyPr wrap="square" rtlCol="0">
            <a:spAutoFit/>
          </a:bodyPr>
          <a:lstStyle/>
          <a:p>
            <a:pPr algn="ctr">
              <a:lnSpc>
                <a:spcPct val="150000"/>
              </a:lnSpc>
            </a:pPr>
            <a:r>
              <a:rPr kumimoji="1" lang="ja-JP" altLang="en-US" sz="2800" dirty="0" smtClean="0">
                <a:solidFill>
                  <a:schemeClr val="bg1">
                    <a:lumMod val="95000"/>
                  </a:schemeClr>
                </a:solidFill>
              </a:rPr>
              <a:t>風速と気温差の関係</a:t>
            </a:r>
            <a:endParaRPr kumimoji="1" lang="ja-JP" altLang="en-US" sz="2800" dirty="0">
              <a:solidFill>
                <a:schemeClr val="bg1">
                  <a:lumMod val="95000"/>
                </a:schemeClr>
              </a:solidFill>
            </a:endParaRPr>
          </a:p>
        </p:txBody>
      </p:sp>
      <p:sp>
        <p:nvSpPr>
          <p:cNvPr id="50" name="テキスト ボックス 49"/>
          <p:cNvSpPr txBox="1"/>
          <p:nvPr/>
        </p:nvSpPr>
        <p:spPr>
          <a:xfrm>
            <a:off x="6184751" y="5068341"/>
            <a:ext cx="2950459" cy="1384995"/>
          </a:xfrm>
          <a:prstGeom prst="rect">
            <a:avLst/>
          </a:prstGeom>
          <a:noFill/>
        </p:spPr>
        <p:txBody>
          <a:bodyPr wrap="square" rtlCol="0">
            <a:spAutoFit/>
          </a:bodyPr>
          <a:lstStyle/>
          <a:p>
            <a:pPr algn="just"/>
            <a:r>
              <a:rPr kumimoji="1" lang="ja-JP" altLang="en-US" sz="2800" dirty="0" smtClean="0">
                <a:solidFill>
                  <a:schemeClr val="bg1">
                    <a:lumMod val="95000"/>
                  </a:schemeClr>
                </a:solidFill>
              </a:rPr>
              <a:t>風が強くなるほど気温差が小さくなっている。</a:t>
            </a:r>
            <a:endParaRPr kumimoji="1" lang="ja-JP" altLang="en-US" sz="2800" dirty="0">
              <a:solidFill>
                <a:schemeClr val="bg1">
                  <a:lumMod val="95000"/>
                </a:schemeClr>
              </a:solidFill>
            </a:endParaRPr>
          </a:p>
        </p:txBody>
      </p:sp>
    </p:spTree>
    <p:custDataLst>
      <p:tags r:id="rId1"/>
    </p:custDataLst>
    <p:extLst>
      <p:ext uri="{BB962C8B-B14F-4D97-AF65-F5344CB8AC3E}">
        <p14:creationId xmlns:p14="http://schemas.microsoft.com/office/powerpoint/2010/main" val="2935096245"/>
      </p:ext>
    </p:extLst>
  </p:cSld>
  <p:clrMapOvr>
    <a:masterClrMapping/>
  </p:clrMapOvr>
  <mc:AlternateContent xmlns:mc="http://schemas.openxmlformats.org/markup-compatibility/2006" xmlns:p14="http://schemas.microsoft.com/office/powerpoint/2010/main">
    <mc:Choice Requires="p14">
      <p:transition spd="slow" p14:dur="2000" advTm="8658"/>
    </mc:Choice>
    <mc:Fallback xmlns="">
      <p:transition spd="slow" advTm="86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グループ化 81"/>
          <p:cNvGrpSpPr/>
          <p:nvPr/>
        </p:nvGrpSpPr>
        <p:grpSpPr>
          <a:xfrm>
            <a:off x="-522915" y="749568"/>
            <a:ext cx="9704346" cy="6837818"/>
            <a:chOff x="-522915" y="749568"/>
            <a:chExt cx="9704346" cy="6837818"/>
          </a:xfrm>
        </p:grpSpPr>
        <p:pic>
          <p:nvPicPr>
            <p:cNvPr id="51"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087" y="2780829"/>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5082" y="2780829"/>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87" y="4878338"/>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43" y="2780581"/>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8363" y="749568"/>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7349" y="749568"/>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075" y="749568"/>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8" name="グループ化 57"/>
            <p:cNvGrpSpPr/>
            <p:nvPr/>
          </p:nvGrpSpPr>
          <p:grpSpPr>
            <a:xfrm rot="20262866">
              <a:off x="2629006" y="1637371"/>
              <a:ext cx="3211020" cy="1800316"/>
              <a:chOff x="6034667" y="632251"/>
              <a:chExt cx="3211020" cy="1800316"/>
            </a:xfrm>
          </p:grpSpPr>
          <p:sp>
            <p:nvSpPr>
              <p:cNvPr id="59" name="円弧 58"/>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二等辺三角形 59"/>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1" name="グループ化 60"/>
            <p:cNvGrpSpPr/>
            <p:nvPr/>
          </p:nvGrpSpPr>
          <p:grpSpPr>
            <a:xfrm rot="19998219">
              <a:off x="-321915" y="3702398"/>
              <a:ext cx="3211020" cy="1800316"/>
              <a:chOff x="6034667" y="632251"/>
              <a:chExt cx="3211020" cy="1800316"/>
            </a:xfrm>
          </p:grpSpPr>
          <p:sp>
            <p:nvSpPr>
              <p:cNvPr id="62" name="円弧 61"/>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二等辺三角形 62"/>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 name="グループ化 63"/>
            <p:cNvGrpSpPr/>
            <p:nvPr/>
          </p:nvGrpSpPr>
          <p:grpSpPr>
            <a:xfrm rot="20262866">
              <a:off x="5676046" y="1666354"/>
              <a:ext cx="3211020" cy="1800316"/>
              <a:chOff x="6034667" y="632251"/>
              <a:chExt cx="3211020" cy="1800316"/>
            </a:xfrm>
          </p:grpSpPr>
          <p:sp>
            <p:nvSpPr>
              <p:cNvPr id="65" name="円弧 64"/>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二等辺三角形 65"/>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7" name="グループ化 66"/>
            <p:cNvGrpSpPr/>
            <p:nvPr/>
          </p:nvGrpSpPr>
          <p:grpSpPr>
            <a:xfrm rot="20262866">
              <a:off x="-522915" y="1637371"/>
              <a:ext cx="3211020" cy="1800316"/>
              <a:chOff x="6034667" y="632251"/>
              <a:chExt cx="3211020" cy="1800316"/>
            </a:xfrm>
          </p:grpSpPr>
          <p:sp>
            <p:nvSpPr>
              <p:cNvPr id="68" name="円弧 67"/>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二等辺三角形 68"/>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グループ化 69"/>
            <p:cNvGrpSpPr/>
            <p:nvPr/>
          </p:nvGrpSpPr>
          <p:grpSpPr>
            <a:xfrm rot="19434343">
              <a:off x="2813820" y="3856744"/>
              <a:ext cx="3211020" cy="1800316"/>
              <a:chOff x="6034667" y="632251"/>
              <a:chExt cx="3211020" cy="1800316"/>
            </a:xfrm>
          </p:grpSpPr>
          <p:sp>
            <p:nvSpPr>
              <p:cNvPr id="71" name="円弧 70"/>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二等辺三角形 71"/>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グループ化 72"/>
            <p:cNvGrpSpPr/>
            <p:nvPr/>
          </p:nvGrpSpPr>
          <p:grpSpPr>
            <a:xfrm rot="19914606">
              <a:off x="5814842" y="3779681"/>
              <a:ext cx="3211020" cy="1800316"/>
              <a:chOff x="6034667" y="632251"/>
              <a:chExt cx="3211020" cy="1800316"/>
            </a:xfrm>
          </p:grpSpPr>
          <p:sp>
            <p:nvSpPr>
              <p:cNvPr id="74" name="円弧 73"/>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5" name="二等辺三角形 74"/>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p:cNvGrpSpPr/>
            <p:nvPr/>
          </p:nvGrpSpPr>
          <p:grpSpPr>
            <a:xfrm rot="19918820">
              <a:off x="-341966" y="5787070"/>
              <a:ext cx="3211020" cy="1800316"/>
              <a:chOff x="6034667" y="632251"/>
              <a:chExt cx="3211020" cy="1800316"/>
            </a:xfrm>
          </p:grpSpPr>
          <p:sp>
            <p:nvSpPr>
              <p:cNvPr id="77" name="円弧 76"/>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8" name="二等辺三角形 77"/>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6" name="正方形/長方形 25"/>
          <p:cNvSpPr/>
          <p:nvPr/>
        </p:nvSpPr>
        <p:spPr>
          <a:xfrm>
            <a:off x="0" y="0"/>
            <a:ext cx="9144000" cy="6857999"/>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p:cNvGrpSpPr/>
          <p:nvPr/>
        </p:nvGrpSpPr>
        <p:grpSpPr>
          <a:xfrm>
            <a:off x="-1473981" y="-3002"/>
            <a:ext cx="7758015" cy="5017992"/>
            <a:chOff x="-1473981" y="-3002"/>
            <a:chExt cx="7758015" cy="5017992"/>
          </a:xfrm>
        </p:grpSpPr>
        <p:pic>
          <p:nvPicPr>
            <p:cNvPr id="717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73981" y="-3002"/>
              <a:ext cx="7758015" cy="501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円/楕円 5"/>
            <p:cNvSpPr/>
            <p:nvPr/>
          </p:nvSpPr>
          <p:spPr>
            <a:xfrm>
              <a:off x="1894549" y="1741332"/>
              <a:ext cx="823571" cy="823571"/>
            </a:xfrm>
            <a:prstGeom prst="ellipse">
              <a:avLst/>
            </a:prstGeom>
            <a:solidFill>
              <a:srgbClr val="00B0F0">
                <a:alpha val="4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2675456" y="1675404"/>
              <a:ext cx="288032" cy="2943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963488" y="1539364"/>
              <a:ext cx="1248472" cy="1015663"/>
            </a:xfrm>
            <a:prstGeom prst="rect">
              <a:avLst/>
            </a:prstGeom>
            <a:noFill/>
          </p:spPr>
          <p:txBody>
            <a:bodyPr wrap="square" rtlCol="0">
              <a:spAutoFit/>
            </a:bodyPr>
            <a:lstStyle/>
            <a:p>
              <a:r>
                <a:rPr lang="ja-JP" altLang="en-US" sz="2000" dirty="0"/>
                <a:t>解析</a:t>
              </a:r>
              <a:r>
                <a:rPr lang="ja-JP" altLang="en-US" sz="2000" dirty="0" smtClean="0"/>
                <a:t>対象とした測定点</a:t>
              </a:r>
              <a:endParaRPr kumimoji="1" lang="ja-JP" altLang="en-US" sz="2000" dirty="0"/>
            </a:p>
          </p:txBody>
        </p:sp>
      </p:grpSp>
      <p:sp>
        <p:nvSpPr>
          <p:cNvPr id="17" name="テキスト ボックス 16"/>
          <p:cNvSpPr txBox="1"/>
          <p:nvPr/>
        </p:nvSpPr>
        <p:spPr>
          <a:xfrm>
            <a:off x="4860032" y="265981"/>
            <a:ext cx="4236343" cy="2031325"/>
          </a:xfrm>
          <a:prstGeom prst="rect">
            <a:avLst/>
          </a:prstGeom>
          <a:noFill/>
        </p:spPr>
        <p:txBody>
          <a:bodyPr wrap="square" rtlCol="0">
            <a:spAutoFit/>
          </a:bodyPr>
          <a:lstStyle/>
          <a:p>
            <a:pPr algn="just">
              <a:lnSpc>
                <a:spcPct val="150000"/>
              </a:lnSpc>
            </a:pPr>
            <a:r>
              <a:rPr kumimoji="1" lang="ja-JP" altLang="en-US" sz="2800" dirty="0" smtClean="0">
                <a:solidFill>
                  <a:schemeClr val="bg1">
                    <a:lumMod val="95000"/>
                  </a:schemeClr>
                </a:solidFill>
              </a:rPr>
              <a:t>上野毛自然公園では風が</a:t>
            </a:r>
            <a:r>
              <a:rPr lang="ja-JP" altLang="en-US" sz="2800" dirty="0">
                <a:solidFill>
                  <a:schemeClr val="bg1">
                    <a:lumMod val="95000"/>
                  </a:schemeClr>
                </a:solidFill>
              </a:rPr>
              <a:t>強くなる</a:t>
            </a:r>
            <a:r>
              <a:rPr lang="ja-JP" altLang="en-US" sz="2800" dirty="0" smtClean="0">
                <a:solidFill>
                  <a:schemeClr val="bg1">
                    <a:lumMod val="95000"/>
                  </a:schemeClr>
                </a:solidFill>
              </a:rPr>
              <a:t>ほど気温差が大きくなっている。</a:t>
            </a:r>
            <a:endParaRPr kumimoji="1" lang="ja-JP" altLang="en-US" sz="2800" dirty="0">
              <a:solidFill>
                <a:schemeClr val="bg1">
                  <a:lumMod val="95000"/>
                </a:schemeClr>
              </a:solidFill>
            </a:endParaRPr>
          </a:p>
        </p:txBody>
      </p:sp>
      <p:sp>
        <p:nvSpPr>
          <p:cNvPr id="9" name="テキスト ボックス 8"/>
          <p:cNvSpPr txBox="1"/>
          <p:nvPr/>
        </p:nvSpPr>
        <p:spPr>
          <a:xfrm>
            <a:off x="4860032" y="2153117"/>
            <a:ext cx="4236343" cy="2677656"/>
          </a:xfrm>
          <a:prstGeom prst="rect">
            <a:avLst/>
          </a:prstGeom>
          <a:noFill/>
        </p:spPr>
        <p:txBody>
          <a:bodyPr wrap="square" rtlCol="0">
            <a:spAutoFit/>
          </a:bodyPr>
          <a:lstStyle/>
          <a:p>
            <a:pPr algn="just">
              <a:lnSpc>
                <a:spcPct val="150000"/>
              </a:lnSpc>
            </a:pPr>
            <a:r>
              <a:rPr lang="ja-JP" altLang="en-US" sz="2800" dirty="0">
                <a:solidFill>
                  <a:schemeClr val="bg1">
                    <a:lumMod val="95000"/>
                  </a:schemeClr>
                </a:solidFill>
              </a:rPr>
              <a:t>南側の冷気</a:t>
            </a:r>
            <a:r>
              <a:rPr lang="ja-JP" altLang="en-US" sz="2800" dirty="0" smtClean="0">
                <a:solidFill>
                  <a:schemeClr val="bg1">
                    <a:lumMod val="95000"/>
                  </a:schemeClr>
                </a:solidFill>
              </a:rPr>
              <a:t>が強風時に解析対象とした測定点に流れ、冷えていると考えられる。</a:t>
            </a:r>
            <a:endParaRPr kumimoji="1" lang="ja-JP" altLang="en-US" sz="2800" dirty="0">
              <a:solidFill>
                <a:schemeClr val="bg1">
                  <a:lumMod val="95000"/>
                </a:schemeClr>
              </a:solidFill>
            </a:endParaRPr>
          </a:p>
        </p:txBody>
      </p:sp>
      <p:sp>
        <p:nvSpPr>
          <p:cNvPr id="12" name="上矢印 11"/>
          <p:cNvSpPr/>
          <p:nvPr/>
        </p:nvSpPr>
        <p:spPr>
          <a:xfrm rot="3341537">
            <a:off x="2306334" y="1675404"/>
            <a:ext cx="513138" cy="602624"/>
          </a:xfrm>
          <a:prstGeom prst="up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75082" y="4878338"/>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9" name="グループ化 78"/>
          <p:cNvGrpSpPr/>
          <p:nvPr/>
        </p:nvGrpSpPr>
        <p:grpSpPr>
          <a:xfrm rot="441746">
            <a:off x="3264425" y="4140716"/>
            <a:ext cx="3211020" cy="1838146"/>
            <a:chOff x="7088148" y="-816240"/>
            <a:chExt cx="3211020" cy="1838146"/>
          </a:xfrm>
        </p:grpSpPr>
        <p:sp>
          <p:nvSpPr>
            <p:cNvPr id="80" name="円弧 79"/>
            <p:cNvSpPr/>
            <p:nvPr/>
          </p:nvSpPr>
          <p:spPr>
            <a:xfrm rot="10845418">
              <a:off x="7088148" y="-816240"/>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二等辺三角形 80"/>
            <p:cNvSpPr/>
            <p:nvPr/>
          </p:nvSpPr>
          <p:spPr>
            <a:xfrm rot="19635544">
              <a:off x="8625682" y="887607"/>
              <a:ext cx="155787" cy="13429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05223473"/>
      </p:ext>
    </p:extLst>
  </p:cSld>
  <p:clrMapOvr>
    <a:masterClrMapping/>
  </p:clrMapOvr>
  <mc:AlternateContent xmlns:mc="http://schemas.openxmlformats.org/markup-compatibility/2006" xmlns:p14="http://schemas.microsoft.com/office/powerpoint/2010/main">
    <mc:Choice Requires="p14">
      <p:transition spd="slow" p14:dur="2000" advTm="325"/>
    </mc:Choice>
    <mc:Fallback xmlns="">
      <p:transition spd="slow" advTm="3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4571999" y="783754"/>
            <a:ext cx="4320479" cy="5909310"/>
          </a:xfrm>
          <a:prstGeom prst="rect">
            <a:avLst/>
          </a:prstGeom>
          <a:noFill/>
        </p:spPr>
        <p:txBody>
          <a:bodyPr wrap="square" rtlCol="0">
            <a:spAutoFit/>
          </a:bodyPr>
          <a:lstStyle/>
          <a:p>
            <a:pPr>
              <a:lnSpc>
                <a:spcPct val="150000"/>
              </a:lnSpc>
            </a:pPr>
            <a:r>
              <a:rPr lang="ja-JP" altLang="en-US" sz="2800" dirty="0" smtClean="0">
                <a:solidFill>
                  <a:schemeClr val="bg1">
                    <a:lumMod val="95000"/>
                  </a:schemeClr>
                </a:solidFill>
              </a:rPr>
              <a:t>各公園・緑地における</a:t>
            </a:r>
            <a:endParaRPr lang="en-US" altLang="ja-JP" sz="2800" dirty="0" smtClean="0">
              <a:solidFill>
                <a:schemeClr val="bg1">
                  <a:lumMod val="95000"/>
                </a:schemeClr>
              </a:solidFill>
            </a:endParaRPr>
          </a:p>
          <a:p>
            <a:pPr>
              <a:lnSpc>
                <a:spcPct val="150000"/>
              </a:lnSpc>
            </a:pPr>
            <a:r>
              <a:rPr lang="ja-JP" altLang="en-US" sz="2800" dirty="0" smtClean="0">
                <a:solidFill>
                  <a:schemeClr val="bg1">
                    <a:lumMod val="95000"/>
                  </a:schemeClr>
                </a:solidFill>
              </a:rPr>
              <a:t>気温差分布</a:t>
            </a:r>
            <a:endParaRPr lang="en-US" altLang="ja-JP" sz="2800" dirty="0" smtClean="0">
              <a:solidFill>
                <a:schemeClr val="bg1">
                  <a:lumMod val="95000"/>
                </a:schemeClr>
              </a:solidFill>
            </a:endParaRPr>
          </a:p>
          <a:p>
            <a:pPr>
              <a:lnSpc>
                <a:spcPct val="150000"/>
              </a:lnSpc>
            </a:pPr>
            <a:endParaRPr lang="en-US" altLang="ja-JP" sz="2800" dirty="0">
              <a:solidFill>
                <a:schemeClr val="bg1">
                  <a:lumMod val="95000"/>
                </a:schemeClr>
              </a:solidFill>
            </a:endParaRPr>
          </a:p>
          <a:p>
            <a:pPr>
              <a:lnSpc>
                <a:spcPct val="150000"/>
              </a:lnSpc>
            </a:pPr>
            <a:r>
              <a:rPr lang="ja-JP" altLang="en-US" sz="2800" dirty="0" smtClean="0">
                <a:solidFill>
                  <a:schemeClr val="bg1">
                    <a:lumMod val="95000"/>
                  </a:schemeClr>
                </a:solidFill>
              </a:rPr>
              <a:t>成城三丁目の基準点を基準とし、全エリアの測定点との気温差を表す</a:t>
            </a:r>
            <a:endParaRPr lang="en-US" altLang="ja-JP" sz="2800" dirty="0" smtClean="0">
              <a:solidFill>
                <a:schemeClr val="bg1">
                  <a:lumMod val="95000"/>
                </a:schemeClr>
              </a:solidFill>
            </a:endParaRPr>
          </a:p>
          <a:p>
            <a:pPr>
              <a:lnSpc>
                <a:spcPct val="150000"/>
              </a:lnSpc>
            </a:pPr>
            <a:r>
              <a:rPr lang="ja-JP" altLang="en-US" sz="2800" dirty="0" smtClean="0">
                <a:solidFill>
                  <a:schemeClr val="bg1">
                    <a:lumMod val="95000"/>
                  </a:schemeClr>
                </a:solidFill>
              </a:rPr>
              <a:t>青円は基準より気温が低い場合、赤円は基準より気温が高い場合を表す</a:t>
            </a:r>
            <a:endParaRPr lang="en-US" altLang="ja-JP" sz="2800" dirty="0">
              <a:solidFill>
                <a:schemeClr val="bg1">
                  <a:lumMod val="95000"/>
                </a:schemeClr>
              </a:solidFill>
            </a:endParaRPr>
          </a:p>
        </p:txBody>
      </p:sp>
      <p:grpSp>
        <p:nvGrpSpPr>
          <p:cNvPr id="10" name="グループ化 9"/>
          <p:cNvGrpSpPr/>
          <p:nvPr/>
        </p:nvGrpSpPr>
        <p:grpSpPr>
          <a:xfrm>
            <a:off x="4499992" y="769441"/>
            <a:ext cx="4644008" cy="6088558"/>
            <a:chOff x="4499992" y="769441"/>
            <a:chExt cx="4644008" cy="6088558"/>
          </a:xfrm>
        </p:grpSpPr>
        <p:sp>
          <p:nvSpPr>
            <p:cNvPr id="19" name="正方形/長方形 18"/>
            <p:cNvSpPr/>
            <p:nvPr/>
          </p:nvSpPr>
          <p:spPr>
            <a:xfrm>
              <a:off x="4499992" y="769441"/>
              <a:ext cx="4644008" cy="608855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4543424" y="783754"/>
              <a:ext cx="0" cy="5957614"/>
            </a:xfrm>
            <a:prstGeom prst="line">
              <a:avLst/>
            </a:prstGeom>
            <a:ln w="19050">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723" y="1719858"/>
            <a:ext cx="2834032" cy="323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3731" y="927770"/>
            <a:ext cx="2289490" cy="191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7776" y="2638407"/>
            <a:ext cx="2249253" cy="241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6964" y="4917371"/>
            <a:ext cx="2761605" cy="158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9611" y="4844944"/>
            <a:ext cx="2218405" cy="165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9"/>
          <p:cNvSpPr txBox="1"/>
          <p:nvPr/>
        </p:nvSpPr>
        <p:spPr>
          <a:xfrm>
            <a:off x="105594" y="966817"/>
            <a:ext cx="3996444" cy="954107"/>
          </a:xfrm>
          <a:prstGeom prst="rect">
            <a:avLst/>
          </a:prstGeom>
          <a:noFill/>
        </p:spPr>
        <p:txBody>
          <a:bodyPr wrap="square" rtlCol="0">
            <a:spAutoFit/>
          </a:bodyPr>
          <a:lstStyle/>
          <a:p>
            <a:r>
              <a:rPr lang="en-US" altLang="ja-JP" sz="2800" dirty="0" smtClean="0">
                <a:solidFill>
                  <a:schemeClr val="bg1">
                    <a:lumMod val="95000"/>
                  </a:schemeClr>
                </a:solidFill>
              </a:rPr>
              <a:t>8</a:t>
            </a:r>
            <a:r>
              <a:rPr lang="ja-JP" altLang="en-US" sz="2800" dirty="0" smtClean="0">
                <a:solidFill>
                  <a:schemeClr val="bg1">
                    <a:lumMod val="95000"/>
                  </a:schemeClr>
                </a:solidFill>
              </a:rPr>
              <a:t>月</a:t>
            </a:r>
            <a:r>
              <a:rPr lang="en-US" altLang="ja-JP" sz="2800" dirty="0" smtClean="0">
                <a:solidFill>
                  <a:schemeClr val="bg1">
                    <a:lumMod val="95000"/>
                  </a:schemeClr>
                </a:solidFill>
              </a:rPr>
              <a:t>14</a:t>
            </a:r>
            <a:r>
              <a:rPr lang="ja-JP" altLang="en-US" sz="2800" dirty="0" smtClean="0">
                <a:solidFill>
                  <a:schemeClr val="bg1">
                    <a:lumMod val="95000"/>
                  </a:schemeClr>
                </a:solidFill>
              </a:rPr>
              <a:t>日　</a:t>
            </a:r>
            <a:endParaRPr lang="en-US" altLang="ja-JP" sz="2800" dirty="0" smtClean="0">
              <a:solidFill>
                <a:schemeClr val="bg1">
                  <a:lumMod val="95000"/>
                </a:schemeClr>
              </a:solidFill>
            </a:endParaRPr>
          </a:p>
          <a:p>
            <a:r>
              <a:rPr lang="en-US" altLang="ja-JP" sz="2800" dirty="0" smtClean="0">
                <a:solidFill>
                  <a:schemeClr val="bg1">
                    <a:lumMod val="95000"/>
                  </a:schemeClr>
                </a:solidFill>
              </a:rPr>
              <a:t>13:00</a:t>
            </a:r>
            <a:r>
              <a:rPr lang="ja-JP" altLang="en-US" sz="2800" dirty="0" smtClean="0">
                <a:solidFill>
                  <a:schemeClr val="bg1">
                    <a:lumMod val="95000"/>
                  </a:schemeClr>
                </a:solidFill>
              </a:rPr>
              <a:t>～</a:t>
            </a:r>
            <a:r>
              <a:rPr lang="en-US" altLang="ja-JP" sz="2800" dirty="0" smtClean="0">
                <a:solidFill>
                  <a:schemeClr val="bg1">
                    <a:lumMod val="95000"/>
                  </a:schemeClr>
                </a:solidFill>
              </a:rPr>
              <a:t>14:00</a:t>
            </a:r>
            <a:endParaRPr kumimoji="1" lang="ja-JP" altLang="en-US" sz="2800" dirty="0">
              <a:solidFill>
                <a:schemeClr val="bg1">
                  <a:lumMod val="95000"/>
                </a:schemeClr>
              </a:solidFill>
            </a:endParaRPr>
          </a:p>
        </p:txBody>
      </p:sp>
      <p:sp>
        <p:nvSpPr>
          <p:cNvPr id="16" name="テキスト ボックス 15"/>
          <p:cNvSpPr txBox="1"/>
          <p:nvPr/>
        </p:nvSpPr>
        <p:spPr>
          <a:xfrm>
            <a:off x="0" y="0"/>
            <a:ext cx="9144000" cy="769441"/>
          </a:xfrm>
          <a:prstGeom prst="rect">
            <a:avLst/>
          </a:prstGeom>
          <a:solidFill>
            <a:schemeClr val="tx1"/>
          </a:solidFill>
        </p:spPr>
        <p:txBody>
          <a:bodyPr wrap="square" rtlCol="0">
            <a:spAutoFit/>
          </a:bodyPr>
          <a:lstStyle/>
          <a:p>
            <a:pPr algn="ctr"/>
            <a:r>
              <a:rPr lang="ja-JP" altLang="en-US" sz="4400" dirty="0">
                <a:solidFill>
                  <a:schemeClr val="bg1">
                    <a:lumMod val="95000"/>
                  </a:schemeClr>
                </a:solidFill>
              </a:rPr>
              <a:t>解析結果</a:t>
            </a:r>
            <a:endParaRPr kumimoji="1" lang="ja-JP" altLang="en-US" sz="4400" dirty="0">
              <a:solidFill>
                <a:schemeClr val="bg1">
                  <a:lumMod val="95000"/>
                </a:schemeClr>
              </a:solidFill>
            </a:endParaRPr>
          </a:p>
        </p:txBody>
      </p:sp>
      <p:sp>
        <p:nvSpPr>
          <p:cNvPr id="2" name="円/楕円 1"/>
          <p:cNvSpPr/>
          <p:nvPr/>
        </p:nvSpPr>
        <p:spPr>
          <a:xfrm>
            <a:off x="3717429" y="1334415"/>
            <a:ext cx="288032" cy="2943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771800" y="1074802"/>
            <a:ext cx="1129408" cy="553998"/>
          </a:xfrm>
          <a:prstGeom prst="rect">
            <a:avLst/>
          </a:prstGeom>
          <a:noFill/>
        </p:spPr>
        <p:txBody>
          <a:bodyPr wrap="square" rtlCol="0">
            <a:spAutoFit/>
          </a:bodyPr>
          <a:lstStyle/>
          <a:p>
            <a:pPr>
              <a:lnSpc>
                <a:spcPct val="150000"/>
              </a:lnSpc>
            </a:pPr>
            <a:r>
              <a:rPr kumimoji="1" lang="ja-JP" altLang="en-US" sz="2000" dirty="0" smtClean="0"/>
              <a:t>基準点</a:t>
            </a:r>
            <a:endParaRPr kumimoji="1" lang="ja-JP" altLang="en-US" sz="2000" dirty="0"/>
          </a:p>
        </p:txBody>
      </p:sp>
      <p:grpSp>
        <p:nvGrpSpPr>
          <p:cNvPr id="9" name="グループ化 8"/>
          <p:cNvGrpSpPr/>
          <p:nvPr/>
        </p:nvGrpSpPr>
        <p:grpSpPr>
          <a:xfrm>
            <a:off x="4377236" y="930102"/>
            <a:ext cx="4793751" cy="5569928"/>
            <a:chOff x="4367711" y="930102"/>
            <a:chExt cx="4793751" cy="5569928"/>
          </a:xfrm>
        </p:grpSpPr>
        <p:pic>
          <p:nvPicPr>
            <p:cNvPr id="512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7711" y="1719858"/>
              <a:ext cx="2834032" cy="323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6468" y="930102"/>
              <a:ext cx="2289490" cy="191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12209" y="2638406"/>
              <a:ext cx="2249253" cy="241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77469" y="4917371"/>
              <a:ext cx="2761605" cy="158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24044" y="4844944"/>
              <a:ext cx="2218405" cy="165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4670487" y="961678"/>
              <a:ext cx="3996444" cy="954107"/>
            </a:xfrm>
            <a:prstGeom prst="rect">
              <a:avLst/>
            </a:prstGeom>
            <a:noFill/>
          </p:spPr>
          <p:txBody>
            <a:bodyPr wrap="square" rtlCol="0">
              <a:spAutoFit/>
            </a:bodyPr>
            <a:lstStyle/>
            <a:p>
              <a:r>
                <a:rPr lang="en-US" altLang="ja-JP" sz="2800" dirty="0">
                  <a:solidFill>
                    <a:schemeClr val="bg1">
                      <a:lumMod val="95000"/>
                    </a:schemeClr>
                  </a:solidFill>
                </a:rPr>
                <a:t>9</a:t>
              </a:r>
              <a:r>
                <a:rPr lang="ja-JP" altLang="en-US" sz="2800" dirty="0" smtClean="0">
                  <a:solidFill>
                    <a:schemeClr val="bg1">
                      <a:lumMod val="95000"/>
                    </a:schemeClr>
                  </a:solidFill>
                </a:rPr>
                <a:t>月</a:t>
              </a:r>
              <a:r>
                <a:rPr lang="en-US" altLang="ja-JP" sz="2800" dirty="0" smtClean="0">
                  <a:solidFill>
                    <a:schemeClr val="bg1">
                      <a:lumMod val="95000"/>
                    </a:schemeClr>
                  </a:solidFill>
                </a:rPr>
                <a:t>12</a:t>
              </a:r>
              <a:r>
                <a:rPr lang="ja-JP" altLang="en-US" sz="2800" dirty="0" smtClean="0">
                  <a:solidFill>
                    <a:schemeClr val="bg1">
                      <a:lumMod val="95000"/>
                    </a:schemeClr>
                  </a:solidFill>
                </a:rPr>
                <a:t>日　</a:t>
              </a:r>
              <a:endParaRPr lang="en-US" altLang="ja-JP" sz="2800" dirty="0" smtClean="0">
                <a:solidFill>
                  <a:schemeClr val="bg1">
                    <a:lumMod val="95000"/>
                  </a:schemeClr>
                </a:solidFill>
              </a:endParaRPr>
            </a:p>
            <a:p>
              <a:r>
                <a:rPr lang="en-US" altLang="ja-JP" sz="2800" dirty="0" smtClean="0">
                  <a:solidFill>
                    <a:schemeClr val="bg1">
                      <a:lumMod val="95000"/>
                    </a:schemeClr>
                  </a:solidFill>
                </a:rPr>
                <a:t>14:00</a:t>
              </a:r>
              <a:r>
                <a:rPr lang="ja-JP" altLang="en-US" sz="2800" dirty="0" smtClean="0">
                  <a:solidFill>
                    <a:schemeClr val="bg1">
                      <a:lumMod val="95000"/>
                    </a:schemeClr>
                  </a:solidFill>
                </a:rPr>
                <a:t>～</a:t>
              </a:r>
              <a:r>
                <a:rPr lang="en-US" altLang="ja-JP" sz="2800" dirty="0" smtClean="0">
                  <a:solidFill>
                    <a:schemeClr val="bg1">
                      <a:lumMod val="95000"/>
                    </a:schemeClr>
                  </a:solidFill>
                </a:rPr>
                <a:t>15:00</a:t>
              </a:r>
              <a:endParaRPr kumimoji="1" lang="ja-JP" altLang="en-US" sz="2800" dirty="0">
                <a:solidFill>
                  <a:schemeClr val="bg1">
                    <a:lumMod val="95000"/>
                  </a:schemeClr>
                </a:solidFill>
              </a:endParaRPr>
            </a:p>
          </p:txBody>
        </p:sp>
      </p:grpSp>
      <p:sp>
        <p:nvSpPr>
          <p:cNvPr id="27" name="テキスト ボックス 26"/>
          <p:cNvSpPr txBox="1"/>
          <p:nvPr/>
        </p:nvSpPr>
        <p:spPr>
          <a:xfrm>
            <a:off x="0" y="6186614"/>
            <a:ext cx="9144000" cy="671851"/>
          </a:xfrm>
          <a:prstGeom prst="rect">
            <a:avLst/>
          </a:prstGeom>
          <a:solidFill>
            <a:schemeClr val="tx2">
              <a:lumMod val="50000"/>
            </a:schemeClr>
          </a:solidFill>
        </p:spPr>
        <p:txBody>
          <a:bodyPr wrap="square" rtlCol="0">
            <a:spAutoFit/>
          </a:bodyPr>
          <a:lstStyle/>
          <a:p>
            <a:pPr algn="r">
              <a:lnSpc>
                <a:spcPct val="150000"/>
              </a:lnSpc>
            </a:pPr>
            <a:r>
              <a:rPr kumimoji="1" lang="ja-JP" altLang="en-US" sz="2800" dirty="0" smtClean="0">
                <a:solidFill>
                  <a:schemeClr val="bg1">
                    <a:lumMod val="95000"/>
                  </a:schemeClr>
                </a:solidFill>
              </a:rPr>
              <a:t>天候条件が同じ場合、気温差分布に変化はない</a:t>
            </a:r>
            <a:endParaRPr kumimoji="1" lang="ja-JP" altLang="en-US" sz="2800" dirty="0">
              <a:solidFill>
                <a:schemeClr val="bg1">
                  <a:lumMod val="95000"/>
                </a:schemeClr>
              </a:solidFill>
            </a:endParaRPr>
          </a:p>
        </p:txBody>
      </p:sp>
    </p:spTree>
    <p:custDataLst>
      <p:tags r:id="rId1"/>
    </p:custDataLst>
    <p:extLst>
      <p:ext uri="{BB962C8B-B14F-4D97-AF65-F5344CB8AC3E}">
        <p14:creationId xmlns:p14="http://schemas.microsoft.com/office/powerpoint/2010/main" val="541142207"/>
      </p:ext>
    </p:extLst>
  </p:cSld>
  <p:clrMapOvr>
    <a:masterClrMapping/>
  </p:clrMapOvr>
  <mc:AlternateContent xmlns:mc="http://schemas.openxmlformats.org/markup-compatibility/2006" xmlns:p14="http://schemas.microsoft.com/office/powerpoint/2010/main">
    <mc:Choice Requires="p14">
      <p:transition spd="slow" p14:dur="2000" advTm="12376"/>
    </mc:Choice>
    <mc:Fallback xmlns="">
      <p:transition spd="slow" advTm="123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44" y="764842"/>
            <a:ext cx="5272156" cy="302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288" y="3647921"/>
            <a:ext cx="5274716" cy="302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932040" y="980728"/>
            <a:ext cx="3960438" cy="4616648"/>
          </a:xfrm>
          <a:prstGeom prst="rect">
            <a:avLst/>
          </a:prstGeom>
          <a:noFill/>
        </p:spPr>
        <p:txBody>
          <a:bodyPr wrap="square" rtlCol="0">
            <a:spAutoFit/>
          </a:bodyPr>
          <a:lstStyle/>
          <a:p>
            <a:pPr algn="just">
              <a:lnSpc>
                <a:spcPct val="150000"/>
              </a:lnSpc>
            </a:pPr>
            <a:r>
              <a:rPr lang="ja-JP" altLang="en-US" sz="2800" dirty="0" smtClean="0">
                <a:solidFill>
                  <a:schemeClr val="bg1">
                    <a:lumMod val="95000"/>
                  </a:schemeClr>
                </a:solidFill>
              </a:rPr>
              <a:t>岡本静嘉堂では南側と北側が低地になっている。朝は東側が日向、西側が日陰となる。夕方は西側が日向、東側が日陰となるため、朝と夕方で気温差の関係が逆になる。</a:t>
            </a:r>
            <a:endParaRPr lang="en-US" altLang="ja-JP" sz="2800" dirty="0" smtClean="0">
              <a:solidFill>
                <a:schemeClr val="bg1">
                  <a:lumMod val="95000"/>
                </a:schemeClr>
              </a:solidFill>
            </a:endParaRPr>
          </a:p>
        </p:txBody>
      </p:sp>
      <p:sp>
        <p:nvSpPr>
          <p:cNvPr id="6" name="テキスト ボックス 5"/>
          <p:cNvSpPr txBox="1"/>
          <p:nvPr/>
        </p:nvSpPr>
        <p:spPr>
          <a:xfrm>
            <a:off x="-22246" y="27834"/>
            <a:ext cx="9144000" cy="671851"/>
          </a:xfrm>
          <a:prstGeom prst="rect">
            <a:avLst/>
          </a:prstGeom>
          <a:noFill/>
        </p:spPr>
        <p:txBody>
          <a:bodyPr wrap="square" rtlCol="0">
            <a:spAutoFit/>
          </a:bodyPr>
          <a:lstStyle/>
          <a:p>
            <a:pPr algn="ctr">
              <a:lnSpc>
                <a:spcPct val="150000"/>
              </a:lnSpc>
            </a:pPr>
            <a:r>
              <a:rPr kumimoji="1" lang="ja-JP" altLang="en-US" sz="2800" dirty="0" smtClean="0">
                <a:solidFill>
                  <a:schemeClr val="bg1">
                    <a:lumMod val="95000"/>
                  </a:schemeClr>
                </a:solidFill>
              </a:rPr>
              <a:t>地形による影響</a:t>
            </a:r>
            <a:endParaRPr kumimoji="1" lang="ja-JP" altLang="en-US" sz="2800" dirty="0">
              <a:solidFill>
                <a:schemeClr val="bg1">
                  <a:lumMod val="95000"/>
                </a:schemeClr>
              </a:solidFill>
            </a:endParaRPr>
          </a:p>
        </p:txBody>
      </p:sp>
    </p:spTree>
    <p:extLst>
      <p:ext uri="{BB962C8B-B14F-4D97-AF65-F5344CB8AC3E}">
        <p14:creationId xmlns:p14="http://schemas.microsoft.com/office/powerpoint/2010/main" val="2744129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769441"/>
          </a:xfrm>
          <a:prstGeom prst="rect">
            <a:avLst/>
          </a:prstGeom>
          <a:solidFill>
            <a:schemeClr val="tx1">
              <a:lumMod val="95000"/>
              <a:lumOff val="5000"/>
            </a:schemeClr>
          </a:solidFill>
        </p:spPr>
        <p:txBody>
          <a:bodyPr wrap="square" rtlCol="0">
            <a:spAutoFit/>
          </a:bodyPr>
          <a:lstStyle/>
          <a:p>
            <a:pPr algn="ctr"/>
            <a:r>
              <a:rPr kumimoji="1" lang="ja-JP" altLang="en-US" sz="4400" dirty="0" smtClean="0">
                <a:solidFill>
                  <a:schemeClr val="bg1">
                    <a:lumMod val="95000"/>
                  </a:schemeClr>
                </a:solidFill>
              </a:rPr>
              <a:t>はじめに</a:t>
            </a:r>
            <a:endParaRPr kumimoji="1" lang="ja-JP" altLang="en-US" sz="4400" dirty="0">
              <a:solidFill>
                <a:schemeClr val="bg1">
                  <a:lumMod val="95000"/>
                </a:schemeClr>
              </a:solidFill>
            </a:endParaRPr>
          </a:p>
        </p:txBody>
      </p:sp>
      <p:sp>
        <p:nvSpPr>
          <p:cNvPr id="6" name="テキスト ボックス 5"/>
          <p:cNvSpPr txBox="1"/>
          <p:nvPr/>
        </p:nvSpPr>
        <p:spPr>
          <a:xfrm>
            <a:off x="323528" y="1484784"/>
            <a:ext cx="8568952" cy="4152483"/>
          </a:xfrm>
          <a:prstGeom prst="rect">
            <a:avLst/>
          </a:prstGeom>
          <a:noFill/>
        </p:spPr>
        <p:txBody>
          <a:bodyPr wrap="square" rtlCol="0">
            <a:spAutoFit/>
          </a:bodyPr>
          <a:lstStyle/>
          <a:p>
            <a:pPr algn="just">
              <a:lnSpc>
                <a:spcPct val="150000"/>
              </a:lnSpc>
            </a:pPr>
            <a:r>
              <a:rPr lang="ja-JP" altLang="en-US" sz="3600" dirty="0" smtClean="0">
                <a:solidFill>
                  <a:schemeClr val="bg1">
                    <a:lumMod val="95000"/>
                  </a:schemeClr>
                </a:solidFill>
              </a:rPr>
              <a:t>　この課題では夏季日中における住宅地に近接する公園・緑地の温熱環境について、住宅地とどれくらいの気温差があるか、どのような条件により気温差が発生しているかを確かめるため、調査とデータ解析を行う。</a:t>
            </a:r>
            <a:endParaRPr kumimoji="1" lang="ja-JP" altLang="en-US" sz="3600" dirty="0">
              <a:solidFill>
                <a:schemeClr val="bg1">
                  <a:lumMod val="95000"/>
                </a:schemeClr>
              </a:solidFill>
            </a:endParaRPr>
          </a:p>
        </p:txBody>
      </p:sp>
    </p:spTree>
    <p:extLst>
      <p:ext uri="{BB962C8B-B14F-4D97-AF65-F5344CB8AC3E}">
        <p14:creationId xmlns:p14="http://schemas.microsoft.com/office/powerpoint/2010/main" val="589242559"/>
      </p:ext>
    </p:extLst>
  </p:cSld>
  <p:clrMapOvr>
    <a:masterClrMapping/>
  </p:clrMapOvr>
  <mc:AlternateContent xmlns:mc="http://schemas.openxmlformats.org/markup-compatibility/2006" xmlns:p14="http://schemas.microsoft.com/office/powerpoint/2010/main">
    <mc:Choice Requires="p14">
      <p:transition spd="slow" p14:dur="2000" advTm="4346"/>
    </mc:Choice>
    <mc:Fallback xmlns="">
      <p:transition spd="slow" advTm="434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769441"/>
          </a:xfrm>
          <a:prstGeom prst="rect">
            <a:avLst/>
          </a:prstGeom>
          <a:solidFill>
            <a:schemeClr val="tx1"/>
          </a:solidFill>
        </p:spPr>
        <p:txBody>
          <a:bodyPr wrap="square" rtlCol="0">
            <a:spAutoFit/>
          </a:bodyPr>
          <a:lstStyle/>
          <a:p>
            <a:pPr algn="ctr"/>
            <a:r>
              <a:rPr lang="ja-JP" altLang="en-US" sz="4400" dirty="0">
                <a:solidFill>
                  <a:schemeClr val="bg1">
                    <a:lumMod val="95000"/>
                  </a:schemeClr>
                </a:solidFill>
              </a:rPr>
              <a:t>測定範囲</a:t>
            </a:r>
            <a:endParaRPr kumimoji="1" lang="ja-JP" altLang="en-US" sz="4400" dirty="0">
              <a:solidFill>
                <a:schemeClr val="bg1">
                  <a:lumMod val="95000"/>
                </a:schemeClr>
              </a:solidFill>
            </a:endParaRPr>
          </a:p>
        </p:txBody>
      </p:sp>
      <p:grpSp>
        <p:nvGrpSpPr>
          <p:cNvPr id="5" name="グループ化 4"/>
          <p:cNvGrpSpPr/>
          <p:nvPr/>
        </p:nvGrpSpPr>
        <p:grpSpPr>
          <a:xfrm>
            <a:off x="542748" y="1034096"/>
            <a:ext cx="3453188" cy="2114672"/>
            <a:chOff x="6833695" y="3443229"/>
            <a:chExt cx="2472493" cy="1514112"/>
          </a:xfrm>
        </p:grpSpPr>
        <p:pic>
          <p:nvPicPr>
            <p:cNvPr id="6"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833695" y="3443229"/>
              <a:ext cx="2472493" cy="151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7647753" y="4047040"/>
              <a:ext cx="576403" cy="242406"/>
            </a:xfrm>
            <a:prstGeom prst="rect">
              <a:avLst/>
            </a:prstGeom>
            <a:noFill/>
          </p:spPr>
          <p:txBody>
            <a:bodyPr wrap="none" rtlCol="0">
              <a:spAutoFit/>
            </a:bodyPr>
            <a:lstStyle/>
            <a:p>
              <a:r>
                <a:rPr lang="ja-JP" altLang="en-US" sz="1600" b="1" dirty="0"/>
                <a:t>東京都</a:t>
              </a:r>
              <a:endParaRPr kumimoji="1" lang="ja-JP" altLang="en-US" sz="1600" b="1" dirty="0"/>
            </a:p>
          </p:txBody>
        </p:sp>
        <p:sp>
          <p:nvSpPr>
            <p:cNvPr id="8" name="テキスト ボックス 7"/>
            <p:cNvSpPr txBox="1"/>
            <p:nvPr/>
          </p:nvSpPr>
          <p:spPr>
            <a:xfrm>
              <a:off x="8465849" y="4135940"/>
              <a:ext cx="719872" cy="242406"/>
            </a:xfrm>
            <a:prstGeom prst="rect">
              <a:avLst/>
            </a:prstGeom>
            <a:noFill/>
          </p:spPr>
          <p:txBody>
            <a:bodyPr wrap="none" rtlCol="0">
              <a:spAutoFit/>
            </a:bodyPr>
            <a:lstStyle/>
            <a:p>
              <a:r>
                <a:rPr lang="ja-JP" altLang="en-US" sz="1600" b="1" dirty="0"/>
                <a:t>世田谷区</a:t>
              </a:r>
              <a:endParaRPr kumimoji="1" lang="ja-JP" altLang="en-US" sz="1600" b="1" dirty="0"/>
            </a:p>
          </p:txBody>
        </p:sp>
      </p:grpSp>
      <p:grpSp>
        <p:nvGrpSpPr>
          <p:cNvPr id="9" name="グループ化 8"/>
          <p:cNvGrpSpPr/>
          <p:nvPr/>
        </p:nvGrpSpPr>
        <p:grpSpPr>
          <a:xfrm>
            <a:off x="626903" y="3736081"/>
            <a:ext cx="3369032" cy="2868435"/>
            <a:chOff x="4757870" y="3442384"/>
            <a:chExt cx="1778353" cy="1514112"/>
          </a:xfrm>
        </p:grpSpPr>
        <p:pic>
          <p:nvPicPr>
            <p:cNvPr id="10" name="Picture 7"/>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757870" y="3442384"/>
              <a:ext cx="1778353" cy="151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5663432" y="3817453"/>
              <a:ext cx="530705" cy="178707"/>
            </a:xfrm>
            <a:prstGeom prst="rect">
              <a:avLst/>
            </a:prstGeom>
            <a:noFill/>
          </p:spPr>
          <p:txBody>
            <a:bodyPr wrap="none" rtlCol="0">
              <a:spAutoFit/>
            </a:bodyPr>
            <a:lstStyle/>
            <a:p>
              <a:r>
                <a:rPr lang="ja-JP" altLang="en-US" sz="1600" b="1" dirty="0"/>
                <a:t>世田谷区</a:t>
              </a:r>
              <a:endParaRPr kumimoji="1" lang="ja-JP" altLang="en-US" sz="1600" b="1" dirty="0"/>
            </a:p>
          </p:txBody>
        </p:sp>
        <p:sp>
          <p:nvSpPr>
            <p:cNvPr id="12" name="テキスト ボックス 11"/>
            <p:cNvSpPr txBox="1"/>
            <p:nvPr/>
          </p:nvSpPr>
          <p:spPr>
            <a:xfrm>
              <a:off x="5099010" y="3947851"/>
              <a:ext cx="639012" cy="178707"/>
            </a:xfrm>
            <a:prstGeom prst="rect">
              <a:avLst/>
            </a:prstGeom>
            <a:noFill/>
          </p:spPr>
          <p:txBody>
            <a:bodyPr wrap="none" rtlCol="0">
              <a:spAutoFit/>
            </a:bodyPr>
            <a:lstStyle/>
            <a:p>
              <a:r>
                <a:rPr kumimoji="1" lang="ja-JP" altLang="en-US" sz="1600" b="1" dirty="0" smtClean="0"/>
                <a:t>成城四丁目</a:t>
              </a:r>
              <a:endParaRPr kumimoji="1" lang="ja-JP" altLang="en-US" sz="1600" b="1" dirty="0"/>
            </a:p>
          </p:txBody>
        </p:sp>
        <p:sp>
          <p:nvSpPr>
            <p:cNvPr id="13" name="テキスト ボックス 12"/>
            <p:cNvSpPr txBox="1"/>
            <p:nvPr/>
          </p:nvSpPr>
          <p:spPr>
            <a:xfrm>
              <a:off x="5251048" y="4076964"/>
              <a:ext cx="639012" cy="178707"/>
            </a:xfrm>
            <a:prstGeom prst="rect">
              <a:avLst/>
            </a:prstGeom>
            <a:noFill/>
          </p:spPr>
          <p:txBody>
            <a:bodyPr wrap="none" rtlCol="0">
              <a:spAutoFit/>
            </a:bodyPr>
            <a:lstStyle/>
            <a:p>
              <a:r>
                <a:rPr kumimoji="1" lang="ja-JP" altLang="en-US" sz="1600" b="1" dirty="0" smtClean="0"/>
                <a:t>成城三丁目</a:t>
              </a:r>
              <a:endParaRPr kumimoji="1" lang="ja-JP" altLang="en-US" sz="1600" b="1" dirty="0"/>
            </a:p>
          </p:txBody>
        </p:sp>
        <p:sp>
          <p:nvSpPr>
            <p:cNvPr id="14" name="テキスト ボックス 13"/>
            <p:cNvSpPr txBox="1"/>
            <p:nvPr/>
          </p:nvSpPr>
          <p:spPr>
            <a:xfrm>
              <a:off x="5381863" y="4187493"/>
              <a:ext cx="314091" cy="178707"/>
            </a:xfrm>
            <a:prstGeom prst="rect">
              <a:avLst/>
            </a:prstGeom>
            <a:noFill/>
          </p:spPr>
          <p:txBody>
            <a:bodyPr wrap="none" rtlCol="0">
              <a:spAutoFit/>
            </a:bodyPr>
            <a:lstStyle/>
            <a:p>
              <a:r>
                <a:rPr lang="ja-JP" altLang="en-US" sz="1600" b="1" dirty="0"/>
                <a:t>大蔵</a:t>
              </a:r>
              <a:endParaRPr kumimoji="1" lang="ja-JP" altLang="en-US" sz="1600" b="1" dirty="0"/>
            </a:p>
          </p:txBody>
        </p:sp>
        <p:sp>
          <p:nvSpPr>
            <p:cNvPr id="15" name="テキスト ボックス 14"/>
            <p:cNvSpPr txBox="1"/>
            <p:nvPr/>
          </p:nvSpPr>
          <p:spPr>
            <a:xfrm>
              <a:off x="5504897" y="4311578"/>
              <a:ext cx="314091" cy="178707"/>
            </a:xfrm>
            <a:prstGeom prst="rect">
              <a:avLst/>
            </a:prstGeom>
            <a:noFill/>
          </p:spPr>
          <p:txBody>
            <a:bodyPr wrap="none" rtlCol="0">
              <a:spAutoFit/>
            </a:bodyPr>
            <a:lstStyle/>
            <a:p>
              <a:r>
                <a:rPr lang="ja-JP" altLang="en-US" sz="1600" b="1" dirty="0"/>
                <a:t>岡本</a:t>
              </a:r>
              <a:endParaRPr kumimoji="1" lang="ja-JP" altLang="en-US" sz="1600" b="1" dirty="0"/>
            </a:p>
          </p:txBody>
        </p:sp>
        <p:sp>
          <p:nvSpPr>
            <p:cNvPr id="16" name="テキスト ボックス 15"/>
            <p:cNvSpPr txBox="1"/>
            <p:nvPr/>
          </p:nvSpPr>
          <p:spPr>
            <a:xfrm>
              <a:off x="5705509" y="4479986"/>
              <a:ext cx="422398" cy="178707"/>
            </a:xfrm>
            <a:prstGeom prst="rect">
              <a:avLst/>
            </a:prstGeom>
            <a:noFill/>
          </p:spPr>
          <p:txBody>
            <a:bodyPr wrap="none" rtlCol="0">
              <a:spAutoFit/>
            </a:bodyPr>
            <a:lstStyle/>
            <a:p>
              <a:r>
                <a:rPr kumimoji="1" lang="ja-JP" altLang="en-US" sz="1600" b="1" dirty="0" smtClean="0"/>
                <a:t>上野毛</a:t>
              </a:r>
              <a:endParaRPr kumimoji="1" lang="ja-JP" altLang="en-US" sz="1600" b="1" dirty="0"/>
            </a:p>
          </p:txBody>
        </p:sp>
      </p:grpSp>
      <p:sp>
        <p:nvSpPr>
          <p:cNvPr id="17" name="テキスト ボックス 16"/>
          <p:cNvSpPr txBox="1"/>
          <p:nvPr/>
        </p:nvSpPr>
        <p:spPr>
          <a:xfrm>
            <a:off x="4571999" y="783754"/>
            <a:ext cx="4320479" cy="5909310"/>
          </a:xfrm>
          <a:prstGeom prst="rect">
            <a:avLst/>
          </a:prstGeom>
          <a:noFill/>
        </p:spPr>
        <p:txBody>
          <a:bodyPr wrap="square" rtlCol="0">
            <a:spAutoFit/>
          </a:bodyPr>
          <a:lstStyle/>
          <a:p>
            <a:pPr algn="just">
              <a:lnSpc>
                <a:spcPct val="150000"/>
              </a:lnSpc>
            </a:pPr>
            <a:r>
              <a:rPr lang="ja-JP" altLang="en-US" sz="2800" dirty="0" smtClean="0">
                <a:solidFill>
                  <a:schemeClr val="bg1">
                    <a:lumMod val="95000"/>
                  </a:schemeClr>
                </a:solidFill>
              </a:rPr>
              <a:t>東京都世田谷区</a:t>
            </a:r>
            <a:endParaRPr lang="en-US" altLang="ja-JP" sz="2800" dirty="0">
              <a:solidFill>
                <a:schemeClr val="bg1">
                  <a:lumMod val="95000"/>
                </a:schemeClr>
              </a:solidFill>
            </a:endParaRPr>
          </a:p>
          <a:p>
            <a:pPr algn="just">
              <a:lnSpc>
                <a:spcPct val="150000"/>
              </a:lnSpc>
            </a:pPr>
            <a:r>
              <a:rPr kumimoji="1" lang="ja-JP" altLang="en-US" sz="2800" dirty="0" smtClean="0">
                <a:solidFill>
                  <a:schemeClr val="bg1">
                    <a:lumMod val="95000"/>
                  </a:schemeClr>
                </a:solidFill>
              </a:rPr>
              <a:t>・きたみふれあい広場</a:t>
            </a:r>
            <a:endParaRPr kumimoji="1" lang="en-US" altLang="ja-JP" sz="2800" dirty="0" smtClean="0">
              <a:solidFill>
                <a:schemeClr val="bg1">
                  <a:lumMod val="95000"/>
                </a:schemeClr>
              </a:solidFill>
            </a:endParaRPr>
          </a:p>
          <a:p>
            <a:pPr algn="just">
              <a:lnSpc>
                <a:spcPct val="150000"/>
              </a:lnSpc>
            </a:pPr>
            <a:r>
              <a:rPr lang="ja-JP" altLang="en-US" sz="2800" dirty="0" smtClean="0">
                <a:solidFill>
                  <a:schemeClr val="bg1">
                    <a:lumMod val="95000"/>
                  </a:schemeClr>
                </a:solidFill>
              </a:rPr>
              <a:t>・野川緑地広場</a:t>
            </a:r>
            <a:endParaRPr lang="en-US" altLang="ja-JP" sz="2800" dirty="0" smtClean="0">
              <a:solidFill>
                <a:schemeClr val="bg1">
                  <a:lumMod val="95000"/>
                </a:schemeClr>
              </a:solidFill>
            </a:endParaRPr>
          </a:p>
          <a:p>
            <a:pPr algn="just">
              <a:lnSpc>
                <a:spcPct val="150000"/>
              </a:lnSpc>
            </a:pPr>
            <a:r>
              <a:rPr kumimoji="1" lang="ja-JP" altLang="en-US" sz="2800" dirty="0" smtClean="0">
                <a:solidFill>
                  <a:schemeClr val="bg1">
                    <a:lumMod val="95000"/>
                  </a:schemeClr>
                </a:solidFill>
              </a:rPr>
              <a:t>・成城四丁目緑地</a:t>
            </a:r>
            <a:endParaRPr kumimoji="1" lang="en-US" altLang="ja-JP" sz="2800" dirty="0" smtClean="0">
              <a:solidFill>
                <a:schemeClr val="bg1">
                  <a:lumMod val="95000"/>
                </a:schemeClr>
              </a:solidFill>
            </a:endParaRPr>
          </a:p>
          <a:p>
            <a:pPr algn="just">
              <a:lnSpc>
                <a:spcPct val="150000"/>
              </a:lnSpc>
            </a:pPr>
            <a:r>
              <a:rPr lang="ja-JP" altLang="en-US" sz="2800" dirty="0" smtClean="0">
                <a:solidFill>
                  <a:schemeClr val="bg1">
                    <a:lumMod val="95000"/>
                  </a:schemeClr>
                </a:solidFill>
              </a:rPr>
              <a:t>・成城みつ池</a:t>
            </a:r>
            <a:endParaRPr lang="en-US" altLang="ja-JP" sz="2800" dirty="0" smtClean="0">
              <a:solidFill>
                <a:schemeClr val="bg1">
                  <a:lumMod val="95000"/>
                </a:schemeClr>
              </a:solidFill>
            </a:endParaRPr>
          </a:p>
          <a:p>
            <a:pPr algn="just">
              <a:lnSpc>
                <a:spcPct val="150000"/>
              </a:lnSpc>
            </a:pPr>
            <a:r>
              <a:rPr kumimoji="1" lang="ja-JP" altLang="en-US" sz="2800" dirty="0" smtClean="0">
                <a:solidFill>
                  <a:schemeClr val="bg1">
                    <a:lumMod val="95000"/>
                  </a:schemeClr>
                </a:solidFill>
              </a:rPr>
              <a:t>・成城三丁目緑地</a:t>
            </a:r>
            <a:endParaRPr kumimoji="1" lang="en-US" altLang="ja-JP" sz="2800" dirty="0" smtClean="0">
              <a:solidFill>
                <a:schemeClr val="bg1">
                  <a:lumMod val="95000"/>
                </a:schemeClr>
              </a:solidFill>
            </a:endParaRPr>
          </a:p>
          <a:p>
            <a:pPr algn="just">
              <a:lnSpc>
                <a:spcPct val="150000"/>
              </a:lnSpc>
            </a:pPr>
            <a:r>
              <a:rPr lang="ja-JP" altLang="en-US" sz="2800" dirty="0" smtClean="0">
                <a:solidFill>
                  <a:schemeClr val="bg1">
                    <a:lumMod val="95000"/>
                  </a:schemeClr>
                </a:solidFill>
              </a:rPr>
              <a:t>・大蔵緑地</a:t>
            </a:r>
            <a:endParaRPr lang="en-US" altLang="ja-JP" sz="2800" dirty="0" smtClean="0">
              <a:solidFill>
                <a:schemeClr val="bg1">
                  <a:lumMod val="95000"/>
                </a:schemeClr>
              </a:solidFill>
            </a:endParaRPr>
          </a:p>
          <a:p>
            <a:pPr algn="just">
              <a:lnSpc>
                <a:spcPct val="150000"/>
              </a:lnSpc>
            </a:pPr>
            <a:r>
              <a:rPr lang="ja-JP" altLang="en-US" sz="2800" dirty="0" smtClean="0">
                <a:solidFill>
                  <a:schemeClr val="bg1">
                    <a:lumMod val="95000"/>
                  </a:schemeClr>
                </a:solidFill>
              </a:rPr>
              <a:t>・岡本静嘉堂緑地</a:t>
            </a:r>
            <a:endParaRPr lang="en-US" altLang="ja-JP" sz="2800" dirty="0" smtClean="0">
              <a:solidFill>
                <a:schemeClr val="bg1">
                  <a:lumMod val="95000"/>
                </a:schemeClr>
              </a:solidFill>
            </a:endParaRPr>
          </a:p>
          <a:p>
            <a:pPr algn="just">
              <a:lnSpc>
                <a:spcPct val="150000"/>
              </a:lnSpc>
            </a:pPr>
            <a:r>
              <a:rPr lang="ja-JP" altLang="en-US" sz="2800" dirty="0" smtClean="0">
                <a:solidFill>
                  <a:schemeClr val="bg1">
                    <a:lumMod val="95000"/>
                  </a:schemeClr>
                </a:solidFill>
              </a:rPr>
              <a:t>・上野毛自然公園</a:t>
            </a:r>
            <a:endParaRPr lang="en-US" altLang="ja-JP" sz="2800" dirty="0">
              <a:solidFill>
                <a:schemeClr val="bg1">
                  <a:lumMod val="95000"/>
                </a:schemeClr>
              </a:solidFill>
            </a:endParaRPr>
          </a:p>
        </p:txBody>
      </p:sp>
    </p:spTree>
    <p:extLst>
      <p:ext uri="{BB962C8B-B14F-4D97-AF65-F5344CB8AC3E}">
        <p14:creationId xmlns:p14="http://schemas.microsoft.com/office/powerpoint/2010/main" val="1856391108"/>
      </p:ext>
    </p:extLst>
  </p:cSld>
  <p:clrMapOvr>
    <a:masterClrMapping/>
  </p:clrMapOvr>
  <mc:AlternateContent xmlns:mc="http://schemas.openxmlformats.org/markup-compatibility/2006" xmlns:p14="http://schemas.microsoft.com/office/powerpoint/2010/main">
    <mc:Choice Requires="p14">
      <p:transition spd="slow" p14:dur="2000" advTm="6810"/>
    </mc:Choice>
    <mc:Fallback xmlns="">
      <p:transition spd="slow" advTm="681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8914" y="863486"/>
            <a:ext cx="2901948" cy="27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2160" y="4012933"/>
            <a:ext cx="3659441" cy="236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6614" y="4192513"/>
            <a:ext cx="3543607" cy="199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8553" y="1333011"/>
            <a:ext cx="3603048" cy="218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528" y="865287"/>
            <a:ext cx="3715834" cy="367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16144" y="260648"/>
            <a:ext cx="9144000" cy="671851"/>
          </a:xfrm>
          <a:prstGeom prst="rect">
            <a:avLst/>
          </a:prstGeom>
          <a:noFill/>
        </p:spPr>
        <p:txBody>
          <a:bodyPr wrap="square" rtlCol="0">
            <a:spAutoFit/>
          </a:bodyPr>
          <a:lstStyle/>
          <a:p>
            <a:pPr algn="ctr">
              <a:lnSpc>
                <a:spcPct val="150000"/>
              </a:lnSpc>
            </a:pPr>
            <a:r>
              <a:rPr kumimoji="1" lang="ja-JP" altLang="en-US" sz="2800" dirty="0" smtClean="0">
                <a:solidFill>
                  <a:schemeClr val="bg1">
                    <a:lumMod val="95000"/>
                  </a:schemeClr>
                </a:solidFill>
              </a:rPr>
              <a:t>各測定エリアの詳細</a:t>
            </a:r>
            <a:endParaRPr kumimoji="1" lang="ja-JP" altLang="en-US" sz="2800" dirty="0">
              <a:solidFill>
                <a:schemeClr val="bg1">
                  <a:lumMod val="95000"/>
                </a:schemeClr>
              </a:solidFill>
            </a:endParaRPr>
          </a:p>
        </p:txBody>
      </p:sp>
      <p:sp>
        <p:nvSpPr>
          <p:cNvPr id="10" name="円/楕円 9"/>
          <p:cNvSpPr/>
          <p:nvPr/>
        </p:nvSpPr>
        <p:spPr>
          <a:xfrm>
            <a:off x="1849229" y="1459627"/>
            <a:ext cx="288032" cy="294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965268" y="3693172"/>
            <a:ext cx="288032" cy="294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2411760" y="2800530"/>
            <a:ext cx="288032" cy="294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4953470" y="1897485"/>
            <a:ext cx="288032" cy="294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7822752" y="2344688"/>
            <a:ext cx="288032" cy="294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7757306" y="4525913"/>
            <a:ext cx="288032" cy="294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4504903" y="4662817"/>
            <a:ext cx="288032" cy="294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07504" y="4181299"/>
            <a:ext cx="3996444" cy="671851"/>
          </a:xfrm>
          <a:prstGeom prst="rect">
            <a:avLst/>
          </a:prstGeom>
          <a:noFill/>
        </p:spPr>
        <p:txBody>
          <a:bodyPr wrap="square" rtlCol="0">
            <a:spAutoFit/>
          </a:bodyPr>
          <a:lstStyle/>
          <a:p>
            <a:pPr>
              <a:lnSpc>
                <a:spcPct val="150000"/>
              </a:lnSpc>
            </a:pPr>
            <a:r>
              <a:rPr kumimoji="1" lang="ja-JP" altLang="en-US" sz="2800" dirty="0" smtClean="0">
                <a:solidFill>
                  <a:schemeClr val="bg1">
                    <a:lumMod val="95000"/>
                  </a:schemeClr>
                </a:solidFill>
              </a:rPr>
              <a:t>成城四丁目周辺</a:t>
            </a:r>
            <a:endParaRPr kumimoji="1" lang="ja-JP" altLang="en-US" sz="2800" dirty="0">
              <a:solidFill>
                <a:schemeClr val="bg1">
                  <a:lumMod val="95000"/>
                </a:schemeClr>
              </a:solidFill>
            </a:endParaRPr>
          </a:p>
        </p:txBody>
      </p:sp>
      <p:sp>
        <p:nvSpPr>
          <p:cNvPr id="18" name="テキスト ボックス 17"/>
          <p:cNvSpPr txBox="1"/>
          <p:nvPr/>
        </p:nvSpPr>
        <p:spPr>
          <a:xfrm>
            <a:off x="3419872" y="3261205"/>
            <a:ext cx="3996444" cy="671851"/>
          </a:xfrm>
          <a:prstGeom prst="rect">
            <a:avLst/>
          </a:prstGeom>
          <a:noFill/>
        </p:spPr>
        <p:txBody>
          <a:bodyPr wrap="square" rtlCol="0">
            <a:spAutoFit/>
          </a:bodyPr>
          <a:lstStyle/>
          <a:p>
            <a:pPr>
              <a:lnSpc>
                <a:spcPct val="150000"/>
              </a:lnSpc>
            </a:pPr>
            <a:r>
              <a:rPr kumimoji="1" lang="ja-JP" altLang="en-US" sz="2800" dirty="0" smtClean="0">
                <a:solidFill>
                  <a:schemeClr val="bg1">
                    <a:lumMod val="95000"/>
                  </a:schemeClr>
                </a:solidFill>
              </a:rPr>
              <a:t>成城三丁目緑地</a:t>
            </a:r>
            <a:endParaRPr kumimoji="1" lang="ja-JP" altLang="en-US" sz="2800" dirty="0">
              <a:solidFill>
                <a:schemeClr val="bg1">
                  <a:lumMod val="95000"/>
                </a:schemeClr>
              </a:solidFill>
            </a:endParaRPr>
          </a:p>
        </p:txBody>
      </p:sp>
      <p:sp>
        <p:nvSpPr>
          <p:cNvPr id="19" name="テキスト ボックス 18"/>
          <p:cNvSpPr txBox="1"/>
          <p:nvPr/>
        </p:nvSpPr>
        <p:spPr>
          <a:xfrm>
            <a:off x="6275437" y="3261205"/>
            <a:ext cx="3996444" cy="671851"/>
          </a:xfrm>
          <a:prstGeom prst="rect">
            <a:avLst/>
          </a:prstGeom>
          <a:noFill/>
        </p:spPr>
        <p:txBody>
          <a:bodyPr wrap="square" rtlCol="0">
            <a:spAutoFit/>
          </a:bodyPr>
          <a:lstStyle/>
          <a:p>
            <a:pPr>
              <a:lnSpc>
                <a:spcPct val="150000"/>
              </a:lnSpc>
            </a:pPr>
            <a:r>
              <a:rPr kumimoji="1" lang="ja-JP" altLang="en-US" sz="2800" dirty="0" smtClean="0">
                <a:solidFill>
                  <a:schemeClr val="bg1">
                    <a:lumMod val="95000"/>
                  </a:schemeClr>
                </a:solidFill>
              </a:rPr>
              <a:t>大蔵緑地</a:t>
            </a:r>
            <a:endParaRPr kumimoji="1" lang="ja-JP" altLang="en-US" sz="2800" dirty="0">
              <a:solidFill>
                <a:schemeClr val="bg1">
                  <a:lumMod val="95000"/>
                </a:schemeClr>
              </a:solidFill>
            </a:endParaRPr>
          </a:p>
        </p:txBody>
      </p:sp>
      <p:sp>
        <p:nvSpPr>
          <p:cNvPr id="20" name="テキスト ボックス 19"/>
          <p:cNvSpPr txBox="1"/>
          <p:nvPr/>
        </p:nvSpPr>
        <p:spPr>
          <a:xfrm>
            <a:off x="3392016" y="5896926"/>
            <a:ext cx="3996444" cy="671851"/>
          </a:xfrm>
          <a:prstGeom prst="rect">
            <a:avLst/>
          </a:prstGeom>
          <a:noFill/>
        </p:spPr>
        <p:txBody>
          <a:bodyPr wrap="square" rtlCol="0">
            <a:spAutoFit/>
          </a:bodyPr>
          <a:lstStyle/>
          <a:p>
            <a:pPr>
              <a:lnSpc>
                <a:spcPct val="150000"/>
              </a:lnSpc>
            </a:pPr>
            <a:r>
              <a:rPr kumimoji="1" lang="ja-JP" altLang="en-US" sz="2800" dirty="0" smtClean="0">
                <a:solidFill>
                  <a:schemeClr val="bg1">
                    <a:lumMod val="95000"/>
                  </a:schemeClr>
                </a:solidFill>
              </a:rPr>
              <a:t>岡本静嘉堂緑地</a:t>
            </a:r>
            <a:endParaRPr kumimoji="1" lang="ja-JP" altLang="en-US" sz="2800" dirty="0">
              <a:solidFill>
                <a:schemeClr val="bg1">
                  <a:lumMod val="95000"/>
                </a:schemeClr>
              </a:solidFill>
            </a:endParaRPr>
          </a:p>
        </p:txBody>
      </p:sp>
      <p:sp>
        <p:nvSpPr>
          <p:cNvPr id="21" name="テキスト ボックス 20"/>
          <p:cNvSpPr txBox="1"/>
          <p:nvPr/>
        </p:nvSpPr>
        <p:spPr>
          <a:xfrm>
            <a:off x="6264188" y="5925501"/>
            <a:ext cx="3996444" cy="671851"/>
          </a:xfrm>
          <a:prstGeom prst="rect">
            <a:avLst/>
          </a:prstGeom>
          <a:noFill/>
        </p:spPr>
        <p:txBody>
          <a:bodyPr wrap="square" rtlCol="0">
            <a:spAutoFit/>
          </a:bodyPr>
          <a:lstStyle/>
          <a:p>
            <a:pPr>
              <a:lnSpc>
                <a:spcPct val="150000"/>
              </a:lnSpc>
            </a:pPr>
            <a:r>
              <a:rPr kumimoji="1" lang="ja-JP" altLang="en-US" sz="2800" dirty="0" smtClean="0">
                <a:solidFill>
                  <a:schemeClr val="bg1">
                    <a:lumMod val="95000"/>
                  </a:schemeClr>
                </a:solidFill>
              </a:rPr>
              <a:t>上野毛自然公園</a:t>
            </a:r>
            <a:endParaRPr kumimoji="1" lang="ja-JP" altLang="en-US" sz="2800" dirty="0">
              <a:solidFill>
                <a:schemeClr val="bg1">
                  <a:lumMod val="95000"/>
                </a:schemeClr>
              </a:solidFill>
            </a:endParaRPr>
          </a:p>
        </p:txBody>
      </p:sp>
      <p:sp>
        <p:nvSpPr>
          <p:cNvPr id="22" name="テキスト ボックス 21"/>
          <p:cNvSpPr txBox="1"/>
          <p:nvPr/>
        </p:nvSpPr>
        <p:spPr>
          <a:xfrm>
            <a:off x="1053685" y="936521"/>
            <a:ext cx="1841019" cy="507831"/>
          </a:xfrm>
          <a:prstGeom prst="rect">
            <a:avLst/>
          </a:prstGeom>
          <a:noFill/>
        </p:spPr>
        <p:txBody>
          <a:bodyPr wrap="square" rtlCol="0">
            <a:spAutoFit/>
          </a:bodyPr>
          <a:lstStyle/>
          <a:p>
            <a:pPr>
              <a:lnSpc>
                <a:spcPct val="150000"/>
              </a:lnSpc>
            </a:pPr>
            <a:r>
              <a:rPr lang="ja-JP" altLang="en-US" dirty="0"/>
              <a:t>野川緑地広場</a:t>
            </a:r>
            <a:endParaRPr kumimoji="1" lang="ja-JP" altLang="en-US" dirty="0"/>
          </a:p>
        </p:txBody>
      </p:sp>
      <p:sp>
        <p:nvSpPr>
          <p:cNvPr id="23" name="テキスト ボックス 22"/>
          <p:cNvSpPr txBox="1"/>
          <p:nvPr/>
        </p:nvSpPr>
        <p:spPr>
          <a:xfrm>
            <a:off x="1714057" y="1766937"/>
            <a:ext cx="1352557" cy="579646"/>
          </a:xfrm>
          <a:prstGeom prst="rect">
            <a:avLst/>
          </a:prstGeom>
          <a:noFill/>
        </p:spPr>
        <p:txBody>
          <a:bodyPr wrap="square" rtlCol="0">
            <a:spAutoFit/>
          </a:bodyPr>
          <a:lstStyle/>
          <a:p>
            <a:pPr algn="r">
              <a:lnSpc>
                <a:spcPts val="1900"/>
              </a:lnSpc>
            </a:pPr>
            <a:r>
              <a:rPr kumimoji="1" lang="ja-JP" altLang="en-US" dirty="0" smtClean="0"/>
              <a:t>成城四丁目緑地</a:t>
            </a:r>
            <a:endParaRPr kumimoji="1" lang="ja-JP" altLang="en-US" dirty="0"/>
          </a:p>
        </p:txBody>
      </p:sp>
      <p:sp>
        <p:nvSpPr>
          <p:cNvPr id="24" name="テキスト ボックス 23"/>
          <p:cNvSpPr txBox="1"/>
          <p:nvPr/>
        </p:nvSpPr>
        <p:spPr>
          <a:xfrm>
            <a:off x="413835" y="3060442"/>
            <a:ext cx="1691891" cy="579646"/>
          </a:xfrm>
          <a:prstGeom prst="rect">
            <a:avLst/>
          </a:prstGeom>
          <a:noFill/>
        </p:spPr>
        <p:txBody>
          <a:bodyPr wrap="square" rtlCol="0">
            <a:spAutoFit/>
          </a:bodyPr>
          <a:lstStyle/>
          <a:p>
            <a:pPr>
              <a:lnSpc>
                <a:spcPts val="1900"/>
              </a:lnSpc>
            </a:pPr>
            <a:r>
              <a:rPr kumimoji="1" lang="ja-JP" altLang="en-US" dirty="0" smtClean="0"/>
              <a:t>きたみ</a:t>
            </a:r>
            <a:endParaRPr kumimoji="1" lang="en-US" altLang="ja-JP" dirty="0" smtClean="0"/>
          </a:p>
          <a:p>
            <a:pPr>
              <a:lnSpc>
                <a:spcPts val="1900"/>
              </a:lnSpc>
            </a:pPr>
            <a:r>
              <a:rPr kumimoji="1" lang="ja-JP" altLang="en-US" dirty="0" smtClean="0"/>
              <a:t>ふれあい広場</a:t>
            </a:r>
            <a:endParaRPr kumimoji="1" lang="ja-JP" altLang="en-US" dirty="0"/>
          </a:p>
        </p:txBody>
      </p:sp>
      <p:sp>
        <p:nvSpPr>
          <p:cNvPr id="25" name="テキスト ボックス 24"/>
          <p:cNvSpPr txBox="1"/>
          <p:nvPr/>
        </p:nvSpPr>
        <p:spPr>
          <a:xfrm>
            <a:off x="1779283" y="2350664"/>
            <a:ext cx="2072637" cy="460382"/>
          </a:xfrm>
          <a:prstGeom prst="rect">
            <a:avLst/>
          </a:prstGeom>
          <a:noFill/>
        </p:spPr>
        <p:txBody>
          <a:bodyPr wrap="square" rtlCol="0">
            <a:spAutoFit/>
          </a:bodyPr>
          <a:lstStyle/>
          <a:p>
            <a:pPr>
              <a:lnSpc>
                <a:spcPct val="150000"/>
              </a:lnSpc>
            </a:pPr>
            <a:r>
              <a:rPr kumimoji="1" lang="ja-JP" altLang="en-US" dirty="0" smtClean="0"/>
              <a:t>成城みつ池</a:t>
            </a:r>
            <a:endParaRPr kumimoji="1" lang="ja-JP" altLang="en-US" dirty="0"/>
          </a:p>
        </p:txBody>
      </p:sp>
      <p:sp>
        <p:nvSpPr>
          <p:cNvPr id="26" name="テキスト ボックス 25"/>
          <p:cNvSpPr txBox="1"/>
          <p:nvPr/>
        </p:nvSpPr>
        <p:spPr>
          <a:xfrm>
            <a:off x="2088741" y="1350828"/>
            <a:ext cx="971092" cy="460382"/>
          </a:xfrm>
          <a:prstGeom prst="rect">
            <a:avLst/>
          </a:prstGeom>
          <a:noFill/>
        </p:spPr>
        <p:txBody>
          <a:bodyPr wrap="square" rtlCol="0">
            <a:spAutoFit/>
          </a:bodyPr>
          <a:lstStyle/>
          <a:p>
            <a:pPr>
              <a:lnSpc>
                <a:spcPct val="150000"/>
              </a:lnSpc>
            </a:pPr>
            <a:r>
              <a:rPr kumimoji="1" lang="ja-JP" altLang="en-US" dirty="0" smtClean="0">
                <a:solidFill>
                  <a:srgbClr val="FF0000"/>
                </a:solidFill>
              </a:rPr>
              <a:t>基準点</a:t>
            </a:r>
            <a:endParaRPr kumimoji="1" lang="ja-JP" altLang="en-US" dirty="0">
              <a:solidFill>
                <a:srgbClr val="FF0000"/>
              </a:solidFill>
            </a:endParaRPr>
          </a:p>
        </p:txBody>
      </p:sp>
      <p:sp>
        <p:nvSpPr>
          <p:cNvPr id="27" name="テキスト ボックス 26"/>
          <p:cNvSpPr txBox="1"/>
          <p:nvPr/>
        </p:nvSpPr>
        <p:spPr>
          <a:xfrm>
            <a:off x="1603195" y="2748650"/>
            <a:ext cx="971092" cy="460382"/>
          </a:xfrm>
          <a:prstGeom prst="rect">
            <a:avLst/>
          </a:prstGeom>
          <a:noFill/>
        </p:spPr>
        <p:txBody>
          <a:bodyPr wrap="square" rtlCol="0">
            <a:spAutoFit/>
          </a:bodyPr>
          <a:lstStyle/>
          <a:p>
            <a:pPr>
              <a:lnSpc>
                <a:spcPct val="150000"/>
              </a:lnSpc>
            </a:pPr>
            <a:r>
              <a:rPr kumimoji="1" lang="ja-JP" altLang="en-US" dirty="0" smtClean="0">
                <a:solidFill>
                  <a:srgbClr val="FF0000"/>
                </a:solidFill>
              </a:rPr>
              <a:t>基準点</a:t>
            </a:r>
            <a:endParaRPr kumimoji="1" lang="ja-JP" altLang="en-US" dirty="0">
              <a:solidFill>
                <a:srgbClr val="FF0000"/>
              </a:solidFill>
            </a:endParaRPr>
          </a:p>
        </p:txBody>
      </p:sp>
      <p:sp>
        <p:nvSpPr>
          <p:cNvPr id="28" name="テキスト ボックス 27"/>
          <p:cNvSpPr txBox="1"/>
          <p:nvPr/>
        </p:nvSpPr>
        <p:spPr>
          <a:xfrm>
            <a:off x="1061282" y="3635440"/>
            <a:ext cx="971092" cy="460382"/>
          </a:xfrm>
          <a:prstGeom prst="rect">
            <a:avLst/>
          </a:prstGeom>
          <a:noFill/>
        </p:spPr>
        <p:txBody>
          <a:bodyPr wrap="square" rtlCol="0">
            <a:spAutoFit/>
          </a:bodyPr>
          <a:lstStyle/>
          <a:p>
            <a:pPr>
              <a:lnSpc>
                <a:spcPct val="150000"/>
              </a:lnSpc>
            </a:pPr>
            <a:r>
              <a:rPr kumimoji="1" lang="ja-JP" altLang="en-US" dirty="0" smtClean="0">
                <a:solidFill>
                  <a:srgbClr val="FF0000"/>
                </a:solidFill>
              </a:rPr>
              <a:t>基準点</a:t>
            </a:r>
            <a:endParaRPr kumimoji="1" lang="ja-JP" altLang="en-US" dirty="0">
              <a:solidFill>
                <a:srgbClr val="FF0000"/>
              </a:solidFill>
            </a:endParaRPr>
          </a:p>
        </p:txBody>
      </p:sp>
      <p:sp>
        <p:nvSpPr>
          <p:cNvPr id="29" name="テキスト ボックス 28"/>
          <p:cNvSpPr txBox="1"/>
          <p:nvPr/>
        </p:nvSpPr>
        <p:spPr>
          <a:xfrm>
            <a:off x="4086402" y="1776386"/>
            <a:ext cx="971092" cy="460382"/>
          </a:xfrm>
          <a:prstGeom prst="rect">
            <a:avLst/>
          </a:prstGeom>
          <a:noFill/>
        </p:spPr>
        <p:txBody>
          <a:bodyPr wrap="square" rtlCol="0">
            <a:spAutoFit/>
          </a:bodyPr>
          <a:lstStyle/>
          <a:p>
            <a:pPr>
              <a:lnSpc>
                <a:spcPct val="150000"/>
              </a:lnSpc>
            </a:pPr>
            <a:r>
              <a:rPr kumimoji="1" lang="ja-JP" altLang="en-US" dirty="0" smtClean="0">
                <a:solidFill>
                  <a:srgbClr val="FF0000"/>
                </a:solidFill>
              </a:rPr>
              <a:t>基準点</a:t>
            </a:r>
            <a:endParaRPr kumimoji="1" lang="ja-JP" altLang="en-US" dirty="0">
              <a:solidFill>
                <a:srgbClr val="FF0000"/>
              </a:solidFill>
            </a:endParaRPr>
          </a:p>
        </p:txBody>
      </p:sp>
      <p:sp>
        <p:nvSpPr>
          <p:cNvPr id="30" name="テキスト ボックス 29"/>
          <p:cNvSpPr txBox="1"/>
          <p:nvPr/>
        </p:nvSpPr>
        <p:spPr>
          <a:xfrm>
            <a:off x="4725180" y="4439128"/>
            <a:ext cx="971092" cy="460382"/>
          </a:xfrm>
          <a:prstGeom prst="rect">
            <a:avLst/>
          </a:prstGeom>
          <a:noFill/>
        </p:spPr>
        <p:txBody>
          <a:bodyPr wrap="square" rtlCol="0">
            <a:spAutoFit/>
          </a:bodyPr>
          <a:lstStyle/>
          <a:p>
            <a:pPr>
              <a:lnSpc>
                <a:spcPct val="150000"/>
              </a:lnSpc>
            </a:pPr>
            <a:r>
              <a:rPr kumimoji="1" lang="ja-JP" altLang="en-US" dirty="0" smtClean="0">
                <a:solidFill>
                  <a:srgbClr val="FF0000"/>
                </a:solidFill>
              </a:rPr>
              <a:t>基準点</a:t>
            </a:r>
            <a:endParaRPr kumimoji="1" lang="ja-JP" altLang="en-US" dirty="0">
              <a:solidFill>
                <a:srgbClr val="FF0000"/>
              </a:solidFill>
            </a:endParaRPr>
          </a:p>
        </p:txBody>
      </p:sp>
      <p:sp>
        <p:nvSpPr>
          <p:cNvPr id="31" name="テキスト ボックス 30"/>
          <p:cNvSpPr txBox="1"/>
          <p:nvPr/>
        </p:nvSpPr>
        <p:spPr>
          <a:xfrm>
            <a:off x="6985010" y="2184819"/>
            <a:ext cx="971092" cy="460382"/>
          </a:xfrm>
          <a:prstGeom prst="rect">
            <a:avLst/>
          </a:prstGeom>
          <a:noFill/>
        </p:spPr>
        <p:txBody>
          <a:bodyPr wrap="square" rtlCol="0">
            <a:spAutoFit/>
          </a:bodyPr>
          <a:lstStyle/>
          <a:p>
            <a:pPr>
              <a:lnSpc>
                <a:spcPct val="150000"/>
              </a:lnSpc>
            </a:pPr>
            <a:r>
              <a:rPr kumimoji="1" lang="ja-JP" altLang="en-US" dirty="0" smtClean="0">
                <a:solidFill>
                  <a:srgbClr val="FF0000"/>
                </a:solidFill>
              </a:rPr>
              <a:t>基準点</a:t>
            </a:r>
            <a:endParaRPr kumimoji="1" lang="ja-JP" altLang="en-US" dirty="0">
              <a:solidFill>
                <a:srgbClr val="FF0000"/>
              </a:solidFill>
            </a:endParaRPr>
          </a:p>
        </p:txBody>
      </p:sp>
      <p:sp>
        <p:nvSpPr>
          <p:cNvPr id="32" name="テキスト ボックス 31"/>
          <p:cNvSpPr txBox="1"/>
          <p:nvPr/>
        </p:nvSpPr>
        <p:spPr>
          <a:xfrm>
            <a:off x="6949750" y="4538164"/>
            <a:ext cx="971092" cy="460382"/>
          </a:xfrm>
          <a:prstGeom prst="rect">
            <a:avLst/>
          </a:prstGeom>
          <a:noFill/>
        </p:spPr>
        <p:txBody>
          <a:bodyPr wrap="square" rtlCol="0">
            <a:spAutoFit/>
          </a:bodyPr>
          <a:lstStyle/>
          <a:p>
            <a:pPr>
              <a:lnSpc>
                <a:spcPct val="150000"/>
              </a:lnSpc>
            </a:pPr>
            <a:r>
              <a:rPr kumimoji="1" lang="ja-JP" altLang="en-US" dirty="0" smtClean="0">
                <a:solidFill>
                  <a:srgbClr val="FF0000"/>
                </a:solidFill>
              </a:rPr>
              <a:t>基準点</a:t>
            </a:r>
            <a:endParaRPr kumimoji="1" lang="ja-JP" altLang="en-US" dirty="0">
              <a:solidFill>
                <a:srgbClr val="FF0000"/>
              </a:solidFill>
            </a:endParaRPr>
          </a:p>
        </p:txBody>
      </p:sp>
      <p:grpSp>
        <p:nvGrpSpPr>
          <p:cNvPr id="2" name="グループ化 1"/>
          <p:cNvGrpSpPr/>
          <p:nvPr/>
        </p:nvGrpSpPr>
        <p:grpSpPr>
          <a:xfrm>
            <a:off x="386011" y="5401791"/>
            <a:ext cx="2894091" cy="957124"/>
            <a:chOff x="433409" y="5401791"/>
            <a:chExt cx="2894091" cy="957124"/>
          </a:xfrm>
        </p:grpSpPr>
        <p:grpSp>
          <p:nvGrpSpPr>
            <p:cNvPr id="42" name="グループ化 41"/>
            <p:cNvGrpSpPr/>
            <p:nvPr/>
          </p:nvGrpSpPr>
          <p:grpSpPr>
            <a:xfrm>
              <a:off x="696534" y="5733256"/>
              <a:ext cx="2147274" cy="225549"/>
              <a:chOff x="480510" y="4202038"/>
              <a:chExt cx="2147274" cy="225549"/>
            </a:xfrm>
          </p:grpSpPr>
          <p:cxnSp>
            <p:nvCxnSpPr>
              <p:cNvPr id="34" name="直線コネクタ 33"/>
              <p:cNvCxnSpPr/>
              <p:nvPr/>
            </p:nvCxnSpPr>
            <p:spPr>
              <a:xfrm>
                <a:off x="480510" y="4311924"/>
                <a:ext cx="2147274"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480510" y="4202512"/>
                <a:ext cx="0" cy="22507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627784" y="4202512"/>
                <a:ext cx="0" cy="22507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187624" y="4202512"/>
                <a:ext cx="0" cy="22507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1917229" y="4202038"/>
                <a:ext cx="0" cy="22507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43" name="テキスト ボックス 42"/>
            <p:cNvSpPr txBox="1"/>
            <p:nvPr/>
          </p:nvSpPr>
          <p:spPr>
            <a:xfrm>
              <a:off x="535423" y="5405154"/>
              <a:ext cx="314510" cy="400110"/>
            </a:xfrm>
            <a:prstGeom prst="rect">
              <a:avLst/>
            </a:prstGeom>
            <a:noFill/>
          </p:spPr>
          <p:txBody>
            <a:bodyPr wrap="none" rtlCol="0">
              <a:spAutoFit/>
            </a:bodyPr>
            <a:lstStyle/>
            <a:p>
              <a:r>
                <a:rPr lang="en-US" altLang="ja-JP" sz="2000" dirty="0">
                  <a:solidFill>
                    <a:schemeClr val="bg1">
                      <a:lumMod val="95000"/>
                    </a:schemeClr>
                  </a:solidFill>
                </a:rPr>
                <a:t>0</a:t>
              </a:r>
              <a:endParaRPr kumimoji="1" lang="ja-JP" altLang="en-US" sz="2000" dirty="0">
                <a:solidFill>
                  <a:schemeClr val="bg1">
                    <a:lumMod val="95000"/>
                  </a:schemeClr>
                </a:solidFill>
              </a:endParaRPr>
            </a:p>
          </p:txBody>
        </p:sp>
        <p:sp>
          <p:nvSpPr>
            <p:cNvPr id="52" name="テキスト ボックス 51"/>
            <p:cNvSpPr txBox="1"/>
            <p:nvPr/>
          </p:nvSpPr>
          <p:spPr>
            <a:xfrm>
              <a:off x="1096566" y="5401791"/>
              <a:ext cx="574196" cy="400110"/>
            </a:xfrm>
            <a:prstGeom prst="rect">
              <a:avLst/>
            </a:prstGeom>
            <a:noFill/>
          </p:spPr>
          <p:txBody>
            <a:bodyPr wrap="none" rtlCol="0">
              <a:spAutoFit/>
            </a:bodyPr>
            <a:lstStyle/>
            <a:p>
              <a:r>
                <a:rPr lang="en-US" altLang="ja-JP" sz="2000" dirty="0" smtClean="0">
                  <a:solidFill>
                    <a:schemeClr val="bg1">
                      <a:lumMod val="95000"/>
                    </a:schemeClr>
                  </a:solidFill>
                </a:rPr>
                <a:t>200</a:t>
              </a:r>
              <a:endParaRPr kumimoji="1" lang="ja-JP" altLang="en-US" sz="2000" dirty="0">
                <a:solidFill>
                  <a:schemeClr val="bg1">
                    <a:lumMod val="95000"/>
                  </a:schemeClr>
                </a:solidFill>
              </a:endParaRPr>
            </a:p>
          </p:txBody>
        </p:sp>
        <p:sp>
          <p:nvSpPr>
            <p:cNvPr id="53" name="テキスト ボックス 52"/>
            <p:cNvSpPr txBox="1"/>
            <p:nvPr/>
          </p:nvSpPr>
          <p:spPr>
            <a:xfrm>
              <a:off x="1835696" y="5401791"/>
              <a:ext cx="574196" cy="400110"/>
            </a:xfrm>
            <a:prstGeom prst="rect">
              <a:avLst/>
            </a:prstGeom>
            <a:noFill/>
          </p:spPr>
          <p:txBody>
            <a:bodyPr wrap="none" rtlCol="0">
              <a:spAutoFit/>
            </a:bodyPr>
            <a:lstStyle/>
            <a:p>
              <a:r>
                <a:rPr lang="en-US" altLang="ja-JP" sz="2000" dirty="0" smtClean="0">
                  <a:solidFill>
                    <a:schemeClr val="bg1">
                      <a:lumMod val="95000"/>
                    </a:schemeClr>
                  </a:solidFill>
                </a:rPr>
                <a:t>400</a:t>
              </a:r>
              <a:endParaRPr kumimoji="1" lang="ja-JP" altLang="en-US" sz="2000" dirty="0">
                <a:solidFill>
                  <a:schemeClr val="bg1">
                    <a:lumMod val="95000"/>
                  </a:schemeClr>
                </a:solidFill>
              </a:endParaRPr>
            </a:p>
          </p:txBody>
        </p:sp>
        <p:sp>
          <p:nvSpPr>
            <p:cNvPr id="54" name="テキスト ボックス 53"/>
            <p:cNvSpPr txBox="1"/>
            <p:nvPr/>
          </p:nvSpPr>
          <p:spPr>
            <a:xfrm>
              <a:off x="2548119" y="5401791"/>
              <a:ext cx="779381" cy="400110"/>
            </a:xfrm>
            <a:prstGeom prst="rect">
              <a:avLst/>
            </a:prstGeom>
            <a:noFill/>
          </p:spPr>
          <p:txBody>
            <a:bodyPr wrap="none" rtlCol="0">
              <a:spAutoFit/>
            </a:bodyPr>
            <a:lstStyle/>
            <a:p>
              <a:r>
                <a:rPr lang="en-US" altLang="ja-JP" sz="2000" dirty="0" smtClean="0">
                  <a:solidFill>
                    <a:schemeClr val="bg1">
                      <a:lumMod val="95000"/>
                    </a:schemeClr>
                  </a:solidFill>
                </a:rPr>
                <a:t>600m</a:t>
              </a:r>
              <a:endParaRPr kumimoji="1" lang="ja-JP" altLang="en-US" sz="2000" dirty="0">
                <a:solidFill>
                  <a:schemeClr val="bg1">
                    <a:lumMod val="95000"/>
                  </a:schemeClr>
                </a:solidFill>
              </a:endParaRPr>
            </a:p>
          </p:txBody>
        </p:sp>
        <p:sp>
          <p:nvSpPr>
            <p:cNvPr id="55" name="テキスト ボックス 54"/>
            <p:cNvSpPr txBox="1"/>
            <p:nvPr/>
          </p:nvSpPr>
          <p:spPr>
            <a:xfrm>
              <a:off x="433409" y="5958805"/>
              <a:ext cx="697627" cy="400110"/>
            </a:xfrm>
            <a:prstGeom prst="rect">
              <a:avLst/>
            </a:prstGeom>
            <a:noFill/>
          </p:spPr>
          <p:txBody>
            <a:bodyPr wrap="none" rtlCol="0">
              <a:spAutoFit/>
            </a:bodyPr>
            <a:lstStyle/>
            <a:p>
              <a:r>
                <a:rPr lang="ja-JP" altLang="en-US" sz="2000" dirty="0">
                  <a:solidFill>
                    <a:schemeClr val="bg1">
                      <a:lumMod val="95000"/>
                    </a:schemeClr>
                  </a:solidFill>
                </a:rPr>
                <a:t>縮尺</a:t>
              </a:r>
              <a:endParaRPr kumimoji="1" lang="ja-JP" altLang="en-US" sz="2000" dirty="0">
                <a:solidFill>
                  <a:schemeClr val="bg1">
                    <a:lumMod val="95000"/>
                  </a:schemeClr>
                </a:solidFill>
              </a:endParaRPr>
            </a:p>
          </p:txBody>
        </p:sp>
      </p:grpSp>
    </p:spTree>
    <p:custDataLst>
      <p:tags r:id="rId1"/>
    </p:custDataLst>
    <p:extLst>
      <p:ext uri="{BB962C8B-B14F-4D97-AF65-F5344CB8AC3E}">
        <p14:creationId xmlns:p14="http://schemas.microsoft.com/office/powerpoint/2010/main" val="2569189415"/>
      </p:ext>
    </p:extLst>
  </p:cSld>
  <p:clrMapOvr>
    <a:masterClrMapping/>
  </p:clrMapOvr>
  <mc:AlternateContent xmlns:mc="http://schemas.openxmlformats.org/markup-compatibility/2006" xmlns:p14="http://schemas.microsoft.com/office/powerpoint/2010/main">
    <mc:Choice Requires="p14">
      <p:transition spd="slow" p14:dur="2000" advTm="7980"/>
    </mc:Choice>
    <mc:Fallback xmlns="">
      <p:transition spd="slow" advTm="79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26" grpId="0"/>
      <p:bldP spid="27" grpId="0"/>
      <p:bldP spid="28" grpId="0"/>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成田健一\Desktop\秋\写真\20130813\P8130279.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020033"/>
            <a:ext cx="4176464" cy="313234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0" y="0"/>
            <a:ext cx="9144000" cy="769441"/>
          </a:xfrm>
          <a:prstGeom prst="rect">
            <a:avLst/>
          </a:prstGeom>
          <a:solidFill>
            <a:schemeClr val="tx1"/>
          </a:solidFill>
        </p:spPr>
        <p:txBody>
          <a:bodyPr wrap="square" rtlCol="0">
            <a:spAutoFit/>
          </a:bodyPr>
          <a:lstStyle/>
          <a:p>
            <a:pPr algn="ctr"/>
            <a:r>
              <a:rPr kumimoji="1" lang="ja-JP" altLang="en-US" sz="4400" dirty="0" smtClean="0">
                <a:solidFill>
                  <a:schemeClr val="bg1">
                    <a:lumMod val="95000"/>
                  </a:schemeClr>
                </a:solidFill>
              </a:rPr>
              <a:t>測定方法</a:t>
            </a:r>
            <a:endParaRPr kumimoji="1" lang="ja-JP" altLang="en-US" sz="4400" dirty="0">
              <a:solidFill>
                <a:schemeClr val="bg1">
                  <a:lumMod val="95000"/>
                </a:schemeClr>
              </a:solidFill>
            </a:endParaRPr>
          </a:p>
        </p:txBody>
      </p:sp>
      <p:cxnSp>
        <p:nvCxnSpPr>
          <p:cNvPr id="10" name="直線矢印コネクタ 9"/>
          <p:cNvCxnSpPr/>
          <p:nvPr/>
        </p:nvCxnSpPr>
        <p:spPr>
          <a:xfrm flipH="1">
            <a:off x="-2582291" y="5333271"/>
            <a:ext cx="871593" cy="1154939"/>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90010" y="4005064"/>
            <a:ext cx="3996444" cy="671851"/>
          </a:xfrm>
          <a:prstGeom prst="rect">
            <a:avLst/>
          </a:prstGeom>
          <a:noFill/>
        </p:spPr>
        <p:txBody>
          <a:bodyPr wrap="square" rtlCol="0">
            <a:spAutoFit/>
          </a:bodyPr>
          <a:lstStyle/>
          <a:p>
            <a:pPr algn="ctr">
              <a:lnSpc>
                <a:spcPct val="150000"/>
              </a:lnSpc>
            </a:pPr>
            <a:r>
              <a:rPr kumimoji="1" lang="ja-JP" altLang="en-US" sz="2800" dirty="0" smtClean="0">
                <a:solidFill>
                  <a:schemeClr val="bg1">
                    <a:lumMod val="95000"/>
                  </a:schemeClr>
                </a:solidFill>
              </a:rPr>
              <a:t>設置風景</a:t>
            </a:r>
            <a:endParaRPr kumimoji="1" lang="ja-JP" altLang="en-US" sz="2800" dirty="0">
              <a:solidFill>
                <a:schemeClr val="bg1">
                  <a:lumMod val="95000"/>
                </a:schemeClr>
              </a:solidFill>
            </a:endParaRPr>
          </a:p>
        </p:txBody>
      </p:sp>
      <p:sp>
        <p:nvSpPr>
          <p:cNvPr id="22" name="テキスト ボックス 21"/>
          <p:cNvSpPr txBox="1"/>
          <p:nvPr/>
        </p:nvSpPr>
        <p:spPr>
          <a:xfrm>
            <a:off x="4571999" y="783754"/>
            <a:ext cx="4464497" cy="5416868"/>
          </a:xfrm>
          <a:prstGeom prst="rect">
            <a:avLst/>
          </a:prstGeom>
          <a:noFill/>
        </p:spPr>
        <p:txBody>
          <a:bodyPr wrap="square" rtlCol="0">
            <a:spAutoFit/>
          </a:bodyPr>
          <a:lstStyle/>
          <a:p>
            <a:pPr algn="just">
              <a:lnSpc>
                <a:spcPct val="150000"/>
              </a:lnSpc>
            </a:pPr>
            <a:r>
              <a:rPr lang="ja-JP" altLang="en-US" sz="2800" b="1" dirty="0" smtClean="0">
                <a:solidFill>
                  <a:schemeClr val="bg1">
                    <a:lumMod val="95000"/>
                  </a:schemeClr>
                </a:solidFill>
              </a:rPr>
              <a:t>使用機材</a:t>
            </a:r>
            <a:endParaRPr lang="en-US" altLang="ja-JP" sz="2800" b="1" dirty="0" smtClean="0">
              <a:solidFill>
                <a:schemeClr val="bg1">
                  <a:lumMod val="95000"/>
                </a:schemeClr>
              </a:solidFill>
            </a:endParaRPr>
          </a:p>
          <a:p>
            <a:pPr algn="just">
              <a:lnSpc>
                <a:spcPct val="150000"/>
              </a:lnSpc>
            </a:pPr>
            <a:r>
              <a:rPr lang="ja-JP" altLang="en-US" sz="2800" dirty="0" smtClean="0">
                <a:solidFill>
                  <a:schemeClr val="bg1">
                    <a:lumMod val="95000"/>
                  </a:schemeClr>
                </a:solidFill>
              </a:rPr>
              <a:t>・自然通風型</a:t>
            </a:r>
            <a:endParaRPr lang="en-US" altLang="ja-JP" sz="2800" dirty="0" smtClean="0">
              <a:solidFill>
                <a:schemeClr val="bg1">
                  <a:lumMod val="95000"/>
                </a:schemeClr>
              </a:solidFill>
            </a:endParaRPr>
          </a:p>
          <a:p>
            <a:pPr algn="just"/>
            <a:r>
              <a:rPr lang="ja-JP" altLang="en-US" sz="2800" dirty="0">
                <a:solidFill>
                  <a:schemeClr val="bg1">
                    <a:lumMod val="95000"/>
                  </a:schemeClr>
                </a:solidFill>
              </a:rPr>
              <a:t>　</a:t>
            </a:r>
            <a:r>
              <a:rPr lang="ja-JP" altLang="en-US" sz="2800" dirty="0" smtClean="0">
                <a:solidFill>
                  <a:schemeClr val="bg1">
                    <a:lumMod val="95000"/>
                  </a:schemeClr>
                </a:solidFill>
              </a:rPr>
              <a:t>日射遮蔽シェルター</a:t>
            </a:r>
            <a:endParaRPr lang="en-US" altLang="ja-JP" sz="2800" dirty="0" smtClean="0">
              <a:solidFill>
                <a:schemeClr val="bg1">
                  <a:lumMod val="95000"/>
                </a:schemeClr>
              </a:solidFill>
            </a:endParaRPr>
          </a:p>
          <a:p>
            <a:pPr algn="just">
              <a:lnSpc>
                <a:spcPct val="150000"/>
              </a:lnSpc>
            </a:pPr>
            <a:r>
              <a:rPr lang="ja-JP" altLang="en-US" sz="2800" dirty="0" smtClean="0">
                <a:solidFill>
                  <a:schemeClr val="bg1">
                    <a:lumMod val="95000"/>
                  </a:schemeClr>
                </a:solidFill>
              </a:rPr>
              <a:t>・温度ロガー</a:t>
            </a:r>
            <a:endParaRPr lang="en-US" altLang="ja-JP" sz="2800" dirty="0" smtClean="0">
              <a:solidFill>
                <a:schemeClr val="bg1">
                  <a:lumMod val="95000"/>
                </a:schemeClr>
              </a:solidFill>
            </a:endParaRPr>
          </a:p>
          <a:p>
            <a:pPr algn="just">
              <a:lnSpc>
                <a:spcPct val="150000"/>
              </a:lnSpc>
            </a:pPr>
            <a:r>
              <a:rPr lang="ja-JP" altLang="en-US" sz="2800" dirty="0" smtClean="0">
                <a:solidFill>
                  <a:schemeClr val="bg1">
                    <a:lumMod val="95000"/>
                  </a:schemeClr>
                </a:solidFill>
              </a:rPr>
              <a:t>・</a:t>
            </a:r>
            <a:r>
              <a:rPr lang="en-US" altLang="ja-JP" sz="2800" dirty="0" smtClean="0">
                <a:solidFill>
                  <a:schemeClr val="bg1">
                    <a:lumMod val="95000"/>
                  </a:schemeClr>
                </a:solidFill>
              </a:rPr>
              <a:t>2</a:t>
            </a:r>
            <a:r>
              <a:rPr lang="ja-JP" altLang="en-US" sz="2800" dirty="0" smtClean="0">
                <a:solidFill>
                  <a:schemeClr val="bg1">
                    <a:lumMod val="95000"/>
                  </a:schemeClr>
                </a:solidFill>
              </a:rPr>
              <a:t>次元超音波風速計</a:t>
            </a:r>
            <a:endParaRPr lang="en-US" altLang="ja-JP" sz="2800" dirty="0" smtClean="0">
              <a:solidFill>
                <a:schemeClr val="bg1">
                  <a:lumMod val="95000"/>
                </a:schemeClr>
              </a:solidFill>
            </a:endParaRPr>
          </a:p>
          <a:p>
            <a:pPr algn="just">
              <a:lnSpc>
                <a:spcPct val="150000"/>
              </a:lnSpc>
            </a:pPr>
            <a:endParaRPr lang="en-US" altLang="ja-JP" sz="2800" b="1" dirty="0" smtClean="0">
              <a:solidFill>
                <a:schemeClr val="bg1">
                  <a:lumMod val="95000"/>
                </a:schemeClr>
              </a:solidFill>
            </a:endParaRPr>
          </a:p>
          <a:p>
            <a:pPr algn="just">
              <a:lnSpc>
                <a:spcPct val="150000"/>
              </a:lnSpc>
            </a:pPr>
            <a:r>
              <a:rPr lang="ja-JP" altLang="en-US" sz="2800" b="1" dirty="0" smtClean="0">
                <a:solidFill>
                  <a:schemeClr val="bg1">
                    <a:lumMod val="95000"/>
                  </a:schemeClr>
                </a:solidFill>
              </a:rPr>
              <a:t>設置方法</a:t>
            </a:r>
            <a:endParaRPr lang="en-US" altLang="ja-JP" sz="2800" b="1" dirty="0" smtClean="0">
              <a:solidFill>
                <a:schemeClr val="bg1">
                  <a:lumMod val="95000"/>
                </a:schemeClr>
              </a:solidFill>
            </a:endParaRPr>
          </a:p>
          <a:p>
            <a:pPr algn="just">
              <a:spcBef>
                <a:spcPts val="600"/>
              </a:spcBef>
            </a:pPr>
            <a:r>
              <a:rPr lang="ja-JP" altLang="en-US" sz="2800" dirty="0">
                <a:solidFill>
                  <a:schemeClr val="bg1">
                    <a:lumMod val="95000"/>
                  </a:schemeClr>
                </a:solidFill>
              </a:rPr>
              <a:t>　街路</a:t>
            </a:r>
            <a:r>
              <a:rPr lang="ja-JP" altLang="en-US" sz="2800" dirty="0" smtClean="0">
                <a:solidFill>
                  <a:schemeClr val="bg1">
                    <a:lumMod val="95000"/>
                  </a:schemeClr>
                </a:solidFill>
              </a:rPr>
              <a:t>灯を利用し、地上から</a:t>
            </a:r>
            <a:endParaRPr lang="en-US" altLang="ja-JP" sz="2800" dirty="0" smtClean="0">
              <a:solidFill>
                <a:schemeClr val="bg1">
                  <a:lumMod val="95000"/>
                </a:schemeClr>
              </a:solidFill>
            </a:endParaRPr>
          </a:p>
          <a:p>
            <a:pPr algn="just">
              <a:spcBef>
                <a:spcPts val="600"/>
              </a:spcBef>
            </a:pPr>
            <a:r>
              <a:rPr lang="ja-JP" altLang="en-US" sz="2800" dirty="0">
                <a:solidFill>
                  <a:schemeClr val="bg1">
                    <a:lumMod val="95000"/>
                  </a:schemeClr>
                </a:solidFill>
              </a:rPr>
              <a:t>　</a:t>
            </a:r>
            <a:r>
              <a:rPr lang="en-US" altLang="ja-JP" sz="2800" dirty="0" smtClean="0">
                <a:solidFill>
                  <a:schemeClr val="bg1">
                    <a:lumMod val="95000"/>
                  </a:schemeClr>
                </a:solidFill>
              </a:rPr>
              <a:t>2.5m</a:t>
            </a:r>
            <a:r>
              <a:rPr lang="ja-JP" altLang="en-US" sz="2800" dirty="0" smtClean="0">
                <a:solidFill>
                  <a:schemeClr val="bg1">
                    <a:lumMod val="95000"/>
                  </a:schemeClr>
                </a:solidFill>
              </a:rPr>
              <a:t>の高さに設置</a:t>
            </a:r>
            <a:endParaRPr lang="en-US" altLang="ja-JP" sz="2800" dirty="0">
              <a:solidFill>
                <a:schemeClr val="bg1">
                  <a:lumMod val="95000"/>
                </a:schemeClr>
              </a:solidFill>
            </a:endParaRPr>
          </a:p>
        </p:txBody>
      </p:sp>
      <p:sp>
        <p:nvSpPr>
          <p:cNvPr id="23" name="テキスト ボックス 22"/>
          <p:cNvSpPr txBox="1"/>
          <p:nvPr/>
        </p:nvSpPr>
        <p:spPr>
          <a:xfrm>
            <a:off x="1872208" y="3569241"/>
            <a:ext cx="2304256" cy="460382"/>
          </a:xfrm>
          <a:prstGeom prst="rect">
            <a:avLst/>
          </a:prstGeom>
          <a:solidFill>
            <a:schemeClr val="bg1">
              <a:alpha val="65000"/>
            </a:schemeClr>
          </a:solidFill>
          <a:ln>
            <a:solidFill>
              <a:schemeClr val="tx1"/>
            </a:solidFill>
          </a:ln>
        </p:spPr>
        <p:txBody>
          <a:bodyPr wrap="square" rtlCol="0">
            <a:spAutoFit/>
          </a:bodyPr>
          <a:lstStyle/>
          <a:p>
            <a:pPr algn="just">
              <a:lnSpc>
                <a:spcPct val="150000"/>
              </a:lnSpc>
            </a:pPr>
            <a:r>
              <a:rPr lang="en-US" altLang="ja-JP" dirty="0" smtClean="0"/>
              <a:t>2</a:t>
            </a:r>
            <a:r>
              <a:rPr lang="ja-JP" altLang="en-US" dirty="0" smtClean="0"/>
              <a:t>次元</a:t>
            </a:r>
            <a:r>
              <a:rPr lang="ja-JP" altLang="en-US" dirty="0"/>
              <a:t>超音波風速計</a:t>
            </a:r>
            <a:endParaRPr kumimoji="1" lang="ja-JP" altLang="en-US" dirty="0"/>
          </a:p>
        </p:txBody>
      </p:sp>
      <p:sp>
        <p:nvSpPr>
          <p:cNvPr id="24" name="テキスト ボックス 23"/>
          <p:cNvSpPr txBox="1"/>
          <p:nvPr/>
        </p:nvSpPr>
        <p:spPr>
          <a:xfrm>
            <a:off x="0" y="2348880"/>
            <a:ext cx="2304256" cy="880369"/>
          </a:xfrm>
          <a:prstGeom prst="rect">
            <a:avLst/>
          </a:prstGeom>
          <a:solidFill>
            <a:schemeClr val="bg1">
              <a:alpha val="65000"/>
            </a:schemeClr>
          </a:solidFill>
          <a:ln>
            <a:solidFill>
              <a:schemeClr val="tx1"/>
            </a:solidFill>
          </a:ln>
        </p:spPr>
        <p:txBody>
          <a:bodyPr wrap="square" rtlCol="0">
            <a:spAutoFit/>
          </a:bodyPr>
          <a:lstStyle/>
          <a:p>
            <a:pPr algn="just">
              <a:lnSpc>
                <a:spcPct val="150000"/>
              </a:lnSpc>
            </a:pPr>
            <a:r>
              <a:rPr kumimoji="1" lang="ja-JP" altLang="en-US" dirty="0" smtClean="0"/>
              <a:t>日射遮蔽シェルター</a:t>
            </a:r>
            <a:endParaRPr kumimoji="1" lang="en-US" altLang="ja-JP" dirty="0" smtClean="0"/>
          </a:p>
          <a:p>
            <a:pPr algn="just">
              <a:lnSpc>
                <a:spcPct val="150000"/>
              </a:lnSpc>
            </a:pPr>
            <a:r>
              <a:rPr lang="en-US" altLang="ja-JP" dirty="0" smtClean="0"/>
              <a:t>+</a:t>
            </a:r>
            <a:r>
              <a:rPr lang="ja-JP" altLang="en-US" dirty="0" smtClean="0"/>
              <a:t>温度ロガー</a:t>
            </a:r>
            <a:endParaRPr kumimoji="1" lang="ja-JP" altLang="en-US" dirty="0"/>
          </a:p>
        </p:txBody>
      </p:sp>
    </p:spTree>
    <p:extLst>
      <p:ext uri="{BB962C8B-B14F-4D97-AF65-F5344CB8AC3E}">
        <p14:creationId xmlns:p14="http://schemas.microsoft.com/office/powerpoint/2010/main" val="2148341890"/>
      </p:ext>
    </p:extLst>
  </p:cSld>
  <p:clrMapOvr>
    <a:masterClrMapping/>
  </p:clrMapOvr>
  <mc:AlternateContent xmlns:mc="http://schemas.openxmlformats.org/markup-compatibility/2006" xmlns:p14="http://schemas.microsoft.com/office/powerpoint/2010/main">
    <mc:Choice Requires="p14">
      <p:transition spd="slow" p14:dur="2000" advTm="5396"/>
    </mc:Choice>
    <mc:Fallback xmlns="">
      <p:transition spd="slow" advTm="53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58" y="1301664"/>
            <a:ext cx="8620369" cy="52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グループ化 1"/>
          <p:cNvGrpSpPr/>
          <p:nvPr/>
        </p:nvGrpSpPr>
        <p:grpSpPr>
          <a:xfrm>
            <a:off x="-96056" y="1301664"/>
            <a:ext cx="8620369" cy="5295688"/>
            <a:chOff x="-96056" y="926373"/>
            <a:chExt cx="8620369" cy="5295688"/>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56" y="926373"/>
              <a:ext cx="8620369" cy="52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直線矢印コネクタ 20"/>
            <p:cNvCxnSpPr>
              <a:stCxn id="25" idx="2"/>
            </p:cNvCxnSpPr>
            <p:nvPr/>
          </p:nvCxnSpPr>
          <p:spPr>
            <a:xfrm flipH="1">
              <a:off x="6829528" y="3788803"/>
              <a:ext cx="292102" cy="789853"/>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5825651" y="2780928"/>
              <a:ext cx="432048" cy="100316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5877831" y="2226930"/>
              <a:ext cx="2094138" cy="553998"/>
            </a:xfrm>
            <a:prstGeom prst="rect">
              <a:avLst/>
            </a:prstGeom>
            <a:noFill/>
          </p:spPr>
          <p:txBody>
            <a:bodyPr wrap="square" rtlCol="0">
              <a:spAutoFit/>
            </a:bodyPr>
            <a:lstStyle/>
            <a:p>
              <a:pPr>
                <a:lnSpc>
                  <a:spcPct val="150000"/>
                </a:lnSpc>
              </a:pPr>
              <a:r>
                <a:rPr lang="ja-JP" altLang="en-US" sz="2000" dirty="0"/>
                <a:t>上野毛自然公園</a:t>
              </a:r>
              <a:endParaRPr kumimoji="1" lang="ja-JP" altLang="en-US" sz="2000" dirty="0"/>
            </a:p>
          </p:txBody>
        </p:sp>
        <p:sp>
          <p:nvSpPr>
            <p:cNvPr id="25" name="テキスト ボックス 24"/>
            <p:cNvSpPr txBox="1"/>
            <p:nvPr/>
          </p:nvSpPr>
          <p:spPr>
            <a:xfrm>
              <a:off x="6074561" y="3282511"/>
              <a:ext cx="2094138" cy="506292"/>
            </a:xfrm>
            <a:prstGeom prst="rect">
              <a:avLst/>
            </a:prstGeom>
            <a:noFill/>
          </p:spPr>
          <p:txBody>
            <a:bodyPr wrap="square" rtlCol="0">
              <a:spAutoFit/>
            </a:bodyPr>
            <a:lstStyle/>
            <a:p>
              <a:pPr>
                <a:lnSpc>
                  <a:spcPct val="150000"/>
                </a:lnSpc>
              </a:pPr>
              <a:r>
                <a:rPr kumimoji="1" lang="ja-JP" altLang="en-US" sz="2000" dirty="0" smtClean="0"/>
                <a:t>成城三丁目緑地</a:t>
              </a:r>
              <a:endParaRPr kumimoji="1" lang="ja-JP" altLang="en-US" sz="2000" dirty="0"/>
            </a:p>
          </p:txBody>
        </p:sp>
      </p:grpSp>
      <p:cxnSp>
        <p:nvCxnSpPr>
          <p:cNvPr id="7" name="直線コネクタ 6"/>
          <p:cNvCxnSpPr/>
          <p:nvPr/>
        </p:nvCxnSpPr>
        <p:spPr>
          <a:xfrm>
            <a:off x="3400701" y="1485900"/>
            <a:ext cx="0" cy="39393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762107" y="1495425"/>
            <a:ext cx="0" cy="39298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3410347" y="2013981"/>
            <a:ext cx="2361406"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275856" y="1867729"/>
            <a:ext cx="2597194" cy="506292"/>
          </a:xfrm>
          <a:prstGeom prst="rect">
            <a:avLst/>
          </a:prstGeom>
          <a:noFill/>
        </p:spPr>
        <p:txBody>
          <a:bodyPr wrap="square" rtlCol="0">
            <a:spAutoFit/>
          </a:bodyPr>
          <a:lstStyle/>
          <a:p>
            <a:pPr algn="ctr">
              <a:lnSpc>
                <a:spcPct val="150000"/>
              </a:lnSpc>
            </a:pPr>
            <a:r>
              <a:rPr lang="en-US" altLang="ja-JP" sz="2000" dirty="0"/>
              <a:t>0</a:t>
            </a:r>
            <a:r>
              <a:rPr lang="ja-JP" altLang="en-US" sz="2000" dirty="0"/>
              <a:t>～</a:t>
            </a:r>
            <a:r>
              <a:rPr lang="en-US" altLang="ja-JP" sz="2000" dirty="0"/>
              <a:t>-</a:t>
            </a:r>
            <a:r>
              <a:rPr lang="en-US" altLang="ja-JP" sz="2000" dirty="0" smtClean="0"/>
              <a:t>2.1</a:t>
            </a:r>
            <a:r>
              <a:rPr lang="ja-JP" altLang="en-US" sz="2000" dirty="0" smtClean="0"/>
              <a:t>℃</a:t>
            </a:r>
            <a:endParaRPr kumimoji="1" lang="ja-JP" altLang="en-US" sz="2000" dirty="0"/>
          </a:p>
        </p:txBody>
      </p:sp>
      <p:sp>
        <p:nvSpPr>
          <p:cNvPr id="14" name="テキスト ボックス 13"/>
          <p:cNvSpPr txBox="1"/>
          <p:nvPr/>
        </p:nvSpPr>
        <p:spPr>
          <a:xfrm>
            <a:off x="0" y="6186614"/>
            <a:ext cx="9144000" cy="738664"/>
          </a:xfrm>
          <a:prstGeom prst="rect">
            <a:avLst/>
          </a:prstGeom>
          <a:noFill/>
        </p:spPr>
        <p:txBody>
          <a:bodyPr wrap="square" rtlCol="0">
            <a:spAutoFit/>
          </a:bodyPr>
          <a:lstStyle/>
          <a:p>
            <a:pPr algn="r">
              <a:lnSpc>
                <a:spcPct val="150000"/>
              </a:lnSpc>
            </a:pPr>
            <a:r>
              <a:rPr lang="ja-JP" altLang="en-US" sz="2800" dirty="0">
                <a:solidFill>
                  <a:schemeClr val="bg1">
                    <a:lumMod val="95000"/>
                  </a:schemeClr>
                </a:solidFill>
              </a:rPr>
              <a:t>全体的</a:t>
            </a:r>
            <a:r>
              <a:rPr lang="ja-JP" altLang="en-US" sz="2800" dirty="0" smtClean="0">
                <a:solidFill>
                  <a:schemeClr val="bg1">
                    <a:lumMod val="95000"/>
                  </a:schemeClr>
                </a:solidFill>
              </a:rPr>
              <a:t>に</a:t>
            </a:r>
            <a:r>
              <a:rPr lang="en-US" altLang="ja-JP" sz="2800" dirty="0" smtClean="0">
                <a:solidFill>
                  <a:schemeClr val="bg1">
                    <a:lumMod val="95000"/>
                  </a:schemeClr>
                </a:solidFill>
              </a:rPr>
              <a:t>0</a:t>
            </a:r>
            <a:r>
              <a:rPr lang="ja-JP" altLang="en-US" sz="2800" dirty="0" smtClean="0">
                <a:solidFill>
                  <a:schemeClr val="bg1">
                    <a:lumMod val="95000"/>
                  </a:schemeClr>
                </a:solidFill>
              </a:rPr>
              <a:t>～</a:t>
            </a:r>
            <a:r>
              <a:rPr lang="en-US" altLang="ja-JP" sz="2800" dirty="0" smtClean="0">
                <a:solidFill>
                  <a:schemeClr val="bg1">
                    <a:lumMod val="95000"/>
                  </a:schemeClr>
                </a:solidFill>
              </a:rPr>
              <a:t>-2.1℃</a:t>
            </a:r>
            <a:r>
              <a:rPr lang="ja-JP" altLang="en-US" sz="2800" dirty="0" smtClean="0">
                <a:solidFill>
                  <a:schemeClr val="bg1">
                    <a:lumMod val="95000"/>
                  </a:schemeClr>
                </a:solidFill>
              </a:rPr>
              <a:t>に集中している</a:t>
            </a:r>
            <a:endParaRPr kumimoji="1" lang="ja-JP" altLang="en-US" sz="2800" dirty="0">
              <a:solidFill>
                <a:schemeClr val="bg1">
                  <a:lumMod val="95000"/>
                </a:schemeClr>
              </a:solidFill>
            </a:endParaRPr>
          </a:p>
        </p:txBody>
      </p:sp>
      <p:sp>
        <p:nvSpPr>
          <p:cNvPr id="15" name="テキスト ボックス 14"/>
          <p:cNvSpPr txBox="1"/>
          <p:nvPr/>
        </p:nvSpPr>
        <p:spPr>
          <a:xfrm>
            <a:off x="-22246" y="740925"/>
            <a:ext cx="9144000" cy="671851"/>
          </a:xfrm>
          <a:prstGeom prst="rect">
            <a:avLst/>
          </a:prstGeom>
          <a:noFill/>
        </p:spPr>
        <p:txBody>
          <a:bodyPr wrap="square" rtlCol="0">
            <a:spAutoFit/>
          </a:bodyPr>
          <a:lstStyle/>
          <a:p>
            <a:pPr algn="ctr">
              <a:lnSpc>
                <a:spcPct val="150000"/>
              </a:lnSpc>
            </a:pPr>
            <a:r>
              <a:rPr lang="ja-JP" altLang="en-US" sz="2800" dirty="0">
                <a:solidFill>
                  <a:schemeClr val="bg1">
                    <a:lumMod val="95000"/>
                  </a:schemeClr>
                </a:solidFill>
              </a:rPr>
              <a:t>長期間で</a:t>
            </a:r>
            <a:r>
              <a:rPr lang="ja-JP" altLang="en-US" sz="2800" dirty="0" smtClean="0">
                <a:solidFill>
                  <a:schemeClr val="bg1">
                    <a:lumMod val="95000"/>
                  </a:schemeClr>
                </a:solidFill>
              </a:rPr>
              <a:t>見た各エリアの気温差出現頻度</a:t>
            </a:r>
            <a:endParaRPr kumimoji="1" lang="ja-JP" altLang="en-US" sz="2800" dirty="0">
              <a:solidFill>
                <a:schemeClr val="bg1">
                  <a:lumMod val="95000"/>
                </a:schemeClr>
              </a:solidFill>
            </a:endParaRPr>
          </a:p>
        </p:txBody>
      </p:sp>
      <p:sp>
        <p:nvSpPr>
          <p:cNvPr id="23" name="テキスト ボックス 22"/>
          <p:cNvSpPr txBox="1"/>
          <p:nvPr/>
        </p:nvSpPr>
        <p:spPr>
          <a:xfrm>
            <a:off x="0" y="0"/>
            <a:ext cx="9144000" cy="769441"/>
          </a:xfrm>
          <a:prstGeom prst="rect">
            <a:avLst/>
          </a:prstGeom>
          <a:solidFill>
            <a:schemeClr val="tx1"/>
          </a:solidFill>
        </p:spPr>
        <p:txBody>
          <a:bodyPr wrap="square" rtlCol="0">
            <a:spAutoFit/>
          </a:bodyPr>
          <a:lstStyle/>
          <a:p>
            <a:pPr algn="ctr"/>
            <a:r>
              <a:rPr lang="ja-JP" altLang="en-US" sz="4400" dirty="0">
                <a:solidFill>
                  <a:schemeClr val="bg1">
                    <a:lumMod val="95000"/>
                  </a:schemeClr>
                </a:solidFill>
              </a:rPr>
              <a:t>解析結果</a:t>
            </a:r>
            <a:endParaRPr kumimoji="1" lang="ja-JP" altLang="en-US" sz="4400" dirty="0">
              <a:solidFill>
                <a:schemeClr val="bg1">
                  <a:lumMod val="95000"/>
                </a:schemeClr>
              </a:solidFill>
            </a:endParaRPr>
          </a:p>
        </p:txBody>
      </p:sp>
    </p:spTree>
    <p:custDataLst>
      <p:tags r:id="rId1"/>
    </p:custDataLst>
    <p:extLst>
      <p:ext uri="{BB962C8B-B14F-4D97-AF65-F5344CB8AC3E}">
        <p14:creationId xmlns:p14="http://schemas.microsoft.com/office/powerpoint/2010/main" val="2815856622"/>
      </p:ext>
    </p:extLst>
  </p:cSld>
  <p:clrMapOvr>
    <a:masterClrMapping/>
  </p:clrMapOvr>
  <mc:AlternateContent xmlns:mc="http://schemas.openxmlformats.org/markup-compatibility/2006" xmlns:p14="http://schemas.microsoft.com/office/powerpoint/2010/main">
    <mc:Choice Requires="p14">
      <p:transition spd="slow" p14:dur="2000" advTm="16049"/>
    </mc:Choice>
    <mc:Fallback xmlns="">
      <p:transition spd="slow" advTm="160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7" y="763473"/>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2169" y="763473"/>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2087" y="763160"/>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31" y="2780829"/>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3679" y="2780829"/>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87" y="4878338"/>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32087" y="2780829"/>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71235" y="4878338"/>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テキスト ボックス 47"/>
          <p:cNvSpPr txBox="1"/>
          <p:nvPr/>
        </p:nvSpPr>
        <p:spPr>
          <a:xfrm>
            <a:off x="6184751" y="5068341"/>
            <a:ext cx="2950459" cy="1384995"/>
          </a:xfrm>
          <a:prstGeom prst="rect">
            <a:avLst/>
          </a:prstGeom>
          <a:noFill/>
        </p:spPr>
        <p:txBody>
          <a:bodyPr wrap="square" rtlCol="0">
            <a:spAutoFit/>
          </a:bodyPr>
          <a:lstStyle/>
          <a:p>
            <a:pPr algn="just"/>
            <a:r>
              <a:rPr lang="ja-JP" altLang="en-US" sz="2800" dirty="0" smtClean="0">
                <a:solidFill>
                  <a:schemeClr val="bg1">
                    <a:lumMod val="95000"/>
                  </a:schemeClr>
                </a:solidFill>
              </a:rPr>
              <a:t>基準の</a:t>
            </a:r>
            <a:r>
              <a:rPr lang="ja-JP" altLang="en-US" sz="2800" dirty="0">
                <a:solidFill>
                  <a:schemeClr val="bg1">
                    <a:lumMod val="95000"/>
                  </a:schemeClr>
                </a:solidFill>
              </a:rPr>
              <a:t>気温が上がる</a:t>
            </a:r>
            <a:r>
              <a:rPr lang="ja-JP" altLang="en-US" sz="2800" dirty="0" smtClean="0">
                <a:solidFill>
                  <a:schemeClr val="bg1">
                    <a:lumMod val="95000"/>
                  </a:schemeClr>
                </a:solidFill>
              </a:rPr>
              <a:t>ほど気温差が大きくなっている。</a:t>
            </a:r>
            <a:endParaRPr kumimoji="1" lang="ja-JP" altLang="en-US" sz="2800" dirty="0">
              <a:solidFill>
                <a:schemeClr val="bg1">
                  <a:lumMod val="95000"/>
                </a:schemeClr>
              </a:solidFill>
            </a:endParaRPr>
          </a:p>
        </p:txBody>
      </p:sp>
      <p:grpSp>
        <p:nvGrpSpPr>
          <p:cNvPr id="42" name="グループ化 41"/>
          <p:cNvGrpSpPr/>
          <p:nvPr/>
        </p:nvGrpSpPr>
        <p:grpSpPr>
          <a:xfrm>
            <a:off x="5958397" y="1529649"/>
            <a:ext cx="3211020" cy="1800316"/>
            <a:chOff x="6034667" y="632251"/>
            <a:chExt cx="3211020" cy="1800316"/>
          </a:xfrm>
        </p:grpSpPr>
        <p:sp>
          <p:nvSpPr>
            <p:cNvPr id="25" name="円弧 24"/>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二等辺三角形 35"/>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p:cNvGrpSpPr/>
          <p:nvPr/>
        </p:nvGrpSpPr>
        <p:grpSpPr>
          <a:xfrm>
            <a:off x="-198062" y="3408600"/>
            <a:ext cx="3211020" cy="1800316"/>
            <a:chOff x="6034667" y="2210213"/>
            <a:chExt cx="3211020" cy="1800316"/>
          </a:xfrm>
        </p:grpSpPr>
        <p:sp>
          <p:nvSpPr>
            <p:cNvPr id="26" name="円弧 25"/>
            <p:cNvSpPr/>
            <p:nvPr/>
          </p:nvSpPr>
          <p:spPr>
            <a:xfrm rot="404223">
              <a:off x="6034667" y="2210213"/>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二等辺三角形 36"/>
            <p:cNvSpPr/>
            <p:nvPr/>
          </p:nvSpPr>
          <p:spPr>
            <a:xfrm rot="21260442">
              <a:off x="8457341" y="2348196"/>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2870165" y="3552500"/>
            <a:ext cx="3211020" cy="1800316"/>
            <a:chOff x="1354146" y="3978811"/>
            <a:chExt cx="3211020" cy="1800316"/>
          </a:xfrm>
        </p:grpSpPr>
        <p:sp>
          <p:nvSpPr>
            <p:cNvPr id="28" name="円弧 27"/>
            <p:cNvSpPr/>
            <p:nvPr/>
          </p:nvSpPr>
          <p:spPr>
            <a:xfrm rot="766656">
              <a:off x="1354146" y="397881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二等辺三角形 37"/>
            <p:cNvSpPr/>
            <p:nvPr/>
          </p:nvSpPr>
          <p:spPr>
            <a:xfrm>
              <a:off x="3848574" y="4218836"/>
              <a:ext cx="147009" cy="1267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p:nvGrpSpPr>
        <p:grpSpPr>
          <a:xfrm>
            <a:off x="5960292" y="3516284"/>
            <a:ext cx="3211020" cy="1800316"/>
            <a:chOff x="6034666" y="3942596"/>
            <a:chExt cx="3211020" cy="1800316"/>
          </a:xfrm>
        </p:grpSpPr>
        <p:sp>
          <p:nvSpPr>
            <p:cNvPr id="27" name="円弧 26"/>
            <p:cNvSpPr/>
            <p:nvPr/>
          </p:nvSpPr>
          <p:spPr>
            <a:xfrm rot="404223">
              <a:off x="6034666" y="3942596"/>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二等辺三角形 38"/>
            <p:cNvSpPr/>
            <p:nvPr/>
          </p:nvSpPr>
          <p:spPr>
            <a:xfrm rot="333599">
              <a:off x="8454668" y="4083731"/>
              <a:ext cx="143630" cy="1238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p:cNvGrpSpPr/>
          <p:nvPr/>
        </p:nvGrpSpPr>
        <p:grpSpPr>
          <a:xfrm>
            <a:off x="2864130" y="5568290"/>
            <a:ext cx="3211020" cy="1800316"/>
            <a:chOff x="5967640" y="5585070"/>
            <a:chExt cx="3211020" cy="1800316"/>
          </a:xfrm>
        </p:grpSpPr>
        <p:sp>
          <p:nvSpPr>
            <p:cNvPr id="34" name="円弧 33"/>
            <p:cNvSpPr/>
            <p:nvPr/>
          </p:nvSpPr>
          <p:spPr>
            <a:xfrm rot="825152">
              <a:off x="5967640" y="5585070"/>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二等辺三角形 39"/>
            <p:cNvSpPr/>
            <p:nvPr/>
          </p:nvSpPr>
          <p:spPr>
            <a:xfrm>
              <a:off x="8473803" y="5835590"/>
              <a:ext cx="140558" cy="12117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p:cNvGrpSpPr/>
          <p:nvPr/>
        </p:nvGrpSpPr>
        <p:grpSpPr>
          <a:xfrm>
            <a:off x="-255764" y="5682092"/>
            <a:ext cx="3211020" cy="1800316"/>
            <a:chOff x="1354145" y="5699364"/>
            <a:chExt cx="3211020" cy="1800316"/>
          </a:xfrm>
        </p:grpSpPr>
        <p:sp>
          <p:nvSpPr>
            <p:cNvPr id="31" name="円弧 30"/>
            <p:cNvSpPr/>
            <p:nvPr/>
          </p:nvSpPr>
          <p:spPr>
            <a:xfrm rot="404223">
              <a:off x="1354145" y="5699364"/>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二等辺三角形 40"/>
            <p:cNvSpPr/>
            <p:nvPr/>
          </p:nvSpPr>
          <p:spPr>
            <a:xfrm rot="21260442">
              <a:off x="3781014" y="5841267"/>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テキスト ボックス 48"/>
          <p:cNvSpPr txBox="1"/>
          <p:nvPr/>
        </p:nvSpPr>
        <p:spPr>
          <a:xfrm>
            <a:off x="-22246" y="27834"/>
            <a:ext cx="9144000" cy="671851"/>
          </a:xfrm>
          <a:prstGeom prst="rect">
            <a:avLst/>
          </a:prstGeom>
          <a:noFill/>
        </p:spPr>
        <p:txBody>
          <a:bodyPr wrap="square" rtlCol="0">
            <a:spAutoFit/>
          </a:bodyPr>
          <a:lstStyle/>
          <a:p>
            <a:pPr algn="ctr">
              <a:lnSpc>
                <a:spcPct val="150000"/>
              </a:lnSpc>
            </a:pPr>
            <a:r>
              <a:rPr kumimoji="1" lang="ja-JP" altLang="en-US" sz="2800" dirty="0" smtClean="0">
                <a:solidFill>
                  <a:schemeClr val="bg1">
                    <a:lumMod val="95000"/>
                  </a:schemeClr>
                </a:solidFill>
              </a:rPr>
              <a:t>基準点の気温と気温差の関係</a:t>
            </a:r>
            <a:endParaRPr kumimoji="1" lang="ja-JP" altLang="en-US" sz="2800" dirty="0">
              <a:solidFill>
                <a:schemeClr val="bg1">
                  <a:lumMod val="95000"/>
                </a:schemeClr>
              </a:solidFill>
            </a:endParaRPr>
          </a:p>
        </p:txBody>
      </p:sp>
    </p:spTree>
    <p:extLst>
      <p:ext uri="{BB962C8B-B14F-4D97-AF65-F5344CB8AC3E}">
        <p14:creationId xmlns:p14="http://schemas.microsoft.com/office/powerpoint/2010/main" val="2692961082"/>
      </p:ext>
    </p:extLst>
  </p:cSld>
  <p:clrMapOvr>
    <a:masterClrMapping/>
  </p:clrMapOvr>
  <mc:AlternateContent xmlns:mc="http://schemas.openxmlformats.org/markup-compatibility/2006" xmlns:p14="http://schemas.microsoft.com/office/powerpoint/2010/main">
    <mc:Choice Requires="p14">
      <p:transition spd="slow" p14:dur="2000" advTm="6558"/>
    </mc:Choice>
    <mc:Fallback xmlns="">
      <p:transition spd="slow" advTm="65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55764" y="763160"/>
            <a:ext cx="9437195" cy="6719248"/>
            <a:chOff x="-255764" y="763160"/>
            <a:chExt cx="9437195" cy="6719248"/>
          </a:xfrm>
        </p:grpSpPr>
        <p:pic>
          <p:nvPicPr>
            <p:cNvPr id="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7" y="763473"/>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2169" y="763473"/>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2087" y="763160"/>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3679" y="2780829"/>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87" y="4878338"/>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32087" y="2780829"/>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 name="グループ化 44"/>
            <p:cNvGrpSpPr/>
            <p:nvPr/>
          </p:nvGrpSpPr>
          <p:grpSpPr>
            <a:xfrm>
              <a:off x="5958397" y="1529649"/>
              <a:ext cx="3211020" cy="1800316"/>
              <a:chOff x="6034667" y="632251"/>
              <a:chExt cx="3211020" cy="1800316"/>
            </a:xfrm>
          </p:grpSpPr>
          <p:sp>
            <p:nvSpPr>
              <p:cNvPr id="46" name="円弧 45"/>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二等辺三角形 46"/>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p:nvGrpSpPr>
          <p:grpSpPr>
            <a:xfrm>
              <a:off x="2870165" y="3552500"/>
              <a:ext cx="3211020" cy="1800316"/>
              <a:chOff x="1354146" y="3978811"/>
              <a:chExt cx="3211020" cy="1800316"/>
            </a:xfrm>
          </p:grpSpPr>
          <p:sp>
            <p:nvSpPr>
              <p:cNvPr id="49" name="円弧 48"/>
              <p:cNvSpPr/>
              <p:nvPr/>
            </p:nvSpPr>
            <p:spPr>
              <a:xfrm rot="766656">
                <a:off x="1354146" y="397881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二等辺三角形 49"/>
              <p:cNvSpPr/>
              <p:nvPr/>
            </p:nvSpPr>
            <p:spPr>
              <a:xfrm>
                <a:off x="3848574" y="4218836"/>
                <a:ext cx="147009" cy="1267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p:cNvGrpSpPr/>
            <p:nvPr/>
          </p:nvGrpSpPr>
          <p:grpSpPr>
            <a:xfrm>
              <a:off x="5960292" y="3516284"/>
              <a:ext cx="3211020" cy="1800316"/>
              <a:chOff x="6034666" y="3942596"/>
              <a:chExt cx="3211020" cy="1800316"/>
            </a:xfrm>
          </p:grpSpPr>
          <p:sp>
            <p:nvSpPr>
              <p:cNvPr id="52" name="円弧 51"/>
              <p:cNvSpPr/>
              <p:nvPr/>
            </p:nvSpPr>
            <p:spPr>
              <a:xfrm rot="404223">
                <a:off x="6034666" y="3942596"/>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二等辺三角形 52"/>
              <p:cNvSpPr/>
              <p:nvPr/>
            </p:nvSpPr>
            <p:spPr>
              <a:xfrm rot="333599">
                <a:off x="8454668" y="4083731"/>
                <a:ext cx="143630" cy="1238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p:cNvGrpSpPr/>
            <p:nvPr/>
          </p:nvGrpSpPr>
          <p:grpSpPr>
            <a:xfrm>
              <a:off x="-255764" y="5682092"/>
              <a:ext cx="3211020" cy="1800316"/>
              <a:chOff x="1354145" y="5699364"/>
              <a:chExt cx="3211020" cy="1800316"/>
            </a:xfrm>
          </p:grpSpPr>
          <p:sp>
            <p:nvSpPr>
              <p:cNvPr id="58" name="円弧 57"/>
              <p:cNvSpPr/>
              <p:nvPr/>
            </p:nvSpPr>
            <p:spPr>
              <a:xfrm rot="404223">
                <a:off x="1354145" y="5699364"/>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二等辺三角形 58"/>
              <p:cNvSpPr/>
              <p:nvPr/>
            </p:nvSpPr>
            <p:spPr>
              <a:xfrm rot="21260442">
                <a:off x="3781014" y="5841267"/>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1"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431" y="2780829"/>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 name="グループ化 32"/>
            <p:cNvGrpSpPr/>
            <p:nvPr/>
          </p:nvGrpSpPr>
          <p:grpSpPr>
            <a:xfrm>
              <a:off x="-198062" y="3408600"/>
              <a:ext cx="3211020" cy="1800316"/>
              <a:chOff x="6034667" y="2210213"/>
              <a:chExt cx="3211020" cy="1800316"/>
            </a:xfrm>
          </p:grpSpPr>
          <p:sp>
            <p:nvSpPr>
              <p:cNvPr id="36" name="円弧 35"/>
              <p:cNvSpPr/>
              <p:nvPr/>
            </p:nvSpPr>
            <p:spPr>
              <a:xfrm rot="404223">
                <a:off x="6034667" y="2210213"/>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二等辺三角形 61"/>
              <p:cNvSpPr/>
              <p:nvPr/>
            </p:nvSpPr>
            <p:spPr>
              <a:xfrm rot="21260442">
                <a:off x="8457341" y="2348196"/>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2" name="正方形/長方形 31"/>
          <p:cNvSpPr/>
          <p:nvPr/>
        </p:nvSpPr>
        <p:spPr>
          <a:xfrm>
            <a:off x="0" y="0"/>
            <a:ext cx="9144000" cy="6857999"/>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6243" y="1"/>
            <a:ext cx="9144000" cy="6857999"/>
            <a:chOff x="6243" y="1"/>
            <a:chExt cx="9144000" cy="6857999"/>
          </a:xfrm>
        </p:grpSpPr>
        <p:sp>
          <p:nvSpPr>
            <p:cNvPr id="65" name="正方形/長方形 64"/>
            <p:cNvSpPr/>
            <p:nvPr/>
          </p:nvSpPr>
          <p:spPr>
            <a:xfrm>
              <a:off x="6243" y="1"/>
              <a:ext cx="9144000" cy="68579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2"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9551" y="788499"/>
              <a:ext cx="3415763" cy="220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3929" y="2731093"/>
              <a:ext cx="3555983" cy="212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テキスト ボックス 63"/>
            <p:cNvSpPr txBox="1"/>
            <p:nvPr/>
          </p:nvSpPr>
          <p:spPr>
            <a:xfrm>
              <a:off x="4571999" y="783754"/>
              <a:ext cx="4320479" cy="1815882"/>
            </a:xfrm>
            <a:prstGeom prst="rect">
              <a:avLst/>
            </a:prstGeom>
            <a:noFill/>
          </p:spPr>
          <p:txBody>
            <a:bodyPr wrap="square" rtlCol="0">
              <a:spAutoFit/>
            </a:bodyPr>
            <a:lstStyle/>
            <a:p>
              <a:pPr algn="just"/>
              <a:r>
                <a:rPr lang="ja-JP" altLang="en-US" sz="2800" dirty="0" smtClean="0">
                  <a:solidFill>
                    <a:schemeClr val="bg1">
                      <a:lumMod val="95000"/>
                    </a:schemeClr>
                  </a:solidFill>
                </a:rPr>
                <a:t>気温</a:t>
              </a:r>
              <a:r>
                <a:rPr lang="ja-JP" altLang="en-US" sz="2800" dirty="0">
                  <a:solidFill>
                    <a:schemeClr val="bg1">
                      <a:lumMod val="95000"/>
                    </a:schemeClr>
                  </a:solidFill>
                </a:rPr>
                <a:t>差出</a:t>
              </a:r>
              <a:r>
                <a:rPr lang="ja-JP" altLang="en-US" sz="2800" dirty="0" smtClean="0">
                  <a:solidFill>
                    <a:schemeClr val="bg1">
                      <a:lumMod val="95000"/>
                    </a:schemeClr>
                  </a:solidFill>
                </a:rPr>
                <a:t>現頻度において幅広く分散しているのは気温による影響が大きいからだと考えられる。</a:t>
              </a:r>
              <a:endParaRPr lang="en-US" altLang="ja-JP" sz="2800" dirty="0" smtClean="0">
                <a:solidFill>
                  <a:schemeClr val="bg1">
                    <a:lumMod val="95000"/>
                  </a:schemeClr>
                </a:solidFill>
              </a:endParaRPr>
            </a:p>
          </p:txBody>
        </p:sp>
      </p:grpSp>
      <p:pic>
        <p:nvPicPr>
          <p:cNvPr id="44"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71235" y="4878338"/>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 name="グループ化 53"/>
          <p:cNvGrpSpPr/>
          <p:nvPr/>
        </p:nvGrpSpPr>
        <p:grpSpPr>
          <a:xfrm>
            <a:off x="2864130" y="5568290"/>
            <a:ext cx="3211020" cy="1800316"/>
            <a:chOff x="5967640" y="5585070"/>
            <a:chExt cx="3211020" cy="1800316"/>
          </a:xfrm>
        </p:grpSpPr>
        <p:sp>
          <p:nvSpPr>
            <p:cNvPr id="55" name="円弧 54"/>
            <p:cNvSpPr/>
            <p:nvPr/>
          </p:nvSpPr>
          <p:spPr>
            <a:xfrm rot="825152">
              <a:off x="5967640" y="5585070"/>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二等辺三角形 55"/>
            <p:cNvSpPr/>
            <p:nvPr/>
          </p:nvSpPr>
          <p:spPr>
            <a:xfrm>
              <a:off x="8473803" y="5835590"/>
              <a:ext cx="140558" cy="12117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p:cNvSpPr txBox="1"/>
          <p:nvPr/>
        </p:nvSpPr>
        <p:spPr>
          <a:xfrm>
            <a:off x="-22246" y="27834"/>
            <a:ext cx="9144000" cy="671851"/>
          </a:xfrm>
          <a:prstGeom prst="rect">
            <a:avLst/>
          </a:prstGeom>
          <a:noFill/>
        </p:spPr>
        <p:txBody>
          <a:bodyPr wrap="square" rtlCol="0">
            <a:spAutoFit/>
          </a:bodyPr>
          <a:lstStyle/>
          <a:p>
            <a:pPr algn="ctr">
              <a:lnSpc>
                <a:spcPct val="150000"/>
              </a:lnSpc>
            </a:pPr>
            <a:r>
              <a:rPr kumimoji="1" lang="ja-JP" altLang="en-US" sz="2800" dirty="0" smtClean="0">
                <a:solidFill>
                  <a:schemeClr val="bg1">
                    <a:lumMod val="95000"/>
                  </a:schemeClr>
                </a:solidFill>
              </a:rPr>
              <a:t>基準点の気温と気温差の関係</a:t>
            </a:r>
            <a:endParaRPr kumimoji="1" lang="ja-JP" altLang="en-US" sz="2800" dirty="0">
              <a:solidFill>
                <a:schemeClr val="bg1">
                  <a:lumMod val="95000"/>
                </a:schemeClr>
              </a:solidFill>
            </a:endParaRPr>
          </a:p>
        </p:txBody>
      </p:sp>
      <p:grpSp>
        <p:nvGrpSpPr>
          <p:cNvPr id="6" name="グループ化 5"/>
          <p:cNvGrpSpPr/>
          <p:nvPr/>
        </p:nvGrpSpPr>
        <p:grpSpPr>
          <a:xfrm>
            <a:off x="4570925" y="793036"/>
            <a:ext cx="4321553" cy="4066599"/>
            <a:chOff x="4570925" y="793036"/>
            <a:chExt cx="4321553" cy="4066599"/>
          </a:xfrm>
        </p:grpSpPr>
        <p:sp>
          <p:nvSpPr>
            <p:cNvPr id="35" name="テキスト ボックス 34"/>
            <p:cNvSpPr txBox="1"/>
            <p:nvPr/>
          </p:nvSpPr>
          <p:spPr>
            <a:xfrm>
              <a:off x="4570925" y="793036"/>
              <a:ext cx="4321553" cy="954107"/>
            </a:xfrm>
            <a:prstGeom prst="rect">
              <a:avLst/>
            </a:prstGeom>
            <a:noFill/>
          </p:spPr>
          <p:txBody>
            <a:bodyPr wrap="square" rtlCol="0">
              <a:spAutoFit/>
            </a:bodyPr>
            <a:lstStyle/>
            <a:p>
              <a:pPr algn="just"/>
              <a:r>
                <a:rPr kumimoji="1" lang="ja-JP" altLang="en-US" sz="2800" dirty="0" smtClean="0">
                  <a:solidFill>
                    <a:schemeClr val="bg1">
                      <a:lumMod val="95000"/>
                    </a:schemeClr>
                  </a:solidFill>
                </a:rPr>
                <a:t>上野毛自然公園ではその傾向が強くみられる。</a:t>
              </a:r>
              <a:endParaRPr kumimoji="1" lang="ja-JP" altLang="en-US" sz="2800" dirty="0">
                <a:solidFill>
                  <a:schemeClr val="bg1">
                    <a:lumMod val="95000"/>
                  </a:schemeClr>
                </a:solidFill>
              </a:endParaRPr>
            </a:p>
          </p:txBody>
        </p:sp>
        <p:cxnSp>
          <p:nvCxnSpPr>
            <p:cNvPr id="5" name="直線矢印コネクタ 4"/>
            <p:cNvCxnSpPr/>
            <p:nvPr/>
          </p:nvCxnSpPr>
          <p:spPr>
            <a:xfrm flipH="1">
              <a:off x="4788024" y="1747143"/>
              <a:ext cx="288032" cy="3112492"/>
            </a:xfrm>
            <a:prstGeom prst="straightConnector1">
              <a:avLst/>
            </a:prstGeom>
            <a:ln w="381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0" name="テキスト ボックス 59"/>
          <p:cNvSpPr txBox="1"/>
          <p:nvPr/>
        </p:nvSpPr>
        <p:spPr>
          <a:xfrm>
            <a:off x="6184751" y="5068341"/>
            <a:ext cx="2950459" cy="1384995"/>
          </a:xfrm>
          <a:prstGeom prst="rect">
            <a:avLst/>
          </a:prstGeom>
          <a:noFill/>
        </p:spPr>
        <p:txBody>
          <a:bodyPr wrap="square" rtlCol="0">
            <a:spAutoFit/>
          </a:bodyPr>
          <a:lstStyle/>
          <a:p>
            <a:pPr algn="just"/>
            <a:r>
              <a:rPr lang="ja-JP" altLang="en-US" sz="2800" dirty="0" smtClean="0">
                <a:solidFill>
                  <a:schemeClr val="bg1">
                    <a:lumMod val="95000"/>
                  </a:schemeClr>
                </a:solidFill>
              </a:rPr>
              <a:t>基準の</a:t>
            </a:r>
            <a:r>
              <a:rPr lang="ja-JP" altLang="en-US" sz="2800" dirty="0">
                <a:solidFill>
                  <a:schemeClr val="bg1">
                    <a:lumMod val="95000"/>
                  </a:schemeClr>
                </a:solidFill>
              </a:rPr>
              <a:t>気温が上がる</a:t>
            </a:r>
            <a:r>
              <a:rPr lang="ja-JP" altLang="en-US" sz="2800" dirty="0" smtClean="0">
                <a:solidFill>
                  <a:schemeClr val="bg1">
                    <a:lumMod val="95000"/>
                  </a:schemeClr>
                </a:solidFill>
              </a:rPr>
              <a:t>ほど気温差が大きくなっている。</a:t>
            </a:r>
            <a:endParaRPr kumimoji="1" lang="ja-JP" altLang="en-US" sz="2800" dirty="0">
              <a:solidFill>
                <a:schemeClr val="bg1">
                  <a:lumMod val="95000"/>
                </a:schemeClr>
              </a:solidFill>
            </a:endParaRPr>
          </a:p>
        </p:txBody>
      </p:sp>
    </p:spTree>
    <p:custDataLst>
      <p:tags r:id="rId1"/>
    </p:custDataLst>
    <p:extLst>
      <p:ext uri="{BB962C8B-B14F-4D97-AF65-F5344CB8AC3E}">
        <p14:creationId xmlns:p14="http://schemas.microsoft.com/office/powerpoint/2010/main" val="3711713912"/>
      </p:ext>
    </p:extLst>
  </p:cSld>
  <p:clrMapOvr>
    <a:masterClrMapping/>
  </p:clrMapOvr>
  <mc:AlternateContent xmlns:mc="http://schemas.openxmlformats.org/markup-compatibility/2006" xmlns:p14="http://schemas.microsoft.com/office/powerpoint/2010/main">
    <mc:Choice Requires="p14">
      <p:transition spd="slow" p14:dur="2000" advTm="9542"/>
    </mc:Choice>
    <mc:Fallback xmlns="">
      <p:transition spd="slow" advTm="95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xit" presetSubtype="0" fill="hold"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5082" y="4878338"/>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2087" y="2780829"/>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75" y="4878338"/>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0154" y="2780829"/>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43" y="2780581"/>
            <a:ext cx="3149344"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28363" y="749568"/>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97349" y="749568"/>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075" y="749568"/>
            <a:ext cx="3152149" cy="1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グループ化 13"/>
          <p:cNvGrpSpPr/>
          <p:nvPr/>
        </p:nvGrpSpPr>
        <p:grpSpPr>
          <a:xfrm rot="20262866">
            <a:off x="2629006" y="1637371"/>
            <a:ext cx="3211020" cy="1800316"/>
            <a:chOff x="6034667" y="632251"/>
            <a:chExt cx="3211020" cy="1800316"/>
          </a:xfrm>
        </p:grpSpPr>
        <p:sp>
          <p:nvSpPr>
            <p:cNvPr id="15" name="円弧 14"/>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二等辺三角形 15"/>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rot="19998219">
            <a:off x="-321915" y="3702398"/>
            <a:ext cx="3211020" cy="1800316"/>
            <a:chOff x="6034667" y="632251"/>
            <a:chExt cx="3211020" cy="1800316"/>
          </a:xfrm>
        </p:grpSpPr>
        <p:sp>
          <p:nvSpPr>
            <p:cNvPr id="29" name="円弧 28"/>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二等辺三角形 29"/>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rot="20262866">
            <a:off x="5676046" y="1666354"/>
            <a:ext cx="3211020" cy="1800316"/>
            <a:chOff x="6034667" y="632251"/>
            <a:chExt cx="3211020" cy="1800316"/>
          </a:xfrm>
        </p:grpSpPr>
        <p:sp>
          <p:nvSpPr>
            <p:cNvPr id="32" name="円弧 31"/>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二等辺三角形 32"/>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p:nvGrpSpPr>
        <p:grpSpPr>
          <a:xfrm rot="20262866">
            <a:off x="-522915" y="1637371"/>
            <a:ext cx="3211020" cy="1800316"/>
            <a:chOff x="6034667" y="632251"/>
            <a:chExt cx="3211020" cy="1800316"/>
          </a:xfrm>
        </p:grpSpPr>
        <p:sp>
          <p:nvSpPr>
            <p:cNvPr id="35" name="円弧 34"/>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二等辺三角形 35"/>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p:nvGrpSpPr>
        <p:grpSpPr>
          <a:xfrm rot="19434343">
            <a:off x="-192337" y="5954253"/>
            <a:ext cx="3211020" cy="1800316"/>
            <a:chOff x="6034667" y="632251"/>
            <a:chExt cx="3211020" cy="1800316"/>
          </a:xfrm>
        </p:grpSpPr>
        <p:sp>
          <p:nvSpPr>
            <p:cNvPr id="38" name="円弧 37"/>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二等辺三角形 38"/>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p:nvPr/>
        </p:nvGrpSpPr>
        <p:grpSpPr>
          <a:xfrm rot="19914606">
            <a:off x="5814842" y="3779681"/>
            <a:ext cx="3211020" cy="1800316"/>
            <a:chOff x="6034667" y="632251"/>
            <a:chExt cx="3211020" cy="1800316"/>
          </a:xfrm>
        </p:grpSpPr>
        <p:sp>
          <p:nvSpPr>
            <p:cNvPr id="41" name="円弧 40"/>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二等辺三角形 41"/>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p:cNvGrpSpPr/>
          <p:nvPr/>
        </p:nvGrpSpPr>
        <p:grpSpPr>
          <a:xfrm rot="19918820">
            <a:off x="2685175" y="3689561"/>
            <a:ext cx="3211020" cy="1800316"/>
            <a:chOff x="6034667" y="632251"/>
            <a:chExt cx="3211020" cy="1800316"/>
          </a:xfrm>
        </p:grpSpPr>
        <p:sp>
          <p:nvSpPr>
            <p:cNvPr id="44" name="円弧 43"/>
            <p:cNvSpPr/>
            <p:nvPr/>
          </p:nvSpPr>
          <p:spPr>
            <a:xfrm rot="404223">
              <a:off x="6034667" y="632251"/>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二等辺三角形 44"/>
            <p:cNvSpPr/>
            <p:nvPr/>
          </p:nvSpPr>
          <p:spPr>
            <a:xfrm rot="21260442">
              <a:off x="8466867" y="774354"/>
              <a:ext cx="141810" cy="122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p:cNvGrpSpPr/>
          <p:nvPr/>
        </p:nvGrpSpPr>
        <p:grpSpPr>
          <a:xfrm rot="441746">
            <a:off x="3264425" y="4140716"/>
            <a:ext cx="3211020" cy="1838146"/>
            <a:chOff x="7088148" y="-816240"/>
            <a:chExt cx="3211020" cy="1838146"/>
          </a:xfrm>
        </p:grpSpPr>
        <p:sp>
          <p:nvSpPr>
            <p:cNvPr id="47" name="円弧 46"/>
            <p:cNvSpPr/>
            <p:nvPr/>
          </p:nvSpPr>
          <p:spPr>
            <a:xfrm rot="10845418">
              <a:off x="7088148" y="-816240"/>
              <a:ext cx="3211020" cy="1800316"/>
            </a:xfrm>
            <a:prstGeom prst="arc">
              <a:avLst>
                <a:gd name="adj1" fmla="val 16200000"/>
                <a:gd name="adj2" fmla="val 1893653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8" name="二等辺三角形 47"/>
            <p:cNvSpPr/>
            <p:nvPr/>
          </p:nvSpPr>
          <p:spPr>
            <a:xfrm rot="19635544">
              <a:off x="8625682" y="887607"/>
              <a:ext cx="155787" cy="13429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テキスト ボックス 57"/>
          <p:cNvSpPr txBox="1"/>
          <p:nvPr/>
        </p:nvSpPr>
        <p:spPr>
          <a:xfrm>
            <a:off x="-22246" y="27834"/>
            <a:ext cx="9144000" cy="738664"/>
          </a:xfrm>
          <a:prstGeom prst="rect">
            <a:avLst/>
          </a:prstGeom>
          <a:noFill/>
        </p:spPr>
        <p:txBody>
          <a:bodyPr wrap="square" rtlCol="0">
            <a:spAutoFit/>
          </a:bodyPr>
          <a:lstStyle/>
          <a:p>
            <a:pPr algn="ctr">
              <a:lnSpc>
                <a:spcPct val="150000"/>
              </a:lnSpc>
            </a:pPr>
            <a:r>
              <a:rPr kumimoji="1" lang="ja-JP" altLang="en-US" sz="2800" dirty="0" smtClean="0">
                <a:solidFill>
                  <a:schemeClr val="bg1">
                    <a:lumMod val="95000"/>
                  </a:schemeClr>
                </a:solidFill>
              </a:rPr>
              <a:t>風速と気温差の関係</a:t>
            </a:r>
            <a:endParaRPr kumimoji="1" lang="ja-JP" altLang="en-US" sz="2800" dirty="0">
              <a:solidFill>
                <a:schemeClr val="bg1">
                  <a:lumMod val="95000"/>
                </a:schemeClr>
              </a:solidFill>
            </a:endParaRPr>
          </a:p>
        </p:txBody>
      </p:sp>
      <p:sp>
        <p:nvSpPr>
          <p:cNvPr id="50" name="テキスト ボックス 49"/>
          <p:cNvSpPr txBox="1"/>
          <p:nvPr/>
        </p:nvSpPr>
        <p:spPr>
          <a:xfrm>
            <a:off x="6184751" y="5068341"/>
            <a:ext cx="2950459" cy="1384995"/>
          </a:xfrm>
          <a:prstGeom prst="rect">
            <a:avLst/>
          </a:prstGeom>
          <a:noFill/>
        </p:spPr>
        <p:txBody>
          <a:bodyPr wrap="square" rtlCol="0">
            <a:spAutoFit/>
          </a:bodyPr>
          <a:lstStyle/>
          <a:p>
            <a:pPr algn="just"/>
            <a:r>
              <a:rPr kumimoji="1" lang="ja-JP" altLang="en-US" sz="2800" dirty="0" smtClean="0">
                <a:solidFill>
                  <a:schemeClr val="bg1">
                    <a:lumMod val="95000"/>
                  </a:schemeClr>
                </a:solidFill>
              </a:rPr>
              <a:t>風が強くなるほど気温差が小さくなっている。</a:t>
            </a:r>
            <a:endParaRPr kumimoji="1" lang="ja-JP" altLang="en-US" sz="2800" dirty="0">
              <a:solidFill>
                <a:schemeClr val="bg1">
                  <a:lumMod val="95000"/>
                </a:schemeClr>
              </a:solidFill>
            </a:endParaRPr>
          </a:p>
        </p:txBody>
      </p:sp>
    </p:spTree>
    <p:custDataLst>
      <p:tags r:id="rId1"/>
    </p:custDataLst>
    <p:extLst>
      <p:ext uri="{BB962C8B-B14F-4D97-AF65-F5344CB8AC3E}">
        <p14:creationId xmlns:p14="http://schemas.microsoft.com/office/powerpoint/2010/main" val="3166900138"/>
      </p:ext>
    </p:extLst>
  </p:cSld>
  <p:clrMapOvr>
    <a:masterClrMapping/>
  </p:clrMapOvr>
  <mc:AlternateContent xmlns:mc="http://schemas.openxmlformats.org/markup-compatibility/2006" xmlns:p14="http://schemas.microsoft.com/office/powerpoint/2010/main">
    <mc:Choice Requires="p14">
      <p:transition spd="slow" p14:dur="2000" advTm="8658"/>
    </mc:Choice>
    <mc:Fallback xmlns="">
      <p:transition spd="slow" advTm="86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8"/>
</p:tagLst>
</file>

<file path=ppt/tags/tag2.xml><?xml version="1.0" encoding="utf-8"?>
<p:tagLst xmlns:a="http://schemas.openxmlformats.org/drawingml/2006/main" xmlns:r="http://schemas.openxmlformats.org/officeDocument/2006/relationships" xmlns:p="http://schemas.openxmlformats.org/presentationml/2006/main">
  <p:tag name="TIMING" val="|6.1|7.2"/>
</p:tagLst>
</file>

<file path=ppt/tags/tag3.xml><?xml version="1.0" encoding="utf-8"?>
<p:tagLst xmlns:a="http://schemas.openxmlformats.org/drawingml/2006/main" xmlns:r="http://schemas.openxmlformats.org/officeDocument/2006/relationships" xmlns:p="http://schemas.openxmlformats.org/presentationml/2006/main">
  <p:tag name="TIMING" val="|5.6"/>
</p:tagLst>
</file>

<file path=ppt/tags/tag4.xml><?xml version="1.0" encoding="utf-8"?>
<p:tagLst xmlns:a="http://schemas.openxmlformats.org/drawingml/2006/main" xmlns:r="http://schemas.openxmlformats.org/officeDocument/2006/relationships" xmlns:p="http://schemas.openxmlformats.org/presentationml/2006/main">
  <p:tag name="TIMING" val="|7.5"/>
</p:tagLst>
</file>

<file path=ppt/tags/tag5.xml><?xml version="1.0" encoding="utf-8"?>
<p:tagLst xmlns:a="http://schemas.openxmlformats.org/drawingml/2006/main" xmlns:r="http://schemas.openxmlformats.org/officeDocument/2006/relationships" xmlns:p="http://schemas.openxmlformats.org/presentationml/2006/main">
  <p:tag name="TIMING" val="|3.9"/>
</p:tagLst>
</file>

<file path=ppt/tags/tag6.xml><?xml version="1.0" encoding="utf-8"?>
<p:tagLst xmlns:a="http://schemas.openxmlformats.org/drawingml/2006/main" xmlns:r="http://schemas.openxmlformats.org/officeDocument/2006/relationships" xmlns:p="http://schemas.openxmlformats.org/presentationml/2006/main">
  <p:tag name="TIMING" val="|7.5"/>
</p:tagLst>
</file>

<file path=ppt/tags/tag7.xml><?xml version="1.0" encoding="utf-8"?>
<p:tagLst xmlns:a="http://schemas.openxmlformats.org/drawingml/2006/main" xmlns:r="http://schemas.openxmlformats.org/officeDocument/2006/relationships" xmlns:p="http://schemas.openxmlformats.org/presentationml/2006/main">
  <p:tag name="TIMING" val="|5.8|5.3"/>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4785</TotalTime>
  <Words>1158</Words>
  <Application>Microsoft Office PowerPoint</Application>
  <PresentationFormat>画面に合わせる (4:3)</PresentationFormat>
  <Paragraphs>138</Paragraphs>
  <Slides>17</Slides>
  <Notes>16</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Office ​​テーマ</vt:lpstr>
      <vt:lpstr>住宅地に近接する公園・緑地の 夏季日中の温熱環境調査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気温測定用日射遮蔽シェルターの 性能検証</dc:title>
  <dc:creator>成田健一</dc:creator>
  <cp:lastModifiedBy>成田健一</cp:lastModifiedBy>
  <cp:revision>273</cp:revision>
  <dcterms:created xsi:type="dcterms:W3CDTF">2013-07-25T16:34:59Z</dcterms:created>
  <dcterms:modified xsi:type="dcterms:W3CDTF">2014-02-06T16:06:42Z</dcterms:modified>
</cp:coreProperties>
</file>