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306" r:id="rId4"/>
    <p:sldId id="259" r:id="rId5"/>
    <p:sldId id="307" r:id="rId6"/>
    <p:sldId id="296" r:id="rId7"/>
    <p:sldId id="300" r:id="rId8"/>
    <p:sldId id="299" r:id="rId9"/>
    <p:sldId id="301" r:id="rId10"/>
    <p:sldId id="302" r:id="rId11"/>
    <p:sldId id="303" r:id="rId12"/>
    <p:sldId id="266" r:id="rId13"/>
    <p:sldId id="304" r:id="rId14"/>
    <p:sldId id="305" r:id="rId15"/>
    <p:sldId id="269" r:id="rId1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000000"/>
    <a:srgbClr val="003300"/>
    <a:srgbClr val="2D3B2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93" autoAdjust="0"/>
  </p:normalViewPr>
  <p:slideViewPr>
    <p:cSldViewPr>
      <p:cViewPr>
        <p:scale>
          <a:sx n="100" d="100"/>
          <a:sy n="100" d="100"/>
        </p:scale>
        <p:origin x="-1104" y="5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484358-EF15-4B25-8845-6364133FF372}" type="datetimeFigureOut">
              <a:rPr kumimoji="1" lang="ja-JP" altLang="en-US" smtClean="0"/>
              <a:t>2013/7/30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05302D-5390-4120-8E34-56CDB3C453DD}" type="slidenum">
              <a:rPr kumimoji="1" lang="ja-JP" altLang="en-US" smtClean="0"/>
              <a:t>‹#›</a:t>
            </a:fld>
            <a:endParaRPr kumimoji="1" lang="ja-JP" altLang="en-US"/>
          </a:p>
        </p:txBody>
      </p:sp>
    </p:spTree>
    <p:extLst>
      <p:ext uri="{BB962C8B-B14F-4D97-AF65-F5344CB8AC3E}">
        <p14:creationId xmlns:p14="http://schemas.microsoft.com/office/powerpoint/2010/main" val="17768107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気温測定用日射遮蔽シェルターの性能検証について発表します</a:t>
            </a:r>
            <a:endParaRPr kumimoji="1" lang="ja-JP" altLang="en-US" dirty="0"/>
          </a:p>
        </p:txBody>
      </p:sp>
      <p:sp>
        <p:nvSpPr>
          <p:cNvPr id="4" name="スライド番号プレースホルダー 3"/>
          <p:cNvSpPr>
            <a:spLocks noGrp="1"/>
          </p:cNvSpPr>
          <p:nvPr>
            <p:ph type="sldNum" sz="quarter" idx="10"/>
          </p:nvPr>
        </p:nvSpPr>
        <p:spPr/>
        <p:txBody>
          <a:bodyPr/>
          <a:lstStyle/>
          <a:p>
            <a:fld id="{B605302D-5390-4120-8E34-56CDB3C453DD}" type="slidenum">
              <a:rPr kumimoji="1" lang="ja-JP" altLang="en-US" smtClean="0"/>
              <a:t>1</a:t>
            </a:fld>
            <a:endParaRPr kumimoji="1" lang="ja-JP" altLang="en-US"/>
          </a:p>
        </p:txBody>
      </p:sp>
    </p:spTree>
    <p:extLst>
      <p:ext uri="{BB962C8B-B14F-4D97-AF65-F5344CB8AC3E}">
        <p14:creationId xmlns:p14="http://schemas.microsoft.com/office/powerpoint/2010/main" val="3194433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二重筒の間の空気層を開放すると、密閉した状態より性能が良くなりました</a:t>
            </a:r>
            <a:endParaRPr kumimoji="1" lang="ja-JP" altLang="en-US" dirty="0"/>
          </a:p>
        </p:txBody>
      </p:sp>
      <p:sp>
        <p:nvSpPr>
          <p:cNvPr id="4" name="スライド番号プレースホルダー 3"/>
          <p:cNvSpPr>
            <a:spLocks noGrp="1"/>
          </p:cNvSpPr>
          <p:nvPr>
            <p:ph type="sldNum" sz="quarter" idx="10"/>
          </p:nvPr>
        </p:nvSpPr>
        <p:spPr/>
        <p:txBody>
          <a:bodyPr/>
          <a:lstStyle/>
          <a:p>
            <a:fld id="{B605302D-5390-4120-8E34-56CDB3C453DD}" type="slidenum">
              <a:rPr kumimoji="1" lang="ja-JP" altLang="en-US" smtClean="0"/>
              <a:t>10</a:t>
            </a:fld>
            <a:endParaRPr kumimoji="1" lang="ja-JP" altLang="en-US"/>
          </a:p>
        </p:txBody>
      </p:sp>
    </p:spTree>
    <p:extLst>
      <p:ext uri="{BB962C8B-B14F-4D97-AF65-F5344CB8AC3E}">
        <p14:creationId xmlns:p14="http://schemas.microsoft.com/office/powerpoint/2010/main" val="3243831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筒を短くすると誤差が大きくなったことから、シェルターの長さはある程度必要だといえます</a:t>
            </a:r>
            <a:endParaRPr kumimoji="1" lang="ja-JP" altLang="en-US" dirty="0"/>
          </a:p>
        </p:txBody>
      </p:sp>
      <p:sp>
        <p:nvSpPr>
          <p:cNvPr id="4" name="スライド番号プレースホルダー 3"/>
          <p:cNvSpPr>
            <a:spLocks noGrp="1"/>
          </p:cNvSpPr>
          <p:nvPr>
            <p:ph type="sldNum" sz="quarter" idx="10"/>
          </p:nvPr>
        </p:nvSpPr>
        <p:spPr/>
        <p:txBody>
          <a:bodyPr/>
          <a:lstStyle/>
          <a:p>
            <a:fld id="{B605302D-5390-4120-8E34-56CDB3C453DD}" type="slidenum">
              <a:rPr kumimoji="1" lang="ja-JP" altLang="en-US" smtClean="0"/>
              <a:t>11</a:t>
            </a:fld>
            <a:endParaRPr kumimoji="1" lang="ja-JP" altLang="en-US"/>
          </a:p>
        </p:txBody>
      </p:sp>
    </p:spTree>
    <p:extLst>
      <p:ext uri="{BB962C8B-B14F-4D97-AF65-F5344CB8AC3E}">
        <p14:creationId xmlns:p14="http://schemas.microsoft.com/office/powerpoint/2010/main" val="3243831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屋根の形状について、平型屋根を付けると性能が上がりました。</a:t>
            </a:r>
            <a:endParaRPr kumimoji="1" lang="ja-JP" altLang="en-US" dirty="0"/>
          </a:p>
        </p:txBody>
      </p:sp>
      <p:sp>
        <p:nvSpPr>
          <p:cNvPr id="4" name="スライド番号プレースホルダー 3"/>
          <p:cNvSpPr>
            <a:spLocks noGrp="1"/>
          </p:cNvSpPr>
          <p:nvPr>
            <p:ph type="sldNum" sz="quarter" idx="10"/>
          </p:nvPr>
        </p:nvSpPr>
        <p:spPr/>
        <p:txBody>
          <a:bodyPr/>
          <a:lstStyle/>
          <a:p>
            <a:fld id="{B605302D-5390-4120-8E34-56CDB3C453DD}" type="slidenum">
              <a:rPr kumimoji="1" lang="ja-JP" altLang="en-US" smtClean="0"/>
              <a:t>12</a:t>
            </a:fld>
            <a:endParaRPr kumimoji="1" lang="ja-JP" altLang="en-US"/>
          </a:p>
        </p:txBody>
      </p:sp>
    </p:spTree>
    <p:extLst>
      <p:ext uri="{BB962C8B-B14F-4D97-AF65-F5344CB8AC3E}">
        <p14:creationId xmlns:p14="http://schemas.microsoft.com/office/powerpoint/2010/main" val="3243831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ファンを付けると、どの形状でも大幅に性能が上がりました</a:t>
            </a:r>
            <a:endParaRPr kumimoji="1" lang="ja-JP" altLang="en-US" dirty="0"/>
          </a:p>
        </p:txBody>
      </p:sp>
      <p:sp>
        <p:nvSpPr>
          <p:cNvPr id="4" name="スライド番号プレースホルダー 3"/>
          <p:cNvSpPr>
            <a:spLocks noGrp="1"/>
          </p:cNvSpPr>
          <p:nvPr>
            <p:ph type="sldNum" sz="quarter" idx="10"/>
          </p:nvPr>
        </p:nvSpPr>
        <p:spPr/>
        <p:txBody>
          <a:bodyPr/>
          <a:lstStyle/>
          <a:p>
            <a:fld id="{B605302D-5390-4120-8E34-56CDB3C453DD}" type="slidenum">
              <a:rPr kumimoji="1" lang="ja-JP" altLang="en-US" smtClean="0"/>
              <a:t>13</a:t>
            </a:fld>
            <a:endParaRPr kumimoji="1" lang="ja-JP" altLang="en-US"/>
          </a:p>
        </p:txBody>
      </p:sp>
    </p:spTree>
    <p:extLst>
      <p:ext uri="{BB962C8B-B14F-4D97-AF65-F5344CB8AC3E}">
        <p14:creationId xmlns:p14="http://schemas.microsoft.com/office/powerpoint/2010/main" val="3243831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皿型シェルターについて、日射量が高い時に安定した性能を発揮するためファンを付けない場合は皿型のシェルターが良いといえます</a:t>
            </a:r>
            <a:endParaRPr kumimoji="1" lang="ja-JP" altLang="en-US" dirty="0"/>
          </a:p>
        </p:txBody>
      </p:sp>
      <p:sp>
        <p:nvSpPr>
          <p:cNvPr id="4" name="スライド番号プレースホルダー 3"/>
          <p:cNvSpPr>
            <a:spLocks noGrp="1"/>
          </p:cNvSpPr>
          <p:nvPr>
            <p:ph type="sldNum" sz="quarter" idx="10"/>
          </p:nvPr>
        </p:nvSpPr>
        <p:spPr/>
        <p:txBody>
          <a:bodyPr/>
          <a:lstStyle/>
          <a:p>
            <a:fld id="{B605302D-5390-4120-8E34-56CDB3C453DD}" type="slidenum">
              <a:rPr kumimoji="1" lang="ja-JP" altLang="en-US" smtClean="0"/>
              <a:t>14</a:t>
            </a:fld>
            <a:endParaRPr kumimoji="1" lang="ja-JP" altLang="en-US"/>
          </a:p>
        </p:txBody>
      </p:sp>
    </p:spTree>
    <p:extLst>
      <p:ext uri="{BB962C8B-B14F-4D97-AF65-F5344CB8AC3E}">
        <p14:creationId xmlns:p14="http://schemas.microsoft.com/office/powerpoint/2010/main" val="3243831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まとめはこの通りです</a:t>
            </a:r>
            <a:endParaRPr kumimoji="1" lang="ja-JP" altLang="en-US" dirty="0"/>
          </a:p>
        </p:txBody>
      </p:sp>
      <p:sp>
        <p:nvSpPr>
          <p:cNvPr id="4" name="スライド番号プレースホルダー 3"/>
          <p:cNvSpPr>
            <a:spLocks noGrp="1"/>
          </p:cNvSpPr>
          <p:nvPr>
            <p:ph type="sldNum" sz="quarter" idx="10"/>
          </p:nvPr>
        </p:nvSpPr>
        <p:spPr/>
        <p:txBody>
          <a:bodyPr/>
          <a:lstStyle/>
          <a:p>
            <a:fld id="{B605302D-5390-4120-8E34-56CDB3C453DD}" type="slidenum">
              <a:rPr kumimoji="1" lang="ja-JP" altLang="en-US" smtClean="0"/>
              <a:t>15</a:t>
            </a:fld>
            <a:endParaRPr kumimoji="1" lang="ja-JP" altLang="en-US"/>
          </a:p>
        </p:txBody>
      </p:sp>
    </p:spTree>
    <p:extLst>
      <p:ext uri="{BB962C8B-B14F-4D97-AF65-F5344CB8AC3E}">
        <p14:creationId xmlns:p14="http://schemas.microsoft.com/office/powerpoint/2010/main" val="2809767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日射遮蔽シェルターの構造をどのようにすれば、より正確な気温を測ることができるのか比較実験を行いました。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B605302D-5390-4120-8E34-56CDB3C453DD}" type="slidenum">
              <a:rPr kumimoji="1" lang="ja-JP" altLang="en-US" smtClean="0"/>
              <a:t>2</a:t>
            </a:fld>
            <a:endParaRPr kumimoji="1" lang="ja-JP" altLang="en-US"/>
          </a:p>
        </p:txBody>
      </p:sp>
    </p:spTree>
    <p:extLst>
      <p:ext uri="{BB962C8B-B14F-4D97-AF65-F5344CB8AC3E}">
        <p14:creationId xmlns:p14="http://schemas.microsoft.com/office/powerpoint/2010/main" val="646589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シェルター</a:t>
            </a:r>
            <a:r>
              <a:rPr kumimoji="1" lang="en-US" altLang="ja-JP" dirty="0" smtClean="0"/>
              <a:t>12</a:t>
            </a:r>
            <a:r>
              <a:rPr kumimoji="1" lang="ja-JP" altLang="en-US" dirty="0" smtClean="0"/>
              <a:t>種類に温度計のみの状態のものを加えた計</a:t>
            </a:r>
            <a:r>
              <a:rPr kumimoji="1" lang="en-US" altLang="ja-JP" dirty="0" smtClean="0"/>
              <a:t>13</a:t>
            </a:r>
            <a:r>
              <a:rPr kumimoji="1" lang="ja-JP" altLang="en-US" dirty="0" smtClean="0"/>
              <a:t>種類を用意しました。　温度計のみの状態から一つずつ条件を加えていき、</a:t>
            </a:r>
            <a:r>
              <a:rPr kumimoji="1" lang="en-US" altLang="ja-JP" dirty="0" smtClean="0"/>
              <a:t>ACR[</a:t>
            </a:r>
            <a:r>
              <a:rPr kumimoji="1" lang="en-US" altLang="ja-JP" dirty="0" err="1" smtClean="0"/>
              <a:t>Fs</a:t>
            </a:r>
            <a:r>
              <a:rPr kumimoji="1" lang="en-US" altLang="ja-JP" dirty="0" smtClean="0"/>
              <a:t>]</a:t>
            </a:r>
            <a:r>
              <a:rPr kumimoji="1" lang="ja-JP" altLang="en-US" dirty="0" smtClean="0"/>
              <a:t>が最も高性能になるよう想定しました。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B605302D-5390-4120-8E34-56CDB3C453DD}" type="slidenum">
              <a:rPr kumimoji="1" lang="ja-JP" altLang="en-US" smtClean="0"/>
              <a:t>3</a:t>
            </a:fld>
            <a:endParaRPr kumimoji="1" lang="ja-JP" altLang="en-US"/>
          </a:p>
        </p:txBody>
      </p:sp>
    </p:spTree>
    <p:extLst>
      <p:ext uri="{BB962C8B-B14F-4D97-AF65-F5344CB8AC3E}">
        <p14:creationId xmlns:p14="http://schemas.microsoft.com/office/powerpoint/2010/main" val="831127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設置風景です。</a:t>
            </a:r>
            <a:endParaRPr kumimoji="1" lang="ja-JP" altLang="en-US" dirty="0"/>
          </a:p>
        </p:txBody>
      </p:sp>
      <p:sp>
        <p:nvSpPr>
          <p:cNvPr id="4" name="スライド番号プレースホルダー 3"/>
          <p:cNvSpPr>
            <a:spLocks noGrp="1"/>
          </p:cNvSpPr>
          <p:nvPr>
            <p:ph type="sldNum" sz="quarter" idx="10"/>
          </p:nvPr>
        </p:nvSpPr>
        <p:spPr/>
        <p:txBody>
          <a:bodyPr/>
          <a:lstStyle/>
          <a:p>
            <a:fld id="{B605302D-5390-4120-8E34-56CDB3C453DD}" type="slidenum">
              <a:rPr kumimoji="1" lang="ja-JP" altLang="en-US" smtClean="0"/>
              <a:t>4</a:t>
            </a:fld>
            <a:endParaRPr kumimoji="1" lang="ja-JP" altLang="en-US"/>
          </a:p>
        </p:txBody>
      </p:sp>
    </p:spTree>
    <p:extLst>
      <p:ext uri="{BB962C8B-B14F-4D97-AF65-F5344CB8AC3E}">
        <p14:creationId xmlns:p14="http://schemas.microsoft.com/office/powerpoint/2010/main" val="3658683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最も低い気温を記録していた</a:t>
            </a:r>
            <a:r>
              <a:rPr kumimoji="1" lang="en-US" altLang="ja-JP" dirty="0" smtClean="0"/>
              <a:t>ACR2[</a:t>
            </a:r>
            <a:r>
              <a:rPr kumimoji="1" lang="en-US" altLang="ja-JP" dirty="0" err="1" smtClean="0"/>
              <a:t>Fs</a:t>
            </a:r>
            <a:r>
              <a:rPr kumimoji="1" lang="en-US" altLang="ja-JP" dirty="0" smtClean="0"/>
              <a:t>]</a:t>
            </a:r>
            <a:r>
              <a:rPr kumimoji="1" lang="ja-JP" altLang="en-US" dirty="0" smtClean="0"/>
              <a:t>を基準にし、</a:t>
            </a:r>
            <a:endParaRPr kumimoji="1" lang="ja-JP" altLang="en-US" dirty="0"/>
          </a:p>
        </p:txBody>
      </p:sp>
      <p:sp>
        <p:nvSpPr>
          <p:cNvPr id="4" name="スライド番号プレースホルダー 3"/>
          <p:cNvSpPr>
            <a:spLocks noGrp="1"/>
          </p:cNvSpPr>
          <p:nvPr>
            <p:ph type="sldNum" sz="quarter" idx="10"/>
          </p:nvPr>
        </p:nvSpPr>
        <p:spPr/>
        <p:txBody>
          <a:bodyPr/>
          <a:lstStyle/>
          <a:p>
            <a:fld id="{B605302D-5390-4120-8E34-56CDB3C453DD}" type="slidenum">
              <a:rPr kumimoji="1" lang="ja-JP" altLang="en-US" smtClean="0"/>
              <a:t>5</a:t>
            </a:fld>
            <a:endParaRPr kumimoji="1" lang="ja-JP" altLang="en-US"/>
          </a:p>
        </p:txBody>
      </p:sp>
    </p:spTree>
    <p:extLst>
      <p:ext uri="{BB962C8B-B14F-4D97-AF65-F5344CB8AC3E}">
        <p14:creationId xmlns:p14="http://schemas.microsoft.com/office/powerpoint/2010/main" val="831127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各シェルターと測定値の差を計算　日射量と測定値の差の関係をグラフ化　グラフを比較し、性能検証しました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605302D-5390-4120-8E34-56CDB3C453DD}" type="slidenum">
              <a:rPr kumimoji="1" lang="ja-JP" altLang="en-US" smtClean="0"/>
              <a:t>6</a:t>
            </a:fld>
            <a:endParaRPr kumimoji="1" lang="ja-JP" altLang="en-US"/>
          </a:p>
        </p:txBody>
      </p:sp>
    </p:spTree>
    <p:extLst>
      <p:ext uri="{BB962C8B-B14F-4D97-AF65-F5344CB8AC3E}">
        <p14:creationId xmlns:p14="http://schemas.microsoft.com/office/powerpoint/2010/main" val="3415888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塩ビパイプのみではシェルターなしの状態より誤差が大きくなっていることからシェルターとして機能しないことが分かります。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605302D-5390-4120-8E34-56CDB3C453DD}" type="slidenum">
              <a:rPr kumimoji="1" lang="ja-JP" altLang="en-US" smtClean="0"/>
              <a:t>7</a:t>
            </a:fld>
            <a:endParaRPr kumimoji="1" lang="ja-JP" altLang="en-US"/>
          </a:p>
        </p:txBody>
      </p:sp>
    </p:spTree>
    <p:extLst>
      <p:ext uri="{BB962C8B-B14F-4D97-AF65-F5344CB8AC3E}">
        <p14:creationId xmlns:p14="http://schemas.microsoft.com/office/powerpoint/2010/main" val="3243831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アルミ角筒を追加すると誤差が小さくなりますが、温度計のみの状態と変わらない為シェルターとしては不十分です</a:t>
            </a:r>
            <a:endParaRPr kumimoji="1" lang="ja-JP" altLang="en-US" dirty="0"/>
          </a:p>
        </p:txBody>
      </p:sp>
      <p:sp>
        <p:nvSpPr>
          <p:cNvPr id="4" name="スライド番号プレースホルダー 3"/>
          <p:cNvSpPr>
            <a:spLocks noGrp="1"/>
          </p:cNvSpPr>
          <p:nvPr>
            <p:ph type="sldNum" sz="quarter" idx="10"/>
          </p:nvPr>
        </p:nvSpPr>
        <p:spPr/>
        <p:txBody>
          <a:bodyPr/>
          <a:lstStyle/>
          <a:p>
            <a:fld id="{B605302D-5390-4120-8E34-56CDB3C453DD}" type="slidenum">
              <a:rPr kumimoji="1" lang="ja-JP" altLang="en-US" smtClean="0"/>
              <a:t>8</a:t>
            </a:fld>
            <a:endParaRPr kumimoji="1" lang="ja-JP" altLang="en-US"/>
          </a:p>
        </p:txBody>
      </p:sp>
    </p:spTree>
    <p:extLst>
      <p:ext uri="{BB962C8B-B14F-4D97-AF65-F5344CB8AC3E}">
        <p14:creationId xmlns:p14="http://schemas.microsoft.com/office/powerpoint/2010/main" val="3243831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白塗装をしない場合でも変化がないことから表面がアルミであれば塗装の必要はないといえます</a:t>
            </a:r>
            <a:endParaRPr kumimoji="1" lang="ja-JP" altLang="en-US" dirty="0"/>
          </a:p>
        </p:txBody>
      </p:sp>
      <p:sp>
        <p:nvSpPr>
          <p:cNvPr id="4" name="スライド番号プレースホルダー 3"/>
          <p:cNvSpPr>
            <a:spLocks noGrp="1"/>
          </p:cNvSpPr>
          <p:nvPr>
            <p:ph type="sldNum" sz="quarter" idx="10"/>
          </p:nvPr>
        </p:nvSpPr>
        <p:spPr/>
        <p:txBody>
          <a:bodyPr/>
          <a:lstStyle/>
          <a:p>
            <a:fld id="{B605302D-5390-4120-8E34-56CDB3C453DD}" type="slidenum">
              <a:rPr kumimoji="1" lang="ja-JP" altLang="en-US" smtClean="0"/>
              <a:t>9</a:t>
            </a:fld>
            <a:endParaRPr kumimoji="1" lang="ja-JP" altLang="en-US"/>
          </a:p>
        </p:txBody>
      </p:sp>
    </p:spTree>
    <p:extLst>
      <p:ext uri="{BB962C8B-B14F-4D97-AF65-F5344CB8AC3E}">
        <p14:creationId xmlns:p14="http://schemas.microsoft.com/office/powerpoint/2010/main" val="324383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2864233-0FE3-4E53-B7B0-74CC27E8E0EB}" type="datetimeFigureOut">
              <a:rPr kumimoji="1" lang="ja-JP" altLang="en-US" smtClean="0"/>
              <a:t>2013/7/30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6AF731-38AE-46F3-91C6-9E0C5056F961}" type="slidenum">
              <a:rPr kumimoji="1" lang="ja-JP" altLang="en-US" smtClean="0"/>
              <a:t>‹#›</a:t>
            </a:fld>
            <a:endParaRPr kumimoji="1" lang="ja-JP" altLang="en-US"/>
          </a:p>
        </p:txBody>
      </p:sp>
    </p:spTree>
    <p:extLst>
      <p:ext uri="{BB962C8B-B14F-4D97-AF65-F5344CB8AC3E}">
        <p14:creationId xmlns:p14="http://schemas.microsoft.com/office/powerpoint/2010/main" val="370155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864233-0FE3-4E53-B7B0-74CC27E8E0EB}" type="datetimeFigureOut">
              <a:rPr kumimoji="1" lang="ja-JP" altLang="en-US" smtClean="0"/>
              <a:t>2013/7/30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6AF731-38AE-46F3-91C6-9E0C5056F961}" type="slidenum">
              <a:rPr kumimoji="1" lang="ja-JP" altLang="en-US" smtClean="0"/>
              <a:t>‹#›</a:t>
            </a:fld>
            <a:endParaRPr kumimoji="1" lang="ja-JP" altLang="en-US"/>
          </a:p>
        </p:txBody>
      </p:sp>
    </p:spTree>
    <p:extLst>
      <p:ext uri="{BB962C8B-B14F-4D97-AF65-F5344CB8AC3E}">
        <p14:creationId xmlns:p14="http://schemas.microsoft.com/office/powerpoint/2010/main" val="327565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864233-0FE3-4E53-B7B0-74CC27E8E0EB}" type="datetimeFigureOut">
              <a:rPr kumimoji="1" lang="ja-JP" altLang="en-US" smtClean="0"/>
              <a:t>2013/7/30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6AF731-38AE-46F3-91C6-9E0C5056F961}" type="slidenum">
              <a:rPr kumimoji="1" lang="ja-JP" altLang="en-US" smtClean="0"/>
              <a:t>‹#›</a:t>
            </a:fld>
            <a:endParaRPr kumimoji="1" lang="ja-JP" altLang="en-US"/>
          </a:p>
        </p:txBody>
      </p:sp>
    </p:spTree>
    <p:extLst>
      <p:ext uri="{BB962C8B-B14F-4D97-AF65-F5344CB8AC3E}">
        <p14:creationId xmlns:p14="http://schemas.microsoft.com/office/powerpoint/2010/main" val="1136497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864233-0FE3-4E53-B7B0-74CC27E8E0EB}" type="datetimeFigureOut">
              <a:rPr kumimoji="1" lang="ja-JP" altLang="en-US" smtClean="0"/>
              <a:t>2013/7/30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6AF731-38AE-46F3-91C6-9E0C5056F961}" type="slidenum">
              <a:rPr kumimoji="1" lang="ja-JP" altLang="en-US" smtClean="0"/>
              <a:t>‹#›</a:t>
            </a:fld>
            <a:endParaRPr kumimoji="1" lang="ja-JP" altLang="en-US"/>
          </a:p>
        </p:txBody>
      </p:sp>
    </p:spTree>
    <p:extLst>
      <p:ext uri="{BB962C8B-B14F-4D97-AF65-F5344CB8AC3E}">
        <p14:creationId xmlns:p14="http://schemas.microsoft.com/office/powerpoint/2010/main" val="2489743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2864233-0FE3-4E53-B7B0-74CC27E8E0EB}" type="datetimeFigureOut">
              <a:rPr kumimoji="1" lang="ja-JP" altLang="en-US" smtClean="0"/>
              <a:t>2013/7/30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6AF731-38AE-46F3-91C6-9E0C5056F961}" type="slidenum">
              <a:rPr kumimoji="1" lang="ja-JP" altLang="en-US" smtClean="0"/>
              <a:t>‹#›</a:t>
            </a:fld>
            <a:endParaRPr kumimoji="1" lang="ja-JP" altLang="en-US"/>
          </a:p>
        </p:txBody>
      </p:sp>
    </p:spTree>
    <p:extLst>
      <p:ext uri="{BB962C8B-B14F-4D97-AF65-F5344CB8AC3E}">
        <p14:creationId xmlns:p14="http://schemas.microsoft.com/office/powerpoint/2010/main" val="3552431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2864233-0FE3-4E53-B7B0-74CC27E8E0EB}" type="datetimeFigureOut">
              <a:rPr kumimoji="1" lang="ja-JP" altLang="en-US" smtClean="0"/>
              <a:t>2013/7/30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6AF731-38AE-46F3-91C6-9E0C5056F961}" type="slidenum">
              <a:rPr kumimoji="1" lang="ja-JP" altLang="en-US" smtClean="0"/>
              <a:t>‹#›</a:t>
            </a:fld>
            <a:endParaRPr kumimoji="1" lang="ja-JP" altLang="en-US"/>
          </a:p>
        </p:txBody>
      </p:sp>
    </p:spTree>
    <p:extLst>
      <p:ext uri="{BB962C8B-B14F-4D97-AF65-F5344CB8AC3E}">
        <p14:creationId xmlns:p14="http://schemas.microsoft.com/office/powerpoint/2010/main" val="3314511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2864233-0FE3-4E53-B7B0-74CC27E8E0EB}" type="datetimeFigureOut">
              <a:rPr kumimoji="1" lang="ja-JP" altLang="en-US" smtClean="0"/>
              <a:t>2013/7/30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46AF731-38AE-46F3-91C6-9E0C5056F961}" type="slidenum">
              <a:rPr kumimoji="1" lang="ja-JP" altLang="en-US" smtClean="0"/>
              <a:t>‹#›</a:t>
            </a:fld>
            <a:endParaRPr kumimoji="1" lang="ja-JP" altLang="en-US"/>
          </a:p>
        </p:txBody>
      </p:sp>
    </p:spTree>
    <p:extLst>
      <p:ext uri="{BB962C8B-B14F-4D97-AF65-F5344CB8AC3E}">
        <p14:creationId xmlns:p14="http://schemas.microsoft.com/office/powerpoint/2010/main" val="1760745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2864233-0FE3-4E53-B7B0-74CC27E8E0EB}" type="datetimeFigureOut">
              <a:rPr kumimoji="1" lang="ja-JP" altLang="en-US" smtClean="0"/>
              <a:t>2013/7/30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46AF731-38AE-46F3-91C6-9E0C5056F961}" type="slidenum">
              <a:rPr kumimoji="1" lang="ja-JP" altLang="en-US" smtClean="0"/>
              <a:t>‹#›</a:t>
            </a:fld>
            <a:endParaRPr kumimoji="1" lang="ja-JP" altLang="en-US"/>
          </a:p>
        </p:txBody>
      </p:sp>
    </p:spTree>
    <p:extLst>
      <p:ext uri="{BB962C8B-B14F-4D97-AF65-F5344CB8AC3E}">
        <p14:creationId xmlns:p14="http://schemas.microsoft.com/office/powerpoint/2010/main" val="895826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2864233-0FE3-4E53-B7B0-74CC27E8E0EB}" type="datetimeFigureOut">
              <a:rPr kumimoji="1" lang="ja-JP" altLang="en-US" smtClean="0"/>
              <a:t>2013/7/30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46AF731-38AE-46F3-91C6-9E0C5056F961}" type="slidenum">
              <a:rPr kumimoji="1" lang="ja-JP" altLang="en-US" smtClean="0"/>
              <a:t>‹#›</a:t>
            </a:fld>
            <a:endParaRPr kumimoji="1" lang="ja-JP" altLang="en-US"/>
          </a:p>
        </p:txBody>
      </p:sp>
    </p:spTree>
    <p:extLst>
      <p:ext uri="{BB962C8B-B14F-4D97-AF65-F5344CB8AC3E}">
        <p14:creationId xmlns:p14="http://schemas.microsoft.com/office/powerpoint/2010/main" val="3949033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2864233-0FE3-4E53-B7B0-74CC27E8E0EB}" type="datetimeFigureOut">
              <a:rPr kumimoji="1" lang="ja-JP" altLang="en-US" smtClean="0"/>
              <a:t>2013/7/30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6AF731-38AE-46F3-91C6-9E0C5056F961}" type="slidenum">
              <a:rPr kumimoji="1" lang="ja-JP" altLang="en-US" smtClean="0"/>
              <a:t>‹#›</a:t>
            </a:fld>
            <a:endParaRPr kumimoji="1" lang="ja-JP" altLang="en-US"/>
          </a:p>
        </p:txBody>
      </p:sp>
    </p:spTree>
    <p:extLst>
      <p:ext uri="{BB962C8B-B14F-4D97-AF65-F5344CB8AC3E}">
        <p14:creationId xmlns:p14="http://schemas.microsoft.com/office/powerpoint/2010/main" val="1183524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2864233-0FE3-4E53-B7B0-74CC27E8E0EB}" type="datetimeFigureOut">
              <a:rPr kumimoji="1" lang="ja-JP" altLang="en-US" smtClean="0"/>
              <a:t>2013/7/30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6AF731-38AE-46F3-91C6-9E0C5056F961}" type="slidenum">
              <a:rPr kumimoji="1" lang="ja-JP" altLang="en-US" smtClean="0"/>
              <a:t>‹#›</a:t>
            </a:fld>
            <a:endParaRPr kumimoji="1" lang="ja-JP" altLang="en-US"/>
          </a:p>
        </p:txBody>
      </p:sp>
    </p:spTree>
    <p:extLst>
      <p:ext uri="{BB962C8B-B14F-4D97-AF65-F5344CB8AC3E}">
        <p14:creationId xmlns:p14="http://schemas.microsoft.com/office/powerpoint/2010/main" val="1953222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64233-0FE3-4E53-B7B0-74CC27E8E0EB}" type="datetimeFigureOut">
              <a:rPr kumimoji="1" lang="ja-JP" altLang="en-US" smtClean="0"/>
              <a:t>2013/7/30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AF731-38AE-46F3-91C6-9E0C5056F961}" type="slidenum">
              <a:rPr kumimoji="1" lang="ja-JP" altLang="en-US" smtClean="0"/>
              <a:t>‹#›</a:t>
            </a:fld>
            <a:endParaRPr kumimoji="1" lang="ja-JP" altLang="en-US"/>
          </a:p>
        </p:txBody>
      </p:sp>
    </p:spTree>
    <p:extLst>
      <p:ext uri="{BB962C8B-B14F-4D97-AF65-F5344CB8AC3E}">
        <p14:creationId xmlns:p14="http://schemas.microsoft.com/office/powerpoint/2010/main" val="516508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10.xml"/><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0.png"/><Relationship Id="rId5" Type="http://schemas.openxmlformats.org/officeDocument/2006/relationships/image" Target="../media/image24.png"/><Relationship Id="rId4" Type="http://schemas.openxmlformats.org/officeDocument/2006/relationships/image" Target="../media/image29.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1.xml"/><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2.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6.png"/><Relationship Id="rId5" Type="http://schemas.openxmlformats.org/officeDocument/2006/relationships/image" Target="../media/image11.jpeg"/><Relationship Id="rId4" Type="http://schemas.openxmlformats.org/officeDocument/2006/relationships/image" Target="../media/image35.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13.xml"/><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12.jpe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4.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6.jpe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notesSlide" Target="../notesSlides/notesSlide3.xml"/><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slideLayout" Target="../slideLayouts/slideLayout2.xml"/><Relationship Id="rId16" Type="http://schemas.openxmlformats.org/officeDocument/2006/relationships/image" Target="../media/image16.jpeg"/><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notesSlide" Target="../notesSlides/notesSlide5.xml"/><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slideLayout" Target="../slideLayouts/slideLayout2.xml"/><Relationship Id="rId16" Type="http://schemas.openxmlformats.org/officeDocument/2006/relationships/image" Target="../media/image16.jpeg"/><Relationship Id="rId1" Type="http://schemas.openxmlformats.org/officeDocument/2006/relationships/tags" Target="../tags/tag2.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7.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8.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1.png"/><Relationship Id="rId5" Type="http://schemas.openxmlformats.org/officeDocument/2006/relationships/image" Target="../media/image9.jpeg"/><Relationship Id="rId4" Type="http://schemas.openxmlformats.org/officeDocument/2006/relationships/image" Target="../media/image24.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9.xml"/><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jpeg"/><Relationship Id="rId5"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421" y="0"/>
            <a:ext cx="9144000" cy="1470025"/>
          </a:xfrm>
        </p:spPr>
        <p:txBody>
          <a:bodyPr>
            <a:normAutofit/>
          </a:bodyPr>
          <a:lstStyle/>
          <a:p>
            <a:r>
              <a:rPr lang="ja-JP" altLang="en-US" sz="3200" dirty="0" smtClean="0">
                <a:solidFill>
                  <a:schemeClr val="bg1">
                    <a:lumMod val="95000"/>
                  </a:schemeClr>
                </a:solidFill>
              </a:rPr>
              <a:t>気温測定用日射遮蔽シェルターの性能検証</a:t>
            </a:r>
            <a:endParaRPr kumimoji="1" lang="ja-JP" altLang="en-US" sz="3200" dirty="0">
              <a:solidFill>
                <a:schemeClr val="bg1">
                  <a:lumMod val="95000"/>
                </a:schemeClr>
              </a:solidFill>
            </a:endParaRPr>
          </a:p>
        </p:txBody>
      </p:sp>
      <p:sp>
        <p:nvSpPr>
          <p:cNvPr id="3" name="サブタイトル 2"/>
          <p:cNvSpPr>
            <a:spLocks noGrp="1"/>
          </p:cNvSpPr>
          <p:nvPr>
            <p:ph type="subTitle" idx="1"/>
          </p:nvPr>
        </p:nvSpPr>
        <p:spPr>
          <a:xfrm>
            <a:off x="5868144" y="1196752"/>
            <a:ext cx="3097804" cy="936104"/>
          </a:xfrm>
        </p:spPr>
        <p:txBody>
          <a:bodyPr>
            <a:normAutofit/>
          </a:bodyPr>
          <a:lstStyle/>
          <a:p>
            <a:pPr algn="just"/>
            <a:r>
              <a:rPr kumimoji="1" lang="en-US" altLang="ja-JP" sz="2400" dirty="0" smtClean="0">
                <a:solidFill>
                  <a:schemeClr val="bg1">
                    <a:lumMod val="95000"/>
                  </a:schemeClr>
                </a:solidFill>
              </a:rPr>
              <a:t>1103411</a:t>
            </a:r>
            <a:r>
              <a:rPr kumimoji="1" lang="ja-JP" altLang="en-US" sz="2400" dirty="0" smtClean="0">
                <a:solidFill>
                  <a:schemeClr val="bg1">
                    <a:lumMod val="95000"/>
                  </a:schemeClr>
                </a:solidFill>
              </a:rPr>
              <a:t>　  保坂　智樹</a:t>
            </a:r>
            <a:endParaRPr kumimoji="1" lang="en-US" altLang="ja-JP" sz="2400" dirty="0" smtClean="0">
              <a:solidFill>
                <a:schemeClr val="bg1">
                  <a:lumMod val="95000"/>
                </a:schemeClr>
              </a:solidFill>
            </a:endParaRPr>
          </a:p>
          <a:p>
            <a:pPr algn="just"/>
            <a:r>
              <a:rPr lang="ja-JP" altLang="en-US" sz="2400" dirty="0">
                <a:solidFill>
                  <a:schemeClr val="bg1">
                    <a:lumMod val="95000"/>
                  </a:schemeClr>
                </a:solidFill>
              </a:rPr>
              <a:t>指導</a:t>
            </a:r>
            <a:r>
              <a:rPr lang="ja-JP" altLang="en-US" sz="2400" dirty="0" smtClean="0">
                <a:solidFill>
                  <a:schemeClr val="bg1">
                    <a:lumMod val="95000"/>
                  </a:schemeClr>
                </a:solidFill>
              </a:rPr>
              <a:t>教員　成田　健一　　　　</a:t>
            </a:r>
            <a:endParaRPr kumimoji="1" lang="en-US" altLang="ja-JP" sz="2400" dirty="0" smtClean="0">
              <a:solidFill>
                <a:schemeClr val="bg1">
                  <a:lumMod val="95000"/>
                </a:schemeClr>
              </a:solidFill>
            </a:endParaRPr>
          </a:p>
        </p:txBody>
      </p:sp>
      <p:grpSp>
        <p:nvGrpSpPr>
          <p:cNvPr id="5" name="グループ化 4"/>
          <p:cNvGrpSpPr/>
          <p:nvPr/>
        </p:nvGrpSpPr>
        <p:grpSpPr>
          <a:xfrm>
            <a:off x="-1249" y="2315021"/>
            <a:ext cx="9145249" cy="4066307"/>
            <a:chOff x="357426" y="1699269"/>
            <a:chExt cx="8426854" cy="3746883"/>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426" y="1699270"/>
              <a:ext cx="2809465" cy="3746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5351" y="1699270"/>
              <a:ext cx="2809464" cy="3746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4815" y="1699269"/>
              <a:ext cx="2809465" cy="3746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02340964"/>
      </p:ext>
    </p:extLst>
  </p:cSld>
  <p:clrMapOvr>
    <a:masterClrMapping/>
  </p:clrMapOvr>
  <mc:AlternateContent xmlns:mc="http://schemas.openxmlformats.org/markup-compatibility/2006">
    <mc:Choice xmlns:p14="http://schemas.microsoft.com/office/powerpoint/2010/main" Requires="p14">
      <p:transition spd="slow" p14:dur="2000" advTm="4414"/>
    </mc:Choice>
    <mc:Fallback>
      <p:transition spd="slow" advTm="441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6274236" y="766254"/>
            <a:ext cx="2468719" cy="1506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830" y="859209"/>
            <a:ext cx="2133600"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331" y="2272934"/>
            <a:ext cx="4008065" cy="2949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4542" y="2267323"/>
            <a:ext cx="3998414" cy="294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図 39" descr="C:\Users\成田健一\Desktop\保坂\画像\P1000403.JPG"/>
          <p:cNvPicPr/>
          <p:nvPr/>
        </p:nvPicPr>
        <p:blipFill rotWithShape="1">
          <a:blip r:embed="rId7" cstate="print">
            <a:extLst>
              <a:ext uri="{28A0092B-C50C-407E-A947-70E740481C1C}">
                <a14:useLocalDpi xmlns:a14="http://schemas.microsoft.com/office/drawing/2010/main" val="0"/>
              </a:ext>
            </a:extLst>
          </a:blip>
          <a:srcRect l="27462" t="21226" r="31037" b="24481"/>
          <a:stretch/>
        </p:blipFill>
        <p:spPr bwMode="auto">
          <a:xfrm>
            <a:off x="4747664" y="766255"/>
            <a:ext cx="1533982" cy="1510592"/>
          </a:xfrm>
          <a:prstGeom prst="rect">
            <a:avLst/>
          </a:prstGeom>
          <a:noFill/>
          <a:ln>
            <a:noFill/>
          </a:ln>
          <a:extLst>
            <a:ext uri="{53640926-AAD7-44D8-BBD7-CCE9431645EC}">
              <a14:shadowObscured xmlns:a14="http://schemas.microsoft.com/office/drawing/2010/main"/>
            </a:ext>
          </a:extLst>
        </p:spPr>
      </p:pic>
      <p:pic>
        <p:nvPicPr>
          <p:cNvPr id="28" name="コンテンツ プレースホルダー 3" descr="C:\Users\成田健一\Desktop\保坂\画像\P1000405.JPG"/>
          <p:cNvPicPr>
            <a:picLocks/>
          </p:cNvPicPr>
          <p:nvPr/>
        </p:nvPicPr>
        <p:blipFill rotWithShape="1">
          <a:blip r:embed="rId8" cstate="print">
            <a:extLst>
              <a:ext uri="{28A0092B-C50C-407E-A947-70E740481C1C}">
                <a14:useLocalDpi xmlns:a14="http://schemas.microsoft.com/office/drawing/2010/main" val="0"/>
              </a:ext>
            </a:extLst>
          </a:blip>
          <a:srcRect l="28021" t="28318" r="30738" b="17505"/>
          <a:stretch/>
        </p:blipFill>
        <p:spPr bwMode="auto">
          <a:xfrm>
            <a:off x="382105" y="766254"/>
            <a:ext cx="1524457" cy="1507474"/>
          </a:xfrm>
          <a:prstGeom prst="rect">
            <a:avLst/>
          </a:prstGeom>
          <a:noFill/>
          <a:ln>
            <a:noFill/>
          </a:ln>
          <a:extLst>
            <a:ext uri="{53640926-AAD7-44D8-BBD7-CCE9431645EC}">
              <a14:shadowObscured xmlns:a14="http://schemas.microsoft.com/office/drawing/2010/main"/>
            </a:ext>
          </a:extLst>
        </p:spPr>
      </p:pic>
      <p:sp>
        <p:nvSpPr>
          <p:cNvPr id="30" name="正方形/長方形 29"/>
          <p:cNvSpPr/>
          <p:nvPr/>
        </p:nvSpPr>
        <p:spPr>
          <a:xfrm>
            <a:off x="1908677" y="766254"/>
            <a:ext cx="2468719" cy="1506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p:cNvGrpSpPr/>
          <p:nvPr/>
        </p:nvGrpSpPr>
        <p:grpSpPr>
          <a:xfrm>
            <a:off x="2262495" y="3205466"/>
            <a:ext cx="1750146" cy="369332"/>
            <a:chOff x="6628054" y="3472166"/>
            <a:chExt cx="1750146" cy="369332"/>
          </a:xfrm>
        </p:grpSpPr>
        <p:cxnSp>
          <p:nvCxnSpPr>
            <p:cNvPr id="32" name="直線コネクタ 31"/>
            <p:cNvCxnSpPr/>
            <p:nvPr/>
          </p:nvCxnSpPr>
          <p:spPr>
            <a:xfrm>
              <a:off x="7452319" y="3656831"/>
              <a:ext cx="9258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6628054" y="3472166"/>
              <a:ext cx="824265" cy="369332"/>
            </a:xfrm>
            <a:prstGeom prst="rect">
              <a:avLst/>
            </a:prstGeom>
            <a:noFill/>
            <a:ln>
              <a:noFill/>
            </a:ln>
          </p:spPr>
          <p:txBody>
            <a:bodyPr wrap="none" rtlCol="0">
              <a:spAutoFit/>
            </a:bodyPr>
            <a:lstStyle/>
            <a:p>
              <a:r>
                <a:rPr lang="en-US" altLang="ja-JP" dirty="0" smtClean="0">
                  <a:solidFill>
                    <a:srgbClr val="FF0000"/>
                  </a:solidFill>
                </a:rPr>
                <a:t>1.28</a:t>
              </a:r>
              <a:r>
                <a:rPr lang="ja-JP" altLang="en-US" dirty="0" smtClean="0">
                  <a:solidFill>
                    <a:srgbClr val="FF0000"/>
                  </a:solidFill>
                </a:rPr>
                <a:t>℃</a:t>
              </a:r>
              <a:endParaRPr kumimoji="1" lang="ja-JP" altLang="en-US" dirty="0">
                <a:solidFill>
                  <a:srgbClr val="FF0000"/>
                </a:solidFill>
              </a:endParaRPr>
            </a:p>
          </p:txBody>
        </p:sp>
      </p:grpSp>
      <p:sp>
        <p:nvSpPr>
          <p:cNvPr id="45" name="正方形/長方形 44"/>
          <p:cNvSpPr/>
          <p:nvPr/>
        </p:nvSpPr>
        <p:spPr>
          <a:xfrm>
            <a:off x="370281" y="756730"/>
            <a:ext cx="1537423" cy="38044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370281" y="716117"/>
            <a:ext cx="679353" cy="830997"/>
          </a:xfrm>
          <a:prstGeom prst="rect">
            <a:avLst/>
          </a:prstGeom>
          <a:noFill/>
        </p:spPr>
        <p:txBody>
          <a:bodyPr wrap="none" rtlCol="0">
            <a:spAutoFit/>
          </a:bodyPr>
          <a:lstStyle/>
          <a:p>
            <a:r>
              <a:rPr lang="en-US" altLang="ja-JP" sz="2400" dirty="0" smtClean="0">
                <a:solidFill>
                  <a:schemeClr val="bg1">
                    <a:lumMod val="95000"/>
                  </a:schemeClr>
                </a:solidFill>
              </a:rPr>
              <a:t>AC1</a:t>
            </a:r>
          </a:p>
          <a:p>
            <a:endParaRPr kumimoji="1" lang="ja-JP" altLang="en-US" sz="2400" dirty="0">
              <a:solidFill>
                <a:schemeClr val="bg1">
                  <a:lumMod val="95000"/>
                </a:schemeClr>
              </a:solidFill>
            </a:endParaRPr>
          </a:p>
        </p:txBody>
      </p:sp>
      <p:cxnSp>
        <p:nvCxnSpPr>
          <p:cNvPr id="56" name="直線コネクタ 55"/>
          <p:cNvCxnSpPr/>
          <p:nvPr/>
        </p:nvCxnSpPr>
        <p:spPr>
          <a:xfrm>
            <a:off x="4013156" y="3390132"/>
            <a:ext cx="4365044"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7" name="グループ化 6"/>
          <p:cNvGrpSpPr/>
          <p:nvPr/>
        </p:nvGrpSpPr>
        <p:grpSpPr>
          <a:xfrm>
            <a:off x="6628054" y="3443591"/>
            <a:ext cx="1750146" cy="369332"/>
            <a:chOff x="6628054" y="3472166"/>
            <a:chExt cx="1750146" cy="369332"/>
          </a:xfrm>
        </p:grpSpPr>
        <p:cxnSp>
          <p:nvCxnSpPr>
            <p:cNvPr id="35" name="直線コネクタ 34"/>
            <p:cNvCxnSpPr/>
            <p:nvPr/>
          </p:nvCxnSpPr>
          <p:spPr>
            <a:xfrm>
              <a:off x="7452319" y="3656831"/>
              <a:ext cx="9258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6628054" y="3472166"/>
              <a:ext cx="824265" cy="369332"/>
            </a:xfrm>
            <a:prstGeom prst="rect">
              <a:avLst/>
            </a:prstGeom>
            <a:noFill/>
            <a:ln>
              <a:noFill/>
            </a:ln>
          </p:spPr>
          <p:txBody>
            <a:bodyPr wrap="none" rtlCol="0">
              <a:spAutoFit/>
            </a:bodyPr>
            <a:lstStyle/>
            <a:p>
              <a:r>
                <a:rPr lang="en-US" altLang="ja-JP" dirty="0">
                  <a:solidFill>
                    <a:srgbClr val="FF0000"/>
                  </a:solidFill>
                </a:rPr>
                <a:t>0.94</a:t>
              </a:r>
              <a:r>
                <a:rPr lang="ja-JP" altLang="en-US" dirty="0" smtClean="0">
                  <a:solidFill>
                    <a:srgbClr val="FF0000"/>
                  </a:solidFill>
                </a:rPr>
                <a:t>℃</a:t>
              </a:r>
              <a:endParaRPr kumimoji="1" lang="ja-JP" altLang="en-US" dirty="0">
                <a:solidFill>
                  <a:srgbClr val="FF0000"/>
                </a:solidFill>
              </a:endParaRPr>
            </a:p>
          </p:txBody>
        </p:sp>
      </p:grpSp>
      <p:sp>
        <p:nvSpPr>
          <p:cNvPr id="41" name="タイトル 1"/>
          <p:cNvSpPr txBox="1">
            <a:spLocks/>
          </p:cNvSpPr>
          <p:nvPr/>
        </p:nvSpPr>
        <p:spPr>
          <a:xfrm>
            <a:off x="283234" y="104281"/>
            <a:ext cx="4007115" cy="88086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solidFill>
                  <a:schemeClr val="bg1">
                    <a:lumMod val="95000"/>
                  </a:schemeClr>
                </a:solidFill>
                <a:latin typeface="+mn-ea"/>
                <a:ea typeface="+mn-ea"/>
              </a:rPr>
              <a:t>二重筒の間の空気層密閉</a:t>
            </a:r>
            <a:endParaRPr lang="ja-JP" altLang="en-US" sz="2800" dirty="0">
              <a:solidFill>
                <a:schemeClr val="bg1">
                  <a:lumMod val="95000"/>
                </a:schemeClr>
              </a:solidFill>
              <a:latin typeface="+mn-ea"/>
              <a:ea typeface="+mn-ea"/>
            </a:endParaRPr>
          </a:p>
        </p:txBody>
      </p:sp>
      <p:sp>
        <p:nvSpPr>
          <p:cNvPr id="43" name="テキスト ボックス 42"/>
          <p:cNvSpPr txBox="1"/>
          <p:nvPr/>
        </p:nvSpPr>
        <p:spPr>
          <a:xfrm>
            <a:off x="369331" y="5244835"/>
            <a:ext cx="8399581" cy="461665"/>
          </a:xfrm>
          <a:prstGeom prst="rect">
            <a:avLst/>
          </a:prstGeom>
          <a:noFill/>
        </p:spPr>
        <p:txBody>
          <a:bodyPr wrap="square" rtlCol="0">
            <a:spAutoFit/>
          </a:bodyPr>
          <a:lstStyle/>
          <a:p>
            <a:pPr algn="r"/>
            <a:r>
              <a:rPr lang="ja-JP" altLang="en-US" sz="2400" dirty="0">
                <a:solidFill>
                  <a:srgbClr val="FFFF00"/>
                </a:solidFill>
                <a:latin typeface="+mn-ea"/>
              </a:rPr>
              <a:t>空気層</a:t>
            </a:r>
            <a:r>
              <a:rPr lang="ja-JP" altLang="en-US" sz="2400" dirty="0" smtClean="0">
                <a:solidFill>
                  <a:srgbClr val="FFFF00"/>
                </a:solidFill>
                <a:latin typeface="+mn-ea"/>
              </a:rPr>
              <a:t>を開放すると誤差が</a:t>
            </a:r>
            <a:r>
              <a:rPr lang="en-US" altLang="ja-JP" sz="2400" dirty="0" smtClean="0">
                <a:solidFill>
                  <a:srgbClr val="FFFF00"/>
                </a:solidFill>
                <a:latin typeface="+mn-ea"/>
              </a:rPr>
              <a:t>0.34℃</a:t>
            </a:r>
            <a:r>
              <a:rPr lang="ja-JP" altLang="en-US" sz="2400" dirty="0" smtClean="0">
                <a:solidFill>
                  <a:srgbClr val="FFFF00"/>
                </a:solidFill>
                <a:latin typeface="+mn-ea"/>
              </a:rPr>
              <a:t>下がる</a:t>
            </a:r>
            <a:endParaRPr kumimoji="1" lang="ja-JP" altLang="en-US" sz="2400" dirty="0">
              <a:solidFill>
                <a:srgbClr val="FFFF00"/>
              </a:solidFill>
              <a:latin typeface="+mn-ea"/>
            </a:endParaRPr>
          </a:p>
        </p:txBody>
      </p:sp>
      <p:sp>
        <p:nvSpPr>
          <p:cNvPr id="44" name="テキスト ボックス 43"/>
          <p:cNvSpPr txBox="1"/>
          <p:nvPr/>
        </p:nvSpPr>
        <p:spPr>
          <a:xfrm>
            <a:off x="2555777" y="6168229"/>
            <a:ext cx="6213136" cy="523220"/>
          </a:xfrm>
          <a:prstGeom prst="rect">
            <a:avLst/>
          </a:prstGeom>
          <a:solidFill>
            <a:schemeClr val="accent5">
              <a:lumMod val="50000"/>
            </a:schemeClr>
          </a:solidFill>
          <a:ln>
            <a:solidFill>
              <a:schemeClr val="bg1"/>
            </a:solidFill>
          </a:ln>
        </p:spPr>
        <p:txBody>
          <a:bodyPr wrap="square" rtlCol="0">
            <a:spAutoFit/>
          </a:bodyPr>
          <a:lstStyle/>
          <a:p>
            <a:pPr algn="r"/>
            <a:r>
              <a:rPr kumimoji="1" lang="ja-JP" altLang="en-US" sz="2800" dirty="0" smtClean="0">
                <a:solidFill>
                  <a:schemeClr val="bg1"/>
                </a:solidFill>
                <a:latin typeface="+mn-ea"/>
              </a:rPr>
              <a:t>→空気層を開放した方が性能が良くなる</a:t>
            </a:r>
            <a:endParaRPr kumimoji="1" lang="ja-JP" altLang="en-US" sz="2800" dirty="0">
              <a:solidFill>
                <a:schemeClr val="bg1"/>
              </a:solidFill>
              <a:latin typeface="+mn-ea"/>
            </a:endParaRPr>
          </a:p>
        </p:txBody>
      </p:sp>
      <p:sp>
        <p:nvSpPr>
          <p:cNvPr id="47" name="正方形/長方形 46"/>
          <p:cNvSpPr/>
          <p:nvPr/>
        </p:nvSpPr>
        <p:spPr>
          <a:xfrm>
            <a:off x="4735016" y="747205"/>
            <a:ext cx="1537423" cy="38044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4744541" y="716117"/>
            <a:ext cx="679353" cy="461665"/>
          </a:xfrm>
          <a:prstGeom prst="rect">
            <a:avLst/>
          </a:prstGeom>
          <a:noFill/>
        </p:spPr>
        <p:txBody>
          <a:bodyPr wrap="none" rtlCol="0">
            <a:spAutoFit/>
          </a:bodyPr>
          <a:lstStyle/>
          <a:p>
            <a:r>
              <a:rPr kumimoji="1" lang="en-US" altLang="ja-JP" sz="2400" dirty="0" smtClean="0">
                <a:solidFill>
                  <a:schemeClr val="bg1">
                    <a:lumMod val="95000"/>
                  </a:schemeClr>
                </a:solidFill>
              </a:rPr>
              <a:t>AC3</a:t>
            </a:r>
            <a:endParaRPr kumimoji="1" lang="ja-JP" altLang="en-US" sz="2400" dirty="0">
              <a:solidFill>
                <a:schemeClr val="bg1">
                  <a:lumMod val="95000"/>
                </a:schemeClr>
              </a:solidFill>
            </a:endParaRPr>
          </a:p>
        </p:txBody>
      </p:sp>
      <p:cxnSp>
        <p:nvCxnSpPr>
          <p:cNvPr id="57" name="直線矢印コネクタ 56"/>
          <p:cNvCxnSpPr/>
          <p:nvPr/>
        </p:nvCxnSpPr>
        <p:spPr>
          <a:xfrm>
            <a:off x="7915259" y="3390132"/>
            <a:ext cx="0" cy="247624"/>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8048298" y="3317354"/>
            <a:ext cx="824265" cy="369332"/>
          </a:xfrm>
          <a:prstGeom prst="rect">
            <a:avLst/>
          </a:prstGeom>
          <a:noFill/>
          <a:ln>
            <a:noFill/>
          </a:ln>
        </p:spPr>
        <p:txBody>
          <a:bodyPr wrap="none" rtlCol="0">
            <a:spAutoFit/>
          </a:bodyPr>
          <a:lstStyle/>
          <a:p>
            <a:r>
              <a:rPr lang="en-US" altLang="ja-JP" dirty="0" smtClean="0">
                <a:solidFill>
                  <a:srgbClr val="00B0F0"/>
                </a:solidFill>
              </a:rPr>
              <a:t>0.34</a:t>
            </a:r>
            <a:r>
              <a:rPr lang="ja-JP" altLang="en-US" dirty="0" smtClean="0">
                <a:solidFill>
                  <a:srgbClr val="00B0F0"/>
                </a:solidFill>
              </a:rPr>
              <a:t>℃</a:t>
            </a:r>
            <a:endParaRPr kumimoji="1" lang="ja-JP" altLang="en-US" dirty="0">
              <a:solidFill>
                <a:srgbClr val="00B0F0"/>
              </a:solidFill>
            </a:endParaRPr>
          </a:p>
        </p:txBody>
      </p:sp>
      <p:sp>
        <p:nvSpPr>
          <p:cNvPr id="74" name="タイトル 1"/>
          <p:cNvSpPr txBox="1">
            <a:spLocks/>
          </p:cNvSpPr>
          <p:nvPr/>
        </p:nvSpPr>
        <p:spPr>
          <a:xfrm>
            <a:off x="4614314" y="104304"/>
            <a:ext cx="3995291" cy="88086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solidFill>
                  <a:schemeClr val="bg1">
                    <a:lumMod val="95000"/>
                  </a:schemeClr>
                </a:solidFill>
                <a:latin typeface="+mn-ea"/>
                <a:ea typeface="+mn-ea"/>
              </a:rPr>
              <a:t>二重筒の間の空気層開放</a:t>
            </a:r>
            <a:endParaRPr lang="ja-JP" altLang="en-US" sz="2800" dirty="0">
              <a:solidFill>
                <a:schemeClr val="bg1">
                  <a:lumMod val="95000"/>
                </a:schemeClr>
              </a:solidFill>
              <a:latin typeface="+mn-ea"/>
              <a:ea typeface="+mn-ea"/>
            </a:endParaRPr>
          </a:p>
        </p:txBody>
      </p:sp>
      <p:pic>
        <p:nvPicPr>
          <p:cNvPr id="3078"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0952" y="999778"/>
            <a:ext cx="213995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87636487"/>
      </p:ext>
    </p:extLst>
  </p:cSld>
  <p:clrMapOvr>
    <a:masterClrMapping/>
  </p:clrMapOvr>
  <mc:AlternateContent xmlns:mc="http://schemas.openxmlformats.org/markup-compatibility/2006">
    <mc:Choice xmlns:p14="http://schemas.microsoft.com/office/powerpoint/2010/main" Requires="p14">
      <p:transition spd="slow" p14:dur="2000" advTm="5698"/>
    </mc:Choice>
    <mc:Fallback>
      <p:transition spd="slow" advTm="56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500"/>
                                        <p:tgtEl>
                                          <p:spTgt spid="58"/>
                                        </p:tgtEl>
                                      </p:cBhvr>
                                    </p:animEffect>
                                  </p:childTnLst>
                                </p:cTn>
                              </p:par>
                              <p:par>
                                <p:cTn id="11" presetID="22" presetClass="entr" presetSubtype="8"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left)">
                                      <p:cBhvr>
                                        <p:cTn id="13" dur="500"/>
                                        <p:tgtEl>
                                          <p:spTgt spid="5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randombar(horizontal)">
                                      <p:cBhvr>
                                        <p:cTn id="2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animBg="1"/>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6274236" y="766254"/>
            <a:ext cx="2468719" cy="1506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7345" y="1002264"/>
            <a:ext cx="1878013"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正方形/長方形 29"/>
          <p:cNvSpPr/>
          <p:nvPr/>
        </p:nvSpPr>
        <p:spPr>
          <a:xfrm>
            <a:off x="1908677" y="766254"/>
            <a:ext cx="2468719" cy="1506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8159" y="994996"/>
            <a:ext cx="213995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4542" y="2267324"/>
            <a:ext cx="3998414" cy="294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図 26" descr="C:\Users\成田健一\Desktop\保坂\画像\P1000402.JPG"/>
          <p:cNvPicPr/>
          <p:nvPr/>
        </p:nvPicPr>
        <p:blipFill rotWithShape="1">
          <a:blip r:embed="rId7" cstate="print">
            <a:extLst>
              <a:ext uri="{28A0092B-C50C-407E-A947-70E740481C1C}">
                <a14:useLocalDpi xmlns:a14="http://schemas.microsoft.com/office/drawing/2010/main" val="0"/>
              </a:ext>
            </a:extLst>
          </a:blip>
          <a:srcRect l="34742" t="14439" r="23797" b="31026"/>
          <a:stretch/>
        </p:blipFill>
        <p:spPr bwMode="auto">
          <a:xfrm>
            <a:off x="4747664" y="765512"/>
            <a:ext cx="1533982" cy="1515628"/>
          </a:xfrm>
          <a:prstGeom prst="rect">
            <a:avLst/>
          </a:prstGeom>
          <a:noFill/>
          <a:ln>
            <a:noFill/>
          </a:ln>
          <a:extLst>
            <a:ext uri="{53640926-AAD7-44D8-BBD7-CCE9431645EC}">
              <a14:shadowObscured xmlns:a14="http://schemas.microsoft.com/office/drawing/2010/main"/>
            </a:ext>
          </a:extLst>
        </p:spPr>
      </p:pic>
      <p:pic>
        <p:nvPicPr>
          <p:cNvPr id="4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331" y="2272934"/>
            <a:ext cx="4008065" cy="2949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コンテンツ プレースホルダー 3" descr="C:\Users\成田健一\Desktop\保坂\画像\P1000405.JPG"/>
          <p:cNvPicPr>
            <a:picLocks/>
          </p:cNvPicPr>
          <p:nvPr/>
        </p:nvPicPr>
        <p:blipFill rotWithShape="1">
          <a:blip r:embed="rId9" cstate="print">
            <a:extLst>
              <a:ext uri="{28A0092B-C50C-407E-A947-70E740481C1C}">
                <a14:useLocalDpi xmlns:a14="http://schemas.microsoft.com/office/drawing/2010/main" val="0"/>
              </a:ext>
            </a:extLst>
          </a:blip>
          <a:srcRect l="28021" t="28318" r="30738" b="17505"/>
          <a:stretch/>
        </p:blipFill>
        <p:spPr bwMode="auto">
          <a:xfrm>
            <a:off x="382105" y="766254"/>
            <a:ext cx="1524457" cy="1507474"/>
          </a:xfrm>
          <a:prstGeom prst="rect">
            <a:avLst/>
          </a:prstGeom>
          <a:noFill/>
          <a:ln>
            <a:noFill/>
          </a:ln>
          <a:extLst>
            <a:ext uri="{53640926-AAD7-44D8-BBD7-CCE9431645EC}">
              <a14:shadowObscured xmlns:a14="http://schemas.microsoft.com/office/drawing/2010/main"/>
            </a:ext>
          </a:extLst>
        </p:spPr>
      </p:pic>
      <p:grpSp>
        <p:nvGrpSpPr>
          <p:cNvPr id="31" name="グループ化 30"/>
          <p:cNvGrpSpPr/>
          <p:nvPr/>
        </p:nvGrpSpPr>
        <p:grpSpPr>
          <a:xfrm>
            <a:off x="2262495" y="3205466"/>
            <a:ext cx="1750146" cy="369332"/>
            <a:chOff x="6628054" y="3472166"/>
            <a:chExt cx="1750146" cy="369332"/>
          </a:xfrm>
        </p:grpSpPr>
        <p:cxnSp>
          <p:nvCxnSpPr>
            <p:cNvPr id="32" name="直線コネクタ 31"/>
            <p:cNvCxnSpPr/>
            <p:nvPr/>
          </p:nvCxnSpPr>
          <p:spPr>
            <a:xfrm>
              <a:off x="7452319" y="3656831"/>
              <a:ext cx="9258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6628054" y="3472166"/>
              <a:ext cx="824265" cy="369332"/>
            </a:xfrm>
            <a:prstGeom prst="rect">
              <a:avLst/>
            </a:prstGeom>
            <a:noFill/>
            <a:ln>
              <a:noFill/>
            </a:ln>
          </p:spPr>
          <p:txBody>
            <a:bodyPr wrap="none" rtlCol="0">
              <a:spAutoFit/>
            </a:bodyPr>
            <a:lstStyle/>
            <a:p>
              <a:r>
                <a:rPr lang="en-US" altLang="ja-JP" dirty="0" smtClean="0">
                  <a:solidFill>
                    <a:srgbClr val="FF0000"/>
                  </a:solidFill>
                </a:rPr>
                <a:t>1.28</a:t>
              </a:r>
              <a:r>
                <a:rPr lang="ja-JP" altLang="en-US" dirty="0" smtClean="0">
                  <a:solidFill>
                    <a:srgbClr val="FF0000"/>
                  </a:solidFill>
                </a:rPr>
                <a:t>℃</a:t>
              </a:r>
              <a:endParaRPr kumimoji="1" lang="ja-JP" altLang="en-US" dirty="0">
                <a:solidFill>
                  <a:srgbClr val="FF0000"/>
                </a:solidFill>
              </a:endParaRPr>
            </a:p>
          </p:txBody>
        </p:sp>
      </p:grpSp>
      <p:sp>
        <p:nvSpPr>
          <p:cNvPr id="45" name="正方形/長方形 44"/>
          <p:cNvSpPr/>
          <p:nvPr/>
        </p:nvSpPr>
        <p:spPr>
          <a:xfrm>
            <a:off x="370281" y="756730"/>
            <a:ext cx="1537423" cy="38044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370281" y="716117"/>
            <a:ext cx="679353" cy="830997"/>
          </a:xfrm>
          <a:prstGeom prst="rect">
            <a:avLst/>
          </a:prstGeom>
          <a:noFill/>
        </p:spPr>
        <p:txBody>
          <a:bodyPr wrap="none" rtlCol="0">
            <a:spAutoFit/>
          </a:bodyPr>
          <a:lstStyle/>
          <a:p>
            <a:r>
              <a:rPr lang="en-US" altLang="ja-JP" sz="2400" dirty="0" smtClean="0">
                <a:solidFill>
                  <a:schemeClr val="bg1">
                    <a:lumMod val="95000"/>
                  </a:schemeClr>
                </a:solidFill>
              </a:rPr>
              <a:t>AC1</a:t>
            </a:r>
          </a:p>
          <a:p>
            <a:endParaRPr kumimoji="1" lang="ja-JP" altLang="en-US" sz="2400" dirty="0">
              <a:solidFill>
                <a:schemeClr val="bg1">
                  <a:lumMod val="95000"/>
                </a:schemeClr>
              </a:solidFill>
            </a:endParaRPr>
          </a:p>
        </p:txBody>
      </p:sp>
      <p:cxnSp>
        <p:nvCxnSpPr>
          <p:cNvPr id="56" name="直線コネクタ 55"/>
          <p:cNvCxnSpPr/>
          <p:nvPr/>
        </p:nvCxnSpPr>
        <p:spPr>
          <a:xfrm>
            <a:off x="4013156" y="3390132"/>
            <a:ext cx="4365044"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7" name="グループ化 6"/>
          <p:cNvGrpSpPr/>
          <p:nvPr/>
        </p:nvGrpSpPr>
        <p:grpSpPr>
          <a:xfrm>
            <a:off x="6628054" y="2995916"/>
            <a:ext cx="1750146" cy="369332"/>
            <a:chOff x="6628054" y="3472166"/>
            <a:chExt cx="1750146" cy="369332"/>
          </a:xfrm>
        </p:grpSpPr>
        <p:cxnSp>
          <p:nvCxnSpPr>
            <p:cNvPr id="35" name="直線コネクタ 34"/>
            <p:cNvCxnSpPr/>
            <p:nvPr/>
          </p:nvCxnSpPr>
          <p:spPr>
            <a:xfrm>
              <a:off x="7452319" y="3656831"/>
              <a:ext cx="9258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6628054" y="3472166"/>
              <a:ext cx="824265" cy="369332"/>
            </a:xfrm>
            <a:prstGeom prst="rect">
              <a:avLst/>
            </a:prstGeom>
            <a:noFill/>
            <a:ln>
              <a:noFill/>
            </a:ln>
          </p:spPr>
          <p:txBody>
            <a:bodyPr wrap="none" rtlCol="0">
              <a:spAutoFit/>
            </a:bodyPr>
            <a:lstStyle/>
            <a:p>
              <a:r>
                <a:rPr lang="en-US" altLang="ja-JP" dirty="0">
                  <a:solidFill>
                    <a:srgbClr val="FF0000"/>
                  </a:solidFill>
                </a:rPr>
                <a:t>1.58</a:t>
              </a:r>
              <a:r>
                <a:rPr lang="ja-JP" altLang="en-US" dirty="0" smtClean="0">
                  <a:solidFill>
                    <a:srgbClr val="FF0000"/>
                  </a:solidFill>
                </a:rPr>
                <a:t>℃</a:t>
              </a:r>
              <a:endParaRPr kumimoji="1" lang="ja-JP" altLang="en-US" dirty="0">
                <a:solidFill>
                  <a:srgbClr val="FF0000"/>
                </a:solidFill>
              </a:endParaRPr>
            </a:p>
          </p:txBody>
        </p:sp>
      </p:grpSp>
      <p:sp>
        <p:nvSpPr>
          <p:cNvPr id="41" name="タイトル 1"/>
          <p:cNvSpPr txBox="1">
            <a:spLocks/>
          </p:cNvSpPr>
          <p:nvPr/>
        </p:nvSpPr>
        <p:spPr>
          <a:xfrm>
            <a:off x="302284" y="94756"/>
            <a:ext cx="4007115" cy="88086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solidFill>
                  <a:schemeClr val="bg1">
                    <a:lumMod val="95000"/>
                  </a:schemeClr>
                </a:solidFill>
                <a:latin typeface="+mn-ea"/>
                <a:ea typeface="+mn-ea"/>
              </a:rPr>
              <a:t>アルミ角</a:t>
            </a:r>
            <a:r>
              <a:rPr lang="ja-JP" altLang="en-US" sz="2800" dirty="0" smtClean="0">
                <a:solidFill>
                  <a:schemeClr val="bg1">
                    <a:lumMod val="95000"/>
                  </a:schemeClr>
                </a:solidFill>
                <a:latin typeface="+mn-ea"/>
                <a:ea typeface="+mn-ea"/>
              </a:rPr>
              <a:t>筒追加</a:t>
            </a:r>
            <a:r>
              <a:rPr lang="en-US" altLang="ja-JP" sz="2800" dirty="0" smtClean="0">
                <a:solidFill>
                  <a:schemeClr val="bg1">
                    <a:lumMod val="95000"/>
                  </a:schemeClr>
                </a:solidFill>
                <a:latin typeface="+mn-ea"/>
                <a:ea typeface="+mn-ea"/>
              </a:rPr>
              <a:t>(</a:t>
            </a:r>
            <a:r>
              <a:rPr lang="ja-JP" altLang="en-US" sz="2800" dirty="0" smtClean="0">
                <a:solidFill>
                  <a:schemeClr val="bg1">
                    <a:lumMod val="95000"/>
                  </a:schemeClr>
                </a:solidFill>
                <a:latin typeface="+mn-ea"/>
                <a:ea typeface="+mn-ea"/>
              </a:rPr>
              <a:t>二重筒</a:t>
            </a:r>
            <a:r>
              <a:rPr lang="en-US" altLang="ja-JP" sz="2800" dirty="0" smtClean="0">
                <a:solidFill>
                  <a:schemeClr val="bg1">
                    <a:lumMod val="95000"/>
                  </a:schemeClr>
                </a:solidFill>
                <a:latin typeface="+mn-ea"/>
                <a:ea typeface="+mn-ea"/>
              </a:rPr>
              <a:t>)</a:t>
            </a:r>
            <a:endParaRPr lang="ja-JP" altLang="en-US" sz="2800" dirty="0">
              <a:solidFill>
                <a:schemeClr val="bg1">
                  <a:lumMod val="95000"/>
                </a:schemeClr>
              </a:solidFill>
              <a:latin typeface="+mn-ea"/>
              <a:ea typeface="+mn-ea"/>
            </a:endParaRPr>
          </a:p>
        </p:txBody>
      </p:sp>
      <p:sp>
        <p:nvSpPr>
          <p:cNvPr id="43" name="テキスト ボックス 42"/>
          <p:cNvSpPr txBox="1"/>
          <p:nvPr/>
        </p:nvSpPr>
        <p:spPr>
          <a:xfrm>
            <a:off x="369331" y="5244835"/>
            <a:ext cx="8399581" cy="461665"/>
          </a:xfrm>
          <a:prstGeom prst="rect">
            <a:avLst/>
          </a:prstGeom>
          <a:noFill/>
        </p:spPr>
        <p:txBody>
          <a:bodyPr wrap="square" rtlCol="0">
            <a:spAutoFit/>
          </a:bodyPr>
          <a:lstStyle/>
          <a:p>
            <a:pPr algn="r"/>
            <a:r>
              <a:rPr lang="ja-JP" altLang="en-US" sz="2400" dirty="0">
                <a:solidFill>
                  <a:srgbClr val="FF0000"/>
                </a:solidFill>
                <a:latin typeface="+mn-ea"/>
              </a:rPr>
              <a:t>筒</a:t>
            </a:r>
            <a:r>
              <a:rPr lang="ja-JP" altLang="en-US" sz="2400" dirty="0" smtClean="0">
                <a:solidFill>
                  <a:srgbClr val="FF0000"/>
                </a:solidFill>
                <a:latin typeface="+mn-ea"/>
              </a:rPr>
              <a:t>を短くすると誤差が</a:t>
            </a:r>
            <a:r>
              <a:rPr lang="en-US" altLang="ja-JP" sz="2400" dirty="0" smtClean="0">
                <a:solidFill>
                  <a:srgbClr val="FF0000"/>
                </a:solidFill>
                <a:latin typeface="+mn-ea"/>
              </a:rPr>
              <a:t>0.30℃</a:t>
            </a:r>
            <a:r>
              <a:rPr lang="ja-JP" altLang="en-US" sz="2400" dirty="0" smtClean="0">
                <a:solidFill>
                  <a:srgbClr val="FF0000"/>
                </a:solidFill>
                <a:latin typeface="+mn-ea"/>
              </a:rPr>
              <a:t>上がる</a:t>
            </a:r>
            <a:endParaRPr kumimoji="1" lang="ja-JP" altLang="en-US" sz="2400" dirty="0">
              <a:solidFill>
                <a:srgbClr val="FF0000"/>
              </a:solidFill>
              <a:latin typeface="+mn-ea"/>
            </a:endParaRPr>
          </a:p>
        </p:txBody>
      </p:sp>
      <p:sp>
        <p:nvSpPr>
          <p:cNvPr id="44" name="テキスト ボックス 43"/>
          <p:cNvSpPr txBox="1"/>
          <p:nvPr/>
        </p:nvSpPr>
        <p:spPr>
          <a:xfrm>
            <a:off x="4377396" y="6168229"/>
            <a:ext cx="4391515" cy="523220"/>
          </a:xfrm>
          <a:prstGeom prst="rect">
            <a:avLst/>
          </a:prstGeom>
          <a:solidFill>
            <a:schemeClr val="accent5">
              <a:lumMod val="50000"/>
            </a:schemeClr>
          </a:solidFill>
          <a:ln>
            <a:solidFill>
              <a:schemeClr val="bg1"/>
            </a:solidFill>
          </a:ln>
        </p:spPr>
        <p:txBody>
          <a:bodyPr wrap="square" rtlCol="0">
            <a:spAutoFit/>
          </a:bodyPr>
          <a:lstStyle/>
          <a:p>
            <a:pPr algn="r"/>
            <a:r>
              <a:rPr kumimoji="1" lang="ja-JP" altLang="en-US" sz="2800" dirty="0" smtClean="0">
                <a:solidFill>
                  <a:schemeClr val="bg1"/>
                </a:solidFill>
                <a:latin typeface="+mn-ea"/>
              </a:rPr>
              <a:t>→筒の長さはある程度必要</a:t>
            </a:r>
            <a:endParaRPr kumimoji="1" lang="ja-JP" altLang="en-US" sz="2800" dirty="0">
              <a:solidFill>
                <a:schemeClr val="bg1"/>
              </a:solidFill>
              <a:latin typeface="+mn-ea"/>
            </a:endParaRPr>
          </a:p>
        </p:txBody>
      </p:sp>
      <p:sp>
        <p:nvSpPr>
          <p:cNvPr id="47" name="正方形/長方形 46"/>
          <p:cNvSpPr/>
          <p:nvPr/>
        </p:nvSpPr>
        <p:spPr>
          <a:xfrm>
            <a:off x="4735016" y="747205"/>
            <a:ext cx="1537423" cy="38044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4744541" y="716117"/>
            <a:ext cx="679353" cy="461665"/>
          </a:xfrm>
          <a:prstGeom prst="rect">
            <a:avLst/>
          </a:prstGeom>
          <a:noFill/>
        </p:spPr>
        <p:txBody>
          <a:bodyPr wrap="none" rtlCol="0">
            <a:spAutoFit/>
          </a:bodyPr>
          <a:lstStyle/>
          <a:p>
            <a:r>
              <a:rPr kumimoji="1" lang="en-US" altLang="ja-JP" sz="2400" dirty="0" smtClean="0">
                <a:solidFill>
                  <a:schemeClr val="bg1">
                    <a:lumMod val="95000"/>
                  </a:schemeClr>
                </a:solidFill>
              </a:rPr>
              <a:t>AC4</a:t>
            </a:r>
            <a:endParaRPr kumimoji="1" lang="ja-JP" altLang="en-US" sz="2400" dirty="0">
              <a:solidFill>
                <a:schemeClr val="bg1">
                  <a:lumMod val="95000"/>
                </a:schemeClr>
              </a:solidFill>
            </a:endParaRPr>
          </a:p>
        </p:txBody>
      </p:sp>
      <p:cxnSp>
        <p:nvCxnSpPr>
          <p:cNvPr id="57" name="直線矢印コネクタ 56"/>
          <p:cNvCxnSpPr/>
          <p:nvPr/>
        </p:nvCxnSpPr>
        <p:spPr>
          <a:xfrm flipV="1">
            <a:off x="7915259" y="3180582"/>
            <a:ext cx="0" cy="20955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8048298" y="3107804"/>
            <a:ext cx="824265" cy="369332"/>
          </a:xfrm>
          <a:prstGeom prst="rect">
            <a:avLst/>
          </a:prstGeom>
          <a:noFill/>
          <a:ln>
            <a:noFill/>
          </a:ln>
        </p:spPr>
        <p:txBody>
          <a:bodyPr wrap="none" rtlCol="0">
            <a:spAutoFit/>
          </a:bodyPr>
          <a:lstStyle/>
          <a:p>
            <a:r>
              <a:rPr lang="en-US" altLang="ja-JP" dirty="0" smtClean="0">
                <a:solidFill>
                  <a:srgbClr val="FF0000"/>
                </a:solidFill>
              </a:rPr>
              <a:t>0.30</a:t>
            </a:r>
            <a:r>
              <a:rPr lang="ja-JP" altLang="en-US" dirty="0" smtClean="0">
                <a:solidFill>
                  <a:srgbClr val="FF0000"/>
                </a:solidFill>
              </a:rPr>
              <a:t>℃</a:t>
            </a:r>
            <a:endParaRPr kumimoji="1" lang="ja-JP" altLang="en-US" dirty="0">
              <a:solidFill>
                <a:srgbClr val="FF0000"/>
              </a:solidFill>
            </a:endParaRPr>
          </a:p>
        </p:txBody>
      </p:sp>
      <p:sp>
        <p:nvSpPr>
          <p:cNvPr id="74" name="タイトル 1"/>
          <p:cNvSpPr txBox="1">
            <a:spLocks/>
          </p:cNvSpPr>
          <p:nvPr/>
        </p:nvSpPr>
        <p:spPr>
          <a:xfrm>
            <a:off x="4633364" y="94779"/>
            <a:ext cx="3995291" cy="88086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solidFill>
                  <a:schemeClr val="bg1">
                    <a:lumMod val="95000"/>
                  </a:schemeClr>
                </a:solidFill>
                <a:latin typeface="+mn-ea"/>
                <a:ea typeface="+mn-ea"/>
              </a:rPr>
              <a:t>筒</a:t>
            </a:r>
            <a:r>
              <a:rPr lang="ja-JP" altLang="en-US" sz="2800" dirty="0" smtClean="0">
                <a:solidFill>
                  <a:schemeClr val="bg1">
                    <a:lumMod val="95000"/>
                  </a:schemeClr>
                </a:solidFill>
                <a:latin typeface="+mn-ea"/>
                <a:ea typeface="+mn-ea"/>
              </a:rPr>
              <a:t>を短く</a:t>
            </a:r>
            <a:r>
              <a:rPr lang="en-US" altLang="ja-JP" sz="2800" dirty="0" smtClean="0">
                <a:solidFill>
                  <a:schemeClr val="bg1">
                    <a:lumMod val="95000"/>
                  </a:schemeClr>
                </a:solidFill>
                <a:latin typeface="+mn-ea"/>
                <a:ea typeface="+mn-ea"/>
              </a:rPr>
              <a:t>(</a:t>
            </a:r>
            <a:r>
              <a:rPr lang="ja-JP" altLang="en-US" sz="2800" dirty="0" smtClean="0">
                <a:solidFill>
                  <a:schemeClr val="bg1">
                    <a:lumMod val="95000"/>
                  </a:schemeClr>
                </a:solidFill>
                <a:latin typeface="+mn-ea"/>
                <a:ea typeface="+mn-ea"/>
              </a:rPr>
              <a:t>小型化</a:t>
            </a:r>
            <a:r>
              <a:rPr lang="en-US" altLang="ja-JP" sz="2800" dirty="0" smtClean="0">
                <a:solidFill>
                  <a:schemeClr val="bg1">
                    <a:lumMod val="95000"/>
                  </a:schemeClr>
                </a:solidFill>
                <a:latin typeface="+mn-ea"/>
                <a:ea typeface="+mn-ea"/>
              </a:rPr>
              <a:t>)</a:t>
            </a:r>
            <a:r>
              <a:rPr lang="ja-JP" altLang="en-US" sz="2800" dirty="0" smtClean="0">
                <a:solidFill>
                  <a:schemeClr val="bg1">
                    <a:lumMod val="95000"/>
                  </a:schemeClr>
                </a:solidFill>
                <a:latin typeface="+mn-ea"/>
                <a:ea typeface="+mn-ea"/>
              </a:rPr>
              <a:t>する</a:t>
            </a:r>
            <a:endParaRPr lang="ja-JP" altLang="en-US" sz="2800" dirty="0">
              <a:solidFill>
                <a:schemeClr val="bg1">
                  <a:lumMod val="95000"/>
                </a:schemeClr>
              </a:solidFill>
              <a:latin typeface="+mn-ea"/>
              <a:ea typeface="+mn-ea"/>
            </a:endParaRPr>
          </a:p>
        </p:txBody>
      </p:sp>
    </p:spTree>
    <p:custDataLst>
      <p:tags r:id="rId1"/>
    </p:custDataLst>
    <p:extLst>
      <p:ext uri="{BB962C8B-B14F-4D97-AF65-F5344CB8AC3E}">
        <p14:creationId xmlns:p14="http://schemas.microsoft.com/office/powerpoint/2010/main" val="3947534113"/>
      </p:ext>
    </p:extLst>
  </p:cSld>
  <p:clrMapOvr>
    <a:masterClrMapping/>
  </p:clrMapOvr>
  <mc:AlternateContent xmlns:mc="http://schemas.openxmlformats.org/markup-compatibility/2006">
    <mc:Choice xmlns:p14="http://schemas.microsoft.com/office/powerpoint/2010/main" Requires="p14">
      <p:transition spd="slow" p14:dur="2000" advTm="6185"/>
    </mc:Choice>
    <mc:Fallback>
      <p:transition spd="slow" advTm="61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500"/>
                                        <p:tgtEl>
                                          <p:spTgt spid="58"/>
                                        </p:tgtEl>
                                      </p:cBhvr>
                                    </p:animEffect>
                                  </p:childTnLst>
                                </p:cTn>
                              </p:par>
                              <p:par>
                                <p:cTn id="11" presetID="22" presetClass="entr" presetSubtype="8"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left)">
                                      <p:cBhvr>
                                        <p:cTn id="13" dur="500"/>
                                        <p:tgtEl>
                                          <p:spTgt spid="5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randombar(horizontal)">
                                      <p:cBhvr>
                                        <p:cTn id="2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animBg="1"/>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917229" y="766255"/>
            <a:ext cx="2468719" cy="1506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880" y="766254"/>
            <a:ext cx="25003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グループ化 17"/>
          <p:cNvGrpSpPr/>
          <p:nvPr/>
        </p:nvGrpSpPr>
        <p:grpSpPr>
          <a:xfrm>
            <a:off x="4757288" y="766254"/>
            <a:ext cx="3985667" cy="1508591"/>
            <a:chOff x="4757288" y="328104"/>
            <a:chExt cx="3985667" cy="1508591"/>
          </a:xfrm>
        </p:grpSpPr>
        <p:sp>
          <p:nvSpPr>
            <p:cNvPr id="15" name="正方形/長方形 14"/>
            <p:cNvSpPr/>
            <p:nvPr/>
          </p:nvSpPr>
          <p:spPr>
            <a:xfrm>
              <a:off x="6274236" y="328104"/>
              <a:ext cx="2468719" cy="1506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コンテンツ プレースホルダー 3" descr="C:\Users\成田健一\Desktop\保坂\画像\P1000400.JPG"/>
            <p:cNvPicPr>
              <a:picLocks/>
            </p:cNvPicPr>
            <p:nvPr/>
          </p:nvPicPr>
          <p:blipFill rotWithShape="1">
            <a:blip r:embed="rId5" cstate="print">
              <a:extLst>
                <a:ext uri="{28A0092B-C50C-407E-A947-70E740481C1C}">
                  <a14:useLocalDpi xmlns:a14="http://schemas.microsoft.com/office/drawing/2010/main" val="0"/>
                </a:ext>
              </a:extLst>
            </a:blip>
            <a:srcRect l="30380" t="28653" r="28167" b="16425"/>
            <a:stretch/>
          </p:blipFill>
          <p:spPr bwMode="auto">
            <a:xfrm>
              <a:off x="4757288" y="330015"/>
              <a:ext cx="1516948" cy="1506680"/>
            </a:xfrm>
            <a:prstGeom prst="rect">
              <a:avLst/>
            </a:prstGeom>
            <a:noFill/>
            <a:ln>
              <a:noFill/>
            </a:ln>
            <a:extLst>
              <a:ext uri="{53640926-AAD7-44D8-BBD7-CCE9431645EC}">
                <a14:shadowObscured xmlns:a14="http://schemas.microsoft.com/office/drawing/2010/main"/>
              </a:ext>
            </a:extLst>
          </p:spPr>
        </p:pic>
      </p:grpSp>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7288" y="2274845"/>
            <a:ext cx="3985667" cy="2950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コンテンツ プレースホルダー 3" descr="C:\Users\成田健一\Desktop\保坂\画像\P1000401.JPG"/>
          <p:cNvPicPr>
            <a:picLocks noGrp="1"/>
          </p:cNvPicPr>
          <p:nvPr>
            <p:ph idx="1"/>
          </p:nvPr>
        </p:nvPicPr>
        <p:blipFill rotWithShape="1">
          <a:blip r:embed="rId7" cstate="print">
            <a:extLst>
              <a:ext uri="{28A0092B-C50C-407E-A947-70E740481C1C}">
                <a14:useLocalDpi xmlns:a14="http://schemas.microsoft.com/office/drawing/2010/main" val="0"/>
              </a:ext>
            </a:extLst>
          </a:blip>
          <a:srcRect l="29767" t="23372" r="28732" b="22033"/>
          <a:stretch/>
        </p:blipFill>
        <p:spPr bwMode="auto">
          <a:xfrm>
            <a:off x="381678" y="764726"/>
            <a:ext cx="1535551" cy="1519246"/>
          </a:xfrm>
          <a:prstGeom prst="rect">
            <a:avLst/>
          </a:prstGeom>
          <a:noFill/>
          <a:ln>
            <a:noFill/>
          </a:ln>
          <a:extLst>
            <a:ext uri="{53640926-AAD7-44D8-BBD7-CCE9431645EC}">
              <a14:shadowObscured xmlns:a14="http://schemas.microsoft.com/office/drawing/2010/main"/>
            </a:ext>
          </a:extLst>
        </p:spPr>
      </p:pic>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805" y="2277098"/>
            <a:ext cx="4006143" cy="2948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直線コネクタ 22"/>
          <p:cNvCxnSpPr/>
          <p:nvPr/>
        </p:nvCxnSpPr>
        <p:spPr>
          <a:xfrm>
            <a:off x="3151588" y="3401938"/>
            <a:ext cx="5188512"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1857880" y="3209339"/>
            <a:ext cx="1349985" cy="369332"/>
          </a:xfrm>
          <a:prstGeom prst="rect">
            <a:avLst/>
          </a:prstGeom>
          <a:noFill/>
        </p:spPr>
        <p:txBody>
          <a:bodyPr wrap="none" rtlCol="0">
            <a:spAutoFit/>
          </a:bodyPr>
          <a:lstStyle/>
          <a:p>
            <a:r>
              <a:rPr kumimoji="1" lang="en-US" altLang="ja-JP" dirty="0" smtClean="0"/>
              <a:t>AC1</a:t>
            </a:r>
            <a:r>
              <a:rPr kumimoji="1" lang="ja-JP" altLang="en-US" dirty="0" smtClean="0"/>
              <a:t>　</a:t>
            </a:r>
            <a:r>
              <a:rPr kumimoji="1" lang="en-US" altLang="ja-JP" dirty="0" smtClean="0"/>
              <a:t>1.28</a:t>
            </a:r>
            <a:r>
              <a:rPr kumimoji="1" lang="ja-JP" altLang="en-US" dirty="0" smtClean="0"/>
              <a:t>℃</a:t>
            </a:r>
            <a:endParaRPr kumimoji="1" lang="ja-JP" altLang="en-US" dirty="0"/>
          </a:p>
        </p:txBody>
      </p:sp>
      <p:cxnSp>
        <p:nvCxnSpPr>
          <p:cNvPr id="26" name="直線コネクタ 25"/>
          <p:cNvCxnSpPr/>
          <p:nvPr/>
        </p:nvCxnSpPr>
        <p:spPr>
          <a:xfrm>
            <a:off x="3151588" y="3658599"/>
            <a:ext cx="9258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1732846" y="3473933"/>
            <a:ext cx="1475019" cy="369332"/>
          </a:xfrm>
          <a:prstGeom prst="rect">
            <a:avLst/>
          </a:prstGeom>
          <a:noFill/>
          <a:ln>
            <a:noFill/>
          </a:ln>
        </p:spPr>
        <p:txBody>
          <a:bodyPr wrap="none" rtlCol="0">
            <a:spAutoFit/>
          </a:bodyPr>
          <a:lstStyle/>
          <a:p>
            <a:r>
              <a:rPr lang="en-US" altLang="ja-JP" dirty="0" smtClean="0">
                <a:solidFill>
                  <a:srgbClr val="FF0000"/>
                </a:solidFill>
              </a:rPr>
              <a:t>ACR1</a:t>
            </a:r>
            <a:r>
              <a:rPr lang="ja-JP" altLang="en-US" dirty="0" smtClean="0">
                <a:solidFill>
                  <a:srgbClr val="FF0000"/>
                </a:solidFill>
              </a:rPr>
              <a:t>　</a:t>
            </a:r>
            <a:r>
              <a:rPr lang="en-US" altLang="ja-JP" dirty="0" smtClean="0">
                <a:solidFill>
                  <a:srgbClr val="FF0000"/>
                </a:solidFill>
              </a:rPr>
              <a:t>0.89</a:t>
            </a:r>
            <a:r>
              <a:rPr lang="ja-JP" altLang="en-US" dirty="0" smtClean="0">
                <a:solidFill>
                  <a:srgbClr val="FF0000"/>
                </a:solidFill>
              </a:rPr>
              <a:t>℃</a:t>
            </a:r>
            <a:endParaRPr kumimoji="1" lang="ja-JP" altLang="en-US" dirty="0">
              <a:solidFill>
                <a:srgbClr val="FF0000"/>
              </a:solidFill>
            </a:endParaRPr>
          </a:p>
        </p:txBody>
      </p:sp>
      <p:cxnSp>
        <p:nvCxnSpPr>
          <p:cNvPr id="30" name="直線矢印コネクタ 29"/>
          <p:cNvCxnSpPr/>
          <p:nvPr/>
        </p:nvCxnSpPr>
        <p:spPr>
          <a:xfrm>
            <a:off x="3555499" y="3401938"/>
            <a:ext cx="0" cy="256661"/>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7414219" y="3152006"/>
            <a:ext cx="9258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5995477" y="2986390"/>
            <a:ext cx="1475019" cy="369332"/>
          </a:xfrm>
          <a:prstGeom prst="rect">
            <a:avLst/>
          </a:prstGeom>
          <a:noFill/>
          <a:ln>
            <a:noFill/>
          </a:ln>
        </p:spPr>
        <p:txBody>
          <a:bodyPr wrap="none" rtlCol="0">
            <a:spAutoFit/>
          </a:bodyPr>
          <a:lstStyle/>
          <a:p>
            <a:r>
              <a:rPr lang="en-US" altLang="ja-JP" dirty="0" smtClean="0">
                <a:solidFill>
                  <a:srgbClr val="FF0000"/>
                </a:solidFill>
              </a:rPr>
              <a:t>ACR2</a:t>
            </a:r>
            <a:r>
              <a:rPr lang="ja-JP" altLang="en-US" dirty="0" smtClean="0">
                <a:solidFill>
                  <a:srgbClr val="FF0000"/>
                </a:solidFill>
              </a:rPr>
              <a:t>　</a:t>
            </a:r>
            <a:r>
              <a:rPr lang="en-US" altLang="ja-JP" dirty="0">
                <a:solidFill>
                  <a:srgbClr val="FF0000"/>
                </a:solidFill>
              </a:rPr>
              <a:t>1.70</a:t>
            </a:r>
            <a:r>
              <a:rPr lang="ja-JP" altLang="en-US" dirty="0" smtClean="0">
                <a:solidFill>
                  <a:srgbClr val="FF0000"/>
                </a:solidFill>
              </a:rPr>
              <a:t>℃</a:t>
            </a:r>
            <a:endParaRPr kumimoji="1" lang="ja-JP" altLang="en-US" dirty="0">
              <a:solidFill>
                <a:srgbClr val="FF0000"/>
              </a:solidFill>
            </a:endParaRPr>
          </a:p>
        </p:txBody>
      </p:sp>
      <p:cxnSp>
        <p:nvCxnSpPr>
          <p:cNvPr id="37" name="直線矢印コネクタ 36"/>
          <p:cNvCxnSpPr/>
          <p:nvPr/>
        </p:nvCxnSpPr>
        <p:spPr>
          <a:xfrm flipV="1">
            <a:off x="7818130" y="3152006"/>
            <a:ext cx="0" cy="24993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313780" y="5240680"/>
            <a:ext cx="4176561" cy="830997"/>
          </a:xfrm>
          <a:prstGeom prst="rect">
            <a:avLst/>
          </a:prstGeom>
          <a:noFill/>
        </p:spPr>
        <p:txBody>
          <a:bodyPr wrap="square" rtlCol="0">
            <a:spAutoFit/>
          </a:bodyPr>
          <a:lstStyle/>
          <a:p>
            <a:r>
              <a:rPr lang="en-US" altLang="ja-JP" sz="2400" dirty="0">
                <a:solidFill>
                  <a:srgbClr val="FFFF00"/>
                </a:solidFill>
                <a:latin typeface="+mn-ea"/>
              </a:rPr>
              <a:t>AC1</a:t>
            </a:r>
            <a:r>
              <a:rPr lang="ja-JP" altLang="en-US" sz="2400" dirty="0" smtClean="0">
                <a:solidFill>
                  <a:srgbClr val="FFFF00"/>
                </a:solidFill>
                <a:latin typeface="+mn-ea"/>
              </a:rPr>
              <a:t>より</a:t>
            </a:r>
            <a:r>
              <a:rPr kumimoji="1" lang="ja-JP" altLang="en-US" sz="2400" dirty="0" smtClean="0">
                <a:solidFill>
                  <a:srgbClr val="FFFF00"/>
                </a:solidFill>
                <a:latin typeface="+mn-ea"/>
              </a:rPr>
              <a:t>平均で</a:t>
            </a:r>
            <a:r>
              <a:rPr lang="en-US" altLang="ja-JP" sz="2400" dirty="0" smtClean="0">
                <a:solidFill>
                  <a:srgbClr val="FFFF00"/>
                </a:solidFill>
                <a:latin typeface="+mn-ea"/>
              </a:rPr>
              <a:t>0.39</a:t>
            </a:r>
            <a:r>
              <a:rPr lang="ja-JP" altLang="en-US" sz="2400" dirty="0" smtClean="0">
                <a:solidFill>
                  <a:srgbClr val="FFFF00"/>
                </a:solidFill>
                <a:latin typeface="+mn-ea"/>
              </a:rPr>
              <a:t>℃誤差が小さい</a:t>
            </a:r>
            <a:endParaRPr kumimoji="1" lang="ja-JP" altLang="en-US" sz="2400" dirty="0">
              <a:solidFill>
                <a:srgbClr val="FFFF00"/>
              </a:solidFill>
              <a:latin typeface="+mn-ea"/>
            </a:endParaRPr>
          </a:p>
        </p:txBody>
      </p:sp>
      <p:sp>
        <p:nvSpPr>
          <p:cNvPr id="41" name="タイトル 1"/>
          <p:cNvSpPr txBox="1">
            <a:spLocks/>
          </p:cNvSpPr>
          <p:nvPr/>
        </p:nvSpPr>
        <p:spPr>
          <a:xfrm>
            <a:off x="304255" y="100608"/>
            <a:ext cx="2745828" cy="88086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smtClean="0">
                <a:solidFill>
                  <a:schemeClr val="bg1">
                    <a:lumMod val="95000"/>
                  </a:schemeClr>
                </a:solidFill>
                <a:latin typeface="+mn-ea"/>
                <a:ea typeface="+mn-ea"/>
              </a:rPr>
              <a:t>AC1+</a:t>
            </a:r>
            <a:r>
              <a:rPr lang="ja-JP" altLang="en-US" sz="2800" dirty="0" smtClean="0">
                <a:solidFill>
                  <a:schemeClr val="bg1">
                    <a:lumMod val="95000"/>
                  </a:schemeClr>
                </a:solidFill>
                <a:latin typeface="+mn-ea"/>
                <a:ea typeface="+mn-ea"/>
              </a:rPr>
              <a:t>平型の屋根</a:t>
            </a:r>
            <a:endParaRPr lang="ja-JP" altLang="en-US" sz="2800" dirty="0">
              <a:solidFill>
                <a:schemeClr val="bg1">
                  <a:lumMod val="95000"/>
                </a:schemeClr>
              </a:solidFill>
              <a:latin typeface="+mn-ea"/>
              <a:ea typeface="+mn-ea"/>
            </a:endParaRPr>
          </a:p>
        </p:txBody>
      </p:sp>
      <p:sp>
        <p:nvSpPr>
          <p:cNvPr id="42" name="タイトル 1"/>
          <p:cNvSpPr txBox="1">
            <a:spLocks/>
          </p:cNvSpPr>
          <p:nvPr/>
        </p:nvSpPr>
        <p:spPr>
          <a:xfrm>
            <a:off x="4685754" y="100608"/>
            <a:ext cx="4047675" cy="88086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smtClean="0">
                <a:solidFill>
                  <a:schemeClr val="bg1">
                    <a:lumMod val="95000"/>
                  </a:schemeClr>
                </a:solidFill>
                <a:latin typeface="+mn-ea"/>
                <a:ea typeface="+mn-ea"/>
              </a:rPr>
              <a:t>AC1+</a:t>
            </a:r>
            <a:r>
              <a:rPr lang="ja-JP" altLang="en-US" sz="2800" dirty="0" smtClean="0">
                <a:solidFill>
                  <a:schemeClr val="bg1">
                    <a:lumMod val="95000"/>
                  </a:schemeClr>
                </a:solidFill>
                <a:latin typeface="+mn-ea"/>
                <a:ea typeface="+mn-ea"/>
              </a:rPr>
              <a:t>コの字型の屋根</a:t>
            </a:r>
            <a:endParaRPr lang="ja-JP" altLang="en-US" sz="2800" dirty="0">
              <a:solidFill>
                <a:schemeClr val="bg1">
                  <a:lumMod val="95000"/>
                </a:schemeClr>
              </a:solidFill>
              <a:latin typeface="+mn-ea"/>
              <a:ea typeface="+mn-ea"/>
            </a:endParaRPr>
          </a:p>
        </p:txBody>
      </p:sp>
      <p:sp>
        <p:nvSpPr>
          <p:cNvPr id="43" name="テキスト ボックス 42"/>
          <p:cNvSpPr txBox="1"/>
          <p:nvPr/>
        </p:nvSpPr>
        <p:spPr>
          <a:xfrm>
            <a:off x="4744542" y="5232457"/>
            <a:ext cx="4024370" cy="830997"/>
          </a:xfrm>
          <a:prstGeom prst="rect">
            <a:avLst/>
          </a:prstGeom>
          <a:noFill/>
        </p:spPr>
        <p:txBody>
          <a:bodyPr wrap="square" rtlCol="0">
            <a:spAutoFit/>
          </a:bodyPr>
          <a:lstStyle/>
          <a:p>
            <a:r>
              <a:rPr lang="en-US" altLang="ja-JP" sz="2400" dirty="0">
                <a:solidFill>
                  <a:srgbClr val="FF0000"/>
                </a:solidFill>
                <a:latin typeface="+mn-ea"/>
              </a:rPr>
              <a:t>AC1</a:t>
            </a:r>
            <a:r>
              <a:rPr lang="ja-JP" altLang="en-US" sz="2400" dirty="0" smtClean="0">
                <a:solidFill>
                  <a:srgbClr val="FF0000"/>
                </a:solidFill>
                <a:latin typeface="+mn-ea"/>
              </a:rPr>
              <a:t>より</a:t>
            </a:r>
            <a:r>
              <a:rPr kumimoji="1" lang="ja-JP" altLang="en-US" sz="2400" dirty="0" smtClean="0">
                <a:solidFill>
                  <a:srgbClr val="FF0000"/>
                </a:solidFill>
                <a:latin typeface="+mn-ea"/>
              </a:rPr>
              <a:t>平均で</a:t>
            </a:r>
            <a:r>
              <a:rPr kumimoji="1" lang="en-US" altLang="ja-JP" sz="2400" dirty="0" smtClean="0">
                <a:solidFill>
                  <a:srgbClr val="FF0000"/>
                </a:solidFill>
                <a:latin typeface="+mn-ea"/>
              </a:rPr>
              <a:t>0.42</a:t>
            </a:r>
            <a:r>
              <a:rPr lang="ja-JP" altLang="en-US" sz="2400" dirty="0" smtClean="0">
                <a:solidFill>
                  <a:srgbClr val="FF0000"/>
                </a:solidFill>
                <a:latin typeface="+mn-ea"/>
              </a:rPr>
              <a:t>℃誤差が大きい</a:t>
            </a:r>
            <a:endParaRPr kumimoji="1" lang="ja-JP" altLang="en-US" sz="2400" dirty="0">
              <a:solidFill>
                <a:srgbClr val="FF0000"/>
              </a:solidFill>
              <a:latin typeface="+mn-ea"/>
            </a:endParaRPr>
          </a:p>
        </p:txBody>
      </p:sp>
      <p:sp>
        <p:nvSpPr>
          <p:cNvPr id="44" name="テキスト ボックス 43"/>
          <p:cNvSpPr txBox="1"/>
          <p:nvPr/>
        </p:nvSpPr>
        <p:spPr>
          <a:xfrm>
            <a:off x="5364088" y="6168229"/>
            <a:ext cx="3404824" cy="523220"/>
          </a:xfrm>
          <a:prstGeom prst="rect">
            <a:avLst/>
          </a:prstGeom>
          <a:solidFill>
            <a:schemeClr val="accent5">
              <a:lumMod val="50000"/>
            </a:schemeClr>
          </a:solidFill>
          <a:ln w="9525">
            <a:solidFill>
              <a:schemeClr val="bg1"/>
            </a:solidFill>
          </a:ln>
        </p:spPr>
        <p:txBody>
          <a:bodyPr wrap="square" rtlCol="0">
            <a:spAutoFit/>
          </a:bodyPr>
          <a:lstStyle/>
          <a:p>
            <a:pPr algn="r"/>
            <a:r>
              <a:rPr kumimoji="1" lang="ja-JP" altLang="en-US" sz="2800" dirty="0" smtClean="0">
                <a:solidFill>
                  <a:schemeClr val="bg1"/>
                </a:solidFill>
                <a:latin typeface="+mn-ea"/>
              </a:rPr>
              <a:t>→屋根は平型が良い</a:t>
            </a:r>
            <a:endParaRPr kumimoji="1" lang="ja-JP" altLang="en-US" sz="2800" dirty="0">
              <a:solidFill>
                <a:schemeClr val="bg1"/>
              </a:solidFill>
              <a:latin typeface="+mn-ea"/>
            </a:endParaRPr>
          </a:p>
        </p:txBody>
      </p:sp>
      <p:sp>
        <p:nvSpPr>
          <p:cNvPr id="45" name="正方形/長方形 44"/>
          <p:cNvSpPr/>
          <p:nvPr/>
        </p:nvSpPr>
        <p:spPr>
          <a:xfrm>
            <a:off x="379806" y="756729"/>
            <a:ext cx="1537423" cy="38044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370281" y="716117"/>
            <a:ext cx="846065" cy="461665"/>
          </a:xfrm>
          <a:prstGeom prst="rect">
            <a:avLst/>
          </a:prstGeom>
          <a:noFill/>
        </p:spPr>
        <p:txBody>
          <a:bodyPr wrap="none" rtlCol="0">
            <a:spAutoFit/>
          </a:bodyPr>
          <a:lstStyle/>
          <a:p>
            <a:r>
              <a:rPr kumimoji="1" lang="en-US" altLang="ja-JP" sz="2400" dirty="0" smtClean="0">
                <a:solidFill>
                  <a:schemeClr val="bg1">
                    <a:lumMod val="95000"/>
                  </a:schemeClr>
                </a:solidFill>
              </a:rPr>
              <a:t>ACR1</a:t>
            </a:r>
            <a:endParaRPr kumimoji="1" lang="ja-JP" altLang="en-US" sz="2400" dirty="0">
              <a:solidFill>
                <a:schemeClr val="bg1">
                  <a:lumMod val="95000"/>
                </a:schemeClr>
              </a:solidFill>
            </a:endParaRPr>
          </a:p>
        </p:txBody>
      </p:sp>
      <p:sp>
        <p:nvSpPr>
          <p:cNvPr id="47" name="正方形/長方形 46"/>
          <p:cNvSpPr/>
          <p:nvPr/>
        </p:nvSpPr>
        <p:spPr>
          <a:xfrm>
            <a:off x="4735016" y="756730"/>
            <a:ext cx="1537423" cy="38044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4744541" y="718630"/>
            <a:ext cx="846065" cy="461665"/>
          </a:xfrm>
          <a:prstGeom prst="rect">
            <a:avLst/>
          </a:prstGeom>
          <a:noFill/>
        </p:spPr>
        <p:txBody>
          <a:bodyPr wrap="none" rtlCol="0">
            <a:spAutoFit/>
          </a:bodyPr>
          <a:lstStyle/>
          <a:p>
            <a:r>
              <a:rPr kumimoji="1" lang="en-US" altLang="ja-JP" sz="2400" dirty="0" smtClean="0">
                <a:solidFill>
                  <a:schemeClr val="bg1">
                    <a:lumMod val="95000"/>
                  </a:schemeClr>
                </a:solidFill>
              </a:rPr>
              <a:t>ACR2</a:t>
            </a:r>
            <a:endParaRPr kumimoji="1" lang="ja-JP" altLang="en-US" sz="2400" dirty="0">
              <a:solidFill>
                <a:schemeClr val="bg1">
                  <a:lumMod val="95000"/>
                </a:schemeClr>
              </a:solidFill>
            </a:endParaRPr>
          </a:p>
        </p:txBody>
      </p:sp>
      <p:sp>
        <p:nvSpPr>
          <p:cNvPr id="55" name="テキスト ボックス 54"/>
          <p:cNvSpPr txBox="1"/>
          <p:nvPr/>
        </p:nvSpPr>
        <p:spPr>
          <a:xfrm>
            <a:off x="8048298" y="3107804"/>
            <a:ext cx="824265" cy="369332"/>
          </a:xfrm>
          <a:prstGeom prst="rect">
            <a:avLst/>
          </a:prstGeom>
          <a:noFill/>
          <a:ln>
            <a:noFill/>
          </a:ln>
        </p:spPr>
        <p:txBody>
          <a:bodyPr wrap="none" rtlCol="0">
            <a:spAutoFit/>
          </a:bodyPr>
          <a:lstStyle/>
          <a:p>
            <a:r>
              <a:rPr lang="en-US" altLang="ja-JP" dirty="0" smtClean="0">
                <a:solidFill>
                  <a:srgbClr val="FF0000"/>
                </a:solidFill>
              </a:rPr>
              <a:t>0.42</a:t>
            </a:r>
            <a:r>
              <a:rPr lang="ja-JP" altLang="en-US" dirty="0" smtClean="0">
                <a:solidFill>
                  <a:srgbClr val="FF0000"/>
                </a:solidFill>
              </a:rPr>
              <a:t>℃</a:t>
            </a:r>
            <a:endParaRPr kumimoji="1" lang="ja-JP" altLang="en-US" dirty="0">
              <a:solidFill>
                <a:srgbClr val="FF0000"/>
              </a:solidFill>
            </a:endParaRPr>
          </a:p>
        </p:txBody>
      </p:sp>
      <p:sp>
        <p:nvSpPr>
          <p:cNvPr id="57" name="テキスト ボックス 56"/>
          <p:cNvSpPr txBox="1"/>
          <p:nvPr/>
        </p:nvSpPr>
        <p:spPr>
          <a:xfrm>
            <a:off x="3721863" y="3345602"/>
            <a:ext cx="824265" cy="369332"/>
          </a:xfrm>
          <a:prstGeom prst="rect">
            <a:avLst/>
          </a:prstGeom>
          <a:noFill/>
          <a:ln>
            <a:noFill/>
          </a:ln>
        </p:spPr>
        <p:txBody>
          <a:bodyPr wrap="none" rtlCol="0">
            <a:spAutoFit/>
          </a:bodyPr>
          <a:lstStyle/>
          <a:p>
            <a:r>
              <a:rPr lang="en-US" altLang="ja-JP" dirty="0" smtClean="0">
                <a:solidFill>
                  <a:srgbClr val="00B0F0"/>
                </a:solidFill>
              </a:rPr>
              <a:t>0.39</a:t>
            </a:r>
            <a:r>
              <a:rPr lang="ja-JP" altLang="en-US" dirty="0" smtClean="0">
                <a:solidFill>
                  <a:srgbClr val="00B0F0"/>
                </a:solidFill>
              </a:rPr>
              <a:t>℃</a:t>
            </a:r>
            <a:endParaRPr kumimoji="1" lang="ja-JP" altLang="en-US" dirty="0">
              <a:solidFill>
                <a:srgbClr val="00B0F0"/>
              </a:solidFill>
            </a:endParaRPr>
          </a:p>
        </p:txBody>
      </p:sp>
      <p:pic>
        <p:nvPicPr>
          <p:cNvPr id="5125"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9101" y="798004"/>
            <a:ext cx="2481263"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47647891"/>
      </p:ext>
    </p:extLst>
  </p:cSld>
  <p:clrMapOvr>
    <a:masterClrMapping/>
  </p:clrMapOvr>
  <mc:AlternateContent xmlns:mc="http://schemas.openxmlformats.org/markup-compatibility/2006">
    <mc:Choice xmlns:p14="http://schemas.microsoft.com/office/powerpoint/2010/main" Requires="p14">
      <p:transition spd="slow" p14:dur="2000" advTm="5303"/>
    </mc:Choice>
    <mc:Fallback>
      <p:transition spd="slow" advTm="53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up)">
                                      <p:cBhvr>
                                        <p:cTn id="7" dur="500"/>
                                        <p:tgtEl>
                                          <p:spTgt spid="55"/>
                                        </p:tgtEl>
                                      </p:cBhvr>
                                    </p:animEffect>
                                  </p:childTnLst>
                                </p:cTn>
                              </p:par>
                              <p:par>
                                <p:cTn id="8" presetID="22" presetClass="entr" presetSubtype="1"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up)">
                                      <p:cBhvr>
                                        <p:cTn id="10" dur="500"/>
                                        <p:tgtEl>
                                          <p:spTgt spid="37"/>
                                        </p:tgtEl>
                                      </p:cBhvr>
                                    </p:animEffect>
                                  </p:childTnLst>
                                </p:cTn>
                              </p:par>
                              <p:par>
                                <p:cTn id="11" presetID="22" presetClass="entr" presetSubtype="1"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up)">
                                      <p:cBhvr>
                                        <p:cTn id="13" dur="500"/>
                                        <p:tgtEl>
                                          <p:spTgt spid="3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wipe(up)">
                                      <p:cBhvr>
                                        <p:cTn id="16" dur="500"/>
                                        <p:tgtEl>
                                          <p:spTgt spid="5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up)">
                                      <p:cBhvr>
                                        <p:cTn id="19" dur="500"/>
                                        <p:tgtEl>
                                          <p:spTgt spid="43"/>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up)">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randombar(horizontal)">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3" grpId="0"/>
      <p:bldP spid="44" grpId="0" animBg="1"/>
      <p:bldP spid="55"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4541" y="2263409"/>
            <a:ext cx="3998413" cy="29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807" y="2265320"/>
            <a:ext cx="4006142" cy="2953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14"/>
          <p:cNvSpPr/>
          <p:nvPr/>
        </p:nvSpPr>
        <p:spPr>
          <a:xfrm>
            <a:off x="6274236" y="766254"/>
            <a:ext cx="2468719" cy="1506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6793" y="861506"/>
            <a:ext cx="2658618" cy="1338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正方形/長方形 10"/>
          <p:cNvSpPr/>
          <p:nvPr/>
        </p:nvSpPr>
        <p:spPr>
          <a:xfrm>
            <a:off x="1917229" y="766255"/>
            <a:ext cx="2468719" cy="1506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9993" y="1016618"/>
            <a:ext cx="2719387"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図 33" descr="C:\Users\成田健一\Desktop\保坂\画像\P1000397.JPG"/>
          <p:cNvPicPr/>
          <p:nvPr/>
        </p:nvPicPr>
        <p:blipFill rotWithShape="1">
          <a:blip r:embed="rId8" cstate="print">
            <a:extLst>
              <a:ext uri="{28A0092B-C50C-407E-A947-70E740481C1C}">
                <a14:useLocalDpi xmlns:a14="http://schemas.microsoft.com/office/drawing/2010/main" val="0"/>
              </a:ext>
            </a:extLst>
          </a:blip>
          <a:srcRect l="25719" t="29284" r="32780" b="16178"/>
          <a:stretch/>
        </p:blipFill>
        <p:spPr bwMode="auto">
          <a:xfrm>
            <a:off x="4753347" y="763778"/>
            <a:ext cx="1526026" cy="1509157"/>
          </a:xfrm>
          <a:prstGeom prst="rect">
            <a:avLst/>
          </a:prstGeom>
          <a:noFill/>
          <a:ln>
            <a:noFill/>
          </a:ln>
          <a:extLst>
            <a:ext uri="{53640926-AAD7-44D8-BBD7-CCE9431645EC}">
              <a14:shadowObscured xmlns:a14="http://schemas.microsoft.com/office/drawing/2010/main"/>
            </a:ext>
          </a:extLst>
        </p:spPr>
      </p:pic>
      <p:pic>
        <p:nvPicPr>
          <p:cNvPr id="31" name="図 30" descr="C:\Users\成田健一\Desktop\保坂\画像\P1000399.JPG"/>
          <p:cNvPicPr/>
          <p:nvPr/>
        </p:nvPicPr>
        <p:blipFill rotWithShape="1">
          <a:blip r:embed="rId9" cstate="print">
            <a:extLst>
              <a:ext uri="{28A0092B-C50C-407E-A947-70E740481C1C}">
                <a14:useLocalDpi xmlns:a14="http://schemas.microsoft.com/office/drawing/2010/main" val="0"/>
              </a:ext>
            </a:extLst>
          </a:blip>
          <a:srcRect l="23059" t="30273" r="35440" b="14783"/>
          <a:stretch/>
        </p:blipFill>
        <p:spPr bwMode="auto">
          <a:xfrm>
            <a:off x="380487" y="762960"/>
            <a:ext cx="1536742" cy="1519392"/>
          </a:xfrm>
          <a:prstGeom prst="rect">
            <a:avLst/>
          </a:prstGeom>
          <a:noFill/>
          <a:ln>
            <a:noFill/>
          </a:ln>
          <a:extLst>
            <a:ext uri="{53640926-AAD7-44D8-BBD7-CCE9431645EC}">
              <a14:shadowObscured xmlns:a14="http://schemas.microsoft.com/office/drawing/2010/main"/>
            </a:ext>
          </a:extLst>
        </p:spPr>
      </p:pic>
      <p:cxnSp>
        <p:nvCxnSpPr>
          <p:cNvPr id="26" name="直線コネクタ 25"/>
          <p:cNvCxnSpPr/>
          <p:nvPr/>
        </p:nvCxnSpPr>
        <p:spPr>
          <a:xfrm>
            <a:off x="3151588" y="4146530"/>
            <a:ext cx="9258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1637596" y="3961864"/>
            <a:ext cx="1596847" cy="369332"/>
          </a:xfrm>
          <a:prstGeom prst="rect">
            <a:avLst/>
          </a:prstGeom>
          <a:noFill/>
          <a:ln>
            <a:noFill/>
          </a:ln>
        </p:spPr>
        <p:txBody>
          <a:bodyPr wrap="none" rtlCol="0">
            <a:spAutoFit/>
          </a:bodyPr>
          <a:lstStyle/>
          <a:p>
            <a:r>
              <a:rPr lang="en-US" altLang="ja-JP" dirty="0" smtClean="0">
                <a:solidFill>
                  <a:srgbClr val="FF0000"/>
                </a:solidFill>
              </a:rPr>
              <a:t>AC3[F]</a:t>
            </a:r>
            <a:r>
              <a:rPr lang="ja-JP" altLang="en-US" dirty="0" smtClean="0">
                <a:solidFill>
                  <a:srgbClr val="FF0000"/>
                </a:solidFill>
              </a:rPr>
              <a:t>　</a:t>
            </a:r>
            <a:r>
              <a:rPr lang="en-US" altLang="ja-JP" dirty="0" smtClean="0">
                <a:solidFill>
                  <a:srgbClr val="FF0000"/>
                </a:solidFill>
              </a:rPr>
              <a:t>0.04</a:t>
            </a:r>
            <a:r>
              <a:rPr lang="ja-JP" altLang="en-US" dirty="0" smtClean="0">
                <a:solidFill>
                  <a:srgbClr val="FF0000"/>
                </a:solidFill>
              </a:rPr>
              <a:t>℃</a:t>
            </a:r>
            <a:endParaRPr kumimoji="1" lang="ja-JP" altLang="en-US" dirty="0">
              <a:solidFill>
                <a:srgbClr val="FF0000"/>
              </a:solidFill>
            </a:endParaRPr>
          </a:p>
        </p:txBody>
      </p:sp>
      <p:cxnSp>
        <p:nvCxnSpPr>
          <p:cNvPr id="30" name="直線矢印コネクタ 29"/>
          <p:cNvCxnSpPr/>
          <p:nvPr/>
        </p:nvCxnSpPr>
        <p:spPr>
          <a:xfrm>
            <a:off x="3555499" y="3641655"/>
            <a:ext cx="0" cy="504875"/>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7414219" y="4075931"/>
            <a:ext cx="9258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5757352" y="3891265"/>
            <a:ext cx="1721882" cy="369332"/>
          </a:xfrm>
          <a:prstGeom prst="rect">
            <a:avLst/>
          </a:prstGeom>
          <a:noFill/>
          <a:ln>
            <a:noFill/>
          </a:ln>
        </p:spPr>
        <p:txBody>
          <a:bodyPr wrap="none" rtlCol="0">
            <a:spAutoFit/>
          </a:bodyPr>
          <a:lstStyle/>
          <a:p>
            <a:r>
              <a:rPr lang="en-US" altLang="ja-JP" dirty="0" smtClean="0">
                <a:solidFill>
                  <a:srgbClr val="FF0000"/>
                </a:solidFill>
              </a:rPr>
              <a:t>ACR2[F]</a:t>
            </a:r>
            <a:r>
              <a:rPr lang="ja-JP" altLang="en-US" dirty="0" smtClean="0">
                <a:solidFill>
                  <a:srgbClr val="FF0000"/>
                </a:solidFill>
              </a:rPr>
              <a:t>　</a:t>
            </a:r>
            <a:r>
              <a:rPr lang="en-US" altLang="ja-JP" dirty="0">
                <a:solidFill>
                  <a:srgbClr val="FF0000"/>
                </a:solidFill>
              </a:rPr>
              <a:t>0.21</a:t>
            </a:r>
            <a:r>
              <a:rPr lang="ja-JP" altLang="en-US" dirty="0" smtClean="0">
                <a:solidFill>
                  <a:srgbClr val="FF0000"/>
                </a:solidFill>
              </a:rPr>
              <a:t>℃</a:t>
            </a:r>
            <a:endParaRPr kumimoji="1" lang="ja-JP" altLang="en-US" dirty="0">
              <a:solidFill>
                <a:srgbClr val="FF0000"/>
              </a:solidFill>
            </a:endParaRPr>
          </a:p>
        </p:txBody>
      </p:sp>
      <p:cxnSp>
        <p:nvCxnSpPr>
          <p:cNvPr id="37" name="直線矢印コネクタ 36"/>
          <p:cNvCxnSpPr/>
          <p:nvPr/>
        </p:nvCxnSpPr>
        <p:spPr>
          <a:xfrm>
            <a:off x="7818130" y="3161417"/>
            <a:ext cx="0" cy="914515"/>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313780" y="5240680"/>
            <a:ext cx="4176561" cy="830997"/>
          </a:xfrm>
          <a:prstGeom prst="rect">
            <a:avLst/>
          </a:prstGeom>
          <a:noFill/>
        </p:spPr>
        <p:txBody>
          <a:bodyPr wrap="square" rtlCol="0">
            <a:spAutoFit/>
          </a:bodyPr>
          <a:lstStyle/>
          <a:p>
            <a:r>
              <a:rPr lang="ja-JP" altLang="en-US" sz="2400" dirty="0" smtClean="0">
                <a:solidFill>
                  <a:srgbClr val="FFFF00"/>
                </a:solidFill>
                <a:latin typeface="+mn-ea"/>
              </a:rPr>
              <a:t>ファンのない状態</a:t>
            </a:r>
            <a:r>
              <a:rPr kumimoji="1" lang="ja-JP" altLang="en-US" sz="2400" dirty="0" smtClean="0">
                <a:solidFill>
                  <a:srgbClr val="FFFF00"/>
                </a:solidFill>
                <a:latin typeface="+mn-ea"/>
              </a:rPr>
              <a:t>より</a:t>
            </a:r>
            <a:endParaRPr kumimoji="1" lang="en-US" altLang="ja-JP" sz="2400" dirty="0" smtClean="0">
              <a:solidFill>
                <a:srgbClr val="FFFF00"/>
              </a:solidFill>
              <a:latin typeface="+mn-ea"/>
            </a:endParaRPr>
          </a:p>
          <a:p>
            <a:r>
              <a:rPr kumimoji="1" lang="en-US" altLang="ja-JP" sz="2400" dirty="0" smtClean="0">
                <a:solidFill>
                  <a:srgbClr val="FFFF00"/>
                </a:solidFill>
                <a:latin typeface="+mn-ea"/>
              </a:rPr>
              <a:t>0.9℃</a:t>
            </a:r>
            <a:r>
              <a:rPr kumimoji="1" lang="ja-JP" altLang="en-US" sz="2400" dirty="0" smtClean="0">
                <a:solidFill>
                  <a:srgbClr val="FFFF00"/>
                </a:solidFill>
                <a:latin typeface="+mn-ea"/>
              </a:rPr>
              <a:t>誤差が小さい</a:t>
            </a:r>
            <a:endParaRPr kumimoji="1" lang="ja-JP" altLang="en-US" sz="2400" dirty="0">
              <a:solidFill>
                <a:srgbClr val="FFFF00"/>
              </a:solidFill>
              <a:latin typeface="+mn-ea"/>
            </a:endParaRPr>
          </a:p>
        </p:txBody>
      </p:sp>
      <p:sp>
        <p:nvSpPr>
          <p:cNvPr id="41" name="タイトル 1"/>
          <p:cNvSpPr txBox="1">
            <a:spLocks/>
          </p:cNvSpPr>
          <p:nvPr/>
        </p:nvSpPr>
        <p:spPr>
          <a:xfrm>
            <a:off x="304255" y="100608"/>
            <a:ext cx="2745828" cy="88086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smtClean="0">
                <a:solidFill>
                  <a:schemeClr val="bg1">
                    <a:lumMod val="95000"/>
                  </a:schemeClr>
                </a:solidFill>
                <a:latin typeface="+mn-ea"/>
                <a:ea typeface="+mn-ea"/>
              </a:rPr>
              <a:t>AC3+</a:t>
            </a:r>
            <a:r>
              <a:rPr lang="ja-JP" altLang="en-US" sz="2800" dirty="0" smtClean="0">
                <a:solidFill>
                  <a:schemeClr val="bg1">
                    <a:lumMod val="95000"/>
                  </a:schemeClr>
                </a:solidFill>
                <a:latin typeface="+mn-ea"/>
                <a:ea typeface="+mn-ea"/>
              </a:rPr>
              <a:t>ファン</a:t>
            </a:r>
            <a:endParaRPr lang="ja-JP" altLang="en-US" sz="2800" dirty="0">
              <a:solidFill>
                <a:schemeClr val="bg1">
                  <a:lumMod val="95000"/>
                </a:schemeClr>
              </a:solidFill>
              <a:latin typeface="+mn-ea"/>
              <a:ea typeface="+mn-ea"/>
            </a:endParaRPr>
          </a:p>
        </p:txBody>
      </p:sp>
      <p:sp>
        <p:nvSpPr>
          <p:cNvPr id="42" name="タイトル 1"/>
          <p:cNvSpPr txBox="1">
            <a:spLocks/>
          </p:cNvSpPr>
          <p:nvPr/>
        </p:nvSpPr>
        <p:spPr>
          <a:xfrm>
            <a:off x="4685754" y="100608"/>
            <a:ext cx="4047675" cy="88086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smtClean="0">
                <a:solidFill>
                  <a:schemeClr val="bg1">
                    <a:lumMod val="95000"/>
                  </a:schemeClr>
                </a:solidFill>
                <a:latin typeface="+mn-ea"/>
                <a:ea typeface="+mn-ea"/>
              </a:rPr>
              <a:t>ACR2+</a:t>
            </a:r>
            <a:r>
              <a:rPr lang="ja-JP" altLang="en-US" sz="2800" dirty="0" smtClean="0">
                <a:solidFill>
                  <a:schemeClr val="bg1">
                    <a:lumMod val="95000"/>
                  </a:schemeClr>
                </a:solidFill>
                <a:latin typeface="+mn-ea"/>
                <a:ea typeface="+mn-ea"/>
              </a:rPr>
              <a:t>ファン</a:t>
            </a:r>
            <a:endParaRPr lang="ja-JP" altLang="en-US" sz="2800" dirty="0">
              <a:solidFill>
                <a:schemeClr val="bg1">
                  <a:lumMod val="95000"/>
                </a:schemeClr>
              </a:solidFill>
              <a:latin typeface="+mn-ea"/>
              <a:ea typeface="+mn-ea"/>
            </a:endParaRPr>
          </a:p>
        </p:txBody>
      </p:sp>
      <p:sp>
        <p:nvSpPr>
          <p:cNvPr id="43" name="テキスト ボックス 42"/>
          <p:cNvSpPr txBox="1"/>
          <p:nvPr/>
        </p:nvSpPr>
        <p:spPr>
          <a:xfrm>
            <a:off x="4744542" y="5232457"/>
            <a:ext cx="4024370" cy="830997"/>
          </a:xfrm>
          <a:prstGeom prst="rect">
            <a:avLst/>
          </a:prstGeom>
          <a:noFill/>
        </p:spPr>
        <p:txBody>
          <a:bodyPr wrap="square" rtlCol="0">
            <a:spAutoFit/>
          </a:bodyPr>
          <a:lstStyle/>
          <a:p>
            <a:r>
              <a:rPr kumimoji="1" lang="ja-JP" altLang="en-US" sz="2400" dirty="0" smtClean="0">
                <a:solidFill>
                  <a:srgbClr val="FFFF00"/>
                </a:solidFill>
                <a:latin typeface="+mn-ea"/>
              </a:rPr>
              <a:t>ファンのない状態より</a:t>
            </a:r>
            <a:endParaRPr kumimoji="1" lang="en-US" altLang="ja-JP" sz="2400" dirty="0" smtClean="0">
              <a:solidFill>
                <a:srgbClr val="FFFF00"/>
              </a:solidFill>
              <a:latin typeface="+mn-ea"/>
            </a:endParaRPr>
          </a:p>
          <a:p>
            <a:r>
              <a:rPr kumimoji="1" lang="en-US" altLang="ja-JP" sz="2400" dirty="0" smtClean="0">
                <a:solidFill>
                  <a:srgbClr val="FFFF00"/>
                </a:solidFill>
                <a:latin typeface="+mn-ea"/>
              </a:rPr>
              <a:t>1.49</a:t>
            </a:r>
            <a:r>
              <a:rPr kumimoji="1" lang="ja-JP" altLang="en-US" sz="2400" dirty="0" smtClean="0">
                <a:solidFill>
                  <a:srgbClr val="FFFF00"/>
                </a:solidFill>
                <a:latin typeface="+mn-ea"/>
              </a:rPr>
              <a:t>℃誤差が小さい</a:t>
            </a:r>
            <a:endParaRPr kumimoji="1" lang="ja-JP" altLang="en-US" sz="2400" dirty="0">
              <a:solidFill>
                <a:srgbClr val="FFFF00"/>
              </a:solidFill>
              <a:latin typeface="+mn-ea"/>
            </a:endParaRPr>
          </a:p>
        </p:txBody>
      </p:sp>
      <p:sp>
        <p:nvSpPr>
          <p:cNvPr id="44" name="テキスト ボックス 43"/>
          <p:cNvSpPr txBox="1"/>
          <p:nvPr/>
        </p:nvSpPr>
        <p:spPr>
          <a:xfrm>
            <a:off x="2339752" y="6168229"/>
            <a:ext cx="6429160" cy="523220"/>
          </a:xfrm>
          <a:prstGeom prst="rect">
            <a:avLst/>
          </a:prstGeom>
          <a:solidFill>
            <a:schemeClr val="accent5">
              <a:lumMod val="50000"/>
            </a:schemeClr>
          </a:solidFill>
          <a:ln w="9525">
            <a:solidFill>
              <a:schemeClr val="bg1"/>
            </a:solidFill>
          </a:ln>
        </p:spPr>
        <p:txBody>
          <a:bodyPr wrap="square" rtlCol="0">
            <a:spAutoFit/>
          </a:bodyPr>
          <a:lstStyle/>
          <a:p>
            <a:pPr algn="r"/>
            <a:r>
              <a:rPr kumimoji="1" lang="ja-JP" altLang="en-US" sz="2800" dirty="0" smtClean="0">
                <a:solidFill>
                  <a:schemeClr val="bg1"/>
                </a:solidFill>
                <a:latin typeface="+mn-ea"/>
              </a:rPr>
              <a:t>→どの形状でも</a:t>
            </a:r>
            <a:r>
              <a:rPr lang="ja-JP" altLang="en-US" sz="2800" dirty="0" smtClean="0">
                <a:solidFill>
                  <a:schemeClr val="bg1"/>
                </a:solidFill>
                <a:latin typeface="+mn-ea"/>
              </a:rPr>
              <a:t>ファンによる効果は大きい</a:t>
            </a:r>
            <a:endParaRPr kumimoji="1" lang="ja-JP" altLang="en-US" sz="2800" dirty="0">
              <a:solidFill>
                <a:schemeClr val="bg1"/>
              </a:solidFill>
              <a:latin typeface="+mn-ea"/>
            </a:endParaRPr>
          </a:p>
        </p:txBody>
      </p:sp>
      <p:sp>
        <p:nvSpPr>
          <p:cNvPr id="45" name="正方形/長方形 44"/>
          <p:cNvSpPr/>
          <p:nvPr/>
        </p:nvSpPr>
        <p:spPr>
          <a:xfrm>
            <a:off x="379806" y="756729"/>
            <a:ext cx="1537423" cy="38044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370281" y="716117"/>
            <a:ext cx="1009572" cy="461665"/>
          </a:xfrm>
          <a:prstGeom prst="rect">
            <a:avLst/>
          </a:prstGeom>
          <a:noFill/>
        </p:spPr>
        <p:txBody>
          <a:bodyPr wrap="none" rtlCol="0">
            <a:spAutoFit/>
          </a:bodyPr>
          <a:lstStyle/>
          <a:p>
            <a:r>
              <a:rPr kumimoji="1" lang="en-US" altLang="ja-JP" sz="2400" dirty="0" smtClean="0">
                <a:solidFill>
                  <a:schemeClr val="bg1">
                    <a:lumMod val="95000"/>
                  </a:schemeClr>
                </a:solidFill>
              </a:rPr>
              <a:t>AC3[F]</a:t>
            </a:r>
            <a:endParaRPr kumimoji="1" lang="ja-JP" altLang="en-US" sz="2400" dirty="0">
              <a:solidFill>
                <a:schemeClr val="bg1">
                  <a:lumMod val="95000"/>
                </a:schemeClr>
              </a:solidFill>
            </a:endParaRPr>
          </a:p>
        </p:txBody>
      </p:sp>
      <p:sp>
        <p:nvSpPr>
          <p:cNvPr id="47" name="正方形/長方形 46"/>
          <p:cNvSpPr/>
          <p:nvPr/>
        </p:nvSpPr>
        <p:spPr>
          <a:xfrm>
            <a:off x="4735016" y="756730"/>
            <a:ext cx="1537423" cy="38044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4744541" y="718630"/>
            <a:ext cx="1176284" cy="461665"/>
          </a:xfrm>
          <a:prstGeom prst="rect">
            <a:avLst/>
          </a:prstGeom>
          <a:noFill/>
        </p:spPr>
        <p:txBody>
          <a:bodyPr wrap="none" rtlCol="0">
            <a:spAutoFit/>
          </a:bodyPr>
          <a:lstStyle/>
          <a:p>
            <a:r>
              <a:rPr kumimoji="1" lang="en-US" altLang="ja-JP" sz="2400" dirty="0" smtClean="0">
                <a:solidFill>
                  <a:schemeClr val="bg1">
                    <a:lumMod val="95000"/>
                  </a:schemeClr>
                </a:solidFill>
              </a:rPr>
              <a:t>ACR2[F]</a:t>
            </a:r>
            <a:endParaRPr kumimoji="1" lang="ja-JP" altLang="en-US" sz="2400" dirty="0">
              <a:solidFill>
                <a:schemeClr val="bg1">
                  <a:lumMod val="95000"/>
                </a:schemeClr>
              </a:solidFill>
            </a:endParaRPr>
          </a:p>
        </p:txBody>
      </p:sp>
      <p:cxnSp>
        <p:nvCxnSpPr>
          <p:cNvPr id="39" name="直線コネクタ 38"/>
          <p:cNvCxnSpPr/>
          <p:nvPr/>
        </p:nvCxnSpPr>
        <p:spPr>
          <a:xfrm>
            <a:off x="7414219" y="3161417"/>
            <a:ext cx="925881"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6005875" y="2968818"/>
            <a:ext cx="1475019" cy="369332"/>
          </a:xfrm>
          <a:prstGeom prst="rect">
            <a:avLst/>
          </a:prstGeom>
          <a:noFill/>
        </p:spPr>
        <p:txBody>
          <a:bodyPr wrap="none" rtlCol="0">
            <a:spAutoFit/>
          </a:bodyPr>
          <a:lstStyle/>
          <a:p>
            <a:r>
              <a:rPr kumimoji="1" lang="en-US" altLang="ja-JP" dirty="0" smtClean="0"/>
              <a:t>ACR2</a:t>
            </a:r>
            <a:r>
              <a:rPr kumimoji="1" lang="ja-JP" altLang="en-US" dirty="0" smtClean="0"/>
              <a:t>　</a:t>
            </a:r>
            <a:r>
              <a:rPr lang="en-US" altLang="ja-JP" dirty="0"/>
              <a:t>1.70</a:t>
            </a:r>
            <a:r>
              <a:rPr kumimoji="1" lang="ja-JP" altLang="en-US" dirty="0" smtClean="0"/>
              <a:t>℃</a:t>
            </a:r>
            <a:endParaRPr kumimoji="1" lang="ja-JP" altLang="en-US" dirty="0"/>
          </a:p>
        </p:txBody>
      </p:sp>
      <p:cxnSp>
        <p:nvCxnSpPr>
          <p:cNvPr id="50" name="直線コネクタ 49"/>
          <p:cNvCxnSpPr/>
          <p:nvPr/>
        </p:nvCxnSpPr>
        <p:spPr>
          <a:xfrm>
            <a:off x="3161113" y="3640063"/>
            <a:ext cx="925881"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1867405" y="3456989"/>
            <a:ext cx="1349985" cy="369332"/>
          </a:xfrm>
          <a:prstGeom prst="rect">
            <a:avLst/>
          </a:prstGeom>
          <a:noFill/>
        </p:spPr>
        <p:txBody>
          <a:bodyPr wrap="none" rtlCol="0">
            <a:spAutoFit/>
          </a:bodyPr>
          <a:lstStyle/>
          <a:p>
            <a:r>
              <a:rPr kumimoji="1" lang="en-US" altLang="ja-JP" dirty="0" smtClean="0"/>
              <a:t>AC3</a:t>
            </a:r>
            <a:r>
              <a:rPr kumimoji="1" lang="ja-JP" altLang="en-US" dirty="0" smtClean="0"/>
              <a:t>　</a:t>
            </a:r>
            <a:r>
              <a:rPr lang="en-US" altLang="ja-JP" dirty="0"/>
              <a:t>0.94</a:t>
            </a:r>
            <a:r>
              <a:rPr kumimoji="1" lang="ja-JP" altLang="en-US" dirty="0" smtClean="0"/>
              <a:t>℃</a:t>
            </a:r>
            <a:endParaRPr kumimoji="1" lang="ja-JP" altLang="en-US" dirty="0"/>
          </a:p>
        </p:txBody>
      </p:sp>
      <p:sp>
        <p:nvSpPr>
          <p:cNvPr id="52" name="テキスト ボックス 51"/>
          <p:cNvSpPr txBox="1"/>
          <p:nvPr/>
        </p:nvSpPr>
        <p:spPr>
          <a:xfrm>
            <a:off x="3641229" y="3688690"/>
            <a:ext cx="824265" cy="369332"/>
          </a:xfrm>
          <a:prstGeom prst="rect">
            <a:avLst/>
          </a:prstGeom>
          <a:noFill/>
          <a:ln>
            <a:noFill/>
          </a:ln>
        </p:spPr>
        <p:txBody>
          <a:bodyPr wrap="none" rtlCol="0">
            <a:spAutoFit/>
          </a:bodyPr>
          <a:lstStyle/>
          <a:p>
            <a:r>
              <a:rPr lang="en-US" altLang="ja-JP" dirty="0" smtClean="0">
                <a:solidFill>
                  <a:srgbClr val="00B0F0"/>
                </a:solidFill>
              </a:rPr>
              <a:t>0.90</a:t>
            </a:r>
            <a:r>
              <a:rPr lang="ja-JP" altLang="en-US" dirty="0" smtClean="0">
                <a:solidFill>
                  <a:srgbClr val="00B0F0"/>
                </a:solidFill>
              </a:rPr>
              <a:t>℃</a:t>
            </a:r>
            <a:endParaRPr kumimoji="1" lang="ja-JP" altLang="en-US" dirty="0">
              <a:solidFill>
                <a:srgbClr val="00B0F0"/>
              </a:solidFill>
            </a:endParaRPr>
          </a:p>
        </p:txBody>
      </p:sp>
      <p:sp>
        <p:nvSpPr>
          <p:cNvPr id="53" name="テキスト ボックス 52"/>
          <p:cNvSpPr txBox="1"/>
          <p:nvPr/>
        </p:nvSpPr>
        <p:spPr>
          <a:xfrm>
            <a:off x="7996207" y="3456989"/>
            <a:ext cx="824265" cy="369332"/>
          </a:xfrm>
          <a:prstGeom prst="rect">
            <a:avLst/>
          </a:prstGeom>
          <a:noFill/>
          <a:ln>
            <a:noFill/>
          </a:ln>
        </p:spPr>
        <p:txBody>
          <a:bodyPr wrap="none" rtlCol="0">
            <a:spAutoFit/>
          </a:bodyPr>
          <a:lstStyle/>
          <a:p>
            <a:r>
              <a:rPr lang="en-US" altLang="ja-JP" dirty="0">
                <a:solidFill>
                  <a:srgbClr val="00B0F0"/>
                </a:solidFill>
              </a:rPr>
              <a:t>1.49</a:t>
            </a:r>
            <a:r>
              <a:rPr lang="ja-JP" altLang="en-US" dirty="0" smtClean="0">
                <a:solidFill>
                  <a:srgbClr val="00B0F0"/>
                </a:solidFill>
              </a:rPr>
              <a:t>℃</a:t>
            </a:r>
            <a:endParaRPr kumimoji="1" lang="ja-JP" altLang="en-US" dirty="0">
              <a:solidFill>
                <a:srgbClr val="00B0F0"/>
              </a:solidFill>
            </a:endParaRPr>
          </a:p>
        </p:txBody>
      </p:sp>
    </p:spTree>
    <p:custDataLst>
      <p:tags r:id="rId1"/>
    </p:custDataLst>
    <p:extLst>
      <p:ext uri="{BB962C8B-B14F-4D97-AF65-F5344CB8AC3E}">
        <p14:creationId xmlns:p14="http://schemas.microsoft.com/office/powerpoint/2010/main" val="3836069832"/>
      </p:ext>
    </p:extLst>
  </p:cSld>
  <p:clrMapOvr>
    <a:masterClrMapping/>
  </p:clrMapOvr>
  <mc:AlternateContent xmlns:mc="http://schemas.openxmlformats.org/markup-compatibility/2006">
    <mc:Choice xmlns:p14="http://schemas.microsoft.com/office/powerpoint/2010/main" Requires="p14">
      <p:transition spd="slow" p14:dur="2000" advTm="5706"/>
    </mc:Choice>
    <mc:Fallback>
      <p:transition spd="slow" advTm="57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up)">
                                      <p:cBhvr>
                                        <p:cTn id="7" dur="500"/>
                                        <p:tgtEl>
                                          <p:spTgt spid="53"/>
                                        </p:tgtEl>
                                      </p:cBhvr>
                                    </p:animEffect>
                                  </p:childTnLst>
                                </p:cTn>
                              </p:par>
                              <p:par>
                                <p:cTn id="8" presetID="22" presetClass="entr" presetSubtype="1"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up)">
                                      <p:cBhvr>
                                        <p:cTn id="10" dur="500"/>
                                        <p:tgtEl>
                                          <p:spTgt spid="3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up)">
                                      <p:cBhvr>
                                        <p:cTn id="13" dur="500"/>
                                        <p:tgtEl>
                                          <p:spTgt spid="52"/>
                                        </p:tgtEl>
                                      </p:cBhvr>
                                    </p:animEffect>
                                  </p:childTnLst>
                                </p:cTn>
                              </p:par>
                              <p:par>
                                <p:cTn id="14" presetID="22" presetClass="entr" presetSubtype="1"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up)">
                                      <p:cBhvr>
                                        <p:cTn id="16" dur="500"/>
                                        <p:tgtEl>
                                          <p:spTgt spid="30"/>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up)">
                                      <p:cBhvr>
                                        <p:cTn id="19" dur="500"/>
                                        <p:tgtEl>
                                          <p:spTgt spid="40"/>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up)">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randombar(horizontal)">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3" grpId="0"/>
      <p:bldP spid="44" grpId="0" animBg="1"/>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4541" y="2263409"/>
            <a:ext cx="3998413" cy="29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805" y="2272935"/>
            <a:ext cx="4006143" cy="2948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6" descr="C:\Users\成田健一\Downloads\DSC_020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3169" t="12941" r="28546" b="19178"/>
          <a:stretch/>
        </p:blipFill>
        <p:spPr bwMode="auto">
          <a:xfrm>
            <a:off x="4757288" y="766255"/>
            <a:ext cx="1515152" cy="1511100"/>
          </a:xfrm>
          <a:prstGeom prst="rect">
            <a:avLst/>
          </a:prstGeom>
          <a:noFill/>
          <a:extLst>
            <a:ext uri="{909E8E84-426E-40DD-AFC4-6F175D3DCCD1}">
              <a14:hiddenFill xmlns:a14="http://schemas.microsoft.com/office/drawing/2010/main">
                <a:solidFill>
                  <a:srgbClr val="FFFFFF"/>
                </a:solidFill>
              </a14:hiddenFill>
            </a:ext>
          </a:extLst>
        </p:spPr>
      </p:pic>
      <p:sp>
        <p:nvSpPr>
          <p:cNvPr id="15" name="正方形/長方形 14"/>
          <p:cNvSpPr/>
          <p:nvPr/>
        </p:nvSpPr>
        <p:spPr>
          <a:xfrm>
            <a:off x="6274236" y="766254"/>
            <a:ext cx="2468719" cy="1506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コンテンツ プレースホルダー 3" descr="C:\Users\成田健一\Desktop\保坂\画像\P1000401.JPG"/>
          <p:cNvPicPr>
            <a:picLocks noGrp="1"/>
          </p:cNvPicPr>
          <p:nvPr>
            <p:ph idx="1"/>
          </p:nvPr>
        </p:nvPicPr>
        <p:blipFill rotWithShape="1">
          <a:blip r:embed="rId7" cstate="print">
            <a:extLst>
              <a:ext uri="{28A0092B-C50C-407E-A947-70E740481C1C}">
                <a14:useLocalDpi xmlns:a14="http://schemas.microsoft.com/office/drawing/2010/main" val="0"/>
              </a:ext>
            </a:extLst>
          </a:blip>
          <a:srcRect l="29767" t="23372" r="28732" b="22033"/>
          <a:stretch/>
        </p:blipFill>
        <p:spPr bwMode="auto">
          <a:xfrm>
            <a:off x="381678" y="764726"/>
            <a:ext cx="1535551" cy="1519246"/>
          </a:xfrm>
          <a:prstGeom prst="rect">
            <a:avLst/>
          </a:prstGeom>
          <a:noFill/>
          <a:ln>
            <a:noFill/>
          </a:ln>
          <a:extLst>
            <a:ext uri="{53640926-AAD7-44D8-BBD7-CCE9431645EC}">
              <a14:shadowObscured xmlns:a14="http://schemas.microsoft.com/office/drawing/2010/main"/>
            </a:ext>
          </a:extLst>
        </p:spPr>
      </p:pic>
      <p:sp>
        <p:nvSpPr>
          <p:cNvPr id="11" name="正方形/長方形 10"/>
          <p:cNvSpPr/>
          <p:nvPr/>
        </p:nvSpPr>
        <p:spPr>
          <a:xfrm>
            <a:off x="1917229" y="766255"/>
            <a:ext cx="2468719" cy="1506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p:cNvGrpSpPr/>
          <p:nvPr/>
        </p:nvGrpSpPr>
        <p:grpSpPr>
          <a:xfrm>
            <a:off x="1732846" y="3473933"/>
            <a:ext cx="2344623" cy="369332"/>
            <a:chOff x="1723321" y="4245458"/>
            <a:chExt cx="2344623" cy="369332"/>
          </a:xfrm>
        </p:grpSpPr>
        <p:cxnSp>
          <p:nvCxnSpPr>
            <p:cNvPr id="26" name="直線コネクタ 25"/>
            <p:cNvCxnSpPr/>
            <p:nvPr/>
          </p:nvCxnSpPr>
          <p:spPr>
            <a:xfrm>
              <a:off x="3142063" y="4430124"/>
              <a:ext cx="9258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1723321" y="4245458"/>
              <a:ext cx="1475019" cy="369332"/>
            </a:xfrm>
            <a:prstGeom prst="rect">
              <a:avLst/>
            </a:prstGeom>
            <a:noFill/>
            <a:ln>
              <a:noFill/>
            </a:ln>
          </p:spPr>
          <p:txBody>
            <a:bodyPr wrap="none" rtlCol="0">
              <a:spAutoFit/>
            </a:bodyPr>
            <a:lstStyle/>
            <a:p>
              <a:r>
                <a:rPr lang="en-US" altLang="ja-JP" dirty="0" smtClean="0">
                  <a:solidFill>
                    <a:srgbClr val="FF0000"/>
                  </a:solidFill>
                </a:rPr>
                <a:t>ACR1</a:t>
              </a:r>
              <a:r>
                <a:rPr lang="ja-JP" altLang="en-US" dirty="0" smtClean="0">
                  <a:solidFill>
                    <a:srgbClr val="FF0000"/>
                  </a:solidFill>
                </a:rPr>
                <a:t>　</a:t>
              </a:r>
              <a:r>
                <a:rPr lang="en-US" altLang="ja-JP" dirty="0" smtClean="0">
                  <a:solidFill>
                    <a:srgbClr val="FF0000"/>
                  </a:solidFill>
                </a:rPr>
                <a:t>0.89</a:t>
              </a:r>
              <a:r>
                <a:rPr lang="ja-JP" altLang="en-US" dirty="0" smtClean="0">
                  <a:solidFill>
                    <a:srgbClr val="FF0000"/>
                  </a:solidFill>
                </a:rPr>
                <a:t>℃</a:t>
              </a:r>
              <a:endParaRPr kumimoji="1" lang="ja-JP" altLang="en-US" dirty="0">
                <a:solidFill>
                  <a:srgbClr val="FF0000"/>
                </a:solidFill>
              </a:endParaRPr>
            </a:p>
          </p:txBody>
        </p:sp>
      </p:grpSp>
      <p:cxnSp>
        <p:nvCxnSpPr>
          <p:cNvPr id="35" name="直線コネクタ 34"/>
          <p:cNvCxnSpPr/>
          <p:nvPr/>
        </p:nvCxnSpPr>
        <p:spPr>
          <a:xfrm>
            <a:off x="7414219" y="3801115"/>
            <a:ext cx="9258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6185977" y="3616449"/>
            <a:ext cx="1293944" cy="369332"/>
          </a:xfrm>
          <a:prstGeom prst="rect">
            <a:avLst/>
          </a:prstGeom>
          <a:noFill/>
          <a:ln>
            <a:noFill/>
          </a:ln>
        </p:spPr>
        <p:txBody>
          <a:bodyPr wrap="none" rtlCol="0">
            <a:spAutoFit/>
          </a:bodyPr>
          <a:lstStyle/>
          <a:p>
            <a:r>
              <a:rPr lang="en-US" altLang="ja-JP" dirty="0" smtClean="0">
                <a:solidFill>
                  <a:srgbClr val="FF0000"/>
                </a:solidFill>
              </a:rPr>
              <a:t>MP</a:t>
            </a:r>
            <a:r>
              <a:rPr lang="ja-JP" altLang="en-US" dirty="0" smtClean="0">
                <a:solidFill>
                  <a:srgbClr val="FF0000"/>
                </a:solidFill>
              </a:rPr>
              <a:t>　</a:t>
            </a:r>
            <a:r>
              <a:rPr lang="en-US" altLang="ja-JP" dirty="0">
                <a:solidFill>
                  <a:srgbClr val="FF0000"/>
                </a:solidFill>
              </a:rPr>
              <a:t>0.60</a:t>
            </a:r>
            <a:r>
              <a:rPr lang="ja-JP" altLang="en-US" dirty="0" smtClean="0">
                <a:solidFill>
                  <a:srgbClr val="FF0000"/>
                </a:solidFill>
              </a:rPr>
              <a:t>℃</a:t>
            </a:r>
            <a:endParaRPr kumimoji="1" lang="ja-JP" altLang="en-US" dirty="0">
              <a:solidFill>
                <a:srgbClr val="FF0000"/>
              </a:solidFill>
            </a:endParaRPr>
          </a:p>
        </p:txBody>
      </p:sp>
      <p:cxnSp>
        <p:nvCxnSpPr>
          <p:cNvPr id="37" name="直線矢印コネクタ 36"/>
          <p:cNvCxnSpPr/>
          <p:nvPr/>
        </p:nvCxnSpPr>
        <p:spPr>
          <a:xfrm>
            <a:off x="7818130" y="3749980"/>
            <a:ext cx="0" cy="51137"/>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1" name="タイトル 1"/>
          <p:cNvSpPr txBox="1">
            <a:spLocks/>
          </p:cNvSpPr>
          <p:nvPr/>
        </p:nvSpPr>
        <p:spPr>
          <a:xfrm>
            <a:off x="285205" y="100608"/>
            <a:ext cx="4072168" cy="88086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solidFill>
                  <a:schemeClr val="bg1">
                    <a:lumMod val="95000"/>
                  </a:schemeClr>
                </a:solidFill>
                <a:latin typeface="+mn-ea"/>
                <a:ea typeface="+mn-ea"/>
              </a:rPr>
              <a:t>ファン無で性能が良かったシェルター</a:t>
            </a:r>
            <a:endParaRPr lang="ja-JP" altLang="en-US" sz="1800" dirty="0">
              <a:solidFill>
                <a:schemeClr val="bg1">
                  <a:lumMod val="95000"/>
                </a:schemeClr>
              </a:solidFill>
              <a:latin typeface="+mn-ea"/>
              <a:ea typeface="+mn-ea"/>
            </a:endParaRPr>
          </a:p>
        </p:txBody>
      </p:sp>
      <p:sp>
        <p:nvSpPr>
          <p:cNvPr id="42" name="タイトル 1"/>
          <p:cNvSpPr txBox="1">
            <a:spLocks/>
          </p:cNvSpPr>
          <p:nvPr/>
        </p:nvSpPr>
        <p:spPr>
          <a:xfrm>
            <a:off x="4666704" y="100608"/>
            <a:ext cx="4047675" cy="88086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solidFill>
                  <a:schemeClr val="bg1">
                    <a:lumMod val="95000"/>
                  </a:schemeClr>
                </a:solidFill>
                <a:latin typeface="+mn-ea"/>
                <a:ea typeface="+mn-ea"/>
              </a:rPr>
              <a:t>皿型のシェルター</a:t>
            </a:r>
            <a:endParaRPr lang="ja-JP" altLang="en-US" sz="2800" dirty="0">
              <a:solidFill>
                <a:schemeClr val="bg1">
                  <a:lumMod val="95000"/>
                </a:schemeClr>
              </a:solidFill>
              <a:latin typeface="+mn-ea"/>
              <a:ea typeface="+mn-ea"/>
            </a:endParaRPr>
          </a:p>
        </p:txBody>
      </p:sp>
      <p:sp>
        <p:nvSpPr>
          <p:cNvPr id="43" name="テキスト ボックス 42"/>
          <p:cNvSpPr txBox="1"/>
          <p:nvPr/>
        </p:nvSpPr>
        <p:spPr>
          <a:xfrm>
            <a:off x="1148518" y="5232457"/>
            <a:ext cx="7620396" cy="461665"/>
          </a:xfrm>
          <a:prstGeom prst="rect">
            <a:avLst/>
          </a:prstGeom>
          <a:noFill/>
        </p:spPr>
        <p:txBody>
          <a:bodyPr wrap="square" rtlCol="0">
            <a:spAutoFit/>
          </a:bodyPr>
          <a:lstStyle/>
          <a:p>
            <a:pPr algn="r"/>
            <a:r>
              <a:rPr kumimoji="1" lang="ja-JP" altLang="en-US" sz="2400" dirty="0" smtClean="0">
                <a:solidFill>
                  <a:srgbClr val="FFFF00"/>
                </a:solidFill>
                <a:latin typeface="+mn-ea"/>
              </a:rPr>
              <a:t>皿型のシェルターは日射量が高い時に安定している</a:t>
            </a:r>
            <a:endParaRPr kumimoji="1" lang="ja-JP" altLang="en-US" sz="2400" dirty="0">
              <a:solidFill>
                <a:srgbClr val="FFFF00"/>
              </a:solidFill>
              <a:latin typeface="+mn-ea"/>
            </a:endParaRPr>
          </a:p>
        </p:txBody>
      </p:sp>
      <p:sp>
        <p:nvSpPr>
          <p:cNvPr id="44" name="テキスト ボックス 43"/>
          <p:cNvSpPr txBox="1"/>
          <p:nvPr/>
        </p:nvSpPr>
        <p:spPr>
          <a:xfrm>
            <a:off x="971600" y="6168229"/>
            <a:ext cx="7797312" cy="523220"/>
          </a:xfrm>
          <a:prstGeom prst="rect">
            <a:avLst/>
          </a:prstGeom>
          <a:solidFill>
            <a:schemeClr val="accent5">
              <a:lumMod val="50000"/>
            </a:schemeClr>
          </a:solidFill>
          <a:ln w="12700">
            <a:solidFill>
              <a:schemeClr val="bg1"/>
            </a:solidFill>
          </a:ln>
        </p:spPr>
        <p:txBody>
          <a:bodyPr wrap="square" rtlCol="0">
            <a:spAutoFit/>
          </a:bodyPr>
          <a:lstStyle/>
          <a:p>
            <a:pPr algn="r"/>
            <a:r>
              <a:rPr kumimoji="1" lang="ja-JP" altLang="en-US" sz="2800" dirty="0" smtClean="0">
                <a:solidFill>
                  <a:schemeClr val="bg1"/>
                </a:solidFill>
                <a:latin typeface="+mn-ea"/>
              </a:rPr>
              <a:t>→ファンを付けない場合は皿型のシェルターが良い</a:t>
            </a:r>
            <a:endParaRPr kumimoji="1" lang="ja-JP" altLang="en-US" sz="2800" dirty="0">
              <a:solidFill>
                <a:schemeClr val="bg1"/>
              </a:solidFill>
              <a:latin typeface="+mn-ea"/>
            </a:endParaRPr>
          </a:p>
        </p:txBody>
      </p:sp>
      <p:sp>
        <p:nvSpPr>
          <p:cNvPr id="45" name="正方形/長方形 44"/>
          <p:cNvSpPr/>
          <p:nvPr/>
        </p:nvSpPr>
        <p:spPr>
          <a:xfrm>
            <a:off x="379806" y="756729"/>
            <a:ext cx="1537423" cy="38044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370281" y="716117"/>
            <a:ext cx="846065" cy="461665"/>
          </a:xfrm>
          <a:prstGeom prst="rect">
            <a:avLst/>
          </a:prstGeom>
          <a:noFill/>
        </p:spPr>
        <p:txBody>
          <a:bodyPr wrap="none" rtlCol="0">
            <a:spAutoFit/>
          </a:bodyPr>
          <a:lstStyle/>
          <a:p>
            <a:r>
              <a:rPr kumimoji="1" lang="en-US" altLang="ja-JP" sz="2400" dirty="0" smtClean="0">
                <a:solidFill>
                  <a:schemeClr val="bg1">
                    <a:lumMod val="95000"/>
                  </a:schemeClr>
                </a:solidFill>
              </a:rPr>
              <a:t>ACR1</a:t>
            </a:r>
            <a:endParaRPr kumimoji="1" lang="ja-JP" altLang="en-US" sz="2400" dirty="0">
              <a:solidFill>
                <a:schemeClr val="bg1">
                  <a:lumMod val="95000"/>
                </a:schemeClr>
              </a:solidFill>
            </a:endParaRPr>
          </a:p>
        </p:txBody>
      </p:sp>
      <p:sp>
        <p:nvSpPr>
          <p:cNvPr id="47" name="正方形/長方形 46"/>
          <p:cNvSpPr/>
          <p:nvPr/>
        </p:nvSpPr>
        <p:spPr>
          <a:xfrm>
            <a:off x="4735016" y="756730"/>
            <a:ext cx="1537423" cy="38044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4744541" y="718630"/>
            <a:ext cx="606256" cy="461665"/>
          </a:xfrm>
          <a:prstGeom prst="rect">
            <a:avLst/>
          </a:prstGeom>
          <a:noFill/>
        </p:spPr>
        <p:txBody>
          <a:bodyPr wrap="none" rtlCol="0">
            <a:spAutoFit/>
          </a:bodyPr>
          <a:lstStyle/>
          <a:p>
            <a:r>
              <a:rPr kumimoji="1" lang="en-US" altLang="ja-JP" sz="2400" dirty="0" smtClean="0">
                <a:solidFill>
                  <a:schemeClr val="bg1">
                    <a:lumMod val="95000"/>
                  </a:schemeClr>
                </a:solidFill>
              </a:rPr>
              <a:t>MP</a:t>
            </a:r>
            <a:endParaRPr kumimoji="1" lang="ja-JP" altLang="en-US" sz="2400" dirty="0">
              <a:solidFill>
                <a:schemeClr val="bg1">
                  <a:lumMod val="95000"/>
                </a:schemeClr>
              </a:solidFill>
            </a:endParaRPr>
          </a:p>
        </p:txBody>
      </p:sp>
      <p:pic>
        <p:nvPicPr>
          <p:cNvPr id="3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74532" y="926659"/>
            <a:ext cx="1445903" cy="1204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8" name="直線コネクタ 37"/>
          <p:cNvCxnSpPr/>
          <p:nvPr/>
        </p:nvCxnSpPr>
        <p:spPr>
          <a:xfrm>
            <a:off x="4013156" y="3653012"/>
            <a:ext cx="4365044"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8048298" y="3317354"/>
            <a:ext cx="824265" cy="369332"/>
          </a:xfrm>
          <a:prstGeom prst="rect">
            <a:avLst/>
          </a:prstGeom>
          <a:noFill/>
          <a:ln>
            <a:noFill/>
          </a:ln>
        </p:spPr>
        <p:txBody>
          <a:bodyPr wrap="none" rtlCol="0">
            <a:spAutoFit/>
          </a:bodyPr>
          <a:lstStyle/>
          <a:p>
            <a:r>
              <a:rPr lang="en-US" altLang="ja-JP" dirty="0" smtClean="0">
                <a:solidFill>
                  <a:srgbClr val="00B0F0"/>
                </a:solidFill>
              </a:rPr>
              <a:t>0.29</a:t>
            </a:r>
            <a:r>
              <a:rPr lang="ja-JP" altLang="en-US" dirty="0" smtClean="0">
                <a:solidFill>
                  <a:srgbClr val="00B0F0"/>
                </a:solidFill>
              </a:rPr>
              <a:t>℃</a:t>
            </a:r>
            <a:endParaRPr kumimoji="1" lang="ja-JP" altLang="en-US" dirty="0">
              <a:solidFill>
                <a:srgbClr val="00B0F0"/>
              </a:solidFill>
            </a:endParaRPr>
          </a:p>
        </p:txBody>
      </p:sp>
      <p:pic>
        <p:nvPicPr>
          <p:cNvPr id="49"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7880" y="766254"/>
            <a:ext cx="25003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52437873"/>
      </p:ext>
    </p:extLst>
  </p:cSld>
  <p:clrMapOvr>
    <a:masterClrMapping/>
  </p:clrMapOvr>
  <mc:AlternateContent xmlns:mc="http://schemas.openxmlformats.org/markup-compatibility/2006">
    <mc:Choice xmlns:p14="http://schemas.microsoft.com/office/powerpoint/2010/main" Requires="p14">
      <p:transition spd="slow" p14:dur="2000" advTm="7877"/>
    </mc:Choice>
    <mc:Fallback>
      <p:transition spd="slow" advTm="78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par>
                                <p:cTn id="11" presetID="22" presetClass="entr" presetSubtype="8"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randombar(horizontal)">
                                      <p:cBhvr>
                                        <p:cTn id="2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animBg="1"/>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127"/>
            <a:ext cx="8229600" cy="1143000"/>
          </a:xfrm>
        </p:spPr>
        <p:txBody>
          <a:bodyPr/>
          <a:lstStyle/>
          <a:p>
            <a:r>
              <a:rPr kumimoji="1" lang="ja-JP" altLang="en-US" dirty="0" smtClean="0">
                <a:solidFill>
                  <a:schemeClr val="bg1">
                    <a:lumMod val="95000"/>
                  </a:schemeClr>
                </a:solidFill>
              </a:rPr>
              <a:t>まとめ</a:t>
            </a:r>
            <a:endParaRPr kumimoji="1" lang="ja-JP" altLang="en-US" dirty="0">
              <a:solidFill>
                <a:schemeClr val="bg1">
                  <a:lumMod val="95000"/>
                </a:schemeClr>
              </a:solidFill>
            </a:endParaRPr>
          </a:p>
        </p:txBody>
      </p:sp>
      <p:sp>
        <p:nvSpPr>
          <p:cNvPr id="3" name="コンテンツ プレースホルダー 2"/>
          <p:cNvSpPr>
            <a:spLocks noGrp="1"/>
          </p:cNvSpPr>
          <p:nvPr>
            <p:ph idx="1"/>
          </p:nvPr>
        </p:nvSpPr>
        <p:spPr>
          <a:xfrm>
            <a:off x="323528" y="1150268"/>
            <a:ext cx="8496944" cy="5519092"/>
          </a:xfrm>
        </p:spPr>
        <p:txBody>
          <a:bodyPr>
            <a:noAutofit/>
          </a:bodyPr>
          <a:lstStyle/>
          <a:p>
            <a:pPr marL="0" indent="0">
              <a:lnSpc>
                <a:spcPct val="150000"/>
              </a:lnSpc>
              <a:buNone/>
            </a:pPr>
            <a:r>
              <a:rPr lang="ja-JP" altLang="en-US" sz="2400" dirty="0" smtClean="0">
                <a:solidFill>
                  <a:schemeClr val="bg1">
                    <a:lumMod val="95000"/>
                  </a:schemeClr>
                </a:solidFill>
                <a:latin typeface="+mn-ea"/>
              </a:rPr>
              <a:t>①</a:t>
            </a:r>
            <a:r>
              <a:rPr lang="ja-JP" altLang="en-US" sz="2400" dirty="0">
                <a:solidFill>
                  <a:schemeClr val="bg1">
                    <a:lumMod val="95000"/>
                  </a:schemeClr>
                </a:solidFill>
                <a:latin typeface="+mn-ea"/>
              </a:rPr>
              <a:t>塩ビパイプのみでは温度計のみの状態より性能が下がる　</a:t>
            </a:r>
            <a:endParaRPr lang="en-US" altLang="ja-JP" sz="2400" dirty="0" smtClean="0">
              <a:solidFill>
                <a:schemeClr val="bg1">
                  <a:lumMod val="95000"/>
                </a:schemeClr>
              </a:solidFill>
              <a:latin typeface="+mn-ea"/>
            </a:endParaRPr>
          </a:p>
          <a:p>
            <a:pPr marL="0" indent="0">
              <a:lnSpc>
                <a:spcPct val="150000"/>
              </a:lnSpc>
              <a:buNone/>
            </a:pPr>
            <a:r>
              <a:rPr lang="ja-JP" altLang="en-US" sz="2400" dirty="0" smtClean="0">
                <a:solidFill>
                  <a:schemeClr val="bg1">
                    <a:lumMod val="95000"/>
                  </a:schemeClr>
                </a:solidFill>
                <a:latin typeface="+mn-ea"/>
              </a:rPr>
              <a:t>②</a:t>
            </a:r>
            <a:r>
              <a:rPr lang="ja-JP" altLang="en-US" sz="2400" dirty="0">
                <a:solidFill>
                  <a:schemeClr val="bg1">
                    <a:lumMod val="95000"/>
                  </a:schemeClr>
                </a:solidFill>
                <a:latin typeface="+mn-ea"/>
              </a:rPr>
              <a:t>アルミ角筒を追加</a:t>
            </a:r>
            <a:r>
              <a:rPr lang="en-US" altLang="ja-JP" sz="2400" dirty="0">
                <a:solidFill>
                  <a:schemeClr val="bg1">
                    <a:lumMod val="95000"/>
                  </a:schemeClr>
                </a:solidFill>
                <a:latin typeface="+mn-ea"/>
              </a:rPr>
              <a:t>(</a:t>
            </a:r>
            <a:r>
              <a:rPr lang="ja-JP" altLang="en-US" sz="2400" dirty="0">
                <a:solidFill>
                  <a:schemeClr val="bg1">
                    <a:lumMod val="95000"/>
                  </a:schemeClr>
                </a:solidFill>
                <a:latin typeface="+mn-ea"/>
              </a:rPr>
              <a:t>筒を二重に</a:t>
            </a:r>
            <a:r>
              <a:rPr lang="en-US" altLang="ja-JP" sz="2400" dirty="0">
                <a:solidFill>
                  <a:schemeClr val="bg1">
                    <a:lumMod val="95000"/>
                  </a:schemeClr>
                </a:solidFill>
                <a:latin typeface="+mn-ea"/>
              </a:rPr>
              <a:t>)</a:t>
            </a:r>
            <a:r>
              <a:rPr lang="ja-JP" altLang="en-US" sz="2400" dirty="0">
                <a:solidFill>
                  <a:schemeClr val="bg1">
                    <a:lumMod val="95000"/>
                  </a:schemeClr>
                </a:solidFill>
                <a:latin typeface="+mn-ea"/>
              </a:rPr>
              <a:t>した場合でも性能的には不十分　</a:t>
            </a:r>
            <a:endParaRPr lang="en-US" altLang="ja-JP" sz="2400" dirty="0" smtClean="0">
              <a:solidFill>
                <a:schemeClr val="bg1">
                  <a:lumMod val="95000"/>
                </a:schemeClr>
              </a:solidFill>
              <a:latin typeface="+mn-ea"/>
            </a:endParaRPr>
          </a:p>
          <a:p>
            <a:pPr marL="0" indent="0">
              <a:lnSpc>
                <a:spcPct val="150000"/>
              </a:lnSpc>
              <a:buNone/>
            </a:pPr>
            <a:r>
              <a:rPr lang="ja-JP" altLang="en-US" sz="2400" dirty="0" smtClean="0">
                <a:solidFill>
                  <a:schemeClr val="bg1">
                    <a:lumMod val="95000"/>
                  </a:schemeClr>
                </a:solidFill>
                <a:latin typeface="+mn-ea"/>
              </a:rPr>
              <a:t>③</a:t>
            </a:r>
            <a:r>
              <a:rPr lang="ja-JP" altLang="en-US" sz="2400" dirty="0">
                <a:solidFill>
                  <a:schemeClr val="bg1">
                    <a:lumMod val="95000"/>
                  </a:schemeClr>
                </a:solidFill>
                <a:latin typeface="+mn-ea"/>
              </a:rPr>
              <a:t>空気層を開放すると性能が上がる　</a:t>
            </a:r>
            <a:endParaRPr lang="en-US" altLang="ja-JP" sz="2400" dirty="0" smtClean="0">
              <a:solidFill>
                <a:schemeClr val="bg1">
                  <a:lumMod val="95000"/>
                </a:schemeClr>
              </a:solidFill>
              <a:latin typeface="+mn-ea"/>
            </a:endParaRPr>
          </a:p>
          <a:p>
            <a:pPr marL="0" indent="0">
              <a:lnSpc>
                <a:spcPct val="150000"/>
              </a:lnSpc>
              <a:buNone/>
            </a:pPr>
            <a:r>
              <a:rPr lang="ja-JP" altLang="en-US" sz="2400" dirty="0" smtClean="0">
                <a:solidFill>
                  <a:schemeClr val="bg1">
                    <a:lumMod val="95000"/>
                  </a:schemeClr>
                </a:solidFill>
                <a:latin typeface="+mn-ea"/>
              </a:rPr>
              <a:t>④</a:t>
            </a:r>
            <a:r>
              <a:rPr lang="ja-JP" altLang="en-US" sz="2400" dirty="0">
                <a:solidFill>
                  <a:schemeClr val="bg1">
                    <a:lumMod val="95000"/>
                  </a:schemeClr>
                </a:solidFill>
                <a:latin typeface="+mn-ea"/>
              </a:rPr>
              <a:t>平型の屋根を付けた場合は性能が上がる　</a:t>
            </a:r>
            <a:endParaRPr lang="en-US" altLang="ja-JP" sz="2400" dirty="0" smtClean="0">
              <a:solidFill>
                <a:schemeClr val="bg1">
                  <a:lumMod val="95000"/>
                </a:schemeClr>
              </a:solidFill>
              <a:latin typeface="+mn-ea"/>
            </a:endParaRPr>
          </a:p>
          <a:p>
            <a:pPr marL="0" indent="0">
              <a:lnSpc>
                <a:spcPct val="150000"/>
              </a:lnSpc>
              <a:buNone/>
            </a:pPr>
            <a:r>
              <a:rPr lang="ja-JP" altLang="en-US" sz="2400" dirty="0" smtClean="0">
                <a:solidFill>
                  <a:schemeClr val="bg1">
                    <a:lumMod val="95000"/>
                  </a:schemeClr>
                </a:solidFill>
                <a:latin typeface="+mn-ea"/>
              </a:rPr>
              <a:t>⑤</a:t>
            </a:r>
            <a:r>
              <a:rPr lang="ja-JP" altLang="en-US" sz="2400" dirty="0">
                <a:solidFill>
                  <a:schemeClr val="bg1">
                    <a:lumMod val="95000"/>
                  </a:schemeClr>
                </a:solidFill>
                <a:latin typeface="+mn-ea"/>
              </a:rPr>
              <a:t>コの字型の屋根は効果が小さい　</a:t>
            </a:r>
            <a:endParaRPr lang="en-US" altLang="ja-JP" sz="2400" dirty="0" smtClean="0">
              <a:solidFill>
                <a:schemeClr val="bg1">
                  <a:lumMod val="95000"/>
                </a:schemeClr>
              </a:solidFill>
              <a:latin typeface="+mn-ea"/>
            </a:endParaRPr>
          </a:p>
          <a:p>
            <a:pPr marL="0" indent="0">
              <a:lnSpc>
                <a:spcPct val="150000"/>
              </a:lnSpc>
              <a:buNone/>
            </a:pPr>
            <a:r>
              <a:rPr lang="ja-JP" altLang="en-US" sz="2400" dirty="0" smtClean="0">
                <a:solidFill>
                  <a:schemeClr val="bg1">
                    <a:lumMod val="95000"/>
                  </a:schemeClr>
                </a:solidFill>
                <a:latin typeface="+mn-ea"/>
              </a:rPr>
              <a:t>⑥</a:t>
            </a:r>
            <a:r>
              <a:rPr lang="ja-JP" altLang="en-US" sz="2400" dirty="0">
                <a:solidFill>
                  <a:schemeClr val="bg1">
                    <a:lumMod val="95000"/>
                  </a:schemeClr>
                </a:solidFill>
                <a:latin typeface="+mn-ea"/>
              </a:rPr>
              <a:t>ファンを付けるとどの形状でも大幅に性能が上がる　</a:t>
            </a:r>
            <a:endParaRPr lang="en-US" altLang="ja-JP" sz="2400" dirty="0" smtClean="0">
              <a:solidFill>
                <a:schemeClr val="bg1">
                  <a:lumMod val="95000"/>
                </a:schemeClr>
              </a:solidFill>
              <a:latin typeface="+mn-ea"/>
            </a:endParaRPr>
          </a:p>
          <a:p>
            <a:pPr marL="0" indent="0">
              <a:lnSpc>
                <a:spcPct val="150000"/>
              </a:lnSpc>
              <a:buNone/>
            </a:pPr>
            <a:r>
              <a:rPr lang="ja-JP" altLang="en-US" sz="2400" dirty="0" smtClean="0">
                <a:solidFill>
                  <a:schemeClr val="bg1">
                    <a:lumMod val="95000"/>
                  </a:schemeClr>
                </a:solidFill>
                <a:latin typeface="+mn-ea"/>
              </a:rPr>
              <a:t>⑦</a:t>
            </a:r>
            <a:r>
              <a:rPr lang="ja-JP" altLang="en-US" sz="2400" dirty="0">
                <a:solidFill>
                  <a:schemeClr val="bg1">
                    <a:lumMod val="95000"/>
                  </a:schemeClr>
                </a:solidFill>
                <a:latin typeface="+mn-ea"/>
              </a:rPr>
              <a:t>ファンを使用しない場合は皿型のシェルターを使うと良い</a:t>
            </a:r>
          </a:p>
          <a:p>
            <a:pPr marL="0" indent="0">
              <a:lnSpc>
                <a:spcPct val="150000"/>
              </a:lnSpc>
              <a:buNone/>
            </a:pPr>
            <a:r>
              <a:rPr lang="ja-JP" altLang="en-US" sz="2400" dirty="0">
                <a:solidFill>
                  <a:schemeClr val="bg1">
                    <a:lumMod val="95000"/>
                  </a:schemeClr>
                </a:solidFill>
                <a:latin typeface="+mn-ea"/>
              </a:rPr>
              <a:t>　夏季日中の測定では、二重筒に加えファンによる強制通風が不可欠といえる。</a:t>
            </a:r>
          </a:p>
          <a:p>
            <a:pPr marL="0" indent="0">
              <a:lnSpc>
                <a:spcPts val="3200"/>
              </a:lnSpc>
              <a:buNone/>
            </a:pPr>
            <a:endParaRPr kumimoji="1" lang="ja-JP" altLang="en-US" sz="2400" dirty="0">
              <a:solidFill>
                <a:schemeClr val="bg1">
                  <a:lumMod val="95000"/>
                </a:schemeClr>
              </a:solidFill>
              <a:latin typeface="+mn-ea"/>
            </a:endParaRPr>
          </a:p>
        </p:txBody>
      </p:sp>
    </p:spTree>
    <p:extLst>
      <p:ext uri="{BB962C8B-B14F-4D97-AF65-F5344CB8AC3E}">
        <p14:creationId xmlns:p14="http://schemas.microsoft.com/office/powerpoint/2010/main" val="3419809984"/>
      </p:ext>
    </p:extLst>
  </p:cSld>
  <p:clrMapOvr>
    <a:masterClrMapping/>
  </p:clrMapOvr>
  <mc:AlternateContent xmlns:mc="http://schemas.openxmlformats.org/markup-compatibility/2006">
    <mc:Choice xmlns:p14="http://schemas.microsoft.com/office/powerpoint/2010/main" Requires="p14">
      <p:transition spd="slow" p14:dur="2000" advTm="3932"/>
    </mc:Choice>
    <mc:Fallback>
      <p:transition spd="slow" advTm="393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3528" y="461219"/>
            <a:ext cx="8496944" cy="769441"/>
          </a:xfrm>
          <a:prstGeom prst="rect">
            <a:avLst/>
          </a:prstGeom>
          <a:noFill/>
        </p:spPr>
        <p:txBody>
          <a:bodyPr wrap="square" rtlCol="0">
            <a:spAutoFit/>
          </a:bodyPr>
          <a:lstStyle/>
          <a:p>
            <a:pPr algn="ctr"/>
            <a:r>
              <a:rPr kumimoji="1" lang="ja-JP" altLang="en-US" sz="4400" dirty="0" smtClean="0">
                <a:solidFill>
                  <a:schemeClr val="bg1">
                    <a:lumMod val="95000"/>
                  </a:schemeClr>
                </a:solidFill>
              </a:rPr>
              <a:t>はじめに</a:t>
            </a:r>
            <a:endParaRPr kumimoji="1" lang="ja-JP" altLang="en-US" sz="4400" dirty="0">
              <a:solidFill>
                <a:schemeClr val="bg1">
                  <a:lumMod val="95000"/>
                </a:schemeClr>
              </a:solidFill>
            </a:endParaRPr>
          </a:p>
        </p:txBody>
      </p:sp>
      <p:sp>
        <p:nvSpPr>
          <p:cNvPr id="6" name="テキスト ボックス 5"/>
          <p:cNvSpPr txBox="1"/>
          <p:nvPr/>
        </p:nvSpPr>
        <p:spPr>
          <a:xfrm>
            <a:off x="323528" y="1268760"/>
            <a:ext cx="8568952" cy="5047536"/>
          </a:xfrm>
          <a:prstGeom prst="rect">
            <a:avLst/>
          </a:prstGeom>
          <a:noFill/>
        </p:spPr>
        <p:txBody>
          <a:bodyPr wrap="square" rtlCol="0">
            <a:spAutoFit/>
          </a:bodyPr>
          <a:lstStyle/>
          <a:p>
            <a:pPr>
              <a:lnSpc>
                <a:spcPct val="150000"/>
              </a:lnSpc>
            </a:pPr>
            <a:r>
              <a:rPr lang="ja-JP" altLang="en-US" sz="2800" dirty="0" smtClean="0">
                <a:solidFill>
                  <a:schemeClr val="bg1">
                    <a:lumMod val="95000"/>
                  </a:schemeClr>
                </a:solidFill>
              </a:rPr>
              <a:t>　気温を測定する際、温度計をそのまま設置しただけでは日射や周りからの放射熱などの熱を受けるため正確な気温を測ることができない。そこで必要になるのが日射遮蔽シェルターである。</a:t>
            </a:r>
            <a:endParaRPr lang="en-US" altLang="ja-JP" sz="2800" dirty="0" smtClean="0">
              <a:solidFill>
                <a:schemeClr val="bg1">
                  <a:lumMod val="95000"/>
                </a:schemeClr>
              </a:solidFill>
            </a:endParaRPr>
          </a:p>
          <a:p>
            <a:pPr>
              <a:lnSpc>
                <a:spcPct val="150000"/>
              </a:lnSpc>
            </a:pPr>
            <a:r>
              <a:rPr lang="ja-JP" altLang="en-US" sz="2800" dirty="0">
                <a:solidFill>
                  <a:schemeClr val="bg1">
                    <a:lumMod val="95000"/>
                  </a:schemeClr>
                </a:solidFill>
              </a:rPr>
              <a:t>　</a:t>
            </a:r>
            <a:r>
              <a:rPr lang="ja-JP" altLang="en-US" sz="2800" dirty="0" smtClean="0">
                <a:solidFill>
                  <a:srgbClr val="FFFF00"/>
                </a:solidFill>
              </a:rPr>
              <a:t>この実験では気温測定用日射遮蔽シェルターの構造をどのようにすれば、より正確な気温を測ることができるのか比較実験を行った。</a:t>
            </a:r>
          </a:p>
          <a:p>
            <a:endParaRPr kumimoji="1" lang="ja-JP" altLang="en-US" sz="2800" dirty="0">
              <a:solidFill>
                <a:schemeClr val="bg1">
                  <a:lumMod val="95000"/>
                </a:schemeClr>
              </a:solidFill>
            </a:endParaRPr>
          </a:p>
        </p:txBody>
      </p:sp>
    </p:spTree>
    <p:extLst>
      <p:ext uri="{BB962C8B-B14F-4D97-AF65-F5344CB8AC3E}">
        <p14:creationId xmlns:p14="http://schemas.microsoft.com/office/powerpoint/2010/main" val="589242559"/>
      </p:ext>
    </p:extLst>
  </p:cSld>
  <p:clrMapOvr>
    <a:masterClrMapping/>
  </p:clrMapOvr>
  <mc:AlternateContent xmlns:mc="http://schemas.openxmlformats.org/markup-compatibility/2006">
    <mc:Choice xmlns:p14="http://schemas.microsoft.com/office/powerpoint/2010/main" Requires="p14">
      <p:transition spd="slow" p14:dur="2000" advTm="6568"/>
    </mc:Choice>
    <mc:Fallback>
      <p:transition spd="slow" advTm="656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chemeClr val="bg1">
                    <a:lumMod val="95000"/>
                  </a:schemeClr>
                </a:solidFill>
              </a:rPr>
              <a:t>用意したシェルター</a:t>
            </a:r>
            <a:endParaRPr kumimoji="1" lang="ja-JP" altLang="en-US" dirty="0">
              <a:solidFill>
                <a:schemeClr val="bg1">
                  <a:lumMod val="95000"/>
                </a:schemeClr>
              </a:solidFill>
            </a:endParaRPr>
          </a:p>
        </p:txBody>
      </p:sp>
      <p:sp>
        <p:nvSpPr>
          <p:cNvPr id="149" name="テキスト ボックス 148"/>
          <p:cNvSpPr txBox="1"/>
          <p:nvPr/>
        </p:nvSpPr>
        <p:spPr>
          <a:xfrm>
            <a:off x="5555475" y="1546492"/>
            <a:ext cx="3439076" cy="1384995"/>
          </a:xfrm>
          <a:prstGeom prst="rect">
            <a:avLst/>
          </a:prstGeom>
          <a:noFill/>
        </p:spPr>
        <p:txBody>
          <a:bodyPr wrap="square" rtlCol="0">
            <a:spAutoFit/>
          </a:bodyPr>
          <a:lstStyle/>
          <a:p>
            <a:pPr>
              <a:lnSpc>
                <a:spcPct val="150000"/>
              </a:lnSpc>
            </a:pPr>
            <a:r>
              <a:rPr kumimoji="1" lang="en-US" altLang="ja-JP" sz="2800" dirty="0" smtClean="0">
                <a:solidFill>
                  <a:srgbClr val="FFFF00"/>
                </a:solidFill>
              </a:rPr>
              <a:t>12</a:t>
            </a:r>
            <a:r>
              <a:rPr kumimoji="1" lang="ja-JP" altLang="en-US" sz="2800" dirty="0" smtClean="0">
                <a:solidFill>
                  <a:srgbClr val="FFFF00"/>
                </a:solidFill>
              </a:rPr>
              <a:t>種類のシェルター</a:t>
            </a:r>
            <a:r>
              <a:rPr kumimoji="1" lang="en-US" altLang="ja-JP" sz="2800" dirty="0" smtClean="0">
                <a:solidFill>
                  <a:srgbClr val="FFFF00"/>
                </a:solidFill>
              </a:rPr>
              <a:t>+</a:t>
            </a:r>
            <a:r>
              <a:rPr kumimoji="1" lang="ja-JP" altLang="en-US" sz="2800" dirty="0" smtClean="0">
                <a:solidFill>
                  <a:srgbClr val="FFFF00"/>
                </a:solidFill>
              </a:rPr>
              <a:t>温度計のみ　計</a:t>
            </a:r>
            <a:r>
              <a:rPr kumimoji="1" lang="en-US" altLang="ja-JP" sz="2800" dirty="0" smtClean="0">
                <a:solidFill>
                  <a:srgbClr val="FFFF00"/>
                </a:solidFill>
              </a:rPr>
              <a:t>13</a:t>
            </a:r>
            <a:r>
              <a:rPr kumimoji="1" lang="ja-JP" altLang="en-US" sz="2800" dirty="0" smtClean="0">
                <a:solidFill>
                  <a:srgbClr val="FFFF00"/>
                </a:solidFill>
              </a:rPr>
              <a:t>種</a:t>
            </a:r>
            <a:endParaRPr kumimoji="1" lang="ja-JP" altLang="en-US" sz="2800" dirty="0">
              <a:solidFill>
                <a:srgbClr val="FFFF00"/>
              </a:solidFill>
            </a:endParaRPr>
          </a:p>
        </p:txBody>
      </p:sp>
      <p:pic>
        <p:nvPicPr>
          <p:cNvPr id="8" name="図 7" descr="C:\Users\成田健一\Desktop\保坂\画像\P1000404.JPG"/>
          <p:cNvPicPr/>
          <p:nvPr/>
        </p:nvPicPr>
        <p:blipFill rotWithShape="1">
          <a:blip r:embed="rId4" cstate="print">
            <a:extLst>
              <a:ext uri="{28A0092B-C50C-407E-A947-70E740481C1C}">
                <a14:useLocalDpi xmlns:a14="http://schemas.microsoft.com/office/drawing/2010/main" val="0"/>
              </a:ext>
            </a:extLst>
          </a:blip>
          <a:srcRect l="30229" t="22854" r="28228" b="22284"/>
          <a:stretch/>
        </p:blipFill>
        <p:spPr bwMode="auto">
          <a:xfrm>
            <a:off x="457376" y="3327454"/>
            <a:ext cx="1291768" cy="1278338"/>
          </a:xfrm>
          <a:prstGeom prst="rect">
            <a:avLst/>
          </a:prstGeom>
          <a:noFill/>
          <a:ln>
            <a:noFill/>
          </a:ln>
          <a:extLst>
            <a:ext uri="{53640926-AAD7-44D8-BBD7-CCE9431645EC}">
              <a14:shadowObscured xmlns:a14="http://schemas.microsoft.com/office/drawing/2010/main"/>
            </a:ext>
          </a:extLst>
        </p:spPr>
      </p:pic>
      <p:pic>
        <p:nvPicPr>
          <p:cNvPr id="9" name="図 8" descr="C:\Users\成田健一\Desktop\保坂\画像\P1000403.JPG"/>
          <p:cNvPicPr/>
          <p:nvPr/>
        </p:nvPicPr>
        <p:blipFill rotWithShape="1">
          <a:blip r:embed="rId5" cstate="print">
            <a:extLst>
              <a:ext uri="{28A0092B-C50C-407E-A947-70E740481C1C}">
                <a14:useLocalDpi xmlns:a14="http://schemas.microsoft.com/office/drawing/2010/main" val="0"/>
              </a:ext>
            </a:extLst>
          </a:blip>
          <a:srcRect l="27462" t="21226" r="31037" b="24481"/>
          <a:stretch/>
        </p:blipFill>
        <p:spPr bwMode="auto">
          <a:xfrm>
            <a:off x="2222266" y="3340363"/>
            <a:ext cx="1292276" cy="1272572"/>
          </a:xfrm>
          <a:prstGeom prst="rect">
            <a:avLst/>
          </a:prstGeom>
          <a:noFill/>
          <a:ln>
            <a:noFill/>
          </a:ln>
          <a:extLst>
            <a:ext uri="{53640926-AAD7-44D8-BBD7-CCE9431645EC}">
              <a14:shadowObscured xmlns:a14="http://schemas.microsoft.com/office/drawing/2010/main"/>
            </a:ext>
          </a:extLst>
        </p:spPr>
      </p:pic>
      <p:sp>
        <p:nvSpPr>
          <p:cNvPr id="25" name="正方形/長方形 24"/>
          <p:cNvSpPr/>
          <p:nvPr/>
        </p:nvSpPr>
        <p:spPr>
          <a:xfrm>
            <a:off x="452341" y="3335304"/>
            <a:ext cx="1297363" cy="32391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2217179" y="3342447"/>
            <a:ext cx="1297363" cy="32391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404716" y="3261308"/>
            <a:ext cx="679353" cy="461665"/>
          </a:xfrm>
          <a:prstGeom prst="rect">
            <a:avLst/>
          </a:prstGeom>
          <a:noFill/>
        </p:spPr>
        <p:txBody>
          <a:bodyPr wrap="none" rtlCol="0">
            <a:spAutoFit/>
          </a:bodyPr>
          <a:lstStyle/>
          <a:p>
            <a:r>
              <a:rPr lang="en-US" altLang="ja-JP" sz="2400" dirty="0">
                <a:solidFill>
                  <a:schemeClr val="bg1">
                    <a:lumMod val="95000"/>
                  </a:schemeClr>
                </a:solidFill>
              </a:rPr>
              <a:t>AC2</a:t>
            </a:r>
            <a:endParaRPr kumimoji="1" lang="ja-JP" altLang="en-US" sz="2400" dirty="0">
              <a:solidFill>
                <a:schemeClr val="bg1">
                  <a:lumMod val="95000"/>
                </a:schemeClr>
              </a:solidFill>
            </a:endParaRPr>
          </a:p>
        </p:txBody>
      </p:sp>
      <p:sp>
        <p:nvSpPr>
          <p:cNvPr id="40" name="テキスト ボックス 39"/>
          <p:cNvSpPr txBox="1"/>
          <p:nvPr/>
        </p:nvSpPr>
        <p:spPr>
          <a:xfrm>
            <a:off x="2165116" y="3260601"/>
            <a:ext cx="679353" cy="461665"/>
          </a:xfrm>
          <a:prstGeom prst="rect">
            <a:avLst/>
          </a:prstGeom>
          <a:noFill/>
        </p:spPr>
        <p:txBody>
          <a:bodyPr wrap="none" rtlCol="0">
            <a:spAutoFit/>
          </a:bodyPr>
          <a:lstStyle/>
          <a:p>
            <a:r>
              <a:rPr lang="en-US" altLang="ja-JP" sz="2400" dirty="0">
                <a:solidFill>
                  <a:schemeClr val="bg1">
                    <a:lumMod val="95000"/>
                  </a:schemeClr>
                </a:solidFill>
              </a:rPr>
              <a:t>AC3</a:t>
            </a:r>
            <a:endParaRPr kumimoji="1" lang="ja-JP" altLang="en-US" sz="2400" dirty="0">
              <a:solidFill>
                <a:schemeClr val="bg1">
                  <a:lumMod val="95000"/>
                </a:schemeClr>
              </a:solidFill>
            </a:endParaRPr>
          </a:p>
        </p:txBody>
      </p:sp>
      <p:sp>
        <p:nvSpPr>
          <p:cNvPr id="52" name="テキスト ボックス 51"/>
          <p:cNvSpPr txBox="1"/>
          <p:nvPr/>
        </p:nvSpPr>
        <p:spPr>
          <a:xfrm>
            <a:off x="269683" y="4615317"/>
            <a:ext cx="1749133" cy="369332"/>
          </a:xfrm>
          <a:prstGeom prst="rect">
            <a:avLst/>
          </a:prstGeom>
          <a:noFill/>
        </p:spPr>
        <p:txBody>
          <a:bodyPr wrap="none" rtlCol="0">
            <a:spAutoFit/>
          </a:bodyPr>
          <a:lstStyle/>
          <a:p>
            <a:r>
              <a:rPr lang="en-US" altLang="ja-JP" dirty="0">
                <a:solidFill>
                  <a:schemeClr val="bg1">
                    <a:lumMod val="95000"/>
                  </a:schemeClr>
                </a:solidFill>
              </a:rPr>
              <a:t>AC1</a:t>
            </a:r>
            <a:r>
              <a:rPr lang="en-US" altLang="ja-JP" dirty="0" smtClean="0">
                <a:solidFill>
                  <a:schemeClr val="bg1">
                    <a:lumMod val="95000"/>
                  </a:schemeClr>
                </a:solidFill>
              </a:rPr>
              <a:t>+</a:t>
            </a:r>
            <a:r>
              <a:rPr lang="ja-JP" altLang="en-US" dirty="0" smtClean="0">
                <a:solidFill>
                  <a:schemeClr val="bg1">
                    <a:lumMod val="95000"/>
                  </a:schemeClr>
                </a:solidFill>
              </a:rPr>
              <a:t>白塗装なし</a:t>
            </a:r>
            <a:endParaRPr kumimoji="1" lang="ja-JP" altLang="en-US" dirty="0">
              <a:solidFill>
                <a:schemeClr val="bg1">
                  <a:lumMod val="95000"/>
                </a:schemeClr>
              </a:solidFill>
            </a:endParaRPr>
          </a:p>
        </p:txBody>
      </p:sp>
      <p:sp>
        <p:nvSpPr>
          <p:cNvPr id="53" name="テキスト ボックス 52"/>
          <p:cNvSpPr txBox="1"/>
          <p:nvPr/>
        </p:nvSpPr>
        <p:spPr>
          <a:xfrm>
            <a:off x="2045253" y="4634367"/>
            <a:ext cx="1826077" cy="369332"/>
          </a:xfrm>
          <a:prstGeom prst="rect">
            <a:avLst/>
          </a:prstGeom>
          <a:noFill/>
        </p:spPr>
        <p:txBody>
          <a:bodyPr wrap="none" rtlCol="0">
            <a:spAutoFit/>
          </a:bodyPr>
          <a:lstStyle/>
          <a:p>
            <a:r>
              <a:rPr lang="en-US" altLang="ja-JP" dirty="0" smtClean="0">
                <a:solidFill>
                  <a:schemeClr val="bg1">
                    <a:lumMod val="95000"/>
                  </a:schemeClr>
                </a:solidFill>
              </a:rPr>
              <a:t>AC1+</a:t>
            </a:r>
            <a:r>
              <a:rPr lang="ja-JP" altLang="en-US" dirty="0" smtClean="0">
                <a:solidFill>
                  <a:schemeClr val="bg1">
                    <a:lumMod val="95000"/>
                  </a:schemeClr>
                </a:solidFill>
              </a:rPr>
              <a:t>空気層開放</a:t>
            </a:r>
            <a:endParaRPr kumimoji="1" lang="ja-JP" altLang="en-US" dirty="0">
              <a:solidFill>
                <a:schemeClr val="bg1">
                  <a:lumMod val="95000"/>
                </a:schemeClr>
              </a:solidFill>
            </a:endParaRPr>
          </a:p>
        </p:txBody>
      </p:sp>
      <p:sp>
        <p:nvSpPr>
          <p:cNvPr id="61" name="テキスト ボックス 60"/>
          <p:cNvSpPr txBox="1"/>
          <p:nvPr/>
        </p:nvSpPr>
        <p:spPr>
          <a:xfrm>
            <a:off x="7198813" y="4629206"/>
            <a:ext cx="1883849" cy="369332"/>
          </a:xfrm>
          <a:prstGeom prst="rect">
            <a:avLst/>
          </a:prstGeom>
          <a:noFill/>
        </p:spPr>
        <p:txBody>
          <a:bodyPr wrap="none" rtlCol="0">
            <a:spAutoFit/>
          </a:bodyPr>
          <a:lstStyle/>
          <a:p>
            <a:r>
              <a:rPr lang="ja-JP" altLang="en-US" dirty="0">
                <a:solidFill>
                  <a:schemeClr val="bg1">
                    <a:lumMod val="95000"/>
                  </a:schemeClr>
                </a:solidFill>
              </a:rPr>
              <a:t>皿型のシェルター</a:t>
            </a:r>
            <a:endParaRPr kumimoji="1" lang="ja-JP" altLang="en-US" dirty="0">
              <a:solidFill>
                <a:schemeClr val="bg1">
                  <a:lumMod val="95000"/>
                </a:schemeClr>
              </a:solidFill>
            </a:endParaRPr>
          </a:p>
        </p:txBody>
      </p:sp>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1075" y="1598687"/>
            <a:ext cx="1291769" cy="127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descr="C:\Users\成田健一\Pictures\DSC_020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3177" t="26865" r="40960" b="27627"/>
          <a:stretch/>
        </p:blipFill>
        <p:spPr bwMode="auto">
          <a:xfrm>
            <a:off x="467544" y="1598688"/>
            <a:ext cx="1291769" cy="1278521"/>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descr="C:\Users\成田健一\Desktop\保坂\画像\P1000401.JPG"/>
          <p:cNvPicPr/>
          <p:nvPr/>
        </p:nvPicPr>
        <p:blipFill rotWithShape="1">
          <a:blip r:embed="rId8" cstate="print">
            <a:extLst>
              <a:ext uri="{28A0092B-C50C-407E-A947-70E740481C1C}">
                <a14:useLocalDpi xmlns:a14="http://schemas.microsoft.com/office/drawing/2010/main" val="0"/>
              </a:ext>
            </a:extLst>
          </a:blip>
          <a:srcRect l="29767" t="23372" r="28732" b="22033"/>
          <a:stretch/>
        </p:blipFill>
        <p:spPr bwMode="auto">
          <a:xfrm>
            <a:off x="455391" y="5082722"/>
            <a:ext cx="1291261" cy="1278317"/>
          </a:xfrm>
          <a:prstGeom prst="rect">
            <a:avLst/>
          </a:prstGeom>
          <a:noFill/>
          <a:ln>
            <a:noFill/>
          </a:ln>
          <a:extLst>
            <a:ext uri="{53640926-AAD7-44D8-BBD7-CCE9431645EC}">
              <a14:shadowObscured xmlns:a14="http://schemas.microsoft.com/office/drawing/2010/main"/>
            </a:ext>
          </a:extLst>
        </p:spPr>
      </p:pic>
      <p:pic>
        <p:nvPicPr>
          <p:cNvPr id="7" name="図 6" descr="C:\Users\成田健一\Desktop\保坂\画像\P1000405.JPG"/>
          <p:cNvPicPr/>
          <p:nvPr/>
        </p:nvPicPr>
        <p:blipFill rotWithShape="1">
          <a:blip r:embed="rId9" cstate="print">
            <a:extLst>
              <a:ext uri="{28A0092B-C50C-407E-A947-70E740481C1C}">
                <a14:useLocalDpi xmlns:a14="http://schemas.microsoft.com/office/drawing/2010/main" val="0"/>
              </a:ext>
            </a:extLst>
          </a:blip>
          <a:srcRect l="28021" t="28318" r="30738" b="17505"/>
          <a:stretch/>
        </p:blipFill>
        <p:spPr bwMode="auto">
          <a:xfrm>
            <a:off x="3980044" y="1600771"/>
            <a:ext cx="1291769" cy="1276438"/>
          </a:xfrm>
          <a:prstGeom prst="rect">
            <a:avLst/>
          </a:prstGeom>
          <a:noFill/>
          <a:ln>
            <a:noFill/>
          </a:ln>
          <a:extLst>
            <a:ext uri="{53640926-AAD7-44D8-BBD7-CCE9431645EC}">
              <a14:shadowObscured xmlns:a14="http://schemas.microsoft.com/office/drawing/2010/main"/>
            </a:ext>
          </a:extLst>
        </p:spPr>
      </p:pic>
      <p:pic>
        <p:nvPicPr>
          <p:cNvPr id="10" name="図 9" descr="C:\Users\成田健一\Desktop\保坂\画像\P1000402.JPG"/>
          <p:cNvPicPr/>
          <p:nvPr/>
        </p:nvPicPr>
        <p:blipFill rotWithShape="1">
          <a:blip r:embed="rId10" cstate="print">
            <a:extLst>
              <a:ext uri="{28A0092B-C50C-407E-A947-70E740481C1C}">
                <a14:useLocalDpi xmlns:a14="http://schemas.microsoft.com/office/drawing/2010/main" val="0"/>
              </a:ext>
            </a:extLst>
          </a:blip>
          <a:srcRect l="34742" t="14439" r="23797" b="31026"/>
          <a:stretch/>
        </p:blipFill>
        <p:spPr bwMode="auto">
          <a:xfrm>
            <a:off x="3966580" y="3346504"/>
            <a:ext cx="1292276" cy="1276814"/>
          </a:xfrm>
          <a:prstGeom prst="rect">
            <a:avLst/>
          </a:prstGeom>
          <a:noFill/>
          <a:ln>
            <a:noFill/>
          </a:ln>
          <a:extLst>
            <a:ext uri="{53640926-AAD7-44D8-BBD7-CCE9431645EC}">
              <a14:shadowObscured xmlns:a14="http://schemas.microsoft.com/office/drawing/2010/main"/>
            </a:ext>
          </a:extLst>
        </p:spPr>
      </p:pic>
      <p:pic>
        <p:nvPicPr>
          <p:cNvPr id="11" name="図 10" descr="C:\Users\成田健一\Desktop\保坂\画像\P1000400.JPG"/>
          <p:cNvPicPr/>
          <p:nvPr/>
        </p:nvPicPr>
        <p:blipFill rotWithShape="1">
          <a:blip r:embed="rId11" cstate="print">
            <a:extLst>
              <a:ext uri="{28A0092B-C50C-407E-A947-70E740481C1C}">
                <a14:useLocalDpi xmlns:a14="http://schemas.microsoft.com/office/drawing/2010/main" val="0"/>
              </a:ext>
            </a:extLst>
          </a:blip>
          <a:srcRect l="30380" t="28653" r="28167" b="16425"/>
          <a:stretch/>
        </p:blipFill>
        <p:spPr bwMode="auto">
          <a:xfrm>
            <a:off x="2217179" y="5095956"/>
            <a:ext cx="1291261" cy="1281727"/>
          </a:xfrm>
          <a:prstGeom prst="rect">
            <a:avLst/>
          </a:prstGeom>
          <a:noFill/>
          <a:ln>
            <a:noFill/>
          </a:ln>
          <a:extLst>
            <a:ext uri="{53640926-AAD7-44D8-BBD7-CCE9431645EC}">
              <a14:shadowObscured xmlns:a14="http://schemas.microsoft.com/office/drawing/2010/main"/>
            </a:ext>
          </a:extLst>
        </p:spPr>
      </p:pic>
      <p:pic>
        <p:nvPicPr>
          <p:cNvPr id="12" name="図 11" descr="C:\Users\成田健一\Desktop\保坂\画像\P1000399.JPG"/>
          <p:cNvPicPr/>
          <p:nvPr/>
        </p:nvPicPr>
        <p:blipFill rotWithShape="1">
          <a:blip r:embed="rId12" cstate="print">
            <a:extLst>
              <a:ext uri="{28A0092B-C50C-407E-A947-70E740481C1C}">
                <a14:useLocalDpi xmlns:a14="http://schemas.microsoft.com/office/drawing/2010/main" val="0"/>
              </a:ext>
            </a:extLst>
          </a:blip>
          <a:srcRect l="23059" t="30273" r="35440" b="14783"/>
          <a:stretch/>
        </p:blipFill>
        <p:spPr bwMode="auto">
          <a:xfrm>
            <a:off x="5728535" y="3349446"/>
            <a:ext cx="1297363" cy="1282716"/>
          </a:xfrm>
          <a:prstGeom prst="rect">
            <a:avLst/>
          </a:prstGeom>
          <a:noFill/>
          <a:ln>
            <a:noFill/>
          </a:ln>
          <a:extLst>
            <a:ext uri="{53640926-AAD7-44D8-BBD7-CCE9431645EC}">
              <a14:shadowObscured xmlns:a14="http://schemas.microsoft.com/office/drawing/2010/main"/>
            </a:ext>
          </a:extLst>
        </p:spPr>
      </p:pic>
      <p:pic>
        <p:nvPicPr>
          <p:cNvPr id="13" name="図 12" descr="C:\Users\成田健一\Desktop\保坂\画像\P1000398.JPG"/>
          <p:cNvPicPr/>
          <p:nvPr/>
        </p:nvPicPr>
        <p:blipFill rotWithShape="1">
          <a:blip r:embed="rId13" cstate="print">
            <a:extLst>
              <a:ext uri="{28A0092B-C50C-407E-A947-70E740481C1C}">
                <a14:useLocalDpi xmlns:a14="http://schemas.microsoft.com/office/drawing/2010/main" val="0"/>
              </a:ext>
            </a:extLst>
          </a:blip>
          <a:srcRect l="27462" t="27628" r="31037" b="17451"/>
          <a:stretch/>
        </p:blipFill>
        <p:spPr bwMode="auto">
          <a:xfrm>
            <a:off x="3968892" y="5097906"/>
            <a:ext cx="1297363" cy="1282183"/>
          </a:xfrm>
          <a:prstGeom prst="rect">
            <a:avLst/>
          </a:prstGeom>
          <a:noFill/>
          <a:ln>
            <a:noFill/>
          </a:ln>
          <a:extLst>
            <a:ext uri="{53640926-AAD7-44D8-BBD7-CCE9431645EC}">
              <a14:shadowObscured xmlns:a14="http://schemas.microsoft.com/office/drawing/2010/main"/>
            </a:ext>
          </a:extLst>
        </p:spPr>
      </p:pic>
      <p:pic>
        <p:nvPicPr>
          <p:cNvPr id="14" name="図 13" descr="C:\Users\成田健一\Desktop\保坂\画像\P1000397.JPG"/>
          <p:cNvPicPr/>
          <p:nvPr/>
        </p:nvPicPr>
        <p:blipFill rotWithShape="1">
          <a:blip r:embed="rId14" cstate="print">
            <a:extLst>
              <a:ext uri="{28A0092B-C50C-407E-A947-70E740481C1C}">
                <a14:useLocalDpi xmlns:a14="http://schemas.microsoft.com/office/drawing/2010/main" val="0"/>
              </a:ext>
            </a:extLst>
          </a:blip>
          <a:srcRect l="25719" t="29284" r="32780" b="16178"/>
          <a:stretch/>
        </p:blipFill>
        <p:spPr bwMode="auto">
          <a:xfrm>
            <a:off x="5709852" y="5121924"/>
            <a:ext cx="1297363" cy="1283022"/>
          </a:xfrm>
          <a:prstGeom prst="rect">
            <a:avLst/>
          </a:prstGeom>
          <a:noFill/>
          <a:ln>
            <a:noFill/>
          </a:ln>
          <a:extLst>
            <a:ext uri="{53640926-AAD7-44D8-BBD7-CCE9431645EC}">
              <a14:shadowObscured xmlns:a14="http://schemas.microsoft.com/office/drawing/2010/main"/>
            </a:ext>
          </a:extLst>
        </p:spPr>
      </p:pic>
      <p:pic>
        <p:nvPicPr>
          <p:cNvPr id="15" name="図 14" descr="C:\Users\成田健一\Desktop\保坂\画像\P1000396.JPG"/>
          <p:cNvPicPr/>
          <p:nvPr/>
        </p:nvPicPr>
        <p:blipFill rotWithShape="1">
          <a:blip r:embed="rId15" cstate="print">
            <a:extLst>
              <a:ext uri="{28A0092B-C50C-407E-A947-70E740481C1C}">
                <a14:useLocalDpi xmlns:a14="http://schemas.microsoft.com/office/drawing/2010/main" val="0"/>
              </a:ext>
            </a:extLst>
          </a:blip>
          <a:srcRect l="25928" t="24326" r="32481" b="22118"/>
          <a:stretch/>
        </p:blipFill>
        <p:spPr bwMode="auto">
          <a:xfrm>
            <a:off x="7400079" y="5120512"/>
            <a:ext cx="1297363" cy="1257444"/>
          </a:xfrm>
          <a:prstGeom prst="rect">
            <a:avLst/>
          </a:prstGeom>
          <a:noFill/>
          <a:ln>
            <a:noFill/>
          </a:ln>
          <a:extLst>
            <a:ext uri="{53640926-AAD7-44D8-BBD7-CCE9431645EC}">
              <a14:shadowObscured xmlns:a14="http://schemas.microsoft.com/office/drawing/2010/main"/>
            </a:ext>
          </a:extLst>
        </p:spPr>
      </p:pic>
      <p:pic>
        <p:nvPicPr>
          <p:cNvPr id="16" name="Picture 6" descr="C:\Users\成田健一\Downloads\DSC_0203.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33169" t="12941" r="28546" b="19178"/>
          <a:stretch/>
        </p:blipFill>
        <p:spPr bwMode="auto">
          <a:xfrm>
            <a:off x="7379000" y="3339931"/>
            <a:ext cx="1297363" cy="1293894"/>
          </a:xfrm>
          <a:prstGeom prst="rect">
            <a:avLst/>
          </a:prstGeom>
          <a:noFill/>
          <a:extLst>
            <a:ext uri="{909E8E84-426E-40DD-AFC4-6F175D3DCCD1}">
              <a14:hiddenFill xmlns:a14="http://schemas.microsoft.com/office/drawing/2010/main">
                <a:solidFill>
                  <a:srgbClr val="FFFFFF"/>
                </a:solidFill>
              </a14:hiddenFill>
            </a:ext>
          </a:extLst>
        </p:spPr>
      </p:pic>
      <p:sp>
        <p:nvSpPr>
          <p:cNvPr id="23" name="正方形/長方形 22"/>
          <p:cNvSpPr/>
          <p:nvPr/>
        </p:nvSpPr>
        <p:spPr>
          <a:xfrm>
            <a:off x="2219837" y="1600771"/>
            <a:ext cx="1297363" cy="32391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974400" y="1600771"/>
            <a:ext cx="1297363" cy="32391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3966580" y="3353003"/>
            <a:ext cx="1297363" cy="32391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43644" y="5082722"/>
            <a:ext cx="1297363" cy="32391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2211026" y="5099366"/>
            <a:ext cx="1297363" cy="32391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5728534" y="3350017"/>
            <a:ext cx="1297363" cy="32391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3963853" y="5092178"/>
            <a:ext cx="1297363" cy="32391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5716510" y="5135567"/>
            <a:ext cx="1297363" cy="32391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7405722" y="5130380"/>
            <a:ext cx="1297363" cy="32391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7378997" y="3339931"/>
            <a:ext cx="1297363" cy="32391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461950" y="1592921"/>
            <a:ext cx="1297363" cy="32391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2196382" y="1528450"/>
            <a:ext cx="348172" cy="461665"/>
          </a:xfrm>
          <a:prstGeom prst="rect">
            <a:avLst/>
          </a:prstGeom>
          <a:noFill/>
        </p:spPr>
        <p:txBody>
          <a:bodyPr wrap="none" rtlCol="0">
            <a:spAutoFit/>
          </a:bodyPr>
          <a:lstStyle/>
          <a:p>
            <a:r>
              <a:rPr lang="en-US" altLang="ja-JP" sz="2400" dirty="0">
                <a:solidFill>
                  <a:schemeClr val="bg1">
                    <a:lumMod val="95000"/>
                  </a:schemeClr>
                </a:solidFill>
              </a:rPr>
              <a:t>C</a:t>
            </a:r>
            <a:endParaRPr kumimoji="1" lang="ja-JP" altLang="en-US" sz="2400" dirty="0">
              <a:solidFill>
                <a:schemeClr val="bg1">
                  <a:lumMod val="95000"/>
                </a:schemeClr>
              </a:solidFill>
            </a:endParaRPr>
          </a:p>
        </p:txBody>
      </p:sp>
      <p:sp>
        <p:nvSpPr>
          <p:cNvPr id="37" name="テキスト ボックス 36"/>
          <p:cNvSpPr txBox="1"/>
          <p:nvPr/>
        </p:nvSpPr>
        <p:spPr>
          <a:xfrm>
            <a:off x="428209" y="1528233"/>
            <a:ext cx="383438" cy="461665"/>
          </a:xfrm>
          <a:prstGeom prst="rect">
            <a:avLst/>
          </a:prstGeom>
          <a:noFill/>
        </p:spPr>
        <p:txBody>
          <a:bodyPr wrap="none" rtlCol="0">
            <a:spAutoFit/>
          </a:bodyPr>
          <a:lstStyle/>
          <a:p>
            <a:r>
              <a:rPr kumimoji="1" lang="en-US" altLang="ja-JP" sz="2400" dirty="0" smtClean="0">
                <a:solidFill>
                  <a:schemeClr val="bg1">
                    <a:lumMod val="95000"/>
                  </a:schemeClr>
                </a:solidFill>
              </a:rPr>
              <a:t>N</a:t>
            </a:r>
            <a:endParaRPr kumimoji="1" lang="ja-JP" altLang="en-US" sz="2400" dirty="0">
              <a:solidFill>
                <a:schemeClr val="bg1">
                  <a:lumMod val="95000"/>
                </a:schemeClr>
              </a:solidFill>
            </a:endParaRPr>
          </a:p>
        </p:txBody>
      </p:sp>
      <p:sp>
        <p:nvSpPr>
          <p:cNvPr id="38" name="テキスト ボックス 37"/>
          <p:cNvSpPr txBox="1"/>
          <p:nvPr/>
        </p:nvSpPr>
        <p:spPr>
          <a:xfrm>
            <a:off x="3926773" y="1526775"/>
            <a:ext cx="679353" cy="461665"/>
          </a:xfrm>
          <a:prstGeom prst="rect">
            <a:avLst/>
          </a:prstGeom>
          <a:noFill/>
        </p:spPr>
        <p:txBody>
          <a:bodyPr wrap="none" rtlCol="0">
            <a:spAutoFit/>
          </a:bodyPr>
          <a:lstStyle/>
          <a:p>
            <a:r>
              <a:rPr lang="en-US" altLang="ja-JP" sz="2400" dirty="0">
                <a:solidFill>
                  <a:schemeClr val="bg1">
                    <a:lumMod val="95000"/>
                  </a:schemeClr>
                </a:solidFill>
              </a:rPr>
              <a:t>AC1</a:t>
            </a:r>
            <a:endParaRPr kumimoji="1" lang="ja-JP" altLang="en-US" sz="2400" dirty="0">
              <a:solidFill>
                <a:schemeClr val="bg1">
                  <a:lumMod val="95000"/>
                </a:schemeClr>
              </a:solidFill>
            </a:endParaRPr>
          </a:p>
        </p:txBody>
      </p:sp>
      <p:sp>
        <p:nvSpPr>
          <p:cNvPr id="41" name="テキスト ボックス 40"/>
          <p:cNvSpPr txBox="1"/>
          <p:nvPr/>
        </p:nvSpPr>
        <p:spPr>
          <a:xfrm>
            <a:off x="3928480" y="3279017"/>
            <a:ext cx="679353" cy="461665"/>
          </a:xfrm>
          <a:prstGeom prst="rect">
            <a:avLst/>
          </a:prstGeom>
          <a:noFill/>
        </p:spPr>
        <p:txBody>
          <a:bodyPr wrap="none" rtlCol="0">
            <a:spAutoFit/>
          </a:bodyPr>
          <a:lstStyle/>
          <a:p>
            <a:r>
              <a:rPr lang="en-US" altLang="ja-JP" sz="2400" dirty="0">
                <a:solidFill>
                  <a:schemeClr val="bg1">
                    <a:lumMod val="95000"/>
                  </a:schemeClr>
                </a:solidFill>
              </a:rPr>
              <a:t>AC4</a:t>
            </a:r>
            <a:endParaRPr kumimoji="1" lang="ja-JP" altLang="en-US" sz="2400" dirty="0">
              <a:solidFill>
                <a:schemeClr val="bg1">
                  <a:lumMod val="95000"/>
                </a:schemeClr>
              </a:solidFill>
            </a:endParaRPr>
          </a:p>
        </p:txBody>
      </p:sp>
      <p:sp>
        <p:nvSpPr>
          <p:cNvPr id="42" name="テキスト ボックス 41"/>
          <p:cNvSpPr txBox="1"/>
          <p:nvPr/>
        </p:nvSpPr>
        <p:spPr>
          <a:xfrm>
            <a:off x="397843" y="5001498"/>
            <a:ext cx="846065" cy="461665"/>
          </a:xfrm>
          <a:prstGeom prst="rect">
            <a:avLst/>
          </a:prstGeom>
          <a:noFill/>
        </p:spPr>
        <p:txBody>
          <a:bodyPr wrap="none" rtlCol="0">
            <a:spAutoFit/>
          </a:bodyPr>
          <a:lstStyle/>
          <a:p>
            <a:r>
              <a:rPr kumimoji="1" lang="en-US" altLang="ja-JP" sz="2400" dirty="0" smtClean="0">
                <a:solidFill>
                  <a:schemeClr val="bg1">
                    <a:lumMod val="95000"/>
                  </a:schemeClr>
                </a:solidFill>
              </a:rPr>
              <a:t>ACR1</a:t>
            </a:r>
            <a:endParaRPr kumimoji="1" lang="ja-JP" altLang="en-US" sz="2400" dirty="0">
              <a:solidFill>
                <a:schemeClr val="bg1">
                  <a:lumMod val="95000"/>
                </a:schemeClr>
              </a:solidFill>
            </a:endParaRPr>
          </a:p>
        </p:txBody>
      </p:sp>
      <p:sp>
        <p:nvSpPr>
          <p:cNvPr id="43" name="テキスト ボックス 42"/>
          <p:cNvSpPr txBox="1"/>
          <p:nvPr/>
        </p:nvSpPr>
        <p:spPr>
          <a:xfrm>
            <a:off x="2163400" y="5008617"/>
            <a:ext cx="846065" cy="461665"/>
          </a:xfrm>
          <a:prstGeom prst="rect">
            <a:avLst/>
          </a:prstGeom>
          <a:noFill/>
        </p:spPr>
        <p:txBody>
          <a:bodyPr wrap="none" rtlCol="0">
            <a:spAutoFit/>
          </a:bodyPr>
          <a:lstStyle/>
          <a:p>
            <a:r>
              <a:rPr lang="en-US" altLang="ja-JP" sz="2400" dirty="0">
                <a:solidFill>
                  <a:schemeClr val="bg1">
                    <a:lumMod val="95000"/>
                  </a:schemeClr>
                </a:solidFill>
              </a:rPr>
              <a:t>ACR2</a:t>
            </a:r>
            <a:endParaRPr kumimoji="1" lang="ja-JP" altLang="en-US" sz="2400" dirty="0">
              <a:solidFill>
                <a:schemeClr val="bg1">
                  <a:lumMod val="95000"/>
                </a:schemeClr>
              </a:solidFill>
            </a:endParaRPr>
          </a:p>
        </p:txBody>
      </p:sp>
      <p:sp>
        <p:nvSpPr>
          <p:cNvPr id="44" name="テキスト ボックス 43"/>
          <p:cNvSpPr txBox="1"/>
          <p:nvPr/>
        </p:nvSpPr>
        <p:spPr>
          <a:xfrm>
            <a:off x="5664613" y="3276021"/>
            <a:ext cx="1009572" cy="461665"/>
          </a:xfrm>
          <a:prstGeom prst="rect">
            <a:avLst/>
          </a:prstGeom>
          <a:noFill/>
        </p:spPr>
        <p:txBody>
          <a:bodyPr wrap="none" rtlCol="0">
            <a:spAutoFit/>
          </a:bodyPr>
          <a:lstStyle/>
          <a:p>
            <a:r>
              <a:rPr lang="en-US" altLang="ja-JP" sz="2400" dirty="0" smtClean="0">
                <a:solidFill>
                  <a:schemeClr val="bg1">
                    <a:lumMod val="95000"/>
                  </a:schemeClr>
                </a:solidFill>
              </a:rPr>
              <a:t>AC3[F]</a:t>
            </a:r>
            <a:endParaRPr kumimoji="1" lang="ja-JP" altLang="en-US" sz="2400" dirty="0">
              <a:solidFill>
                <a:schemeClr val="bg1">
                  <a:lumMod val="95000"/>
                </a:schemeClr>
              </a:solidFill>
            </a:endParaRPr>
          </a:p>
        </p:txBody>
      </p:sp>
      <p:sp>
        <p:nvSpPr>
          <p:cNvPr id="45" name="テキスト ボックス 44"/>
          <p:cNvSpPr txBox="1"/>
          <p:nvPr/>
        </p:nvSpPr>
        <p:spPr>
          <a:xfrm>
            <a:off x="3923362" y="5018182"/>
            <a:ext cx="1176284" cy="461665"/>
          </a:xfrm>
          <a:prstGeom prst="rect">
            <a:avLst/>
          </a:prstGeom>
          <a:noFill/>
        </p:spPr>
        <p:txBody>
          <a:bodyPr wrap="none" rtlCol="0">
            <a:spAutoFit/>
          </a:bodyPr>
          <a:lstStyle/>
          <a:p>
            <a:r>
              <a:rPr lang="en-US" altLang="ja-JP" sz="2400" dirty="0" smtClean="0">
                <a:solidFill>
                  <a:schemeClr val="bg1">
                    <a:lumMod val="95000"/>
                  </a:schemeClr>
                </a:solidFill>
              </a:rPr>
              <a:t>ACR1[F]</a:t>
            </a:r>
            <a:endParaRPr kumimoji="1" lang="ja-JP" altLang="en-US" sz="2400" dirty="0">
              <a:solidFill>
                <a:schemeClr val="bg1">
                  <a:lumMod val="95000"/>
                </a:schemeClr>
              </a:solidFill>
            </a:endParaRPr>
          </a:p>
        </p:txBody>
      </p:sp>
      <p:sp>
        <p:nvSpPr>
          <p:cNvPr id="46" name="テキスト ボックス 45"/>
          <p:cNvSpPr txBox="1"/>
          <p:nvPr/>
        </p:nvSpPr>
        <p:spPr>
          <a:xfrm>
            <a:off x="5678410" y="5061571"/>
            <a:ext cx="1176284" cy="461665"/>
          </a:xfrm>
          <a:prstGeom prst="rect">
            <a:avLst/>
          </a:prstGeom>
          <a:noFill/>
        </p:spPr>
        <p:txBody>
          <a:bodyPr wrap="none" rtlCol="0">
            <a:spAutoFit/>
          </a:bodyPr>
          <a:lstStyle/>
          <a:p>
            <a:r>
              <a:rPr lang="en-US" altLang="ja-JP" sz="2400" dirty="0" smtClean="0">
                <a:solidFill>
                  <a:schemeClr val="bg1">
                    <a:lumMod val="95000"/>
                  </a:schemeClr>
                </a:solidFill>
              </a:rPr>
              <a:t>ACR2[F]</a:t>
            </a:r>
            <a:endParaRPr kumimoji="1" lang="ja-JP" altLang="en-US" sz="2400" dirty="0">
              <a:solidFill>
                <a:schemeClr val="bg1">
                  <a:lumMod val="95000"/>
                </a:schemeClr>
              </a:solidFill>
            </a:endParaRPr>
          </a:p>
        </p:txBody>
      </p:sp>
      <p:sp>
        <p:nvSpPr>
          <p:cNvPr id="47" name="テキスト ボックス 46"/>
          <p:cNvSpPr txBox="1"/>
          <p:nvPr/>
        </p:nvSpPr>
        <p:spPr>
          <a:xfrm>
            <a:off x="7354276" y="5060952"/>
            <a:ext cx="1291251" cy="461665"/>
          </a:xfrm>
          <a:prstGeom prst="rect">
            <a:avLst/>
          </a:prstGeom>
          <a:noFill/>
        </p:spPr>
        <p:txBody>
          <a:bodyPr wrap="none" rtlCol="0">
            <a:spAutoFit/>
          </a:bodyPr>
          <a:lstStyle/>
          <a:p>
            <a:r>
              <a:rPr kumimoji="1" lang="en-US" altLang="ja-JP" sz="2400" dirty="0" smtClean="0">
                <a:solidFill>
                  <a:schemeClr val="bg1">
                    <a:lumMod val="95000"/>
                  </a:schemeClr>
                </a:solidFill>
              </a:rPr>
              <a:t>ACR2[</a:t>
            </a:r>
            <a:r>
              <a:rPr kumimoji="1" lang="en-US" altLang="ja-JP" sz="2400" dirty="0" err="1" smtClean="0">
                <a:solidFill>
                  <a:schemeClr val="bg1">
                    <a:lumMod val="95000"/>
                  </a:schemeClr>
                </a:solidFill>
              </a:rPr>
              <a:t>Fs</a:t>
            </a:r>
            <a:r>
              <a:rPr kumimoji="1" lang="en-US" altLang="ja-JP" sz="2400" dirty="0" smtClean="0">
                <a:solidFill>
                  <a:schemeClr val="bg1">
                    <a:lumMod val="95000"/>
                  </a:schemeClr>
                </a:solidFill>
              </a:rPr>
              <a:t>]</a:t>
            </a:r>
            <a:endParaRPr kumimoji="1" lang="ja-JP" altLang="en-US" sz="2400" dirty="0">
              <a:solidFill>
                <a:schemeClr val="bg1">
                  <a:lumMod val="95000"/>
                </a:schemeClr>
              </a:solidFill>
            </a:endParaRPr>
          </a:p>
        </p:txBody>
      </p:sp>
      <p:sp>
        <p:nvSpPr>
          <p:cNvPr id="48" name="テキスト ボックス 47"/>
          <p:cNvSpPr txBox="1"/>
          <p:nvPr/>
        </p:nvSpPr>
        <p:spPr>
          <a:xfrm>
            <a:off x="7321847" y="3265935"/>
            <a:ext cx="606256" cy="461665"/>
          </a:xfrm>
          <a:prstGeom prst="rect">
            <a:avLst/>
          </a:prstGeom>
          <a:noFill/>
        </p:spPr>
        <p:txBody>
          <a:bodyPr wrap="none" rtlCol="0">
            <a:spAutoFit/>
          </a:bodyPr>
          <a:lstStyle/>
          <a:p>
            <a:r>
              <a:rPr lang="en-US" altLang="ja-JP" sz="2400" dirty="0">
                <a:solidFill>
                  <a:schemeClr val="bg1">
                    <a:lumMod val="95000"/>
                  </a:schemeClr>
                </a:solidFill>
              </a:rPr>
              <a:t>MP</a:t>
            </a:r>
            <a:endParaRPr kumimoji="1" lang="ja-JP" altLang="en-US" sz="2400" dirty="0">
              <a:solidFill>
                <a:schemeClr val="bg1">
                  <a:lumMod val="95000"/>
                </a:schemeClr>
              </a:solidFill>
            </a:endParaRPr>
          </a:p>
        </p:txBody>
      </p:sp>
      <p:sp>
        <p:nvSpPr>
          <p:cNvPr id="49" name="テキスト ボックス 48"/>
          <p:cNvSpPr txBox="1"/>
          <p:nvPr/>
        </p:nvSpPr>
        <p:spPr>
          <a:xfrm>
            <a:off x="420485" y="2878114"/>
            <a:ext cx="1338828" cy="369332"/>
          </a:xfrm>
          <a:prstGeom prst="rect">
            <a:avLst/>
          </a:prstGeom>
          <a:noFill/>
        </p:spPr>
        <p:txBody>
          <a:bodyPr wrap="none" rtlCol="0">
            <a:spAutoFit/>
          </a:bodyPr>
          <a:lstStyle/>
          <a:p>
            <a:r>
              <a:rPr kumimoji="1" lang="ja-JP" altLang="en-US" dirty="0" smtClean="0">
                <a:solidFill>
                  <a:schemeClr val="bg1">
                    <a:lumMod val="95000"/>
                  </a:schemeClr>
                </a:solidFill>
              </a:rPr>
              <a:t>温度計のみ</a:t>
            </a:r>
            <a:endParaRPr kumimoji="1" lang="ja-JP" altLang="en-US" dirty="0">
              <a:solidFill>
                <a:schemeClr val="bg1">
                  <a:lumMod val="95000"/>
                </a:schemeClr>
              </a:solidFill>
            </a:endParaRPr>
          </a:p>
        </p:txBody>
      </p:sp>
      <p:sp>
        <p:nvSpPr>
          <p:cNvPr id="50" name="テキスト ボックス 49"/>
          <p:cNvSpPr txBox="1"/>
          <p:nvPr/>
        </p:nvSpPr>
        <p:spPr>
          <a:xfrm>
            <a:off x="2207799" y="2871259"/>
            <a:ext cx="1239442" cy="369332"/>
          </a:xfrm>
          <a:prstGeom prst="rect">
            <a:avLst/>
          </a:prstGeom>
          <a:noFill/>
        </p:spPr>
        <p:txBody>
          <a:bodyPr wrap="none" rtlCol="0">
            <a:spAutoFit/>
          </a:bodyPr>
          <a:lstStyle/>
          <a:p>
            <a:r>
              <a:rPr lang="ja-JP" altLang="en-US" dirty="0">
                <a:solidFill>
                  <a:schemeClr val="bg1">
                    <a:lumMod val="95000"/>
                  </a:schemeClr>
                </a:solidFill>
              </a:rPr>
              <a:t>塩ビパイプ</a:t>
            </a:r>
            <a:endParaRPr kumimoji="1" lang="ja-JP" altLang="en-US" dirty="0">
              <a:solidFill>
                <a:schemeClr val="bg1">
                  <a:lumMod val="95000"/>
                </a:schemeClr>
              </a:solidFill>
            </a:endParaRPr>
          </a:p>
        </p:txBody>
      </p:sp>
      <p:sp>
        <p:nvSpPr>
          <p:cNvPr id="51" name="テキスト ボックス 50"/>
          <p:cNvSpPr txBox="1"/>
          <p:nvPr/>
        </p:nvSpPr>
        <p:spPr>
          <a:xfrm>
            <a:off x="3953665" y="2871259"/>
            <a:ext cx="1476686" cy="369332"/>
          </a:xfrm>
          <a:prstGeom prst="rect">
            <a:avLst/>
          </a:prstGeom>
          <a:noFill/>
        </p:spPr>
        <p:txBody>
          <a:bodyPr wrap="none" rtlCol="0">
            <a:spAutoFit/>
          </a:bodyPr>
          <a:lstStyle/>
          <a:p>
            <a:r>
              <a:rPr lang="en-US" altLang="ja-JP" dirty="0" smtClean="0">
                <a:solidFill>
                  <a:schemeClr val="bg1">
                    <a:lumMod val="95000"/>
                  </a:schemeClr>
                </a:solidFill>
              </a:rPr>
              <a:t>C+</a:t>
            </a:r>
            <a:r>
              <a:rPr lang="ja-JP" altLang="en-US" dirty="0" smtClean="0">
                <a:solidFill>
                  <a:schemeClr val="bg1">
                    <a:lumMod val="95000"/>
                  </a:schemeClr>
                </a:solidFill>
              </a:rPr>
              <a:t>アルミ角筒</a:t>
            </a:r>
            <a:endParaRPr kumimoji="1" lang="ja-JP" altLang="en-US" dirty="0">
              <a:solidFill>
                <a:schemeClr val="bg1">
                  <a:lumMod val="95000"/>
                </a:schemeClr>
              </a:solidFill>
            </a:endParaRPr>
          </a:p>
        </p:txBody>
      </p:sp>
      <p:sp>
        <p:nvSpPr>
          <p:cNvPr id="54" name="テキスト ボックス 53"/>
          <p:cNvSpPr txBox="1"/>
          <p:nvPr/>
        </p:nvSpPr>
        <p:spPr>
          <a:xfrm>
            <a:off x="3795544" y="4619498"/>
            <a:ext cx="1697837" cy="369332"/>
          </a:xfrm>
          <a:prstGeom prst="rect">
            <a:avLst/>
          </a:prstGeom>
          <a:noFill/>
        </p:spPr>
        <p:txBody>
          <a:bodyPr wrap="none" rtlCol="0">
            <a:spAutoFit/>
          </a:bodyPr>
          <a:lstStyle/>
          <a:p>
            <a:r>
              <a:rPr lang="en-US" altLang="ja-JP" dirty="0" smtClean="0">
                <a:solidFill>
                  <a:schemeClr val="bg1">
                    <a:lumMod val="95000"/>
                  </a:schemeClr>
                </a:solidFill>
              </a:rPr>
              <a:t>AC1+</a:t>
            </a:r>
            <a:r>
              <a:rPr lang="ja-JP" altLang="en-US" dirty="0" smtClean="0">
                <a:solidFill>
                  <a:schemeClr val="bg1">
                    <a:lumMod val="95000"/>
                  </a:schemeClr>
                </a:solidFill>
              </a:rPr>
              <a:t>全体を短く</a:t>
            </a:r>
            <a:endParaRPr kumimoji="1" lang="ja-JP" altLang="en-US" dirty="0">
              <a:solidFill>
                <a:schemeClr val="bg1">
                  <a:lumMod val="95000"/>
                </a:schemeClr>
              </a:solidFill>
            </a:endParaRPr>
          </a:p>
        </p:txBody>
      </p:sp>
      <p:sp>
        <p:nvSpPr>
          <p:cNvPr id="55" name="テキスト ボックス 54"/>
          <p:cNvSpPr txBox="1"/>
          <p:nvPr/>
        </p:nvSpPr>
        <p:spPr>
          <a:xfrm>
            <a:off x="431353" y="6361039"/>
            <a:ext cx="1595245" cy="369332"/>
          </a:xfrm>
          <a:prstGeom prst="rect">
            <a:avLst/>
          </a:prstGeom>
          <a:noFill/>
        </p:spPr>
        <p:txBody>
          <a:bodyPr wrap="none" rtlCol="0">
            <a:spAutoFit/>
          </a:bodyPr>
          <a:lstStyle/>
          <a:p>
            <a:r>
              <a:rPr lang="en-US" altLang="ja-JP" dirty="0" smtClean="0">
                <a:solidFill>
                  <a:schemeClr val="bg1">
                    <a:lumMod val="95000"/>
                  </a:schemeClr>
                </a:solidFill>
              </a:rPr>
              <a:t>AC1+</a:t>
            </a:r>
            <a:r>
              <a:rPr lang="ja-JP" altLang="en-US" dirty="0" smtClean="0">
                <a:solidFill>
                  <a:schemeClr val="bg1">
                    <a:lumMod val="95000"/>
                  </a:schemeClr>
                </a:solidFill>
              </a:rPr>
              <a:t>平型屋根</a:t>
            </a:r>
            <a:endParaRPr kumimoji="1" lang="ja-JP" altLang="en-US" dirty="0">
              <a:solidFill>
                <a:schemeClr val="bg1">
                  <a:lumMod val="95000"/>
                </a:schemeClr>
              </a:solidFill>
            </a:endParaRPr>
          </a:p>
        </p:txBody>
      </p:sp>
      <p:sp>
        <p:nvSpPr>
          <p:cNvPr id="56" name="テキスト ボックス 55"/>
          <p:cNvSpPr txBox="1"/>
          <p:nvPr/>
        </p:nvSpPr>
        <p:spPr>
          <a:xfrm>
            <a:off x="1974320" y="6371758"/>
            <a:ext cx="1943096" cy="369332"/>
          </a:xfrm>
          <a:prstGeom prst="rect">
            <a:avLst/>
          </a:prstGeom>
          <a:noFill/>
        </p:spPr>
        <p:txBody>
          <a:bodyPr wrap="none" rtlCol="0">
            <a:spAutoFit/>
          </a:bodyPr>
          <a:lstStyle/>
          <a:p>
            <a:r>
              <a:rPr lang="en-US" altLang="ja-JP" dirty="0" smtClean="0">
                <a:solidFill>
                  <a:schemeClr val="bg1">
                    <a:lumMod val="95000"/>
                  </a:schemeClr>
                </a:solidFill>
              </a:rPr>
              <a:t>AC1+</a:t>
            </a:r>
            <a:r>
              <a:rPr lang="ja-JP" altLang="en-US" dirty="0" smtClean="0">
                <a:solidFill>
                  <a:schemeClr val="bg1">
                    <a:lumMod val="95000"/>
                  </a:schemeClr>
                </a:solidFill>
              </a:rPr>
              <a:t>コノ字型屋根</a:t>
            </a:r>
            <a:endParaRPr kumimoji="1" lang="ja-JP" altLang="en-US" dirty="0">
              <a:solidFill>
                <a:schemeClr val="bg1">
                  <a:lumMod val="95000"/>
                </a:schemeClr>
              </a:solidFill>
            </a:endParaRPr>
          </a:p>
        </p:txBody>
      </p:sp>
      <p:sp>
        <p:nvSpPr>
          <p:cNvPr id="57" name="テキスト ボックス 56"/>
          <p:cNvSpPr txBox="1"/>
          <p:nvPr/>
        </p:nvSpPr>
        <p:spPr>
          <a:xfrm>
            <a:off x="5707802" y="4632162"/>
            <a:ext cx="1231363" cy="369332"/>
          </a:xfrm>
          <a:prstGeom prst="rect">
            <a:avLst/>
          </a:prstGeom>
          <a:noFill/>
        </p:spPr>
        <p:txBody>
          <a:bodyPr wrap="none" rtlCol="0">
            <a:spAutoFit/>
          </a:bodyPr>
          <a:lstStyle/>
          <a:p>
            <a:r>
              <a:rPr lang="en-US" altLang="ja-JP" dirty="0">
                <a:solidFill>
                  <a:schemeClr val="bg1">
                    <a:lumMod val="95000"/>
                  </a:schemeClr>
                </a:solidFill>
              </a:rPr>
              <a:t>AC3</a:t>
            </a:r>
            <a:r>
              <a:rPr lang="en-US" altLang="ja-JP" dirty="0" smtClean="0">
                <a:solidFill>
                  <a:schemeClr val="bg1">
                    <a:lumMod val="95000"/>
                  </a:schemeClr>
                </a:solidFill>
              </a:rPr>
              <a:t>+</a:t>
            </a:r>
            <a:r>
              <a:rPr lang="ja-JP" altLang="en-US" dirty="0" smtClean="0">
                <a:solidFill>
                  <a:schemeClr val="bg1">
                    <a:lumMod val="95000"/>
                  </a:schemeClr>
                </a:solidFill>
              </a:rPr>
              <a:t>ファン</a:t>
            </a:r>
            <a:endParaRPr kumimoji="1" lang="ja-JP" altLang="en-US" dirty="0">
              <a:solidFill>
                <a:schemeClr val="bg1">
                  <a:lumMod val="95000"/>
                </a:schemeClr>
              </a:solidFill>
            </a:endParaRPr>
          </a:p>
        </p:txBody>
      </p:sp>
      <p:sp>
        <p:nvSpPr>
          <p:cNvPr id="62" name="テキスト ボックス 61"/>
          <p:cNvSpPr txBox="1"/>
          <p:nvPr/>
        </p:nvSpPr>
        <p:spPr>
          <a:xfrm>
            <a:off x="3910533" y="6351514"/>
            <a:ext cx="1356397" cy="369332"/>
          </a:xfrm>
          <a:prstGeom prst="rect">
            <a:avLst/>
          </a:prstGeom>
          <a:noFill/>
        </p:spPr>
        <p:txBody>
          <a:bodyPr wrap="none" rtlCol="0">
            <a:spAutoFit/>
          </a:bodyPr>
          <a:lstStyle/>
          <a:p>
            <a:r>
              <a:rPr lang="en-US" altLang="ja-JP" dirty="0" smtClean="0">
                <a:solidFill>
                  <a:schemeClr val="bg1">
                    <a:lumMod val="95000"/>
                  </a:schemeClr>
                </a:solidFill>
              </a:rPr>
              <a:t>ACR1+</a:t>
            </a:r>
            <a:r>
              <a:rPr lang="ja-JP" altLang="en-US" dirty="0" smtClean="0">
                <a:solidFill>
                  <a:schemeClr val="bg1">
                    <a:lumMod val="95000"/>
                  </a:schemeClr>
                </a:solidFill>
              </a:rPr>
              <a:t>ファン</a:t>
            </a:r>
            <a:endParaRPr kumimoji="1" lang="ja-JP" altLang="en-US" dirty="0">
              <a:solidFill>
                <a:schemeClr val="bg1">
                  <a:lumMod val="95000"/>
                </a:schemeClr>
              </a:solidFill>
            </a:endParaRPr>
          </a:p>
        </p:txBody>
      </p:sp>
      <p:sp>
        <p:nvSpPr>
          <p:cNvPr id="63" name="テキスト ボックス 62"/>
          <p:cNvSpPr txBox="1"/>
          <p:nvPr/>
        </p:nvSpPr>
        <p:spPr>
          <a:xfrm>
            <a:off x="5635241" y="6351395"/>
            <a:ext cx="1356397" cy="369332"/>
          </a:xfrm>
          <a:prstGeom prst="rect">
            <a:avLst/>
          </a:prstGeom>
          <a:noFill/>
        </p:spPr>
        <p:txBody>
          <a:bodyPr wrap="none" rtlCol="0">
            <a:spAutoFit/>
          </a:bodyPr>
          <a:lstStyle/>
          <a:p>
            <a:r>
              <a:rPr lang="en-US" altLang="ja-JP" dirty="0" smtClean="0">
                <a:solidFill>
                  <a:schemeClr val="bg1">
                    <a:lumMod val="95000"/>
                  </a:schemeClr>
                </a:solidFill>
              </a:rPr>
              <a:t>ACR2+</a:t>
            </a:r>
            <a:r>
              <a:rPr lang="ja-JP" altLang="en-US" dirty="0" smtClean="0">
                <a:solidFill>
                  <a:schemeClr val="bg1">
                    <a:lumMod val="95000"/>
                  </a:schemeClr>
                </a:solidFill>
              </a:rPr>
              <a:t>ファン</a:t>
            </a:r>
            <a:endParaRPr kumimoji="1" lang="ja-JP" altLang="en-US" dirty="0">
              <a:solidFill>
                <a:schemeClr val="bg1">
                  <a:lumMod val="95000"/>
                </a:schemeClr>
              </a:solidFill>
            </a:endParaRPr>
          </a:p>
        </p:txBody>
      </p:sp>
      <p:sp>
        <p:nvSpPr>
          <p:cNvPr id="64" name="テキスト ボックス 63"/>
          <p:cNvSpPr txBox="1"/>
          <p:nvPr/>
        </p:nvSpPr>
        <p:spPr>
          <a:xfrm>
            <a:off x="7191460" y="6347525"/>
            <a:ext cx="1587229" cy="369332"/>
          </a:xfrm>
          <a:prstGeom prst="rect">
            <a:avLst/>
          </a:prstGeom>
          <a:noFill/>
        </p:spPr>
        <p:txBody>
          <a:bodyPr wrap="none" rtlCol="0">
            <a:spAutoFit/>
          </a:bodyPr>
          <a:lstStyle/>
          <a:p>
            <a:r>
              <a:rPr lang="en-US" altLang="ja-JP" dirty="0" smtClean="0">
                <a:solidFill>
                  <a:schemeClr val="bg1">
                    <a:lumMod val="95000"/>
                  </a:schemeClr>
                </a:solidFill>
              </a:rPr>
              <a:t>ACR2+</a:t>
            </a:r>
            <a:r>
              <a:rPr lang="ja-JP" altLang="en-US" dirty="0" smtClean="0">
                <a:solidFill>
                  <a:schemeClr val="bg1">
                    <a:lumMod val="95000"/>
                  </a:schemeClr>
                </a:solidFill>
              </a:rPr>
              <a:t>強ファン</a:t>
            </a:r>
            <a:endParaRPr kumimoji="1" lang="ja-JP" altLang="en-US" dirty="0">
              <a:solidFill>
                <a:schemeClr val="bg1">
                  <a:lumMod val="95000"/>
                </a:schemeClr>
              </a:solidFill>
            </a:endParaRPr>
          </a:p>
        </p:txBody>
      </p:sp>
      <p:grpSp>
        <p:nvGrpSpPr>
          <p:cNvPr id="240" name="グループ化 239"/>
          <p:cNvGrpSpPr/>
          <p:nvPr/>
        </p:nvGrpSpPr>
        <p:grpSpPr>
          <a:xfrm>
            <a:off x="420485" y="1534569"/>
            <a:ext cx="8564541" cy="5180556"/>
            <a:chOff x="420485" y="1534569"/>
            <a:chExt cx="8564541" cy="5180556"/>
          </a:xfrm>
        </p:grpSpPr>
        <p:grpSp>
          <p:nvGrpSpPr>
            <p:cNvPr id="75" name="グループ化 74"/>
            <p:cNvGrpSpPr/>
            <p:nvPr/>
          </p:nvGrpSpPr>
          <p:grpSpPr>
            <a:xfrm>
              <a:off x="420485" y="3322636"/>
              <a:ext cx="6647065" cy="3392489"/>
              <a:chOff x="420485" y="3322636"/>
              <a:chExt cx="6647065" cy="3392489"/>
            </a:xfrm>
          </p:grpSpPr>
          <p:cxnSp>
            <p:nvCxnSpPr>
              <p:cNvPr id="21" name="直線コネクタ 20"/>
              <p:cNvCxnSpPr/>
              <p:nvPr/>
            </p:nvCxnSpPr>
            <p:spPr>
              <a:xfrm flipV="1">
                <a:off x="449284" y="3343518"/>
                <a:ext cx="0" cy="3369248"/>
              </a:xfrm>
              <a:prstGeom prst="line">
                <a:avLst/>
              </a:prstGeom>
              <a:ln w="5715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flipV="1">
                <a:off x="3538077" y="4953000"/>
                <a:ext cx="0" cy="1736744"/>
              </a:xfrm>
              <a:prstGeom prst="line">
                <a:avLst/>
              </a:prstGeom>
              <a:ln w="5715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V="1">
                <a:off x="5285588" y="3324226"/>
                <a:ext cx="0" cy="1685924"/>
              </a:xfrm>
              <a:prstGeom prst="line">
                <a:avLst/>
              </a:prstGeom>
              <a:ln w="5715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438310" y="6689744"/>
                <a:ext cx="3124040" cy="0"/>
              </a:xfrm>
              <a:prstGeom prst="line">
                <a:avLst/>
              </a:prstGeom>
              <a:ln w="5715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p:nvPr/>
            </p:nvCxnSpPr>
            <p:spPr>
              <a:xfrm>
                <a:off x="3505200" y="4985844"/>
                <a:ext cx="1809750" cy="0"/>
              </a:xfrm>
              <a:prstGeom prst="line">
                <a:avLst/>
              </a:prstGeom>
              <a:ln w="5715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212" name="直線コネクタ 211"/>
              <p:cNvCxnSpPr/>
              <p:nvPr/>
            </p:nvCxnSpPr>
            <p:spPr>
              <a:xfrm>
                <a:off x="420485" y="3353043"/>
                <a:ext cx="4894465" cy="0"/>
              </a:xfrm>
              <a:prstGeom prst="line">
                <a:avLst/>
              </a:prstGeom>
              <a:ln w="5715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213" name="直線コネクタ 212"/>
              <p:cNvCxnSpPr/>
              <p:nvPr/>
            </p:nvCxnSpPr>
            <p:spPr>
              <a:xfrm flipV="1">
                <a:off x="5717327" y="3322636"/>
                <a:ext cx="0" cy="1792289"/>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4" name="直線コネクタ 213"/>
              <p:cNvCxnSpPr/>
              <p:nvPr/>
            </p:nvCxnSpPr>
            <p:spPr>
              <a:xfrm flipV="1">
                <a:off x="7037750" y="3324225"/>
                <a:ext cx="0" cy="336766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flipV="1">
                <a:off x="3958349" y="5057775"/>
                <a:ext cx="0" cy="165735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6" name="直線コネクタ 215"/>
              <p:cNvCxnSpPr/>
              <p:nvPr/>
            </p:nvCxnSpPr>
            <p:spPr>
              <a:xfrm>
                <a:off x="3924300" y="6689744"/>
                <a:ext cx="314325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3975349" y="5084128"/>
                <a:ext cx="1768226"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8" name="直線コネクタ 217"/>
              <p:cNvCxnSpPr/>
              <p:nvPr/>
            </p:nvCxnSpPr>
            <p:spPr>
              <a:xfrm>
                <a:off x="5686425" y="3356237"/>
                <a:ext cx="1381125"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0" name="正方形/長方形 69"/>
            <p:cNvSpPr/>
            <p:nvPr/>
          </p:nvSpPr>
          <p:spPr>
            <a:xfrm>
              <a:off x="449284" y="1599201"/>
              <a:ext cx="1320662" cy="1641391"/>
            </a:xfrm>
            <a:prstGeom prst="rect">
              <a:avLst/>
            </a:prstGeom>
            <a:noFill/>
            <a:ln w="571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p:cNvSpPr/>
            <p:nvPr/>
          </p:nvSpPr>
          <p:spPr>
            <a:xfrm>
              <a:off x="2217598" y="1592921"/>
              <a:ext cx="1320662" cy="1641391"/>
            </a:xfrm>
            <a:prstGeom prst="rect">
              <a:avLst/>
            </a:prstGeom>
            <a:no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正方形/長方形 134"/>
            <p:cNvSpPr/>
            <p:nvPr/>
          </p:nvSpPr>
          <p:spPr>
            <a:xfrm>
              <a:off x="3962748" y="1592921"/>
              <a:ext cx="1320662" cy="1641391"/>
            </a:xfrm>
            <a:prstGeom prst="rect">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正方形/長方形 139"/>
            <p:cNvSpPr/>
            <p:nvPr/>
          </p:nvSpPr>
          <p:spPr>
            <a:xfrm>
              <a:off x="7388525" y="5097906"/>
              <a:ext cx="1302127" cy="159397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4" name="直線矢印コネクタ 143"/>
            <p:cNvCxnSpPr/>
            <p:nvPr/>
          </p:nvCxnSpPr>
          <p:spPr>
            <a:xfrm>
              <a:off x="3561169" y="2413273"/>
              <a:ext cx="345056" cy="16386"/>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5" name="直線矢印コネクタ 144"/>
            <p:cNvCxnSpPr/>
            <p:nvPr/>
          </p:nvCxnSpPr>
          <p:spPr>
            <a:xfrm>
              <a:off x="1804297" y="2422014"/>
              <a:ext cx="345056" cy="16386"/>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6" name="直線矢印コネクタ 145"/>
            <p:cNvCxnSpPr/>
            <p:nvPr/>
          </p:nvCxnSpPr>
          <p:spPr>
            <a:xfrm>
              <a:off x="5295900" y="4161631"/>
              <a:ext cx="339341" cy="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7" name="直線矢印コネクタ 146"/>
            <p:cNvCxnSpPr/>
            <p:nvPr/>
          </p:nvCxnSpPr>
          <p:spPr>
            <a:xfrm>
              <a:off x="7015556" y="5910408"/>
              <a:ext cx="345056" cy="16386"/>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8" name="テキスト ボックス 147"/>
            <p:cNvSpPr txBox="1"/>
            <p:nvPr/>
          </p:nvSpPr>
          <p:spPr>
            <a:xfrm>
              <a:off x="5545950" y="1534569"/>
              <a:ext cx="3439076" cy="1311193"/>
            </a:xfrm>
            <a:prstGeom prst="rect">
              <a:avLst/>
            </a:prstGeom>
            <a:noFill/>
          </p:spPr>
          <p:txBody>
            <a:bodyPr wrap="square" rtlCol="0">
              <a:spAutoFit/>
            </a:bodyPr>
            <a:lstStyle/>
            <a:p>
              <a:pPr>
                <a:lnSpc>
                  <a:spcPct val="150000"/>
                </a:lnSpc>
              </a:pPr>
              <a:r>
                <a:rPr kumimoji="1" lang="en-US" altLang="ja-JP" sz="2800" dirty="0" smtClean="0">
                  <a:solidFill>
                    <a:srgbClr val="FFFF00"/>
                  </a:solidFill>
                </a:rPr>
                <a:t>N</a:t>
              </a:r>
              <a:r>
                <a:rPr kumimoji="1" lang="ja-JP" altLang="en-US" sz="2800" dirty="0" smtClean="0">
                  <a:solidFill>
                    <a:srgbClr val="FFFF00"/>
                  </a:solidFill>
                </a:rPr>
                <a:t>から１つずつ条件を足していく</a:t>
              </a:r>
              <a:endParaRPr kumimoji="1" lang="ja-JP" altLang="en-US" sz="2800" dirty="0">
                <a:solidFill>
                  <a:srgbClr val="FFFF00"/>
                </a:solidFill>
              </a:endParaRPr>
            </a:p>
          </p:txBody>
        </p:sp>
        <p:cxnSp>
          <p:nvCxnSpPr>
            <p:cNvPr id="143" name="直線矢印コネクタ 142"/>
            <p:cNvCxnSpPr/>
            <p:nvPr/>
          </p:nvCxnSpPr>
          <p:spPr>
            <a:xfrm>
              <a:off x="4623079" y="3181350"/>
              <a:ext cx="0" cy="238125"/>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649822976"/>
      </p:ext>
    </p:extLst>
  </p:cSld>
  <p:clrMapOvr>
    <a:masterClrMapping/>
  </p:clrMapOvr>
  <mc:AlternateContent xmlns:mc="http://schemas.openxmlformats.org/markup-compatibility/2006">
    <mc:Choice xmlns:p14="http://schemas.microsoft.com/office/powerpoint/2010/main" Requires="p14">
      <p:transition spd="slow" p14:dur="2000" advTm="9262"/>
    </mc:Choice>
    <mc:Fallback>
      <p:transition spd="slow" advTm="92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hidden"/>
                                      </p:to>
                                    </p:set>
                                  </p:childTnLst>
                                </p:cTn>
                              </p:par>
                              <p:par>
                                <p:cTn id="7" presetID="22" presetClass="entr" presetSubtype="8" fill="hold" nodeType="withEffect">
                                  <p:stCondLst>
                                    <p:cond delay="0"/>
                                  </p:stCondLst>
                                  <p:childTnLst>
                                    <p:set>
                                      <p:cBhvr>
                                        <p:cTn id="8" dur="1" fill="hold">
                                          <p:stCondLst>
                                            <p:cond delay="0"/>
                                          </p:stCondLst>
                                        </p:cTn>
                                        <p:tgtEl>
                                          <p:spTgt spid="240"/>
                                        </p:tgtEl>
                                        <p:attrNameLst>
                                          <p:attrName>style.visibility</p:attrName>
                                        </p:attrNameLst>
                                      </p:cBhvr>
                                      <p:to>
                                        <p:strVal val="visible"/>
                                      </p:to>
                                    </p:set>
                                    <p:animEffect transition="in" filter="wipe(left)">
                                      <p:cBhvr>
                                        <p:cTn id="9"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938"/>
            <a:ext cx="8229600" cy="1143000"/>
          </a:xfrm>
        </p:spPr>
        <p:txBody>
          <a:bodyPr/>
          <a:lstStyle/>
          <a:p>
            <a:r>
              <a:rPr kumimoji="1" lang="ja-JP" altLang="en-US" dirty="0" smtClean="0">
                <a:solidFill>
                  <a:schemeClr val="bg1">
                    <a:lumMod val="95000"/>
                  </a:schemeClr>
                </a:solidFill>
              </a:rPr>
              <a:t>設置風景</a:t>
            </a:r>
            <a:endParaRPr kumimoji="1" lang="ja-JP" altLang="en-US" dirty="0">
              <a:solidFill>
                <a:schemeClr val="bg1">
                  <a:lumMod val="95000"/>
                </a:schemeClr>
              </a:solidFill>
            </a:endParaRPr>
          </a:p>
        </p:txBody>
      </p:sp>
      <p:pic>
        <p:nvPicPr>
          <p:cNvPr id="4" name="Picture 2" descr="C:\Users\成田健一\Desktop\保坂\画像\P1000395.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58609" y="1115219"/>
            <a:ext cx="3888432" cy="292040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363913" y="4019312"/>
            <a:ext cx="8432191" cy="2506936"/>
            <a:chOff x="5109501" y="3706406"/>
            <a:chExt cx="4231917" cy="1258169"/>
          </a:xfrm>
        </p:grpSpPr>
        <p:grpSp>
          <p:nvGrpSpPr>
            <p:cNvPr id="6" name="グループ化 5"/>
            <p:cNvGrpSpPr/>
            <p:nvPr/>
          </p:nvGrpSpPr>
          <p:grpSpPr>
            <a:xfrm>
              <a:off x="5109501" y="3706406"/>
              <a:ext cx="4231917" cy="1258169"/>
              <a:chOff x="5109501" y="3706406"/>
              <a:chExt cx="4231917" cy="1258169"/>
            </a:xfrm>
          </p:grpSpPr>
          <p:grpSp>
            <p:nvGrpSpPr>
              <p:cNvPr id="8" name="グループ化 7"/>
              <p:cNvGrpSpPr/>
              <p:nvPr/>
            </p:nvGrpSpPr>
            <p:grpSpPr>
              <a:xfrm>
                <a:off x="5109501" y="3724914"/>
                <a:ext cx="4231917" cy="1239661"/>
                <a:chOff x="5109500" y="3772266"/>
                <a:chExt cx="4169693" cy="1221433"/>
              </a:xfrm>
            </p:grpSpPr>
            <p:pic>
              <p:nvPicPr>
                <p:cNvPr id="12" name="Picture 21" descr="C:\Users\成田健一\Desktop\保坂\画像\P100041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83" r="4661" b="1099"/>
                <a:stretch/>
              </p:blipFill>
              <p:spPr bwMode="auto">
                <a:xfrm>
                  <a:off x="5109500" y="3774161"/>
                  <a:ext cx="1386395" cy="121908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3" name="Picture 22" descr="C:\Users\成田健一\Desktop\保坂\画像\P100041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208" t="264" r="2364" b="1360"/>
                <a:stretch/>
              </p:blipFill>
              <p:spPr bwMode="auto">
                <a:xfrm>
                  <a:off x="6495955" y="3774161"/>
                  <a:ext cx="1395506" cy="1219538"/>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4" name="Picture 23" descr="C:\Users\成田健一\Desktop\保坂\画像\P100041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785" t="1421" r="3087" b="-57"/>
                <a:stretch/>
              </p:blipFill>
              <p:spPr bwMode="auto">
                <a:xfrm>
                  <a:off x="7890133" y="3772266"/>
                  <a:ext cx="1389060" cy="122143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grpSp>
          <p:sp>
            <p:nvSpPr>
              <p:cNvPr id="9" name="テキスト ボックス 8"/>
              <p:cNvSpPr txBox="1"/>
              <p:nvPr/>
            </p:nvSpPr>
            <p:spPr>
              <a:xfrm>
                <a:off x="5109501" y="3706408"/>
                <a:ext cx="197265" cy="293484"/>
              </a:xfrm>
              <a:prstGeom prst="rect">
                <a:avLst/>
              </a:prstGeom>
              <a:noFill/>
            </p:spPr>
            <p:txBody>
              <a:bodyPr wrap="none" rtlCol="0">
                <a:spAutoFit/>
              </a:bodyPr>
              <a:lstStyle/>
              <a:p>
                <a:r>
                  <a:rPr kumimoji="1" lang="en-US" altLang="ja-JP" sz="3200" dirty="0" smtClean="0">
                    <a:solidFill>
                      <a:srgbClr val="C00000"/>
                    </a:solidFill>
                  </a:rPr>
                  <a:t>1</a:t>
                </a:r>
                <a:endParaRPr kumimoji="1" lang="ja-JP" altLang="en-US" sz="3200" dirty="0">
                  <a:solidFill>
                    <a:srgbClr val="C00000"/>
                  </a:solidFill>
                </a:endParaRPr>
              </a:p>
            </p:txBody>
          </p:sp>
          <p:sp>
            <p:nvSpPr>
              <p:cNvPr id="10" name="テキスト ボックス 9"/>
              <p:cNvSpPr txBox="1"/>
              <p:nvPr/>
            </p:nvSpPr>
            <p:spPr>
              <a:xfrm>
                <a:off x="6521016" y="3706407"/>
                <a:ext cx="197265" cy="293484"/>
              </a:xfrm>
              <a:prstGeom prst="rect">
                <a:avLst/>
              </a:prstGeom>
              <a:noFill/>
            </p:spPr>
            <p:txBody>
              <a:bodyPr wrap="none" rtlCol="0">
                <a:spAutoFit/>
              </a:bodyPr>
              <a:lstStyle/>
              <a:p>
                <a:r>
                  <a:rPr lang="en-US" altLang="ja-JP" sz="3200" dirty="0">
                    <a:solidFill>
                      <a:srgbClr val="0070C0"/>
                    </a:solidFill>
                  </a:rPr>
                  <a:t>2</a:t>
                </a:r>
                <a:endParaRPr kumimoji="1" lang="ja-JP" altLang="en-US" sz="3200" dirty="0">
                  <a:solidFill>
                    <a:srgbClr val="0070C0"/>
                  </a:solidFill>
                </a:endParaRPr>
              </a:p>
            </p:txBody>
          </p:sp>
          <p:sp>
            <p:nvSpPr>
              <p:cNvPr id="11" name="テキスト ボックス 10"/>
              <p:cNvSpPr txBox="1"/>
              <p:nvPr/>
            </p:nvSpPr>
            <p:spPr>
              <a:xfrm>
                <a:off x="7931591" y="3706406"/>
                <a:ext cx="197265" cy="293484"/>
              </a:xfrm>
              <a:prstGeom prst="rect">
                <a:avLst/>
              </a:prstGeom>
              <a:noFill/>
            </p:spPr>
            <p:txBody>
              <a:bodyPr wrap="none" rtlCol="0">
                <a:spAutoFit/>
              </a:bodyPr>
              <a:lstStyle/>
              <a:p>
                <a:r>
                  <a:rPr lang="en-US" altLang="ja-JP" sz="3200" dirty="0" smtClean="0">
                    <a:solidFill>
                      <a:srgbClr val="FFFF00"/>
                    </a:solidFill>
                  </a:rPr>
                  <a:t>3</a:t>
                </a:r>
                <a:endParaRPr kumimoji="1" lang="ja-JP" altLang="en-US" sz="3200" dirty="0">
                  <a:solidFill>
                    <a:srgbClr val="FFFF00"/>
                  </a:solidFill>
                </a:endParaRPr>
              </a:p>
            </p:txBody>
          </p:sp>
        </p:grpSp>
        <p:sp>
          <p:nvSpPr>
            <p:cNvPr id="7" name="テキスト ボックス 6"/>
            <p:cNvSpPr txBox="1"/>
            <p:nvPr/>
          </p:nvSpPr>
          <p:spPr>
            <a:xfrm>
              <a:off x="8037955" y="4664199"/>
              <a:ext cx="226213" cy="291845"/>
            </a:xfrm>
            <a:prstGeom prst="rect">
              <a:avLst/>
            </a:prstGeom>
            <a:noFill/>
            <a:ln>
              <a:noFill/>
            </a:ln>
          </p:spPr>
          <p:txBody>
            <a:bodyPr wrap="square" rtlCol="0">
              <a:spAutoFit/>
            </a:bodyPr>
            <a:lstStyle/>
            <a:p>
              <a:endParaRPr kumimoji="1" lang="ja-JP" altLang="en-US" sz="1200" dirty="0"/>
            </a:p>
          </p:txBody>
        </p:sp>
      </p:grpSp>
      <p:sp>
        <p:nvSpPr>
          <p:cNvPr id="16" name="円/楕円 15"/>
          <p:cNvSpPr/>
          <p:nvPr/>
        </p:nvSpPr>
        <p:spPr>
          <a:xfrm>
            <a:off x="577652" y="1136413"/>
            <a:ext cx="2232248" cy="2909953"/>
          </a:xfrm>
          <a:prstGeom prst="ellipse">
            <a:avLst/>
          </a:prstGeom>
          <a:no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816897" y="1440224"/>
            <a:ext cx="792088" cy="1661888"/>
          </a:xfrm>
          <a:prstGeom prst="ellipse">
            <a:avLst/>
          </a:prstGeom>
          <a:noFill/>
          <a:ln>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3635896" y="1657963"/>
            <a:ext cx="336692" cy="962591"/>
          </a:xfrm>
          <a:prstGeom prst="ellipse">
            <a:avLst/>
          </a:prstGeom>
          <a:noFill/>
          <a:ln>
            <a:solidFill>
              <a:srgbClr val="FFFF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387905" y="1117890"/>
            <a:ext cx="632372" cy="584775"/>
          </a:xfrm>
          <a:prstGeom prst="rect">
            <a:avLst/>
          </a:prstGeom>
          <a:noFill/>
        </p:spPr>
        <p:txBody>
          <a:bodyPr wrap="square" rtlCol="0">
            <a:spAutoFit/>
          </a:bodyPr>
          <a:lstStyle/>
          <a:p>
            <a:r>
              <a:rPr kumimoji="1" lang="en-US" altLang="ja-JP" sz="3200" dirty="0" smtClean="0">
                <a:solidFill>
                  <a:srgbClr val="C00000"/>
                </a:solidFill>
              </a:rPr>
              <a:t>1</a:t>
            </a:r>
            <a:endParaRPr kumimoji="1" lang="ja-JP" altLang="en-US" sz="3200" dirty="0">
              <a:solidFill>
                <a:srgbClr val="C00000"/>
              </a:solidFill>
            </a:endParaRPr>
          </a:p>
        </p:txBody>
      </p:sp>
      <p:sp>
        <p:nvSpPr>
          <p:cNvPr id="20" name="テキスト ボックス 19"/>
          <p:cNvSpPr txBox="1"/>
          <p:nvPr/>
        </p:nvSpPr>
        <p:spPr>
          <a:xfrm>
            <a:off x="2580569" y="1071419"/>
            <a:ext cx="632372" cy="584775"/>
          </a:xfrm>
          <a:prstGeom prst="rect">
            <a:avLst/>
          </a:prstGeom>
          <a:noFill/>
        </p:spPr>
        <p:txBody>
          <a:bodyPr wrap="square" rtlCol="0">
            <a:spAutoFit/>
          </a:bodyPr>
          <a:lstStyle/>
          <a:p>
            <a:r>
              <a:rPr lang="en-US" altLang="ja-JP" sz="3200" dirty="0">
                <a:solidFill>
                  <a:srgbClr val="0070C0"/>
                </a:solidFill>
              </a:rPr>
              <a:t>2</a:t>
            </a:r>
            <a:endParaRPr kumimoji="1" lang="ja-JP" altLang="en-US" sz="3200" dirty="0">
              <a:solidFill>
                <a:srgbClr val="0070C0"/>
              </a:solidFill>
            </a:endParaRPr>
          </a:p>
        </p:txBody>
      </p:sp>
      <p:sp>
        <p:nvSpPr>
          <p:cNvPr id="21" name="テキスト ボックス 20"/>
          <p:cNvSpPr txBox="1"/>
          <p:nvPr/>
        </p:nvSpPr>
        <p:spPr>
          <a:xfrm>
            <a:off x="3451892" y="1071418"/>
            <a:ext cx="632372" cy="584775"/>
          </a:xfrm>
          <a:prstGeom prst="rect">
            <a:avLst/>
          </a:prstGeom>
          <a:noFill/>
        </p:spPr>
        <p:txBody>
          <a:bodyPr wrap="square" rtlCol="0">
            <a:spAutoFit/>
          </a:bodyPr>
          <a:lstStyle/>
          <a:p>
            <a:r>
              <a:rPr lang="en-US" altLang="ja-JP" sz="3200" dirty="0" smtClean="0">
                <a:solidFill>
                  <a:srgbClr val="FFFF00"/>
                </a:solidFill>
              </a:rPr>
              <a:t>3</a:t>
            </a:r>
            <a:endParaRPr kumimoji="1" lang="ja-JP" altLang="en-US" sz="3200" dirty="0">
              <a:solidFill>
                <a:srgbClr val="FFFF00"/>
              </a:solidFill>
            </a:endParaRPr>
          </a:p>
        </p:txBody>
      </p:sp>
      <p:sp>
        <p:nvSpPr>
          <p:cNvPr id="3" name="テキスト ボックス 2"/>
          <p:cNvSpPr txBox="1"/>
          <p:nvPr/>
        </p:nvSpPr>
        <p:spPr>
          <a:xfrm>
            <a:off x="4614046" y="1117890"/>
            <a:ext cx="3595856" cy="1384995"/>
          </a:xfrm>
          <a:prstGeom prst="rect">
            <a:avLst/>
          </a:prstGeom>
          <a:noFill/>
        </p:spPr>
        <p:txBody>
          <a:bodyPr wrap="none" rtlCol="0">
            <a:spAutoFit/>
          </a:bodyPr>
          <a:lstStyle/>
          <a:p>
            <a:pPr>
              <a:lnSpc>
                <a:spcPct val="150000"/>
              </a:lnSpc>
            </a:pPr>
            <a:r>
              <a:rPr kumimoji="1" lang="ja-JP" altLang="en-US" sz="2800" dirty="0" smtClean="0">
                <a:solidFill>
                  <a:schemeClr val="bg1">
                    <a:lumMod val="95000"/>
                  </a:schemeClr>
                </a:solidFill>
              </a:rPr>
              <a:t>・南向き横一列に設置</a:t>
            </a:r>
            <a:endParaRPr kumimoji="1" lang="en-US" altLang="ja-JP" sz="2800" dirty="0" smtClean="0">
              <a:solidFill>
                <a:schemeClr val="bg1">
                  <a:lumMod val="95000"/>
                </a:schemeClr>
              </a:solidFill>
            </a:endParaRPr>
          </a:p>
          <a:p>
            <a:pPr>
              <a:lnSpc>
                <a:spcPct val="150000"/>
              </a:lnSpc>
            </a:pPr>
            <a:r>
              <a:rPr lang="ja-JP" altLang="en-US" sz="2800" dirty="0" smtClean="0">
                <a:solidFill>
                  <a:schemeClr val="bg1">
                    <a:lumMod val="95000"/>
                  </a:schemeClr>
                </a:solidFill>
              </a:rPr>
              <a:t>・数日間続けて測定</a:t>
            </a:r>
            <a:endParaRPr kumimoji="1" lang="ja-JP" altLang="en-US" sz="2800" dirty="0">
              <a:solidFill>
                <a:schemeClr val="bg1">
                  <a:lumMod val="95000"/>
                </a:schemeClr>
              </a:solidFill>
            </a:endParaRPr>
          </a:p>
        </p:txBody>
      </p:sp>
    </p:spTree>
    <p:extLst>
      <p:ext uri="{BB962C8B-B14F-4D97-AF65-F5344CB8AC3E}">
        <p14:creationId xmlns:p14="http://schemas.microsoft.com/office/powerpoint/2010/main" val="2498473777"/>
      </p:ext>
    </p:extLst>
  </p:cSld>
  <p:clrMapOvr>
    <a:masterClrMapping/>
  </p:clrMapOvr>
  <mc:AlternateContent xmlns:mc="http://schemas.openxmlformats.org/markup-compatibility/2006">
    <mc:Choice xmlns:p14="http://schemas.microsoft.com/office/powerpoint/2010/main" Requires="p14">
      <p:transition spd="slow" p14:dur="2000" advTm="2112"/>
    </mc:Choice>
    <mc:Fallback>
      <p:transition spd="slow" advTm="211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chemeClr val="bg1">
                    <a:lumMod val="95000"/>
                  </a:schemeClr>
                </a:solidFill>
              </a:rPr>
              <a:t>検証方法</a:t>
            </a:r>
            <a:endParaRPr kumimoji="1" lang="ja-JP" altLang="en-US" dirty="0">
              <a:solidFill>
                <a:schemeClr val="bg1">
                  <a:lumMod val="95000"/>
                </a:schemeClr>
              </a:solidFill>
            </a:endParaRPr>
          </a:p>
        </p:txBody>
      </p:sp>
      <p:sp>
        <p:nvSpPr>
          <p:cNvPr id="149" name="テキスト ボックス 148"/>
          <p:cNvSpPr txBox="1"/>
          <p:nvPr/>
        </p:nvSpPr>
        <p:spPr>
          <a:xfrm>
            <a:off x="5555475" y="1474482"/>
            <a:ext cx="3439076" cy="1590756"/>
          </a:xfrm>
          <a:prstGeom prst="rect">
            <a:avLst/>
          </a:prstGeom>
          <a:noFill/>
        </p:spPr>
        <p:txBody>
          <a:bodyPr wrap="square" rtlCol="0">
            <a:spAutoFit/>
          </a:bodyPr>
          <a:lstStyle/>
          <a:p>
            <a:pPr>
              <a:lnSpc>
                <a:spcPts val="4000"/>
              </a:lnSpc>
            </a:pPr>
            <a:r>
              <a:rPr kumimoji="1" lang="ja-JP" altLang="en-US" sz="2800" dirty="0" smtClean="0">
                <a:solidFill>
                  <a:srgbClr val="FFFF00"/>
                </a:solidFill>
              </a:rPr>
              <a:t>測定した気温が最も低かった</a:t>
            </a:r>
            <a:r>
              <a:rPr kumimoji="1" lang="en-US" altLang="ja-JP" sz="2800" dirty="0" smtClean="0">
                <a:solidFill>
                  <a:srgbClr val="FFFF00"/>
                </a:solidFill>
              </a:rPr>
              <a:t>ACR2[</a:t>
            </a:r>
            <a:r>
              <a:rPr kumimoji="1" lang="en-US" altLang="ja-JP" sz="2800" dirty="0" err="1" smtClean="0">
                <a:solidFill>
                  <a:srgbClr val="FFFF00"/>
                </a:solidFill>
              </a:rPr>
              <a:t>Fs</a:t>
            </a:r>
            <a:r>
              <a:rPr kumimoji="1" lang="en-US" altLang="ja-JP" sz="2800" dirty="0" smtClean="0">
                <a:solidFill>
                  <a:srgbClr val="FFFF00"/>
                </a:solidFill>
              </a:rPr>
              <a:t>]</a:t>
            </a:r>
            <a:r>
              <a:rPr kumimoji="1" lang="ja-JP" altLang="en-US" sz="2800" dirty="0" smtClean="0">
                <a:solidFill>
                  <a:srgbClr val="FFFF00"/>
                </a:solidFill>
              </a:rPr>
              <a:t>を基準とする</a:t>
            </a:r>
            <a:endParaRPr kumimoji="1" lang="ja-JP" altLang="en-US" sz="2800" dirty="0">
              <a:solidFill>
                <a:srgbClr val="FFFF00"/>
              </a:solidFill>
            </a:endParaRPr>
          </a:p>
        </p:txBody>
      </p:sp>
      <p:pic>
        <p:nvPicPr>
          <p:cNvPr id="8" name="図 7" descr="C:\Users\成田健一\Desktop\保坂\画像\P1000404.JPG"/>
          <p:cNvPicPr/>
          <p:nvPr/>
        </p:nvPicPr>
        <p:blipFill rotWithShape="1">
          <a:blip r:embed="rId4" cstate="print">
            <a:extLst>
              <a:ext uri="{28A0092B-C50C-407E-A947-70E740481C1C}">
                <a14:useLocalDpi xmlns:a14="http://schemas.microsoft.com/office/drawing/2010/main" val="0"/>
              </a:ext>
            </a:extLst>
          </a:blip>
          <a:srcRect l="30229" t="22854" r="28228" b="22284"/>
          <a:stretch/>
        </p:blipFill>
        <p:spPr bwMode="auto">
          <a:xfrm>
            <a:off x="457376" y="3327454"/>
            <a:ext cx="1291768" cy="1278338"/>
          </a:xfrm>
          <a:prstGeom prst="rect">
            <a:avLst/>
          </a:prstGeom>
          <a:noFill/>
          <a:ln>
            <a:noFill/>
          </a:ln>
          <a:extLst>
            <a:ext uri="{53640926-AAD7-44D8-BBD7-CCE9431645EC}">
              <a14:shadowObscured xmlns:a14="http://schemas.microsoft.com/office/drawing/2010/main"/>
            </a:ext>
          </a:extLst>
        </p:spPr>
      </p:pic>
      <p:pic>
        <p:nvPicPr>
          <p:cNvPr id="9" name="図 8" descr="C:\Users\成田健一\Desktop\保坂\画像\P1000403.JPG"/>
          <p:cNvPicPr/>
          <p:nvPr/>
        </p:nvPicPr>
        <p:blipFill rotWithShape="1">
          <a:blip r:embed="rId5" cstate="print">
            <a:extLst>
              <a:ext uri="{28A0092B-C50C-407E-A947-70E740481C1C}">
                <a14:useLocalDpi xmlns:a14="http://schemas.microsoft.com/office/drawing/2010/main" val="0"/>
              </a:ext>
            </a:extLst>
          </a:blip>
          <a:srcRect l="27462" t="21226" r="31037" b="24481"/>
          <a:stretch/>
        </p:blipFill>
        <p:spPr bwMode="auto">
          <a:xfrm>
            <a:off x="2222266" y="3340363"/>
            <a:ext cx="1292276" cy="1272572"/>
          </a:xfrm>
          <a:prstGeom prst="rect">
            <a:avLst/>
          </a:prstGeom>
          <a:noFill/>
          <a:ln>
            <a:noFill/>
          </a:ln>
          <a:extLst>
            <a:ext uri="{53640926-AAD7-44D8-BBD7-CCE9431645EC}">
              <a14:shadowObscured xmlns:a14="http://schemas.microsoft.com/office/drawing/2010/main"/>
            </a:ext>
          </a:extLst>
        </p:spPr>
      </p:pic>
      <p:sp>
        <p:nvSpPr>
          <p:cNvPr id="25" name="正方形/長方形 24"/>
          <p:cNvSpPr/>
          <p:nvPr/>
        </p:nvSpPr>
        <p:spPr>
          <a:xfrm>
            <a:off x="452341" y="3335304"/>
            <a:ext cx="1297363" cy="32391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2217179" y="3342447"/>
            <a:ext cx="1297363" cy="32391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404716" y="3261308"/>
            <a:ext cx="679353" cy="461665"/>
          </a:xfrm>
          <a:prstGeom prst="rect">
            <a:avLst/>
          </a:prstGeom>
          <a:noFill/>
        </p:spPr>
        <p:txBody>
          <a:bodyPr wrap="none" rtlCol="0">
            <a:spAutoFit/>
          </a:bodyPr>
          <a:lstStyle/>
          <a:p>
            <a:r>
              <a:rPr lang="en-US" altLang="ja-JP" sz="2400" dirty="0">
                <a:solidFill>
                  <a:schemeClr val="bg1">
                    <a:lumMod val="95000"/>
                  </a:schemeClr>
                </a:solidFill>
              </a:rPr>
              <a:t>AC2</a:t>
            </a:r>
            <a:endParaRPr kumimoji="1" lang="ja-JP" altLang="en-US" sz="2400" dirty="0">
              <a:solidFill>
                <a:schemeClr val="bg1">
                  <a:lumMod val="95000"/>
                </a:schemeClr>
              </a:solidFill>
            </a:endParaRPr>
          </a:p>
        </p:txBody>
      </p:sp>
      <p:sp>
        <p:nvSpPr>
          <p:cNvPr id="40" name="テキスト ボックス 39"/>
          <p:cNvSpPr txBox="1"/>
          <p:nvPr/>
        </p:nvSpPr>
        <p:spPr>
          <a:xfrm>
            <a:off x="2165116" y="3260601"/>
            <a:ext cx="679353" cy="461665"/>
          </a:xfrm>
          <a:prstGeom prst="rect">
            <a:avLst/>
          </a:prstGeom>
          <a:noFill/>
        </p:spPr>
        <p:txBody>
          <a:bodyPr wrap="none" rtlCol="0">
            <a:spAutoFit/>
          </a:bodyPr>
          <a:lstStyle/>
          <a:p>
            <a:r>
              <a:rPr lang="en-US" altLang="ja-JP" sz="2400" dirty="0">
                <a:solidFill>
                  <a:schemeClr val="bg1">
                    <a:lumMod val="95000"/>
                  </a:schemeClr>
                </a:solidFill>
              </a:rPr>
              <a:t>AC3</a:t>
            </a:r>
            <a:endParaRPr kumimoji="1" lang="ja-JP" altLang="en-US" sz="2400" dirty="0">
              <a:solidFill>
                <a:schemeClr val="bg1">
                  <a:lumMod val="95000"/>
                </a:schemeClr>
              </a:solidFill>
            </a:endParaRPr>
          </a:p>
        </p:txBody>
      </p:sp>
      <p:sp>
        <p:nvSpPr>
          <p:cNvPr id="52" name="テキスト ボックス 51"/>
          <p:cNvSpPr txBox="1"/>
          <p:nvPr/>
        </p:nvSpPr>
        <p:spPr>
          <a:xfrm>
            <a:off x="269683" y="4615317"/>
            <a:ext cx="1749133" cy="369332"/>
          </a:xfrm>
          <a:prstGeom prst="rect">
            <a:avLst/>
          </a:prstGeom>
          <a:noFill/>
        </p:spPr>
        <p:txBody>
          <a:bodyPr wrap="none" rtlCol="0">
            <a:spAutoFit/>
          </a:bodyPr>
          <a:lstStyle/>
          <a:p>
            <a:r>
              <a:rPr lang="en-US" altLang="ja-JP" dirty="0">
                <a:solidFill>
                  <a:schemeClr val="bg1">
                    <a:lumMod val="95000"/>
                  </a:schemeClr>
                </a:solidFill>
              </a:rPr>
              <a:t>AC1</a:t>
            </a:r>
            <a:r>
              <a:rPr lang="en-US" altLang="ja-JP" dirty="0" smtClean="0">
                <a:solidFill>
                  <a:schemeClr val="bg1">
                    <a:lumMod val="95000"/>
                  </a:schemeClr>
                </a:solidFill>
              </a:rPr>
              <a:t>+</a:t>
            </a:r>
            <a:r>
              <a:rPr lang="ja-JP" altLang="en-US" dirty="0" smtClean="0">
                <a:solidFill>
                  <a:schemeClr val="bg1">
                    <a:lumMod val="95000"/>
                  </a:schemeClr>
                </a:solidFill>
              </a:rPr>
              <a:t>白塗装なし</a:t>
            </a:r>
            <a:endParaRPr kumimoji="1" lang="ja-JP" altLang="en-US" dirty="0">
              <a:solidFill>
                <a:schemeClr val="bg1">
                  <a:lumMod val="95000"/>
                </a:schemeClr>
              </a:solidFill>
            </a:endParaRPr>
          </a:p>
        </p:txBody>
      </p:sp>
      <p:sp>
        <p:nvSpPr>
          <p:cNvPr id="53" name="テキスト ボックス 52"/>
          <p:cNvSpPr txBox="1"/>
          <p:nvPr/>
        </p:nvSpPr>
        <p:spPr>
          <a:xfrm>
            <a:off x="2045253" y="4634367"/>
            <a:ext cx="1826077" cy="369332"/>
          </a:xfrm>
          <a:prstGeom prst="rect">
            <a:avLst/>
          </a:prstGeom>
          <a:noFill/>
        </p:spPr>
        <p:txBody>
          <a:bodyPr wrap="none" rtlCol="0">
            <a:spAutoFit/>
          </a:bodyPr>
          <a:lstStyle/>
          <a:p>
            <a:r>
              <a:rPr lang="en-US" altLang="ja-JP" dirty="0" smtClean="0">
                <a:solidFill>
                  <a:schemeClr val="bg1">
                    <a:lumMod val="95000"/>
                  </a:schemeClr>
                </a:solidFill>
              </a:rPr>
              <a:t>AC1+</a:t>
            </a:r>
            <a:r>
              <a:rPr lang="ja-JP" altLang="en-US" dirty="0" smtClean="0">
                <a:solidFill>
                  <a:schemeClr val="bg1">
                    <a:lumMod val="95000"/>
                  </a:schemeClr>
                </a:solidFill>
              </a:rPr>
              <a:t>空気層開放</a:t>
            </a:r>
            <a:endParaRPr kumimoji="1" lang="ja-JP" altLang="en-US" dirty="0">
              <a:solidFill>
                <a:schemeClr val="bg1">
                  <a:lumMod val="95000"/>
                </a:schemeClr>
              </a:solidFill>
            </a:endParaRPr>
          </a:p>
        </p:txBody>
      </p:sp>
      <p:sp>
        <p:nvSpPr>
          <p:cNvPr id="61" name="テキスト ボックス 60"/>
          <p:cNvSpPr txBox="1"/>
          <p:nvPr/>
        </p:nvSpPr>
        <p:spPr>
          <a:xfrm>
            <a:off x="7198813" y="4629206"/>
            <a:ext cx="1883849" cy="369332"/>
          </a:xfrm>
          <a:prstGeom prst="rect">
            <a:avLst/>
          </a:prstGeom>
          <a:noFill/>
        </p:spPr>
        <p:txBody>
          <a:bodyPr wrap="none" rtlCol="0">
            <a:spAutoFit/>
          </a:bodyPr>
          <a:lstStyle/>
          <a:p>
            <a:r>
              <a:rPr lang="ja-JP" altLang="en-US" dirty="0">
                <a:solidFill>
                  <a:schemeClr val="bg1">
                    <a:lumMod val="95000"/>
                  </a:schemeClr>
                </a:solidFill>
              </a:rPr>
              <a:t>皿型のシェルター</a:t>
            </a:r>
            <a:endParaRPr kumimoji="1" lang="ja-JP" altLang="en-US" dirty="0">
              <a:solidFill>
                <a:schemeClr val="bg1">
                  <a:lumMod val="95000"/>
                </a:schemeClr>
              </a:solidFill>
            </a:endParaRPr>
          </a:p>
        </p:txBody>
      </p:sp>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1075" y="1598687"/>
            <a:ext cx="1291769" cy="127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descr="C:\Users\成田健一\Pictures\DSC_020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3177" t="26865" r="40960" b="27627"/>
          <a:stretch/>
        </p:blipFill>
        <p:spPr bwMode="auto">
          <a:xfrm>
            <a:off x="467544" y="1598688"/>
            <a:ext cx="1291769" cy="1278521"/>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descr="C:\Users\成田健一\Desktop\保坂\画像\P1000401.JPG"/>
          <p:cNvPicPr/>
          <p:nvPr/>
        </p:nvPicPr>
        <p:blipFill rotWithShape="1">
          <a:blip r:embed="rId8" cstate="print">
            <a:extLst>
              <a:ext uri="{28A0092B-C50C-407E-A947-70E740481C1C}">
                <a14:useLocalDpi xmlns:a14="http://schemas.microsoft.com/office/drawing/2010/main" val="0"/>
              </a:ext>
            </a:extLst>
          </a:blip>
          <a:srcRect l="29767" t="23372" r="28732" b="22033"/>
          <a:stretch/>
        </p:blipFill>
        <p:spPr bwMode="auto">
          <a:xfrm>
            <a:off x="455391" y="5082722"/>
            <a:ext cx="1291261" cy="1278317"/>
          </a:xfrm>
          <a:prstGeom prst="rect">
            <a:avLst/>
          </a:prstGeom>
          <a:noFill/>
          <a:ln>
            <a:noFill/>
          </a:ln>
          <a:extLst>
            <a:ext uri="{53640926-AAD7-44D8-BBD7-CCE9431645EC}">
              <a14:shadowObscured xmlns:a14="http://schemas.microsoft.com/office/drawing/2010/main"/>
            </a:ext>
          </a:extLst>
        </p:spPr>
      </p:pic>
      <p:pic>
        <p:nvPicPr>
          <p:cNvPr id="7" name="図 6" descr="C:\Users\成田健一\Desktop\保坂\画像\P1000405.JPG"/>
          <p:cNvPicPr/>
          <p:nvPr/>
        </p:nvPicPr>
        <p:blipFill rotWithShape="1">
          <a:blip r:embed="rId9" cstate="print">
            <a:extLst>
              <a:ext uri="{28A0092B-C50C-407E-A947-70E740481C1C}">
                <a14:useLocalDpi xmlns:a14="http://schemas.microsoft.com/office/drawing/2010/main" val="0"/>
              </a:ext>
            </a:extLst>
          </a:blip>
          <a:srcRect l="28021" t="28318" r="30738" b="17505"/>
          <a:stretch/>
        </p:blipFill>
        <p:spPr bwMode="auto">
          <a:xfrm>
            <a:off x="3980044" y="1600771"/>
            <a:ext cx="1291769" cy="1276438"/>
          </a:xfrm>
          <a:prstGeom prst="rect">
            <a:avLst/>
          </a:prstGeom>
          <a:noFill/>
          <a:ln>
            <a:noFill/>
          </a:ln>
          <a:extLst>
            <a:ext uri="{53640926-AAD7-44D8-BBD7-CCE9431645EC}">
              <a14:shadowObscured xmlns:a14="http://schemas.microsoft.com/office/drawing/2010/main"/>
            </a:ext>
          </a:extLst>
        </p:spPr>
      </p:pic>
      <p:pic>
        <p:nvPicPr>
          <p:cNvPr id="10" name="図 9" descr="C:\Users\成田健一\Desktop\保坂\画像\P1000402.JPG"/>
          <p:cNvPicPr/>
          <p:nvPr/>
        </p:nvPicPr>
        <p:blipFill rotWithShape="1">
          <a:blip r:embed="rId10" cstate="print">
            <a:extLst>
              <a:ext uri="{28A0092B-C50C-407E-A947-70E740481C1C}">
                <a14:useLocalDpi xmlns:a14="http://schemas.microsoft.com/office/drawing/2010/main" val="0"/>
              </a:ext>
            </a:extLst>
          </a:blip>
          <a:srcRect l="34742" t="14439" r="23797" b="31026"/>
          <a:stretch/>
        </p:blipFill>
        <p:spPr bwMode="auto">
          <a:xfrm>
            <a:off x="3966580" y="3346504"/>
            <a:ext cx="1292276" cy="1276814"/>
          </a:xfrm>
          <a:prstGeom prst="rect">
            <a:avLst/>
          </a:prstGeom>
          <a:noFill/>
          <a:ln>
            <a:noFill/>
          </a:ln>
          <a:extLst>
            <a:ext uri="{53640926-AAD7-44D8-BBD7-CCE9431645EC}">
              <a14:shadowObscured xmlns:a14="http://schemas.microsoft.com/office/drawing/2010/main"/>
            </a:ext>
          </a:extLst>
        </p:spPr>
      </p:pic>
      <p:pic>
        <p:nvPicPr>
          <p:cNvPr id="11" name="図 10" descr="C:\Users\成田健一\Desktop\保坂\画像\P1000400.JPG"/>
          <p:cNvPicPr/>
          <p:nvPr/>
        </p:nvPicPr>
        <p:blipFill rotWithShape="1">
          <a:blip r:embed="rId11" cstate="print">
            <a:extLst>
              <a:ext uri="{28A0092B-C50C-407E-A947-70E740481C1C}">
                <a14:useLocalDpi xmlns:a14="http://schemas.microsoft.com/office/drawing/2010/main" val="0"/>
              </a:ext>
            </a:extLst>
          </a:blip>
          <a:srcRect l="30380" t="28653" r="28167" b="16425"/>
          <a:stretch/>
        </p:blipFill>
        <p:spPr bwMode="auto">
          <a:xfrm>
            <a:off x="2217179" y="5095956"/>
            <a:ext cx="1291261" cy="1281727"/>
          </a:xfrm>
          <a:prstGeom prst="rect">
            <a:avLst/>
          </a:prstGeom>
          <a:noFill/>
          <a:ln>
            <a:noFill/>
          </a:ln>
          <a:extLst>
            <a:ext uri="{53640926-AAD7-44D8-BBD7-CCE9431645EC}">
              <a14:shadowObscured xmlns:a14="http://schemas.microsoft.com/office/drawing/2010/main"/>
            </a:ext>
          </a:extLst>
        </p:spPr>
      </p:pic>
      <p:pic>
        <p:nvPicPr>
          <p:cNvPr id="12" name="図 11" descr="C:\Users\成田健一\Desktop\保坂\画像\P1000399.JPG"/>
          <p:cNvPicPr/>
          <p:nvPr/>
        </p:nvPicPr>
        <p:blipFill rotWithShape="1">
          <a:blip r:embed="rId12" cstate="print">
            <a:extLst>
              <a:ext uri="{28A0092B-C50C-407E-A947-70E740481C1C}">
                <a14:useLocalDpi xmlns:a14="http://schemas.microsoft.com/office/drawing/2010/main" val="0"/>
              </a:ext>
            </a:extLst>
          </a:blip>
          <a:srcRect l="23059" t="30273" r="35440" b="14783"/>
          <a:stretch/>
        </p:blipFill>
        <p:spPr bwMode="auto">
          <a:xfrm>
            <a:off x="5728535" y="3349446"/>
            <a:ext cx="1297363" cy="1282716"/>
          </a:xfrm>
          <a:prstGeom prst="rect">
            <a:avLst/>
          </a:prstGeom>
          <a:noFill/>
          <a:ln>
            <a:noFill/>
          </a:ln>
          <a:extLst>
            <a:ext uri="{53640926-AAD7-44D8-BBD7-CCE9431645EC}">
              <a14:shadowObscured xmlns:a14="http://schemas.microsoft.com/office/drawing/2010/main"/>
            </a:ext>
          </a:extLst>
        </p:spPr>
      </p:pic>
      <p:pic>
        <p:nvPicPr>
          <p:cNvPr id="13" name="図 12" descr="C:\Users\成田健一\Desktop\保坂\画像\P1000398.JPG"/>
          <p:cNvPicPr/>
          <p:nvPr/>
        </p:nvPicPr>
        <p:blipFill rotWithShape="1">
          <a:blip r:embed="rId13" cstate="print">
            <a:extLst>
              <a:ext uri="{28A0092B-C50C-407E-A947-70E740481C1C}">
                <a14:useLocalDpi xmlns:a14="http://schemas.microsoft.com/office/drawing/2010/main" val="0"/>
              </a:ext>
            </a:extLst>
          </a:blip>
          <a:srcRect l="27462" t="27628" r="31037" b="17451"/>
          <a:stretch/>
        </p:blipFill>
        <p:spPr bwMode="auto">
          <a:xfrm>
            <a:off x="3968892" y="5097906"/>
            <a:ext cx="1297363" cy="1282183"/>
          </a:xfrm>
          <a:prstGeom prst="rect">
            <a:avLst/>
          </a:prstGeom>
          <a:noFill/>
          <a:ln>
            <a:noFill/>
          </a:ln>
          <a:extLst>
            <a:ext uri="{53640926-AAD7-44D8-BBD7-CCE9431645EC}">
              <a14:shadowObscured xmlns:a14="http://schemas.microsoft.com/office/drawing/2010/main"/>
            </a:ext>
          </a:extLst>
        </p:spPr>
      </p:pic>
      <p:pic>
        <p:nvPicPr>
          <p:cNvPr id="14" name="図 13" descr="C:\Users\成田健一\Desktop\保坂\画像\P1000397.JPG"/>
          <p:cNvPicPr/>
          <p:nvPr/>
        </p:nvPicPr>
        <p:blipFill rotWithShape="1">
          <a:blip r:embed="rId14" cstate="print">
            <a:extLst>
              <a:ext uri="{28A0092B-C50C-407E-A947-70E740481C1C}">
                <a14:useLocalDpi xmlns:a14="http://schemas.microsoft.com/office/drawing/2010/main" val="0"/>
              </a:ext>
            </a:extLst>
          </a:blip>
          <a:srcRect l="25719" t="29284" r="32780" b="16178"/>
          <a:stretch/>
        </p:blipFill>
        <p:spPr bwMode="auto">
          <a:xfrm>
            <a:off x="5709852" y="5121924"/>
            <a:ext cx="1297363" cy="1283022"/>
          </a:xfrm>
          <a:prstGeom prst="rect">
            <a:avLst/>
          </a:prstGeom>
          <a:noFill/>
          <a:ln>
            <a:noFill/>
          </a:ln>
          <a:extLst>
            <a:ext uri="{53640926-AAD7-44D8-BBD7-CCE9431645EC}">
              <a14:shadowObscured xmlns:a14="http://schemas.microsoft.com/office/drawing/2010/main"/>
            </a:ext>
          </a:extLst>
        </p:spPr>
      </p:pic>
      <p:pic>
        <p:nvPicPr>
          <p:cNvPr id="15" name="図 14" descr="C:\Users\成田健一\Desktop\保坂\画像\P1000396.JPG"/>
          <p:cNvPicPr/>
          <p:nvPr/>
        </p:nvPicPr>
        <p:blipFill rotWithShape="1">
          <a:blip r:embed="rId15" cstate="print">
            <a:extLst>
              <a:ext uri="{28A0092B-C50C-407E-A947-70E740481C1C}">
                <a14:useLocalDpi xmlns:a14="http://schemas.microsoft.com/office/drawing/2010/main" val="0"/>
              </a:ext>
            </a:extLst>
          </a:blip>
          <a:srcRect l="25928" t="24326" r="32481" b="22118"/>
          <a:stretch/>
        </p:blipFill>
        <p:spPr bwMode="auto">
          <a:xfrm>
            <a:off x="7400079" y="5120512"/>
            <a:ext cx="1297363" cy="1257444"/>
          </a:xfrm>
          <a:prstGeom prst="rect">
            <a:avLst/>
          </a:prstGeom>
          <a:noFill/>
          <a:ln>
            <a:noFill/>
          </a:ln>
          <a:extLst>
            <a:ext uri="{53640926-AAD7-44D8-BBD7-CCE9431645EC}">
              <a14:shadowObscured xmlns:a14="http://schemas.microsoft.com/office/drawing/2010/main"/>
            </a:ext>
          </a:extLst>
        </p:spPr>
      </p:pic>
      <p:pic>
        <p:nvPicPr>
          <p:cNvPr id="16" name="Picture 6" descr="C:\Users\成田健一\Downloads\DSC_0203.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33169" t="12941" r="28546" b="19178"/>
          <a:stretch/>
        </p:blipFill>
        <p:spPr bwMode="auto">
          <a:xfrm>
            <a:off x="7379000" y="3339931"/>
            <a:ext cx="1297363" cy="1293894"/>
          </a:xfrm>
          <a:prstGeom prst="rect">
            <a:avLst/>
          </a:prstGeom>
          <a:noFill/>
          <a:extLst>
            <a:ext uri="{909E8E84-426E-40DD-AFC4-6F175D3DCCD1}">
              <a14:hiddenFill xmlns:a14="http://schemas.microsoft.com/office/drawing/2010/main">
                <a:solidFill>
                  <a:srgbClr val="FFFFFF"/>
                </a:solidFill>
              </a14:hiddenFill>
            </a:ext>
          </a:extLst>
        </p:spPr>
      </p:pic>
      <p:sp>
        <p:nvSpPr>
          <p:cNvPr id="23" name="正方形/長方形 22"/>
          <p:cNvSpPr/>
          <p:nvPr/>
        </p:nvSpPr>
        <p:spPr>
          <a:xfrm>
            <a:off x="2219837" y="1600771"/>
            <a:ext cx="1297363" cy="32391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974400" y="1600771"/>
            <a:ext cx="1297363" cy="32391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3966580" y="3353003"/>
            <a:ext cx="1297363" cy="32391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43644" y="5082722"/>
            <a:ext cx="1297363" cy="32391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2211026" y="5099366"/>
            <a:ext cx="1297363" cy="32391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5728534" y="3350017"/>
            <a:ext cx="1297363" cy="32391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3963853" y="5092178"/>
            <a:ext cx="1297363" cy="32391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5716510" y="5135567"/>
            <a:ext cx="1297363" cy="32391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7405722" y="5130380"/>
            <a:ext cx="1297363" cy="32391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7378997" y="3339931"/>
            <a:ext cx="1297363" cy="32391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461950" y="1592921"/>
            <a:ext cx="1297363" cy="32391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2196382" y="1528450"/>
            <a:ext cx="348172" cy="461665"/>
          </a:xfrm>
          <a:prstGeom prst="rect">
            <a:avLst/>
          </a:prstGeom>
          <a:noFill/>
        </p:spPr>
        <p:txBody>
          <a:bodyPr wrap="none" rtlCol="0">
            <a:spAutoFit/>
          </a:bodyPr>
          <a:lstStyle/>
          <a:p>
            <a:r>
              <a:rPr lang="en-US" altLang="ja-JP" sz="2400" dirty="0">
                <a:solidFill>
                  <a:schemeClr val="bg1">
                    <a:lumMod val="95000"/>
                  </a:schemeClr>
                </a:solidFill>
              </a:rPr>
              <a:t>C</a:t>
            </a:r>
            <a:endParaRPr kumimoji="1" lang="ja-JP" altLang="en-US" sz="2400" dirty="0">
              <a:solidFill>
                <a:schemeClr val="bg1">
                  <a:lumMod val="95000"/>
                </a:schemeClr>
              </a:solidFill>
            </a:endParaRPr>
          </a:p>
        </p:txBody>
      </p:sp>
      <p:sp>
        <p:nvSpPr>
          <p:cNvPr id="37" name="テキスト ボックス 36"/>
          <p:cNvSpPr txBox="1"/>
          <p:nvPr/>
        </p:nvSpPr>
        <p:spPr>
          <a:xfrm>
            <a:off x="428209" y="1528233"/>
            <a:ext cx="383438" cy="461665"/>
          </a:xfrm>
          <a:prstGeom prst="rect">
            <a:avLst/>
          </a:prstGeom>
          <a:noFill/>
        </p:spPr>
        <p:txBody>
          <a:bodyPr wrap="none" rtlCol="0">
            <a:spAutoFit/>
          </a:bodyPr>
          <a:lstStyle/>
          <a:p>
            <a:r>
              <a:rPr kumimoji="1" lang="en-US" altLang="ja-JP" sz="2400" dirty="0" smtClean="0">
                <a:solidFill>
                  <a:schemeClr val="bg1">
                    <a:lumMod val="95000"/>
                  </a:schemeClr>
                </a:solidFill>
              </a:rPr>
              <a:t>N</a:t>
            </a:r>
            <a:endParaRPr kumimoji="1" lang="ja-JP" altLang="en-US" sz="2400" dirty="0">
              <a:solidFill>
                <a:schemeClr val="bg1">
                  <a:lumMod val="95000"/>
                </a:schemeClr>
              </a:solidFill>
            </a:endParaRPr>
          </a:p>
        </p:txBody>
      </p:sp>
      <p:sp>
        <p:nvSpPr>
          <p:cNvPr id="38" name="テキスト ボックス 37"/>
          <p:cNvSpPr txBox="1"/>
          <p:nvPr/>
        </p:nvSpPr>
        <p:spPr>
          <a:xfrm>
            <a:off x="3926773" y="1526775"/>
            <a:ext cx="679353" cy="461665"/>
          </a:xfrm>
          <a:prstGeom prst="rect">
            <a:avLst/>
          </a:prstGeom>
          <a:noFill/>
        </p:spPr>
        <p:txBody>
          <a:bodyPr wrap="none" rtlCol="0">
            <a:spAutoFit/>
          </a:bodyPr>
          <a:lstStyle/>
          <a:p>
            <a:r>
              <a:rPr lang="en-US" altLang="ja-JP" sz="2400" dirty="0">
                <a:solidFill>
                  <a:schemeClr val="bg1">
                    <a:lumMod val="95000"/>
                  </a:schemeClr>
                </a:solidFill>
              </a:rPr>
              <a:t>AC1</a:t>
            </a:r>
            <a:endParaRPr kumimoji="1" lang="ja-JP" altLang="en-US" sz="2400" dirty="0">
              <a:solidFill>
                <a:schemeClr val="bg1">
                  <a:lumMod val="95000"/>
                </a:schemeClr>
              </a:solidFill>
            </a:endParaRPr>
          </a:p>
        </p:txBody>
      </p:sp>
      <p:sp>
        <p:nvSpPr>
          <p:cNvPr id="41" name="テキスト ボックス 40"/>
          <p:cNvSpPr txBox="1"/>
          <p:nvPr/>
        </p:nvSpPr>
        <p:spPr>
          <a:xfrm>
            <a:off x="3928480" y="3279017"/>
            <a:ext cx="679353" cy="461665"/>
          </a:xfrm>
          <a:prstGeom prst="rect">
            <a:avLst/>
          </a:prstGeom>
          <a:noFill/>
        </p:spPr>
        <p:txBody>
          <a:bodyPr wrap="none" rtlCol="0">
            <a:spAutoFit/>
          </a:bodyPr>
          <a:lstStyle/>
          <a:p>
            <a:r>
              <a:rPr lang="en-US" altLang="ja-JP" sz="2400" dirty="0">
                <a:solidFill>
                  <a:schemeClr val="bg1">
                    <a:lumMod val="95000"/>
                  </a:schemeClr>
                </a:solidFill>
              </a:rPr>
              <a:t>AC4</a:t>
            </a:r>
            <a:endParaRPr kumimoji="1" lang="ja-JP" altLang="en-US" sz="2400" dirty="0">
              <a:solidFill>
                <a:schemeClr val="bg1">
                  <a:lumMod val="95000"/>
                </a:schemeClr>
              </a:solidFill>
            </a:endParaRPr>
          </a:p>
        </p:txBody>
      </p:sp>
      <p:sp>
        <p:nvSpPr>
          <p:cNvPr id="42" name="テキスト ボックス 41"/>
          <p:cNvSpPr txBox="1"/>
          <p:nvPr/>
        </p:nvSpPr>
        <p:spPr>
          <a:xfrm>
            <a:off x="397843" y="5001498"/>
            <a:ext cx="846065" cy="461665"/>
          </a:xfrm>
          <a:prstGeom prst="rect">
            <a:avLst/>
          </a:prstGeom>
          <a:noFill/>
        </p:spPr>
        <p:txBody>
          <a:bodyPr wrap="none" rtlCol="0">
            <a:spAutoFit/>
          </a:bodyPr>
          <a:lstStyle/>
          <a:p>
            <a:r>
              <a:rPr kumimoji="1" lang="en-US" altLang="ja-JP" sz="2400" dirty="0" smtClean="0">
                <a:solidFill>
                  <a:schemeClr val="bg1">
                    <a:lumMod val="95000"/>
                  </a:schemeClr>
                </a:solidFill>
              </a:rPr>
              <a:t>ACR1</a:t>
            </a:r>
            <a:endParaRPr kumimoji="1" lang="ja-JP" altLang="en-US" sz="2400" dirty="0">
              <a:solidFill>
                <a:schemeClr val="bg1">
                  <a:lumMod val="95000"/>
                </a:schemeClr>
              </a:solidFill>
            </a:endParaRPr>
          </a:p>
        </p:txBody>
      </p:sp>
      <p:sp>
        <p:nvSpPr>
          <p:cNvPr id="43" name="テキスト ボックス 42"/>
          <p:cNvSpPr txBox="1"/>
          <p:nvPr/>
        </p:nvSpPr>
        <p:spPr>
          <a:xfrm>
            <a:off x="2163400" y="5008617"/>
            <a:ext cx="846065" cy="461665"/>
          </a:xfrm>
          <a:prstGeom prst="rect">
            <a:avLst/>
          </a:prstGeom>
          <a:noFill/>
        </p:spPr>
        <p:txBody>
          <a:bodyPr wrap="none" rtlCol="0">
            <a:spAutoFit/>
          </a:bodyPr>
          <a:lstStyle/>
          <a:p>
            <a:r>
              <a:rPr lang="en-US" altLang="ja-JP" sz="2400" dirty="0">
                <a:solidFill>
                  <a:schemeClr val="bg1">
                    <a:lumMod val="95000"/>
                  </a:schemeClr>
                </a:solidFill>
              </a:rPr>
              <a:t>ACR2</a:t>
            </a:r>
            <a:endParaRPr kumimoji="1" lang="ja-JP" altLang="en-US" sz="2400" dirty="0">
              <a:solidFill>
                <a:schemeClr val="bg1">
                  <a:lumMod val="95000"/>
                </a:schemeClr>
              </a:solidFill>
            </a:endParaRPr>
          </a:p>
        </p:txBody>
      </p:sp>
      <p:sp>
        <p:nvSpPr>
          <p:cNvPr id="44" name="テキスト ボックス 43"/>
          <p:cNvSpPr txBox="1"/>
          <p:nvPr/>
        </p:nvSpPr>
        <p:spPr>
          <a:xfrm>
            <a:off x="5664613" y="3276021"/>
            <a:ext cx="1009572" cy="461665"/>
          </a:xfrm>
          <a:prstGeom prst="rect">
            <a:avLst/>
          </a:prstGeom>
          <a:noFill/>
        </p:spPr>
        <p:txBody>
          <a:bodyPr wrap="none" rtlCol="0">
            <a:spAutoFit/>
          </a:bodyPr>
          <a:lstStyle/>
          <a:p>
            <a:r>
              <a:rPr lang="en-US" altLang="ja-JP" sz="2400" dirty="0" smtClean="0">
                <a:solidFill>
                  <a:schemeClr val="bg1">
                    <a:lumMod val="95000"/>
                  </a:schemeClr>
                </a:solidFill>
              </a:rPr>
              <a:t>AC3[F]</a:t>
            </a:r>
            <a:endParaRPr kumimoji="1" lang="ja-JP" altLang="en-US" sz="2400" dirty="0">
              <a:solidFill>
                <a:schemeClr val="bg1">
                  <a:lumMod val="95000"/>
                </a:schemeClr>
              </a:solidFill>
            </a:endParaRPr>
          </a:p>
        </p:txBody>
      </p:sp>
      <p:sp>
        <p:nvSpPr>
          <p:cNvPr id="45" name="テキスト ボックス 44"/>
          <p:cNvSpPr txBox="1"/>
          <p:nvPr/>
        </p:nvSpPr>
        <p:spPr>
          <a:xfrm>
            <a:off x="3923362" y="5018182"/>
            <a:ext cx="1176284" cy="461665"/>
          </a:xfrm>
          <a:prstGeom prst="rect">
            <a:avLst/>
          </a:prstGeom>
          <a:noFill/>
        </p:spPr>
        <p:txBody>
          <a:bodyPr wrap="none" rtlCol="0">
            <a:spAutoFit/>
          </a:bodyPr>
          <a:lstStyle/>
          <a:p>
            <a:r>
              <a:rPr lang="en-US" altLang="ja-JP" sz="2400" dirty="0" smtClean="0">
                <a:solidFill>
                  <a:schemeClr val="bg1">
                    <a:lumMod val="95000"/>
                  </a:schemeClr>
                </a:solidFill>
              </a:rPr>
              <a:t>ACR1[F]</a:t>
            </a:r>
            <a:endParaRPr kumimoji="1" lang="ja-JP" altLang="en-US" sz="2400" dirty="0">
              <a:solidFill>
                <a:schemeClr val="bg1">
                  <a:lumMod val="95000"/>
                </a:schemeClr>
              </a:solidFill>
            </a:endParaRPr>
          </a:p>
        </p:txBody>
      </p:sp>
      <p:sp>
        <p:nvSpPr>
          <p:cNvPr id="46" name="テキスト ボックス 45"/>
          <p:cNvSpPr txBox="1"/>
          <p:nvPr/>
        </p:nvSpPr>
        <p:spPr>
          <a:xfrm>
            <a:off x="5678410" y="5061571"/>
            <a:ext cx="1176284" cy="461665"/>
          </a:xfrm>
          <a:prstGeom prst="rect">
            <a:avLst/>
          </a:prstGeom>
          <a:noFill/>
        </p:spPr>
        <p:txBody>
          <a:bodyPr wrap="none" rtlCol="0">
            <a:spAutoFit/>
          </a:bodyPr>
          <a:lstStyle/>
          <a:p>
            <a:r>
              <a:rPr lang="en-US" altLang="ja-JP" sz="2400" dirty="0" smtClean="0">
                <a:solidFill>
                  <a:schemeClr val="bg1">
                    <a:lumMod val="95000"/>
                  </a:schemeClr>
                </a:solidFill>
              </a:rPr>
              <a:t>ACR2[F]</a:t>
            </a:r>
            <a:endParaRPr kumimoji="1" lang="ja-JP" altLang="en-US" sz="2400" dirty="0">
              <a:solidFill>
                <a:schemeClr val="bg1">
                  <a:lumMod val="95000"/>
                </a:schemeClr>
              </a:solidFill>
            </a:endParaRPr>
          </a:p>
        </p:txBody>
      </p:sp>
      <p:sp>
        <p:nvSpPr>
          <p:cNvPr id="47" name="テキスト ボックス 46"/>
          <p:cNvSpPr txBox="1"/>
          <p:nvPr/>
        </p:nvSpPr>
        <p:spPr>
          <a:xfrm>
            <a:off x="7354276" y="5060952"/>
            <a:ext cx="1291251" cy="461665"/>
          </a:xfrm>
          <a:prstGeom prst="rect">
            <a:avLst/>
          </a:prstGeom>
          <a:noFill/>
        </p:spPr>
        <p:txBody>
          <a:bodyPr wrap="none" rtlCol="0">
            <a:spAutoFit/>
          </a:bodyPr>
          <a:lstStyle/>
          <a:p>
            <a:r>
              <a:rPr kumimoji="1" lang="en-US" altLang="ja-JP" sz="2400" dirty="0" smtClean="0">
                <a:solidFill>
                  <a:schemeClr val="bg1">
                    <a:lumMod val="95000"/>
                  </a:schemeClr>
                </a:solidFill>
              </a:rPr>
              <a:t>ACR2[</a:t>
            </a:r>
            <a:r>
              <a:rPr kumimoji="1" lang="en-US" altLang="ja-JP" sz="2400" dirty="0" err="1" smtClean="0">
                <a:solidFill>
                  <a:schemeClr val="bg1">
                    <a:lumMod val="95000"/>
                  </a:schemeClr>
                </a:solidFill>
              </a:rPr>
              <a:t>Fs</a:t>
            </a:r>
            <a:r>
              <a:rPr kumimoji="1" lang="en-US" altLang="ja-JP" sz="2400" dirty="0" smtClean="0">
                <a:solidFill>
                  <a:schemeClr val="bg1">
                    <a:lumMod val="95000"/>
                  </a:schemeClr>
                </a:solidFill>
              </a:rPr>
              <a:t>]</a:t>
            </a:r>
            <a:endParaRPr kumimoji="1" lang="ja-JP" altLang="en-US" sz="2400" dirty="0">
              <a:solidFill>
                <a:schemeClr val="bg1">
                  <a:lumMod val="95000"/>
                </a:schemeClr>
              </a:solidFill>
            </a:endParaRPr>
          </a:p>
        </p:txBody>
      </p:sp>
      <p:sp>
        <p:nvSpPr>
          <p:cNvPr id="48" name="テキスト ボックス 47"/>
          <p:cNvSpPr txBox="1"/>
          <p:nvPr/>
        </p:nvSpPr>
        <p:spPr>
          <a:xfrm>
            <a:off x="7321847" y="3265935"/>
            <a:ext cx="606256" cy="461665"/>
          </a:xfrm>
          <a:prstGeom prst="rect">
            <a:avLst/>
          </a:prstGeom>
          <a:noFill/>
        </p:spPr>
        <p:txBody>
          <a:bodyPr wrap="none" rtlCol="0">
            <a:spAutoFit/>
          </a:bodyPr>
          <a:lstStyle/>
          <a:p>
            <a:r>
              <a:rPr lang="en-US" altLang="ja-JP" sz="2400" dirty="0">
                <a:solidFill>
                  <a:schemeClr val="bg1">
                    <a:lumMod val="95000"/>
                  </a:schemeClr>
                </a:solidFill>
              </a:rPr>
              <a:t>MP</a:t>
            </a:r>
            <a:endParaRPr kumimoji="1" lang="ja-JP" altLang="en-US" sz="2400" dirty="0">
              <a:solidFill>
                <a:schemeClr val="bg1">
                  <a:lumMod val="95000"/>
                </a:schemeClr>
              </a:solidFill>
            </a:endParaRPr>
          </a:p>
        </p:txBody>
      </p:sp>
      <p:sp>
        <p:nvSpPr>
          <p:cNvPr id="49" name="テキスト ボックス 48"/>
          <p:cNvSpPr txBox="1"/>
          <p:nvPr/>
        </p:nvSpPr>
        <p:spPr>
          <a:xfrm>
            <a:off x="420485" y="2878114"/>
            <a:ext cx="1338828" cy="369332"/>
          </a:xfrm>
          <a:prstGeom prst="rect">
            <a:avLst/>
          </a:prstGeom>
          <a:noFill/>
        </p:spPr>
        <p:txBody>
          <a:bodyPr wrap="none" rtlCol="0">
            <a:spAutoFit/>
          </a:bodyPr>
          <a:lstStyle/>
          <a:p>
            <a:r>
              <a:rPr kumimoji="1" lang="ja-JP" altLang="en-US" dirty="0" smtClean="0">
                <a:solidFill>
                  <a:schemeClr val="bg1">
                    <a:lumMod val="95000"/>
                  </a:schemeClr>
                </a:solidFill>
              </a:rPr>
              <a:t>温度計のみ</a:t>
            </a:r>
            <a:endParaRPr kumimoji="1" lang="ja-JP" altLang="en-US" dirty="0">
              <a:solidFill>
                <a:schemeClr val="bg1">
                  <a:lumMod val="95000"/>
                </a:schemeClr>
              </a:solidFill>
            </a:endParaRPr>
          </a:p>
        </p:txBody>
      </p:sp>
      <p:sp>
        <p:nvSpPr>
          <p:cNvPr id="50" name="テキスト ボックス 49"/>
          <p:cNvSpPr txBox="1"/>
          <p:nvPr/>
        </p:nvSpPr>
        <p:spPr>
          <a:xfrm>
            <a:off x="2207799" y="2871259"/>
            <a:ext cx="1239442" cy="369332"/>
          </a:xfrm>
          <a:prstGeom prst="rect">
            <a:avLst/>
          </a:prstGeom>
          <a:noFill/>
        </p:spPr>
        <p:txBody>
          <a:bodyPr wrap="none" rtlCol="0">
            <a:spAutoFit/>
          </a:bodyPr>
          <a:lstStyle/>
          <a:p>
            <a:r>
              <a:rPr lang="ja-JP" altLang="en-US" dirty="0">
                <a:solidFill>
                  <a:schemeClr val="bg1">
                    <a:lumMod val="95000"/>
                  </a:schemeClr>
                </a:solidFill>
              </a:rPr>
              <a:t>塩ビパイプ</a:t>
            </a:r>
            <a:endParaRPr kumimoji="1" lang="ja-JP" altLang="en-US" dirty="0">
              <a:solidFill>
                <a:schemeClr val="bg1">
                  <a:lumMod val="95000"/>
                </a:schemeClr>
              </a:solidFill>
            </a:endParaRPr>
          </a:p>
        </p:txBody>
      </p:sp>
      <p:sp>
        <p:nvSpPr>
          <p:cNvPr id="51" name="テキスト ボックス 50"/>
          <p:cNvSpPr txBox="1"/>
          <p:nvPr/>
        </p:nvSpPr>
        <p:spPr>
          <a:xfrm>
            <a:off x="3953665" y="2871259"/>
            <a:ext cx="1476686" cy="369332"/>
          </a:xfrm>
          <a:prstGeom prst="rect">
            <a:avLst/>
          </a:prstGeom>
          <a:noFill/>
        </p:spPr>
        <p:txBody>
          <a:bodyPr wrap="none" rtlCol="0">
            <a:spAutoFit/>
          </a:bodyPr>
          <a:lstStyle/>
          <a:p>
            <a:r>
              <a:rPr lang="en-US" altLang="ja-JP" dirty="0" smtClean="0">
                <a:solidFill>
                  <a:schemeClr val="bg1">
                    <a:lumMod val="95000"/>
                  </a:schemeClr>
                </a:solidFill>
              </a:rPr>
              <a:t>C+</a:t>
            </a:r>
            <a:r>
              <a:rPr lang="ja-JP" altLang="en-US" dirty="0" smtClean="0">
                <a:solidFill>
                  <a:schemeClr val="bg1">
                    <a:lumMod val="95000"/>
                  </a:schemeClr>
                </a:solidFill>
              </a:rPr>
              <a:t>アルミ角筒</a:t>
            </a:r>
            <a:endParaRPr kumimoji="1" lang="ja-JP" altLang="en-US" dirty="0">
              <a:solidFill>
                <a:schemeClr val="bg1">
                  <a:lumMod val="95000"/>
                </a:schemeClr>
              </a:solidFill>
            </a:endParaRPr>
          </a:p>
        </p:txBody>
      </p:sp>
      <p:sp>
        <p:nvSpPr>
          <p:cNvPr id="54" name="テキスト ボックス 53"/>
          <p:cNvSpPr txBox="1"/>
          <p:nvPr/>
        </p:nvSpPr>
        <p:spPr>
          <a:xfrm>
            <a:off x="3795544" y="4619498"/>
            <a:ext cx="1697837" cy="369332"/>
          </a:xfrm>
          <a:prstGeom prst="rect">
            <a:avLst/>
          </a:prstGeom>
          <a:noFill/>
        </p:spPr>
        <p:txBody>
          <a:bodyPr wrap="none" rtlCol="0">
            <a:spAutoFit/>
          </a:bodyPr>
          <a:lstStyle/>
          <a:p>
            <a:r>
              <a:rPr lang="en-US" altLang="ja-JP" dirty="0" smtClean="0">
                <a:solidFill>
                  <a:schemeClr val="bg1">
                    <a:lumMod val="95000"/>
                  </a:schemeClr>
                </a:solidFill>
              </a:rPr>
              <a:t>AC1+</a:t>
            </a:r>
            <a:r>
              <a:rPr lang="ja-JP" altLang="en-US" dirty="0" smtClean="0">
                <a:solidFill>
                  <a:schemeClr val="bg1">
                    <a:lumMod val="95000"/>
                  </a:schemeClr>
                </a:solidFill>
              </a:rPr>
              <a:t>全体を短く</a:t>
            </a:r>
            <a:endParaRPr kumimoji="1" lang="ja-JP" altLang="en-US" dirty="0">
              <a:solidFill>
                <a:schemeClr val="bg1">
                  <a:lumMod val="95000"/>
                </a:schemeClr>
              </a:solidFill>
            </a:endParaRPr>
          </a:p>
        </p:txBody>
      </p:sp>
      <p:sp>
        <p:nvSpPr>
          <p:cNvPr id="55" name="テキスト ボックス 54"/>
          <p:cNvSpPr txBox="1"/>
          <p:nvPr/>
        </p:nvSpPr>
        <p:spPr>
          <a:xfrm>
            <a:off x="431353" y="6361039"/>
            <a:ext cx="1595245" cy="369332"/>
          </a:xfrm>
          <a:prstGeom prst="rect">
            <a:avLst/>
          </a:prstGeom>
          <a:noFill/>
        </p:spPr>
        <p:txBody>
          <a:bodyPr wrap="none" rtlCol="0">
            <a:spAutoFit/>
          </a:bodyPr>
          <a:lstStyle/>
          <a:p>
            <a:r>
              <a:rPr lang="en-US" altLang="ja-JP" dirty="0" smtClean="0">
                <a:solidFill>
                  <a:schemeClr val="bg1">
                    <a:lumMod val="95000"/>
                  </a:schemeClr>
                </a:solidFill>
              </a:rPr>
              <a:t>AC1+</a:t>
            </a:r>
            <a:r>
              <a:rPr lang="ja-JP" altLang="en-US" dirty="0" smtClean="0">
                <a:solidFill>
                  <a:schemeClr val="bg1">
                    <a:lumMod val="95000"/>
                  </a:schemeClr>
                </a:solidFill>
              </a:rPr>
              <a:t>平型屋根</a:t>
            </a:r>
            <a:endParaRPr kumimoji="1" lang="ja-JP" altLang="en-US" dirty="0">
              <a:solidFill>
                <a:schemeClr val="bg1">
                  <a:lumMod val="95000"/>
                </a:schemeClr>
              </a:solidFill>
            </a:endParaRPr>
          </a:p>
        </p:txBody>
      </p:sp>
      <p:sp>
        <p:nvSpPr>
          <p:cNvPr id="56" name="テキスト ボックス 55"/>
          <p:cNvSpPr txBox="1"/>
          <p:nvPr/>
        </p:nvSpPr>
        <p:spPr>
          <a:xfrm>
            <a:off x="1974320" y="6371758"/>
            <a:ext cx="1943096" cy="369332"/>
          </a:xfrm>
          <a:prstGeom prst="rect">
            <a:avLst/>
          </a:prstGeom>
          <a:noFill/>
        </p:spPr>
        <p:txBody>
          <a:bodyPr wrap="none" rtlCol="0">
            <a:spAutoFit/>
          </a:bodyPr>
          <a:lstStyle/>
          <a:p>
            <a:r>
              <a:rPr lang="en-US" altLang="ja-JP" dirty="0" smtClean="0">
                <a:solidFill>
                  <a:schemeClr val="bg1">
                    <a:lumMod val="95000"/>
                  </a:schemeClr>
                </a:solidFill>
              </a:rPr>
              <a:t>AC1+</a:t>
            </a:r>
            <a:r>
              <a:rPr lang="ja-JP" altLang="en-US" dirty="0" smtClean="0">
                <a:solidFill>
                  <a:schemeClr val="bg1">
                    <a:lumMod val="95000"/>
                  </a:schemeClr>
                </a:solidFill>
              </a:rPr>
              <a:t>コノ字型屋根</a:t>
            </a:r>
            <a:endParaRPr kumimoji="1" lang="ja-JP" altLang="en-US" dirty="0">
              <a:solidFill>
                <a:schemeClr val="bg1">
                  <a:lumMod val="95000"/>
                </a:schemeClr>
              </a:solidFill>
            </a:endParaRPr>
          </a:p>
        </p:txBody>
      </p:sp>
      <p:sp>
        <p:nvSpPr>
          <p:cNvPr id="57" name="テキスト ボックス 56"/>
          <p:cNvSpPr txBox="1"/>
          <p:nvPr/>
        </p:nvSpPr>
        <p:spPr>
          <a:xfrm>
            <a:off x="5707802" y="4632162"/>
            <a:ext cx="1231363" cy="369332"/>
          </a:xfrm>
          <a:prstGeom prst="rect">
            <a:avLst/>
          </a:prstGeom>
          <a:noFill/>
        </p:spPr>
        <p:txBody>
          <a:bodyPr wrap="none" rtlCol="0">
            <a:spAutoFit/>
          </a:bodyPr>
          <a:lstStyle/>
          <a:p>
            <a:r>
              <a:rPr lang="en-US" altLang="ja-JP" dirty="0">
                <a:solidFill>
                  <a:schemeClr val="bg1">
                    <a:lumMod val="95000"/>
                  </a:schemeClr>
                </a:solidFill>
              </a:rPr>
              <a:t>AC3</a:t>
            </a:r>
            <a:r>
              <a:rPr lang="en-US" altLang="ja-JP" dirty="0" smtClean="0">
                <a:solidFill>
                  <a:schemeClr val="bg1">
                    <a:lumMod val="95000"/>
                  </a:schemeClr>
                </a:solidFill>
              </a:rPr>
              <a:t>+</a:t>
            </a:r>
            <a:r>
              <a:rPr lang="ja-JP" altLang="en-US" dirty="0" smtClean="0">
                <a:solidFill>
                  <a:schemeClr val="bg1">
                    <a:lumMod val="95000"/>
                  </a:schemeClr>
                </a:solidFill>
              </a:rPr>
              <a:t>ファン</a:t>
            </a:r>
            <a:endParaRPr kumimoji="1" lang="ja-JP" altLang="en-US" dirty="0">
              <a:solidFill>
                <a:schemeClr val="bg1">
                  <a:lumMod val="95000"/>
                </a:schemeClr>
              </a:solidFill>
            </a:endParaRPr>
          </a:p>
        </p:txBody>
      </p:sp>
      <p:sp>
        <p:nvSpPr>
          <p:cNvPr id="62" name="テキスト ボックス 61"/>
          <p:cNvSpPr txBox="1"/>
          <p:nvPr/>
        </p:nvSpPr>
        <p:spPr>
          <a:xfrm>
            <a:off x="3910533" y="6351514"/>
            <a:ext cx="1356397" cy="369332"/>
          </a:xfrm>
          <a:prstGeom prst="rect">
            <a:avLst/>
          </a:prstGeom>
          <a:noFill/>
        </p:spPr>
        <p:txBody>
          <a:bodyPr wrap="none" rtlCol="0">
            <a:spAutoFit/>
          </a:bodyPr>
          <a:lstStyle/>
          <a:p>
            <a:r>
              <a:rPr lang="en-US" altLang="ja-JP" dirty="0" smtClean="0">
                <a:solidFill>
                  <a:schemeClr val="bg1">
                    <a:lumMod val="95000"/>
                  </a:schemeClr>
                </a:solidFill>
              </a:rPr>
              <a:t>ACR1+</a:t>
            </a:r>
            <a:r>
              <a:rPr lang="ja-JP" altLang="en-US" dirty="0" smtClean="0">
                <a:solidFill>
                  <a:schemeClr val="bg1">
                    <a:lumMod val="95000"/>
                  </a:schemeClr>
                </a:solidFill>
              </a:rPr>
              <a:t>ファン</a:t>
            </a:r>
            <a:endParaRPr kumimoji="1" lang="ja-JP" altLang="en-US" dirty="0">
              <a:solidFill>
                <a:schemeClr val="bg1">
                  <a:lumMod val="95000"/>
                </a:schemeClr>
              </a:solidFill>
            </a:endParaRPr>
          </a:p>
        </p:txBody>
      </p:sp>
      <p:sp>
        <p:nvSpPr>
          <p:cNvPr id="63" name="テキスト ボックス 62"/>
          <p:cNvSpPr txBox="1"/>
          <p:nvPr/>
        </p:nvSpPr>
        <p:spPr>
          <a:xfrm>
            <a:off x="5635241" y="6351395"/>
            <a:ext cx="1356397" cy="369332"/>
          </a:xfrm>
          <a:prstGeom prst="rect">
            <a:avLst/>
          </a:prstGeom>
          <a:noFill/>
        </p:spPr>
        <p:txBody>
          <a:bodyPr wrap="none" rtlCol="0">
            <a:spAutoFit/>
          </a:bodyPr>
          <a:lstStyle/>
          <a:p>
            <a:r>
              <a:rPr lang="en-US" altLang="ja-JP" dirty="0" smtClean="0">
                <a:solidFill>
                  <a:schemeClr val="bg1">
                    <a:lumMod val="95000"/>
                  </a:schemeClr>
                </a:solidFill>
              </a:rPr>
              <a:t>ACR2+</a:t>
            </a:r>
            <a:r>
              <a:rPr lang="ja-JP" altLang="en-US" dirty="0" smtClean="0">
                <a:solidFill>
                  <a:schemeClr val="bg1">
                    <a:lumMod val="95000"/>
                  </a:schemeClr>
                </a:solidFill>
              </a:rPr>
              <a:t>ファン</a:t>
            </a:r>
            <a:endParaRPr kumimoji="1" lang="ja-JP" altLang="en-US" dirty="0">
              <a:solidFill>
                <a:schemeClr val="bg1">
                  <a:lumMod val="95000"/>
                </a:schemeClr>
              </a:solidFill>
            </a:endParaRPr>
          </a:p>
        </p:txBody>
      </p:sp>
      <p:sp>
        <p:nvSpPr>
          <p:cNvPr id="64" name="テキスト ボックス 63"/>
          <p:cNvSpPr txBox="1"/>
          <p:nvPr/>
        </p:nvSpPr>
        <p:spPr>
          <a:xfrm>
            <a:off x="7258135" y="6347525"/>
            <a:ext cx="1587229" cy="369332"/>
          </a:xfrm>
          <a:prstGeom prst="rect">
            <a:avLst/>
          </a:prstGeom>
          <a:noFill/>
        </p:spPr>
        <p:txBody>
          <a:bodyPr wrap="none" rtlCol="0">
            <a:spAutoFit/>
          </a:bodyPr>
          <a:lstStyle/>
          <a:p>
            <a:r>
              <a:rPr lang="en-US" altLang="ja-JP" dirty="0" smtClean="0">
                <a:solidFill>
                  <a:schemeClr val="bg1">
                    <a:lumMod val="95000"/>
                  </a:schemeClr>
                </a:solidFill>
              </a:rPr>
              <a:t>ACR2+</a:t>
            </a:r>
            <a:r>
              <a:rPr lang="ja-JP" altLang="en-US" dirty="0" smtClean="0">
                <a:solidFill>
                  <a:schemeClr val="bg1">
                    <a:lumMod val="95000"/>
                  </a:schemeClr>
                </a:solidFill>
              </a:rPr>
              <a:t>強ファン</a:t>
            </a:r>
            <a:endParaRPr kumimoji="1" lang="ja-JP" altLang="en-US" dirty="0">
              <a:solidFill>
                <a:schemeClr val="bg1">
                  <a:lumMod val="95000"/>
                </a:schemeClr>
              </a:solidFill>
            </a:endParaRPr>
          </a:p>
        </p:txBody>
      </p:sp>
      <p:grpSp>
        <p:nvGrpSpPr>
          <p:cNvPr id="81" name="グループ化 80"/>
          <p:cNvGrpSpPr/>
          <p:nvPr/>
        </p:nvGrpSpPr>
        <p:grpSpPr>
          <a:xfrm>
            <a:off x="7280698" y="4261422"/>
            <a:ext cx="1549181" cy="2455917"/>
            <a:chOff x="2013852" y="4261422"/>
            <a:chExt cx="1704099" cy="2455917"/>
          </a:xfrm>
        </p:grpSpPr>
        <p:sp>
          <p:nvSpPr>
            <p:cNvPr id="82" name="正方形/長方形 81"/>
            <p:cNvSpPr/>
            <p:nvPr/>
          </p:nvSpPr>
          <p:spPr>
            <a:xfrm>
              <a:off x="2013852" y="5013240"/>
              <a:ext cx="1704099" cy="17040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2161270" y="4261422"/>
              <a:ext cx="1287065" cy="830997"/>
            </a:xfrm>
            <a:prstGeom prst="rect">
              <a:avLst/>
            </a:prstGeom>
            <a:noFill/>
          </p:spPr>
          <p:txBody>
            <a:bodyPr wrap="none" rtlCol="0">
              <a:spAutoFit/>
            </a:bodyPr>
            <a:lstStyle/>
            <a:p>
              <a:r>
                <a:rPr kumimoji="1" lang="ja-JP" altLang="en-US" sz="4800" dirty="0" smtClean="0">
                  <a:solidFill>
                    <a:srgbClr val="FF0000"/>
                  </a:solidFill>
                </a:rPr>
                <a:t>基準</a:t>
              </a:r>
              <a:endParaRPr kumimoji="1" lang="ja-JP" altLang="en-US" sz="4800" dirty="0">
                <a:solidFill>
                  <a:srgbClr val="FF0000"/>
                </a:solidFill>
              </a:endParaRPr>
            </a:p>
          </p:txBody>
        </p:sp>
      </p:grpSp>
    </p:spTree>
    <p:custDataLst>
      <p:tags r:id="rId1"/>
    </p:custDataLst>
    <p:extLst>
      <p:ext uri="{BB962C8B-B14F-4D97-AF65-F5344CB8AC3E}">
        <p14:creationId xmlns:p14="http://schemas.microsoft.com/office/powerpoint/2010/main" val="1950485627"/>
      </p:ext>
    </p:extLst>
  </p:cSld>
  <p:clrMapOvr>
    <a:masterClrMapping/>
  </p:clrMapOvr>
  <mc:AlternateContent xmlns:mc="http://schemas.openxmlformats.org/markup-compatibility/2006">
    <mc:Choice xmlns:p14="http://schemas.microsoft.com/office/powerpoint/2010/main" Requires="p14">
      <p:transition spd="slow" p14:dur="2000" advTm="4076"/>
    </mc:Choice>
    <mc:Fallback>
      <p:transition spd="slow" advTm="4076"/>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33749" y="386281"/>
            <a:ext cx="6042995" cy="1754326"/>
          </a:xfrm>
          <a:prstGeom prst="rect">
            <a:avLst/>
          </a:prstGeom>
          <a:noFill/>
        </p:spPr>
        <p:txBody>
          <a:bodyPr wrap="square" rtlCol="0">
            <a:spAutoFit/>
          </a:bodyPr>
          <a:lstStyle/>
          <a:p>
            <a:pPr>
              <a:lnSpc>
                <a:spcPct val="150000"/>
              </a:lnSpc>
            </a:pPr>
            <a:r>
              <a:rPr lang="ja-JP" altLang="en-US" sz="3600" dirty="0" smtClean="0">
                <a:solidFill>
                  <a:schemeClr val="bg1">
                    <a:lumMod val="95000"/>
                  </a:schemeClr>
                </a:solidFill>
              </a:rPr>
              <a:t>各シェルターと基準との</a:t>
            </a:r>
            <a:endParaRPr lang="en-US" altLang="ja-JP" sz="3600" dirty="0" smtClean="0">
              <a:solidFill>
                <a:schemeClr val="bg1">
                  <a:lumMod val="95000"/>
                </a:schemeClr>
              </a:solidFill>
            </a:endParaRPr>
          </a:p>
          <a:p>
            <a:pPr>
              <a:lnSpc>
                <a:spcPct val="150000"/>
              </a:lnSpc>
            </a:pPr>
            <a:r>
              <a:rPr lang="ja-JP" altLang="en-US" sz="3600" dirty="0" smtClean="0">
                <a:solidFill>
                  <a:schemeClr val="bg1">
                    <a:lumMod val="95000"/>
                  </a:schemeClr>
                </a:solidFill>
              </a:rPr>
              <a:t>測定値の差を計算</a:t>
            </a:r>
            <a:endParaRPr kumimoji="1" lang="ja-JP" altLang="en-US" sz="3600" dirty="0">
              <a:solidFill>
                <a:schemeClr val="bg1">
                  <a:lumMod val="95000"/>
                </a:schemeClr>
              </a:solidFill>
            </a:endParaRPr>
          </a:p>
        </p:txBody>
      </p:sp>
      <p:sp>
        <p:nvSpPr>
          <p:cNvPr id="5" name="テキスト ボックス 4"/>
          <p:cNvSpPr txBox="1"/>
          <p:nvPr/>
        </p:nvSpPr>
        <p:spPr>
          <a:xfrm>
            <a:off x="3133748" y="2732162"/>
            <a:ext cx="6048673" cy="1659493"/>
          </a:xfrm>
          <a:prstGeom prst="rect">
            <a:avLst/>
          </a:prstGeom>
          <a:noFill/>
        </p:spPr>
        <p:txBody>
          <a:bodyPr wrap="square" rtlCol="0">
            <a:spAutoFit/>
          </a:bodyPr>
          <a:lstStyle/>
          <a:p>
            <a:pPr>
              <a:lnSpc>
                <a:spcPct val="150000"/>
              </a:lnSpc>
            </a:pPr>
            <a:r>
              <a:rPr lang="ja-JP" altLang="en-US" sz="3600" dirty="0" smtClean="0">
                <a:solidFill>
                  <a:schemeClr val="bg1">
                    <a:lumMod val="95000"/>
                  </a:schemeClr>
                </a:solidFill>
              </a:rPr>
              <a:t>日射量と測定値の差の</a:t>
            </a:r>
            <a:endParaRPr lang="en-US" altLang="ja-JP" sz="3600" dirty="0" smtClean="0">
              <a:solidFill>
                <a:schemeClr val="bg1">
                  <a:lumMod val="95000"/>
                </a:schemeClr>
              </a:solidFill>
            </a:endParaRPr>
          </a:p>
          <a:p>
            <a:pPr>
              <a:lnSpc>
                <a:spcPct val="150000"/>
              </a:lnSpc>
            </a:pPr>
            <a:r>
              <a:rPr lang="ja-JP" altLang="en-US" sz="3600" dirty="0" smtClean="0">
                <a:solidFill>
                  <a:schemeClr val="bg1">
                    <a:lumMod val="95000"/>
                  </a:schemeClr>
                </a:solidFill>
              </a:rPr>
              <a:t>関係をグラフ化</a:t>
            </a:r>
            <a:endParaRPr kumimoji="1" lang="ja-JP" altLang="en-US" sz="3600" dirty="0">
              <a:solidFill>
                <a:schemeClr val="bg1">
                  <a:lumMod val="95000"/>
                </a:schemeClr>
              </a:solidFill>
            </a:endParaRPr>
          </a:p>
        </p:txBody>
      </p:sp>
      <p:sp>
        <p:nvSpPr>
          <p:cNvPr id="6" name="テキスト ボックス 5"/>
          <p:cNvSpPr txBox="1"/>
          <p:nvPr/>
        </p:nvSpPr>
        <p:spPr>
          <a:xfrm>
            <a:off x="3133748" y="5013176"/>
            <a:ext cx="6048674" cy="923330"/>
          </a:xfrm>
          <a:prstGeom prst="rect">
            <a:avLst/>
          </a:prstGeom>
          <a:noFill/>
        </p:spPr>
        <p:txBody>
          <a:bodyPr wrap="square" rtlCol="0">
            <a:spAutoFit/>
          </a:bodyPr>
          <a:lstStyle/>
          <a:p>
            <a:pPr>
              <a:lnSpc>
                <a:spcPct val="150000"/>
              </a:lnSpc>
            </a:pPr>
            <a:r>
              <a:rPr lang="ja-JP" altLang="en-US" sz="3600" dirty="0" smtClean="0">
                <a:solidFill>
                  <a:schemeClr val="bg1">
                    <a:lumMod val="95000"/>
                  </a:schemeClr>
                </a:solidFill>
              </a:rPr>
              <a:t>グラフを比較し、性能検証</a:t>
            </a:r>
            <a:endParaRPr kumimoji="1" lang="ja-JP" altLang="en-US" sz="3600" dirty="0">
              <a:solidFill>
                <a:schemeClr val="bg1">
                  <a:lumMod val="95000"/>
                </a:schemeClr>
              </a:solidFill>
            </a:endParaRPr>
          </a:p>
        </p:txBody>
      </p:sp>
      <p:grpSp>
        <p:nvGrpSpPr>
          <p:cNvPr id="7" name="グループ化 6"/>
          <p:cNvGrpSpPr/>
          <p:nvPr/>
        </p:nvGrpSpPr>
        <p:grpSpPr>
          <a:xfrm>
            <a:off x="722954" y="1355032"/>
            <a:ext cx="1587229" cy="1684480"/>
            <a:chOff x="636738" y="1281208"/>
            <a:chExt cx="1587229" cy="1684480"/>
          </a:xfrm>
        </p:grpSpPr>
        <p:pic>
          <p:nvPicPr>
            <p:cNvPr id="8" name="図 7" descr="C:\Users\成田健一\Desktop\保坂\画像\P1000396.JPG"/>
            <p:cNvPicPr/>
            <p:nvPr/>
          </p:nvPicPr>
          <p:blipFill rotWithShape="1">
            <a:blip r:embed="rId3" cstate="print">
              <a:extLst>
                <a:ext uri="{28A0092B-C50C-407E-A947-70E740481C1C}">
                  <a14:useLocalDpi xmlns:a14="http://schemas.microsoft.com/office/drawing/2010/main" val="0"/>
                </a:ext>
              </a:extLst>
            </a:blip>
            <a:srcRect l="25928" t="24326" r="32481" b="22118"/>
            <a:stretch/>
          </p:blipFill>
          <p:spPr bwMode="auto">
            <a:xfrm>
              <a:off x="797732" y="1340768"/>
              <a:ext cx="1297363" cy="1257444"/>
            </a:xfrm>
            <a:prstGeom prst="rect">
              <a:avLst/>
            </a:prstGeom>
            <a:noFill/>
            <a:ln>
              <a:noFill/>
            </a:ln>
            <a:extLst>
              <a:ext uri="{53640926-AAD7-44D8-BBD7-CCE9431645EC}">
                <a14:shadowObscured xmlns:a14="http://schemas.microsoft.com/office/drawing/2010/main"/>
              </a:ext>
            </a:extLst>
          </p:spPr>
        </p:pic>
        <p:sp>
          <p:nvSpPr>
            <p:cNvPr id="9" name="正方形/長方形 8"/>
            <p:cNvSpPr/>
            <p:nvPr/>
          </p:nvSpPr>
          <p:spPr>
            <a:xfrm>
              <a:off x="803375" y="1350636"/>
              <a:ext cx="1297363" cy="32391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51929" y="1281208"/>
              <a:ext cx="1135760" cy="461665"/>
            </a:xfrm>
            <a:prstGeom prst="rect">
              <a:avLst/>
            </a:prstGeom>
            <a:noFill/>
          </p:spPr>
          <p:txBody>
            <a:bodyPr wrap="none" rtlCol="0">
              <a:spAutoFit/>
            </a:bodyPr>
            <a:lstStyle/>
            <a:p>
              <a:r>
                <a:rPr kumimoji="1" lang="en-US" altLang="ja-JP" sz="2400" dirty="0" smtClean="0">
                  <a:solidFill>
                    <a:schemeClr val="bg1">
                      <a:lumMod val="95000"/>
                    </a:schemeClr>
                  </a:solidFill>
                </a:rPr>
                <a:t>ACR[</a:t>
              </a:r>
              <a:r>
                <a:rPr kumimoji="1" lang="en-US" altLang="ja-JP" sz="2400" dirty="0" err="1" smtClean="0">
                  <a:solidFill>
                    <a:schemeClr val="bg1">
                      <a:lumMod val="95000"/>
                    </a:schemeClr>
                  </a:solidFill>
                </a:rPr>
                <a:t>Fs</a:t>
              </a:r>
              <a:r>
                <a:rPr kumimoji="1" lang="en-US" altLang="ja-JP" sz="2400" dirty="0" smtClean="0">
                  <a:solidFill>
                    <a:schemeClr val="bg1">
                      <a:lumMod val="95000"/>
                    </a:schemeClr>
                  </a:solidFill>
                </a:rPr>
                <a:t>]</a:t>
              </a:r>
              <a:endParaRPr kumimoji="1" lang="ja-JP" altLang="en-US" sz="2400" dirty="0">
                <a:solidFill>
                  <a:schemeClr val="bg1">
                    <a:lumMod val="95000"/>
                  </a:schemeClr>
                </a:solidFill>
              </a:endParaRPr>
            </a:p>
          </p:txBody>
        </p:sp>
        <p:sp>
          <p:nvSpPr>
            <p:cNvPr id="11" name="テキスト ボックス 10"/>
            <p:cNvSpPr txBox="1"/>
            <p:nvPr/>
          </p:nvSpPr>
          <p:spPr>
            <a:xfrm>
              <a:off x="636738" y="2596356"/>
              <a:ext cx="1587229" cy="369332"/>
            </a:xfrm>
            <a:prstGeom prst="rect">
              <a:avLst/>
            </a:prstGeom>
            <a:noFill/>
          </p:spPr>
          <p:txBody>
            <a:bodyPr wrap="none" rtlCol="0">
              <a:spAutoFit/>
            </a:bodyPr>
            <a:lstStyle/>
            <a:p>
              <a:r>
                <a:rPr lang="en-US" altLang="ja-JP" dirty="0" smtClean="0">
                  <a:solidFill>
                    <a:schemeClr val="bg1">
                      <a:lumMod val="95000"/>
                    </a:schemeClr>
                  </a:solidFill>
                </a:rPr>
                <a:t>ACR2+</a:t>
              </a:r>
              <a:r>
                <a:rPr lang="ja-JP" altLang="en-US" dirty="0" smtClean="0">
                  <a:solidFill>
                    <a:schemeClr val="bg1">
                      <a:lumMod val="95000"/>
                    </a:schemeClr>
                  </a:solidFill>
                </a:rPr>
                <a:t>強ファン</a:t>
              </a:r>
              <a:endParaRPr kumimoji="1" lang="ja-JP" altLang="en-US" dirty="0">
                <a:solidFill>
                  <a:schemeClr val="bg1">
                    <a:lumMod val="95000"/>
                  </a:schemeClr>
                </a:solidFill>
              </a:endParaRPr>
            </a:p>
          </p:txBody>
        </p:sp>
      </p:grpSp>
      <p:grpSp>
        <p:nvGrpSpPr>
          <p:cNvPr id="12" name="グループ化 11"/>
          <p:cNvGrpSpPr/>
          <p:nvPr/>
        </p:nvGrpSpPr>
        <p:grpSpPr>
          <a:xfrm>
            <a:off x="761027" y="548987"/>
            <a:ext cx="1549181" cy="2455917"/>
            <a:chOff x="2013852" y="4261422"/>
            <a:chExt cx="1704099" cy="2455917"/>
          </a:xfrm>
        </p:grpSpPr>
        <p:sp>
          <p:nvSpPr>
            <p:cNvPr id="13" name="正方形/長方形 12"/>
            <p:cNvSpPr/>
            <p:nvPr/>
          </p:nvSpPr>
          <p:spPr>
            <a:xfrm>
              <a:off x="2013852" y="5013240"/>
              <a:ext cx="1704099" cy="17040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161270" y="4261422"/>
              <a:ext cx="1287065" cy="830997"/>
            </a:xfrm>
            <a:prstGeom prst="rect">
              <a:avLst/>
            </a:prstGeom>
            <a:noFill/>
          </p:spPr>
          <p:txBody>
            <a:bodyPr wrap="none" rtlCol="0">
              <a:spAutoFit/>
            </a:bodyPr>
            <a:lstStyle/>
            <a:p>
              <a:r>
                <a:rPr kumimoji="1" lang="ja-JP" altLang="en-US" sz="4800" dirty="0" smtClean="0">
                  <a:solidFill>
                    <a:srgbClr val="FF0000"/>
                  </a:solidFill>
                </a:rPr>
                <a:t>基準</a:t>
              </a:r>
              <a:endParaRPr kumimoji="1" lang="ja-JP" altLang="en-US" sz="4800" dirty="0">
                <a:solidFill>
                  <a:srgbClr val="FF0000"/>
                </a:solidFill>
              </a:endParaRPr>
            </a:p>
          </p:txBody>
        </p:sp>
      </p:grpSp>
      <p:cxnSp>
        <p:nvCxnSpPr>
          <p:cNvPr id="16" name="直線矢印コネクタ 15"/>
          <p:cNvCxnSpPr/>
          <p:nvPr/>
        </p:nvCxnSpPr>
        <p:spPr>
          <a:xfrm>
            <a:off x="5434000" y="2140607"/>
            <a:ext cx="0" cy="714239"/>
          </a:xfrm>
          <a:prstGeom prst="straightConnector1">
            <a:avLst/>
          </a:prstGeom>
          <a:ln w="5715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5434000" y="4391238"/>
            <a:ext cx="0" cy="756401"/>
          </a:xfrm>
          <a:prstGeom prst="straightConnector1">
            <a:avLst/>
          </a:prstGeom>
          <a:ln w="5715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076011"/>
      </p:ext>
    </p:extLst>
  </p:cSld>
  <p:clrMapOvr>
    <a:masterClrMapping/>
  </p:clrMapOvr>
  <mc:AlternateContent xmlns:mc="http://schemas.openxmlformats.org/markup-compatibility/2006">
    <mc:Choice xmlns:p14="http://schemas.microsoft.com/office/powerpoint/2010/main" Requires="p14">
      <p:transition spd="slow" p14:dur="2000" advTm="7836"/>
    </mc:Choice>
    <mc:Fallback>
      <p:transition spd="slow" advTm="783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5514" y="2274447"/>
            <a:ext cx="3997441" cy="2941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281" y="2274447"/>
            <a:ext cx="4006142" cy="2953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4744541" y="766253"/>
            <a:ext cx="1529695" cy="15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6" descr="C:\Users\成田健一\Pictures\DSC_020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3177" t="26865" r="40960" b="27627"/>
          <a:stretch/>
        </p:blipFill>
        <p:spPr bwMode="auto">
          <a:xfrm>
            <a:off x="378982" y="764753"/>
            <a:ext cx="1523810" cy="1508182"/>
          </a:xfrm>
          <a:prstGeom prst="rect">
            <a:avLst/>
          </a:prstGeom>
          <a:noFill/>
          <a:extLst>
            <a:ext uri="{909E8E84-426E-40DD-AFC4-6F175D3DCCD1}">
              <a14:hiddenFill xmlns:a14="http://schemas.microsoft.com/office/drawing/2010/main">
                <a:solidFill>
                  <a:srgbClr val="FFFFFF"/>
                </a:solidFill>
              </a14:hiddenFill>
            </a:ext>
          </a:extLst>
        </p:spPr>
      </p:pic>
      <p:sp>
        <p:nvSpPr>
          <p:cNvPr id="45" name="正方形/長方形 44"/>
          <p:cNvSpPr/>
          <p:nvPr/>
        </p:nvSpPr>
        <p:spPr>
          <a:xfrm>
            <a:off x="370281" y="756730"/>
            <a:ext cx="1537423" cy="38044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370281" y="716117"/>
            <a:ext cx="383438" cy="830997"/>
          </a:xfrm>
          <a:prstGeom prst="rect">
            <a:avLst/>
          </a:prstGeom>
          <a:noFill/>
        </p:spPr>
        <p:txBody>
          <a:bodyPr wrap="none" rtlCol="0">
            <a:spAutoFit/>
          </a:bodyPr>
          <a:lstStyle/>
          <a:p>
            <a:r>
              <a:rPr lang="en-US" altLang="ja-JP" sz="2400" dirty="0" smtClean="0">
                <a:solidFill>
                  <a:schemeClr val="bg1">
                    <a:lumMod val="95000"/>
                  </a:schemeClr>
                </a:solidFill>
              </a:rPr>
              <a:t>N</a:t>
            </a:r>
          </a:p>
          <a:p>
            <a:endParaRPr kumimoji="1" lang="ja-JP" altLang="en-US" sz="2400" dirty="0">
              <a:solidFill>
                <a:schemeClr val="bg1">
                  <a:lumMod val="95000"/>
                </a:schemeClr>
              </a:solidFill>
            </a:endParaRPr>
          </a:p>
        </p:txBody>
      </p:sp>
      <p:sp>
        <p:nvSpPr>
          <p:cNvPr id="15" name="正方形/長方形 14"/>
          <p:cNvSpPr/>
          <p:nvPr/>
        </p:nvSpPr>
        <p:spPr>
          <a:xfrm>
            <a:off x="6274236" y="766254"/>
            <a:ext cx="2468719" cy="1506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p:cNvCxnSpPr/>
          <p:nvPr/>
        </p:nvCxnSpPr>
        <p:spPr>
          <a:xfrm>
            <a:off x="3142063" y="3429999"/>
            <a:ext cx="9258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2014831" y="3245333"/>
            <a:ext cx="1127232" cy="369332"/>
          </a:xfrm>
          <a:prstGeom prst="rect">
            <a:avLst/>
          </a:prstGeom>
          <a:noFill/>
          <a:ln>
            <a:noFill/>
          </a:ln>
        </p:spPr>
        <p:txBody>
          <a:bodyPr wrap="none" rtlCol="0">
            <a:spAutoFit/>
          </a:bodyPr>
          <a:lstStyle/>
          <a:p>
            <a:r>
              <a:rPr lang="en-US" altLang="ja-JP" dirty="0" smtClean="0">
                <a:solidFill>
                  <a:srgbClr val="FF0000"/>
                </a:solidFill>
              </a:rPr>
              <a:t>N</a:t>
            </a:r>
            <a:r>
              <a:rPr lang="ja-JP" altLang="en-US" dirty="0" smtClean="0">
                <a:solidFill>
                  <a:srgbClr val="FF0000"/>
                </a:solidFill>
              </a:rPr>
              <a:t>　</a:t>
            </a:r>
            <a:r>
              <a:rPr lang="en-US" altLang="ja-JP" dirty="0">
                <a:solidFill>
                  <a:srgbClr val="FF0000"/>
                </a:solidFill>
              </a:rPr>
              <a:t>1.25</a:t>
            </a:r>
            <a:r>
              <a:rPr lang="ja-JP" altLang="en-US" dirty="0" smtClean="0">
                <a:solidFill>
                  <a:srgbClr val="FF0000"/>
                </a:solidFill>
              </a:rPr>
              <a:t>℃</a:t>
            </a:r>
            <a:endParaRPr kumimoji="1" lang="ja-JP" altLang="en-US" dirty="0">
              <a:solidFill>
                <a:srgbClr val="FF0000"/>
              </a:solidFill>
            </a:endParaRPr>
          </a:p>
        </p:txBody>
      </p:sp>
      <p:cxnSp>
        <p:nvCxnSpPr>
          <p:cNvPr id="56" name="直線コネクタ 55"/>
          <p:cNvCxnSpPr/>
          <p:nvPr/>
        </p:nvCxnSpPr>
        <p:spPr>
          <a:xfrm>
            <a:off x="4067944" y="3429999"/>
            <a:ext cx="4310256"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8" name="円/楕円 27"/>
          <p:cNvSpPr/>
          <p:nvPr/>
        </p:nvSpPr>
        <p:spPr>
          <a:xfrm>
            <a:off x="1902792" y="2982584"/>
            <a:ext cx="2309168" cy="918091"/>
          </a:xfrm>
          <a:prstGeom prst="ellipse">
            <a:avLst/>
          </a:prstGeom>
          <a:noFill/>
          <a:ln>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2274985" y="1196428"/>
            <a:ext cx="2101438" cy="646331"/>
          </a:xfrm>
          <a:prstGeom prst="rect">
            <a:avLst/>
          </a:prstGeom>
          <a:solidFill>
            <a:schemeClr val="bg1"/>
          </a:solidFill>
          <a:ln w="28575">
            <a:solidFill>
              <a:schemeClr val="tx2">
                <a:lumMod val="60000"/>
                <a:lumOff val="40000"/>
              </a:schemeClr>
            </a:solidFill>
          </a:ln>
        </p:spPr>
        <p:txBody>
          <a:bodyPr wrap="square" rtlCol="0">
            <a:spAutoFit/>
          </a:bodyPr>
          <a:lstStyle/>
          <a:p>
            <a:r>
              <a:rPr kumimoji="1" lang="ja-JP" altLang="en-US" dirty="0" smtClean="0">
                <a:solidFill>
                  <a:srgbClr val="0070C0"/>
                </a:solidFill>
              </a:rPr>
              <a:t>日射量</a:t>
            </a:r>
            <a:r>
              <a:rPr kumimoji="1" lang="en-US" altLang="ja-JP" dirty="0" smtClean="0">
                <a:solidFill>
                  <a:srgbClr val="0070C0"/>
                </a:solidFill>
              </a:rPr>
              <a:t>750[W/</a:t>
            </a:r>
            <a:r>
              <a:rPr kumimoji="1" lang="ja-JP" altLang="en-US" dirty="0" smtClean="0">
                <a:solidFill>
                  <a:srgbClr val="0070C0"/>
                </a:solidFill>
              </a:rPr>
              <a:t>㎡</a:t>
            </a:r>
            <a:r>
              <a:rPr kumimoji="1" lang="en-US" altLang="ja-JP" dirty="0" smtClean="0">
                <a:solidFill>
                  <a:srgbClr val="0070C0"/>
                </a:solidFill>
              </a:rPr>
              <a:t>]</a:t>
            </a:r>
            <a:r>
              <a:rPr kumimoji="1" lang="ja-JP" altLang="en-US" dirty="0" smtClean="0">
                <a:solidFill>
                  <a:srgbClr val="0070C0"/>
                </a:solidFill>
              </a:rPr>
              <a:t>以上の時の平均値</a:t>
            </a:r>
            <a:endParaRPr kumimoji="1" lang="en-US" altLang="ja-JP" dirty="0" smtClean="0">
              <a:solidFill>
                <a:srgbClr val="0070C0"/>
              </a:solidFill>
            </a:endParaRPr>
          </a:p>
        </p:txBody>
      </p:sp>
      <p:grpSp>
        <p:nvGrpSpPr>
          <p:cNvPr id="7" name="グループ化 6"/>
          <p:cNvGrpSpPr/>
          <p:nvPr/>
        </p:nvGrpSpPr>
        <p:grpSpPr>
          <a:xfrm>
            <a:off x="6282967" y="2700640"/>
            <a:ext cx="2095233" cy="369332"/>
            <a:chOff x="6282967" y="3472165"/>
            <a:chExt cx="2095233" cy="369332"/>
          </a:xfrm>
        </p:grpSpPr>
        <p:cxnSp>
          <p:nvCxnSpPr>
            <p:cNvPr id="35" name="直線コネクタ 34"/>
            <p:cNvCxnSpPr/>
            <p:nvPr/>
          </p:nvCxnSpPr>
          <p:spPr>
            <a:xfrm>
              <a:off x="7452319" y="3656831"/>
              <a:ext cx="9258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6282967" y="3472165"/>
              <a:ext cx="1101584" cy="369332"/>
            </a:xfrm>
            <a:prstGeom prst="rect">
              <a:avLst/>
            </a:prstGeom>
            <a:noFill/>
            <a:ln>
              <a:noFill/>
            </a:ln>
          </p:spPr>
          <p:txBody>
            <a:bodyPr wrap="none" rtlCol="0">
              <a:spAutoFit/>
            </a:bodyPr>
            <a:lstStyle/>
            <a:p>
              <a:r>
                <a:rPr lang="en-US" altLang="ja-JP" dirty="0" smtClean="0">
                  <a:solidFill>
                    <a:srgbClr val="FF0000"/>
                  </a:solidFill>
                </a:rPr>
                <a:t>C</a:t>
              </a:r>
              <a:r>
                <a:rPr lang="ja-JP" altLang="en-US" dirty="0" smtClean="0">
                  <a:solidFill>
                    <a:srgbClr val="FF0000"/>
                  </a:solidFill>
                </a:rPr>
                <a:t>　</a:t>
              </a:r>
              <a:r>
                <a:rPr lang="en-US" altLang="ja-JP" dirty="0">
                  <a:solidFill>
                    <a:srgbClr val="FF0000"/>
                  </a:solidFill>
                </a:rPr>
                <a:t>2.11</a:t>
              </a:r>
              <a:r>
                <a:rPr lang="ja-JP" altLang="en-US" dirty="0" smtClean="0">
                  <a:solidFill>
                    <a:srgbClr val="FF0000"/>
                  </a:solidFill>
                </a:rPr>
                <a:t>℃</a:t>
              </a:r>
              <a:endParaRPr kumimoji="1" lang="ja-JP" altLang="en-US" dirty="0">
                <a:solidFill>
                  <a:srgbClr val="FF0000"/>
                </a:solidFill>
              </a:endParaRPr>
            </a:p>
          </p:txBody>
        </p:sp>
      </p:grpSp>
      <p:sp>
        <p:nvSpPr>
          <p:cNvPr id="32" name="円/楕円 31"/>
          <p:cNvSpPr/>
          <p:nvPr/>
        </p:nvSpPr>
        <p:spPr>
          <a:xfrm>
            <a:off x="6084168" y="2453258"/>
            <a:ext cx="2376264" cy="864096"/>
          </a:xfrm>
          <a:prstGeom prst="ellipse">
            <a:avLst/>
          </a:prstGeom>
          <a:noFill/>
          <a:ln>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タイトル 1"/>
          <p:cNvSpPr txBox="1">
            <a:spLocks/>
          </p:cNvSpPr>
          <p:nvPr/>
        </p:nvSpPr>
        <p:spPr>
          <a:xfrm>
            <a:off x="294081" y="94656"/>
            <a:ext cx="2745828" cy="88086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solidFill>
                  <a:schemeClr val="bg1">
                    <a:lumMod val="95000"/>
                  </a:schemeClr>
                </a:solidFill>
                <a:latin typeface="+mn-ea"/>
                <a:ea typeface="+mn-ea"/>
              </a:rPr>
              <a:t>温度計のみ</a:t>
            </a:r>
            <a:endParaRPr lang="ja-JP" altLang="en-US" sz="2800" dirty="0">
              <a:solidFill>
                <a:schemeClr val="bg1">
                  <a:lumMod val="95000"/>
                </a:schemeClr>
              </a:solidFill>
              <a:latin typeface="+mn-ea"/>
              <a:ea typeface="+mn-ea"/>
            </a:endParaRPr>
          </a:p>
        </p:txBody>
      </p:sp>
      <p:sp>
        <p:nvSpPr>
          <p:cNvPr id="42" name="タイトル 1"/>
          <p:cNvSpPr txBox="1">
            <a:spLocks/>
          </p:cNvSpPr>
          <p:nvPr/>
        </p:nvSpPr>
        <p:spPr>
          <a:xfrm>
            <a:off x="4671464" y="94779"/>
            <a:ext cx="3995291" cy="88086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solidFill>
                  <a:schemeClr val="bg1">
                    <a:lumMod val="95000"/>
                  </a:schemeClr>
                </a:solidFill>
                <a:latin typeface="+mn-ea"/>
                <a:ea typeface="+mn-ea"/>
              </a:rPr>
              <a:t>塩ビパイプを被せる</a:t>
            </a:r>
            <a:endParaRPr lang="ja-JP" altLang="en-US" sz="2800" dirty="0">
              <a:solidFill>
                <a:schemeClr val="bg1">
                  <a:lumMod val="95000"/>
                </a:schemeClr>
              </a:solidFill>
              <a:latin typeface="+mn-ea"/>
              <a:ea typeface="+mn-ea"/>
            </a:endParaRPr>
          </a:p>
        </p:txBody>
      </p:sp>
      <p:sp>
        <p:nvSpPr>
          <p:cNvPr id="43" name="テキスト ボックス 42"/>
          <p:cNvSpPr txBox="1"/>
          <p:nvPr/>
        </p:nvSpPr>
        <p:spPr>
          <a:xfrm>
            <a:off x="370281" y="5244835"/>
            <a:ext cx="8398631" cy="461665"/>
          </a:xfrm>
          <a:prstGeom prst="rect">
            <a:avLst/>
          </a:prstGeom>
          <a:noFill/>
        </p:spPr>
        <p:txBody>
          <a:bodyPr wrap="square" rtlCol="0">
            <a:spAutoFit/>
          </a:bodyPr>
          <a:lstStyle/>
          <a:p>
            <a:pPr algn="r"/>
            <a:r>
              <a:rPr lang="ja-JP" altLang="en-US" sz="2400" dirty="0" smtClean="0">
                <a:solidFill>
                  <a:srgbClr val="FF0000"/>
                </a:solidFill>
                <a:latin typeface="+mn-ea"/>
              </a:rPr>
              <a:t>塩ビパイプの方が</a:t>
            </a:r>
            <a:r>
              <a:rPr lang="en-US" altLang="ja-JP" sz="2400" dirty="0" smtClean="0">
                <a:solidFill>
                  <a:srgbClr val="FF0000"/>
                </a:solidFill>
                <a:latin typeface="+mn-ea"/>
              </a:rPr>
              <a:t>0.86</a:t>
            </a:r>
            <a:r>
              <a:rPr lang="ja-JP" altLang="en-US" sz="2400" dirty="0" smtClean="0">
                <a:solidFill>
                  <a:srgbClr val="FF0000"/>
                </a:solidFill>
                <a:latin typeface="+mn-ea"/>
              </a:rPr>
              <a:t>℃誤差が大きい</a:t>
            </a:r>
            <a:endParaRPr kumimoji="1" lang="ja-JP" altLang="en-US" sz="2400" dirty="0">
              <a:solidFill>
                <a:srgbClr val="FF0000"/>
              </a:solidFill>
              <a:latin typeface="+mn-ea"/>
            </a:endParaRPr>
          </a:p>
        </p:txBody>
      </p:sp>
      <p:sp>
        <p:nvSpPr>
          <p:cNvPr id="44" name="テキスト ボックス 43"/>
          <p:cNvSpPr txBox="1"/>
          <p:nvPr/>
        </p:nvSpPr>
        <p:spPr>
          <a:xfrm>
            <a:off x="1140887" y="6168229"/>
            <a:ext cx="7628025" cy="523220"/>
          </a:xfrm>
          <a:prstGeom prst="rect">
            <a:avLst/>
          </a:prstGeom>
          <a:solidFill>
            <a:schemeClr val="accent5">
              <a:lumMod val="50000"/>
            </a:schemeClr>
          </a:solidFill>
          <a:ln>
            <a:solidFill>
              <a:schemeClr val="bg1"/>
            </a:solidFill>
          </a:ln>
        </p:spPr>
        <p:txBody>
          <a:bodyPr wrap="square" rtlCol="0">
            <a:spAutoFit/>
          </a:bodyPr>
          <a:lstStyle/>
          <a:p>
            <a:pPr algn="r"/>
            <a:r>
              <a:rPr kumimoji="1" lang="ja-JP" altLang="en-US" sz="2800" dirty="0" smtClean="0">
                <a:solidFill>
                  <a:schemeClr val="bg1"/>
                </a:solidFill>
                <a:latin typeface="+mn-ea"/>
              </a:rPr>
              <a:t>→塩ビパイプのみではシェルターとして機能しない</a:t>
            </a:r>
            <a:endParaRPr kumimoji="1" lang="ja-JP" altLang="en-US" sz="2800" dirty="0">
              <a:solidFill>
                <a:schemeClr val="bg1"/>
              </a:solidFill>
              <a:latin typeface="+mn-ea"/>
            </a:endParaRPr>
          </a:p>
        </p:txBody>
      </p:sp>
      <p:sp>
        <p:nvSpPr>
          <p:cNvPr id="47" name="正方形/長方形 46"/>
          <p:cNvSpPr/>
          <p:nvPr/>
        </p:nvSpPr>
        <p:spPr>
          <a:xfrm>
            <a:off x="4735016" y="747205"/>
            <a:ext cx="1537423" cy="38044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4744541" y="716117"/>
            <a:ext cx="348172" cy="461665"/>
          </a:xfrm>
          <a:prstGeom prst="rect">
            <a:avLst/>
          </a:prstGeom>
          <a:noFill/>
        </p:spPr>
        <p:txBody>
          <a:bodyPr wrap="none" rtlCol="0">
            <a:spAutoFit/>
          </a:bodyPr>
          <a:lstStyle/>
          <a:p>
            <a:r>
              <a:rPr lang="en-US" altLang="ja-JP" sz="2400" dirty="0">
                <a:solidFill>
                  <a:schemeClr val="bg1">
                    <a:lumMod val="95000"/>
                  </a:schemeClr>
                </a:solidFill>
              </a:rPr>
              <a:t>C</a:t>
            </a:r>
            <a:endParaRPr kumimoji="1" lang="ja-JP" altLang="en-US" sz="2400" dirty="0">
              <a:solidFill>
                <a:schemeClr val="bg1">
                  <a:lumMod val="95000"/>
                </a:schemeClr>
              </a:solidFill>
            </a:endParaRPr>
          </a:p>
        </p:txBody>
      </p:sp>
      <p:pic>
        <p:nvPicPr>
          <p:cNvPr id="5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93692" y="788150"/>
            <a:ext cx="2143060" cy="1503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7" name="直線矢印コネクタ 56"/>
          <p:cNvCxnSpPr/>
          <p:nvPr/>
        </p:nvCxnSpPr>
        <p:spPr>
          <a:xfrm flipV="1">
            <a:off x="7915259" y="2885306"/>
            <a:ext cx="0" cy="54469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8048299" y="2982584"/>
            <a:ext cx="824265" cy="369332"/>
          </a:xfrm>
          <a:prstGeom prst="rect">
            <a:avLst/>
          </a:prstGeom>
          <a:noFill/>
          <a:ln>
            <a:noFill/>
          </a:ln>
        </p:spPr>
        <p:txBody>
          <a:bodyPr wrap="none" rtlCol="0">
            <a:spAutoFit/>
          </a:bodyPr>
          <a:lstStyle/>
          <a:p>
            <a:r>
              <a:rPr lang="en-US" altLang="ja-JP" dirty="0">
                <a:solidFill>
                  <a:srgbClr val="FF0000"/>
                </a:solidFill>
              </a:rPr>
              <a:t>0.86</a:t>
            </a:r>
            <a:r>
              <a:rPr lang="ja-JP" altLang="en-US" dirty="0" smtClean="0">
                <a:solidFill>
                  <a:srgbClr val="FF0000"/>
                </a:solidFill>
              </a:rPr>
              <a:t>℃</a:t>
            </a:r>
            <a:endParaRPr kumimoji="1" lang="ja-JP" altLang="en-US" dirty="0">
              <a:solidFill>
                <a:srgbClr val="FF0000"/>
              </a:solidFill>
            </a:endParaRPr>
          </a:p>
        </p:txBody>
      </p:sp>
      <p:cxnSp>
        <p:nvCxnSpPr>
          <p:cNvPr id="3" name="直線コネクタ 2"/>
          <p:cNvCxnSpPr>
            <a:stCxn id="29" idx="2"/>
            <a:endCxn id="28" idx="0"/>
          </p:cNvCxnSpPr>
          <p:nvPr/>
        </p:nvCxnSpPr>
        <p:spPr>
          <a:xfrm flipH="1">
            <a:off x="3057376" y="1842759"/>
            <a:ext cx="268328" cy="1139825"/>
          </a:xfrm>
          <a:prstGeom prst="line">
            <a:avLst/>
          </a:prstGeom>
          <a:ln w="190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stCxn id="29" idx="3"/>
            <a:endCxn id="32" idx="0"/>
          </p:cNvCxnSpPr>
          <p:nvPr/>
        </p:nvCxnSpPr>
        <p:spPr>
          <a:xfrm>
            <a:off x="4376423" y="1519594"/>
            <a:ext cx="2895877" cy="933664"/>
          </a:xfrm>
          <a:prstGeom prst="line">
            <a:avLst/>
          </a:prstGeom>
          <a:ln w="190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28136459"/>
      </p:ext>
    </p:extLst>
  </p:cSld>
  <p:clrMapOvr>
    <a:masterClrMapping/>
  </p:clrMapOvr>
  <mc:AlternateContent xmlns:mc="http://schemas.openxmlformats.org/markup-compatibility/2006">
    <mc:Choice xmlns:p14="http://schemas.microsoft.com/office/powerpoint/2010/main" Requires="p14">
      <p:transition spd="slow" p14:dur="2000" advTm="9716"/>
    </mc:Choice>
    <mc:Fallback>
      <p:transition spd="slow" advTm="97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500"/>
                                        <p:tgtEl>
                                          <p:spTgt spid="58"/>
                                        </p:tgtEl>
                                      </p:cBhvr>
                                    </p:animEffect>
                                  </p:childTnLst>
                                </p:cTn>
                              </p:par>
                              <p:par>
                                <p:cTn id="11" presetID="22" presetClass="entr" presetSubtype="8"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left)">
                                      <p:cBhvr>
                                        <p:cTn id="13" dur="500"/>
                                        <p:tgtEl>
                                          <p:spTgt spid="5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randombar(horizontal)">
                                      <p:cBhvr>
                                        <p:cTn id="2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animBg="1"/>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5015" y="2272933"/>
            <a:ext cx="4007939" cy="2949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コンテンツ プレースホルダー 3" descr="C:\Users\成田健一\Desktop\保坂\画像\P1000405.JPG"/>
          <p:cNvPicPr>
            <a:picLocks/>
          </p:cNvPicPr>
          <p:nvPr/>
        </p:nvPicPr>
        <p:blipFill rotWithShape="1">
          <a:blip r:embed="rId5" cstate="print">
            <a:extLst>
              <a:ext uri="{28A0092B-C50C-407E-A947-70E740481C1C}">
                <a14:useLocalDpi xmlns:a14="http://schemas.microsoft.com/office/drawing/2010/main" val="0"/>
              </a:ext>
            </a:extLst>
          </a:blip>
          <a:srcRect l="28021" t="28318" r="30738" b="17505"/>
          <a:stretch/>
        </p:blipFill>
        <p:spPr bwMode="auto">
          <a:xfrm>
            <a:off x="4747664" y="766254"/>
            <a:ext cx="1524457" cy="1507474"/>
          </a:xfrm>
          <a:prstGeom prst="rect">
            <a:avLst/>
          </a:prstGeom>
          <a:noFill/>
          <a:ln>
            <a:noFill/>
          </a:ln>
          <a:extLst>
            <a:ext uri="{53640926-AAD7-44D8-BBD7-CCE9431645EC}">
              <a14:shadowObscured xmlns:a14="http://schemas.microsoft.com/office/drawing/2010/main"/>
            </a:ext>
          </a:extLst>
        </p:spPr>
      </p:pic>
      <p:pic>
        <p:nvPicPr>
          <p:cNvPr id="5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955" y="2274448"/>
            <a:ext cx="3997441" cy="2941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982" y="766254"/>
            <a:ext cx="1529695" cy="15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正方形/長方形 60"/>
          <p:cNvSpPr/>
          <p:nvPr/>
        </p:nvSpPr>
        <p:spPr>
          <a:xfrm>
            <a:off x="1908677" y="766255"/>
            <a:ext cx="2468719" cy="1506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2" name="グループ化 61"/>
          <p:cNvGrpSpPr/>
          <p:nvPr/>
        </p:nvGrpSpPr>
        <p:grpSpPr>
          <a:xfrm>
            <a:off x="2262495" y="2700641"/>
            <a:ext cx="1750146" cy="369332"/>
            <a:chOff x="6628054" y="3472165"/>
            <a:chExt cx="1750146" cy="369332"/>
          </a:xfrm>
        </p:grpSpPr>
        <p:cxnSp>
          <p:nvCxnSpPr>
            <p:cNvPr id="63" name="直線コネクタ 62"/>
            <p:cNvCxnSpPr/>
            <p:nvPr/>
          </p:nvCxnSpPr>
          <p:spPr>
            <a:xfrm>
              <a:off x="7452319" y="3656831"/>
              <a:ext cx="9258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6628054" y="3472165"/>
              <a:ext cx="824265" cy="369332"/>
            </a:xfrm>
            <a:prstGeom prst="rect">
              <a:avLst/>
            </a:prstGeom>
            <a:noFill/>
            <a:ln>
              <a:noFill/>
            </a:ln>
          </p:spPr>
          <p:txBody>
            <a:bodyPr wrap="none" rtlCol="0">
              <a:spAutoFit/>
            </a:bodyPr>
            <a:lstStyle/>
            <a:p>
              <a:r>
                <a:rPr lang="en-US" altLang="ja-JP" dirty="0" smtClean="0">
                  <a:solidFill>
                    <a:srgbClr val="FF0000"/>
                  </a:solidFill>
                </a:rPr>
                <a:t>2.11</a:t>
              </a:r>
              <a:r>
                <a:rPr lang="ja-JP" altLang="en-US" dirty="0" smtClean="0">
                  <a:solidFill>
                    <a:srgbClr val="FF0000"/>
                  </a:solidFill>
                </a:rPr>
                <a:t>℃</a:t>
              </a:r>
              <a:endParaRPr kumimoji="1" lang="ja-JP" altLang="en-US" dirty="0">
                <a:solidFill>
                  <a:srgbClr val="FF0000"/>
                </a:solidFill>
              </a:endParaRPr>
            </a:p>
          </p:txBody>
        </p:sp>
      </p:grpSp>
      <p:pic>
        <p:nvPicPr>
          <p:cNvPr id="6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05557" y="889937"/>
            <a:ext cx="1941658" cy="1362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正方形/長方形 44"/>
          <p:cNvSpPr/>
          <p:nvPr/>
        </p:nvSpPr>
        <p:spPr>
          <a:xfrm>
            <a:off x="370281" y="756730"/>
            <a:ext cx="1537423" cy="38044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370281" y="716117"/>
            <a:ext cx="348172" cy="830997"/>
          </a:xfrm>
          <a:prstGeom prst="rect">
            <a:avLst/>
          </a:prstGeom>
          <a:noFill/>
        </p:spPr>
        <p:txBody>
          <a:bodyPr wrap="none" rtlCol="0">
            <a:spAutoFit/>
          </a:bodyPr>
          <a:lstStyle/>
          <a:p>
            <a:r>
              <a:rPr lang="en-US" altLang="ja-JP" sz="2400" dirty="0">
                <a:solidFill>
                  <a:schemeClr val="bg1">
                    <a:lumMod val="95000"/>
                  </a:schemeClr>
                </a:solidFill>
              </a:rPr>
              <a:t>C</a:t>
            </a:r>
            <a:endParaRPr lang="en-US" altLang="ja-JP" sz="2400" dirty="0" smtClean="0">
              <a:solidFill>
                <a:schemeClr val="bg1">
                  <a:lumMod val="95000"/>
                </a:schemeClr>
              </a:solidFill>
            </a:endParaRPr>
          </a:p>
          <a:p>
            <a:endParaRPr kumimoji="1" lang="ja-JP" altLang="en-US" sz="2400" dirty="0">
              <a:solidFill>
                <a:schemeClr val="bg1">
                  <a:lumMod val="95000"/>
                </a:schemeClr>
              </a:solidFill>
            </a:endParaRPr>
          </a:p>
        </p:txBody>
      </p:sp>
      <p:sp>
        <p:nvSpPr>
          <p:cNvPr id="15" name="正方形/長方形 14"/>
          <p:cNvSpPr/>
          <p:nvPr/>
        </p:nvSpPr>
        <p:spPr>
          <a:xfrm>
            <a:off x="6274236" y="766254"/>
            <a:ext cx="2468719" cy="1506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6" name="直線コネクタ 55"/>
          <p:cNvCxnSpPr/>
          <p:nvPr/>
        </p:nvCxnSpPr>
        <p:spPr>
          <a:xfrm>
            <a:off x="4013156" y="2885307"/>
            <a:ext cx="4365044"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7" name="グループ化 6"/>
          <p:cNvGrpSpPr/>
          <p:nvPr/>
        </p:nvGrpSpPr>
        <p:grpSpPr>
          <a:xfrm>
            <a:off x="6628054" y="3205466"/>
            <a:ext cx="1750146" cy="369332"/>
            <a:chOff x="6628054" y="3472166"/>
            <a:chExt cx="1750146" cy="369332"/>
          </a:xfrm>
        </p:grpSpPr>
        <p:cxnSp>
          <p:nvCxnSpPr>
            <p:cNvPr id="35" name="直線コネクタ 34"/>
            <p:cNvCxnSpPr/>
            <p:nvPr/>
          </p:nvCxnSpPr>
          <p:spPr>
            <a:xfrm>
              <a:off x="7452319" y="3656831"/>
              <a:ext cx="9258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6628054" y="3472166"/>
              <a:ext cx="824265" cy="369332"/>
            </a:xfrm>
            <a:prstGeom prst="rect">
              <a:avLst/>
            </a:prstGeom>
            <a:noFill/>
            <a:ln>
              <a:noFill/>
            </a:ln>
          </p:spPr>
          <p:txBody>
            <a:bodyPr wrap="none" rtlCol="0">
              <a:spAutoFit/>
            </a:bodyPr>
            <a:lstStyle/>
            <a:p>
              <a:r>
                <a:rPr lang="en-US" altLang="ja-JP" dirty="0" smtClean="0">
                  <a:solidFill>
                    <a:srgbClr val="FF0000"/>
                  </a:solidFill>
                </a:rPr>
                <a:t>1.28</a:t>
              </a:r>
              <a:r>
                <a:rPr lang="ja-JP" altLang="en-US" dirty="0" smtClean="0">
                  <a:solidFill>
                    <a:srgbClr val="FF0000"/>
                  </a:solidFill>
                </a:rPr>
                <a:t>℃</a:t>
              </a:r>
              <a:endParaRPr kumimoji="1" lang="ja-JP" altLang="en-US" dirty="0">
                <a:solidFill>
                  <a:srgbClr val="FF0000"/>
                </a:solidFill>
              </a:endParaRPr>
            </a:p>
          </p:txBody>
        </p:sp>
      </p:grpSp>
      <p:sp>
        <p:nvSpPr>
          <p:cNvPr id="41" name="タイトル 1"/>
          <p:cNvSpPr txBox="1">
            <a:spLocks/>
          </p:cNvSpPr>
          <p:nvPr/>
        </p:nvSpPr>
        <p:spPr>
          <a:xfrm>
            <a:off x="294080" y="94656"/>
            <a:ext cx="3341815" cy="88086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solidFill>
                  <a:schemeClr val="bg1">
                    <a:lumMod val="95000"/>
                  </a:schemeClr>
                </a:solidFill>
                <a:latin typeface="+mn-ea"/>
                <a:ea typeface="+mn-ea"/>
              </a:rPr>
              <a:t>塩ビパイプを被せる</a:t>
            </a:r>
            <a:endParaRPr lang="ja-JP" altLang="en-US" sz="2800" dirty="0">
              <a:solidFill>
                <a:schemeClr val="bg1">
                  <a:lumMod val="95000"/>
                </a:schemeClr>
              </a:solidFill>
              <a:latin typeface="+mn-ea"/>
              <a:ea typeface="+mn-ea"/>
            </a:endParaRPr>
          </a:p>
        </p:txBody>
      </p:sp>
      <p:sp>
        <p:nvSpPr>
          <p:cNvPr id="43" name="テキスト ボックス 42"/>
          <p:cNvSpPr txBox="1"/>
          <p:nvPr/>
        </p:nvSpPr>
        <p:spPr>
          <a:xfrm>
            <a:off x="3142063" y="5244835"/>
            <a:ext cx="5626849" cy="461665"/>
          </a:xfrm>
          <a:prstGeom prst="rect">
            <a:avLst/>
          </a:prstGeom>
          <a:noFill/>
        </p:spPr>
        <p:txBody>
          <a:bodyPr wrap="square" rtlCol="0">
            <a:spAutoFit/>
          </a:bodyPr>
          <a:lstStyle/>
          <a:p>
            <a:pPr algn="r"/>
            <a:r>
              <a:rPr lang="ja-JP" altLang="en-US" sz="2400" dirty="0">
                <a:solidFill>
                  <a:srgbClr val="FFFF00"/>
                </a:solidFill>
                <a:latin typeface="+mn-ea"/>
              </a:rPr>
              <a:t>アルミ</a:t>
            </a:r>
            <a:r>
              <a:rPr lang="ja-JP" altLang="en-US" sz="2400" dirty="0" smtClean="0">
                <a:solidFill>
                  <a:srgbClr val="FFFF00"/>
                </a:solidFill>
                <a:latin typeface="+mn-ea"/>
              </a:rPr>
              <a:t>筒を追加すると誤差が小さくなる</a:t>
            </a:r>
            <a:endParaRPr kumimoji="1" lang="ja-JP" altLang="en-US" sz="2400" dirty="0">
              <a:solidFill>
                <a:srgbClr val="FFFF00"/>
              </a:solidFill>
              <a:latin typeface="+mn-ea"/>
            </a:endParaRPr>
          </a:p>
        </p:txBody>
      </p:sp>
      <p:sp>
        <p:nvSpPr>
          <p:cNvPr id="44" name="テキスト ボックス 43"/>
          <p:cNvSpPr txBox="1"/>
          <p:nvPr/>
        </p:nvSpPr>
        <p:spPr>
          <a:xfrm>
            <a:off x="323850" y="6168229"/>
            <a:ext cx="8445063" cy="523220"/>
          </a:xfrm>
          <a:prstGeom prst="rect">
            <a:avLst/>
          </a:prstGeom>
          <a:solidFill>
            <a:schemeClr val="accent5">
              <a:lumMod val="50000"/>
            </a:schemeClr>
          </a:solidFill>
          <a:ln>
            <a:solidFill>
              <a:schemeClr val="bg1"/>
            </a:solidFill>
          </a:ln>
        </p:spPr>
        <p:txBody>
          <a:bodyPr wrap="square" rtlCol="0">
            <a:spAutoFit/>
          </a:bodyPr>
          <a:lstStyle/>
          <a:p>
            <a:pPr algn="r"/>
            <a:r>
              <a:rPr kumimoji="1" lang="ja-JP" altLang="en-US" sz="2800" dirty="0" smtClean="0">
                <a:solidFill>
                  <a:schemeClr val="bg1"/>
                </a:solidFill>
                <a:latin typeface="+mn-ea"/>
              </a:rPr>
              <a:t>→アルミ角筒の効果はあるがシェルターとしては不十分</a:t>
            </a:r>
            <a:endParaRPr kumimoji="1" lang="ja-JP" altLang="en-US" sz="2800" dirty="0">
              <a:solidFill>
                <a:schemeClr val="bg1"/>
              </a:solidFill>
              <a:latin typeface="+mn-ea"/>
            </a:endParaRPr>
          </a:p>
        </p:txBody>
      </p:sp>
      <p:sp>
        <p:nvSpPr>
          <p:cNvPr id="47" name="正方形/長方形 46"/>
          <p:cNvSpPr/>
          <p:nvPr/>
        </p:nvSpPr>
        <p:spPr>
          <a:xfrm>
            <a:off x="4735016" y="747205"/>
            <a:ext cx="1537423" cy="38044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4744541" y="716117"/>
            <a:ext cx="679353" cy="461665"/>
          </a:xfrm>
          <a:prstGeom prst="rect">
            <a:avLst/>
          </a:prstGeom>
          <a:noFill/>
        </p:spPr>
        <p:txBody>
          <a:bodyPr wrap="none" rtlCol="0">
            <a:spAutoFit/>
          </a:bodyPr>
          <a:lstStyle/>
          <a:p>
            <a:r>
              <a:rPr kumimoji="1" lang="en-US" altLang="ja-JP" sz="2400" dirty="0" smtClean="0">
                <a:solidFill>
                  <a:schemeClr val="bg1">
                    <a:lumMod val="95000"/>
                  </a:schemeClr>
                </a:solidFill>
              </a:rPr>
              <a:t>AC1</a:t>
            </a:r>
            <a:endParaRPr kumimoji="1" lang="ja-JP" altLang="en-US" sz="2400" dirty="0">
              <a:solidFill>
                <a:schemeClr val="bg1">
                  <a:lumMod val="95000"/>
                </a:schemeClr>
              </a:solidFill>
            </a:endParaRPr>
          </a:p>
        </p:txBody>
      </p:sp>
      <p:cxnSp>
        <p:nvCxnSpPr>
          <p:cNvPr id="57" name="直線矢印コネクタ 56"/>
          <p:cNvCxnSpPr/>
          <p:nvPr/>
        </p:nvCxnSpPr>
        <p:spPr>
          <a:xfrm>
            <a:off x="7915259" y="2885064"/>
            <a:ext cx="0" cy="505068"/>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8048298" y="2948022"/>
            <a:ext cx="824265" cy="369332"/>
          </a:xfrm>
          <a:prstGeom prst="rect">
            <a:avLst/>
          </a:prstGeom>
          <a:noFill/>
          <a:ln>
            <a:noFill/>
          </a:ln>
        </p:spPr>
        <p:txBody>
          <a:bodyPr wrap="none" rtlCol="0">
            <a:spAutoFit/>
          </a:bodyPr>
          <a:lstStyle/>
          <a:p>
            <a:r>
              <a:rPr lang="en-US" altLang="ja-JP" dirty="0" smtClean="0">
                <a:solidFill>
                  <a:srgbClr val="00B0F0"/>
                </a:solidFill>
              </a:rPr>
              <a:t>0.83</a:t>
            </a:r>
            <a:r>
              <a:rPr lang="ja-JP" altLang="en-US" dirty="0" smtClean="0">
                <a:solidFill>
                  <a:srgbClr val="00B0F0"/>
                </a:solidFill>
              </a:rPr>
              <a:t>℃</a:t>
            </a:r>
            <a:endParaRPr kumimoji="1" lang="ja-JP" altLang="en-US" dirty="0">
              <a:solidFill>
                <a:srgbClr val="00B0F0"/>
              </a:solidFill>
            </a:endParaRPr>
          </a:p>
        </p:txBody>
      </p:sp>
      <p:pic>
        <p:nvPicPr>
          <p:cNvPr id="68"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88701" y="785125"/>
            <a:ext cx="2268337" cy="1518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タイトル 1"/>
          <p:cNvSpPr txBox="1">
            <a:spLocks/>
          </p:cNvSpPr>
          <p:nvPr/>
        </p:nvSpPr>
        <p:spPr>
          <a:xfrm>
            <a:off x="4671464" y="94779"/>
            <a:ext cx="3995291" cy="88086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solidFill>
                  <a:schemeClr val="bg1">
                    <a:lumMod val="95000"/>
                  </a:schemeClr>
                </a:solidFill>
                <a:latin typeface="+mn-ea"/>
                <a:ea typeface="+mn-ea"/>
              </a:rPr>
              <a:t>アルミ角筒追加</a:t>
            </a:r>
            <a:r>
              <a:rPr lang="en-US" altLang="ja-JP" sz="2800" dirty="0" smtClean="0">
                <a:solidFill>
                  <a:schemeClr val="bg1">
                    <a:lumMod val="95000"/>
                  </a:schemeClr>
                </a:solidFill>
                <a:latin typeface="+mn-ea"/>
                <a:ea typeface="+mn-ea"/>
              </a:rPr>
              <a:t>(</a:t>
            </a:r>
            <a:r>
              <a:rPr lang="ja-JP" altLang="en-US" sz="2800" dirty="0" smtClean="0">
                <a:solidFill>
                  <a:schemeClr val="bg1">
                    <a:lumMod val="95000"/>
                  </a:schemeClr>
                </a:solidFill>
                <a:latin typeface="+mn-ea"/>
                <a:ea typeface="+mn-ea"/>
              </a:rPr>
              <a:t>二重筒</a:t>
            </a:r>
            <a:r>
              <a:rPr lang="en-US" altLang="ja-JP" sz="2800" dirty="0" smtClean="0">
                <a:solidFill>
                  <a:schemeClr val="bg1">
                    <a:lumMod val="95000"/>
                  </a:schemeClr>
                </a:solidFill>
                <a:latin typeface="+mn-ea"/>
                <a:ea typeface="+mn-ea"/>
              </a:rPr>
              <a:t>)</a:t>
            </a:r>
            <a:endParaRPr lang="ja-JP" altLang="en-US" sz="2800" dirty="0">
              <a:solidFill>
                <a:schemeClr val="bg1">
                  <a:lumMod val="95000"/>
                </a:schemeClr>
              </a:solidFill>
              <a:latin typeface="+mn-ea"/>
              <a:ea typeface="+mn-ea"/>
            </a:endParaRPr>
          </a:p>
        </p:txBody>
      </p:sp>
      <p:sp>
        <p:nvSpPr>
          <p:cNvPr id="75" name="テキスト ボックス 74"/>
          <p:cNvSpPr txBox="1"/>
          <p:nvPr/>
        </p:nvSpPr>
        <p:spPr>
          <a:xfrm>
            <a:off x="3111123" y="5706500"/>
            <a:ext cx="5626849" cy="461665"/>
          </a:xfrm>
          <a:prstGeom prst="rect">
            <a:avLst/>
          </a:prstGeom>
          <a:noFill/>
        </p:spPr>
        <p:txBody>
          <a:bodyPr wrap="square" rtlCol="0">
            <a:spAutoFit/>
          </a:bodyPr>
          <a:lstStyle/>
          <a:p>
            <a:pPr algn="r"/>
            <a:r>
              <a:rPr kumimoji="1" lang="ja-JP" altLang="en-US" sz="2400" dirty="0" smtClean="0">
                <a:solidFill>
                  <a:srgbClr val="FFFF00"/>
                </a:solidFill>
                <a:latin typeface="+mn-ea"/>
              </a:rPr>
              <a:t>温度計のみの状態よりまだ誤差が大きい</a:t>
            </a:r>
            <a:endParaRPr kumimoji="1" lang="ja-JP" altLang="en-US" sz="2400" dirty="0">
              <a:solidFill>
                <a:srgbClr val="FFFF00"/>
              </a:solidFill>
              <a:latin typeface="+mn-ea"/>
            </a:endParaRPr>
          </a:p>
        </p:txBody>
      </p:sp>
    </p:spTree>
    <p:custDataLst>
      <p:tags r:id="rId1"/>
    </p:custDataLst>
    <p:extLst>
      <p:ext uri="{BB962C8B-B14F-4D97-AF65-F5344CB8AC3E}">
        <p14:creationId xmlns:p14="http://schemas.microsoft.com/office/powerpoint/2010/main" val="3090832651"/>
      </p:ext>
    </p:extLst>
  </p:cSld>
  <p:clrMapOvr>
    <a:masterClrMapping/>
  </p:clrMapOvr>
  <mc:AlternateContent xmlns:mc="http://schemas.openxmlformats.org/markup-compatibility/2006">
    <mc:Choice xmlns:p14="http://schemas.microsoft.com/office/powerpoint/2010/main" Requires="p14">
      <p:transition spd="slow" p14:dur="2000" advTm="8052"/>
    </mc:Choice>
    <mc:Fallback>
      <p:transition spd="slow" advTm="80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500"/>
                                        <p:tgtEl>
                                          <p:spTgt spid="58"/>
                                        </p:tgtEl>
                                      </p:cBhvr>
                                    </p:animEffect>
                                  </p:childTnLst>
                                </p:cTn>
                              </p:par>
                              <p:par>
                                <p:cTn id="11" presetID="22" presetClass="entr" presetSubtype="8"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wipe(left)">
                                      <p:cBhvr>
                                        <p:cTn id="13" dur="500"/>
                                        <p:tgtEl>
                                          <p:spTgt spid="5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500"/>
                                        <p:tgtEl>
                                          <p:spTgt spid="4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left)">
                                      <p:cBhvr>
                                        <p:cTn id="19" dur="500"/>
                                        <p:tgtEl>
                                          <p:spTgt spid="7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randombar(horizontal)">
                                      <p:cBhvr>
                                        <p:cTn id="2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animBg="1"/>
      <p:bldP spid="58"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331" y="2272934"/>
            <a:ext cx="4008065" cy="2949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8139" y="2274448"/>
            <a:ext cx="4006008" cy="294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14"/>
          <p:cNvSpPr/>
          <p:nvPr/>
        </p:nvSpPr>
        <p:spPr>
          <a:xfrm>
            <a:off x="6274236" y="766254"/>
            <a:ext cx="2468719" cy="1506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descr="C:\Users\成田健一\Desktop\保坂\画像\P1000404.JPG"/>
          <p:cNvPicPr/>
          <p:nvPr/>
        </p:nvPicPr>
        <p:blipFill rotWithShape="1">
          <a:blip r:embed="rId6" cstate="print">
            <a:extLst>
              <a:ext uri="{28A0092B-C50C-407E-A947-70E740481C1C}">
                <a14:useLocalDpi xmlns:a14="http://schemas.microsoft.com/office/drawing/2010/main" val="0"/>
              </a:ext>
            </a:extLst>
          </a:blip>
          <a:srcRect l="30229" t="22854" r="28228" b="22284"/>
          <a:stretch/>
        </p:blipFill>
        <p:spPr bwMode="auto">
          <a:xfrm>
            <a:off x="4745007" y="752271"/>
            <a:ext cx="1536639" cy="1520663"/>
          </a:xfrm>
          <a:prstGeom prst="rect">
            <a:avLst/>
          </a:prstGeom>
          <a:noFill/>
          <a:ln>
            <a:noFill/>
          </a:ln>
          <a:extLst>
            <a:ext uri="{53640926-AAD7-44D8-BBD7-CCE9431645EC}">
              <a14:shadowObscured xmlns:a14="http://schemas.microsoft.com/office/drawing/2010/main"/>
            </a:ext>
          </a:extLst>
        </p:spPr>
      </p:pic>
      <p:pic>
        <p:nvPicPr>
          <p:cNvPr id="28" name="コンテンツ プレースホルダー 3" descr="C:\Users\成田健一\Desktop\保坂\画像\P1000405.JPG"/>
          <p:cNvPicPr>
            <a:picLocks/>
          </p:cNvPicPr>
          <p:nvPr/>
        </p:nvPicPr>
        <p:blipFill rotWithShape="1">
          <a:blip r:embed="rId7" cstate="print">
            <a:extLst>
              <a:ext uri="{28A0092B-C50C-407E-A947-70E740481C1C}">
                <a14:useLocalDpi xmlns:a14="http://schemas.microsoft.com/office/drawing/2010/main" val="0"/>
              </a:ext>
            </a:extLst>
          </a:blip>
          <a:srcRect l="28021" t="28318" r="30738" b="17505"/>
          <a:stretch/>
        </p:blipFill>
        <p:spPr bwMode="auto">
          <a:xfrm>
            <a:off x="382105" y="766254"/>
            <a:ext cx="1524457" cy="1507474"/>
          </a:xfrm>
          <a:prstGeom prst="rect">
            <a:avLst/>
          </a:prstGeom>
          <a:noFill/>
          <a:ln>
            <a:noFill/>
          </a:ln>
          <a:extLst>
            <a:ext uri="{53640926-AAD7-44D8-BBD7-CCE9431645EC}">
              <a14:shadowObscured xmlns:a14="http://schemas.microsoft.com/office/drawing/2010/main"/>
            </a:ext>
          </a:extLst>
        </p:spPr>
      </p:pic>
      <p:sp>
        <p:nvSpPr>
          <p:cNvPr id="30" name="正方形/長方形 29"/>
          <p:cNvSpPr/>
          <p:nvPr/>
        </p:nvSpPr>
        <p:spPr>
          <a:xfrm>
            <a:off x="1908677" y="766254"/>
            <a:ext cx="2468719" cy="1506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p:cNvGrpSpPr/>
          <p:nvPr/>
        </p:nvGrpSpPr>
        <p:grpSpPr>
          <a:xfrm>
            <a:off x="2262495" y="3205466"/>
            <a:ext cx="1750146" cy="369332"/>
            <a:chOff x="6628054" y="3472166"/>
            <a:chExt cx="1750146" cy="369332"/>
          </a:xfrm>
        </p:grpSpPr>
        <p:cxnSp>
          <p:nvCxnSpPr>
            <p:cNvPr id="32" name="直線コネクタ 31"/>
            <p:cNvCxnSpPr/>
            <p:nvPr/>
          </p:nvCxnSpPr>
          <p:spPr>
            <a:xfrm>
              <a:off x="7452319" y="3656831"/>
              <a:ext cx="9258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6628054" y="3472166"/>
              <a:ext cx="824265" cy="369332"/>
            </a:xfrm>
            <a:prstGeom prst="rect">
              <a:avLst/>
            </a:prstGeom>
            <a:noFill/>
            <a:ln>
              <a:noFill/>
            </a:ln>
          </p:spPr>
          <p:txBody>
            <a:bodyPr wrap="none" rtlCol="0">
              <a:spAutoFit/>
            </a:bodyPr>
            <a:lstStyle/>
            <a:p>
              <a:r>
                <a:rPr lang="en-US" altLang="ja-JP" dirty="0" smtClean="0">
                  <a:solidFill>
                    <a:srgbClr val="FF0000"/>
                  </a:solidFill>
                </a:rPr>
                <a:t>1.28</a:t>
              </a:r>
              <a:r>
                <a:rPr lang="ja-JP" altLang="en-US" dirty="0" smtClean="0">
                  <a:solidFill>
                    <a:srgbClr val="FF0000"/>
                  </a:solidFill>
                </a:rPr>
                <a:t>℃</a:t>
              </a:r>
              <a:endParaRPr kumimoji="1" lang="ja-JP" altLang="en-US" dirty="0">
                <a:solidFill>
                  <a:srgbClr val="FF0000"/>
                </a:solidFill>
              </a:endParaRPr>
            </a:p>
          </p:txBody>
        </p:sp>
      </p:grpSp>
      <p:sp>
        <p:nvSpPr>
          <p:cNvPr id="45" name="正方形/長方形 44"/>
          <p:cNvSpPr/>
          <p:nvPr/>
        </p:nvSpPr>
        <p:spPr>
          <a:xfrm>
            <a:off x="370281" y="756730"/>
            <a:ext cx="1537423" cy="38044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370281" y="716117"/>
            <a:ext cx="679353" cy="830997"/>
          </a:xfrm>
          <a:prstGeom prst="rect">
            <a:avLst/>
          </a:prstGeom>
          <a:noFill/>
        </p:spPr>
        <p:txBody>
          <a:bodyPr wrap="none" rtlCol="0">
            <a:spAutoFit/>
          </a:bodyPr>
          <a:lstStyle/>
          <a:p>
            <a:r>
              <a:rPr lang="en-US" altLang="ja-JP" sz="2400" dirty="0" smtClean="0">
                <a:solidFill>
                  <a:schemeClr val="bg1">
                    <a:lumMod val="95000"/>
                  </a:schemeClr>
                </a:solidFill>
              </a:rPr>
              <a:t>AC1</a:t>
            </a:r>
          </a:p>
          <a:p>
            <a:endParaRPr kumimoji="1" lang="ja-JP" altLang="en-US" sz="2400" dirty="0">
              <a:solidFill>
                <a:schemeClr val="bg1">
                  <a:lumMod val="95000"/>
                </a:schemeClr>
              </a:solidFill>
            </a:endParaRPr>
          </a:p>
        </p:txBody>
      </p:sp>
      <p:cxnSp>
        <p:nvCxnSpPr>
          <p:cNvPr id="56" name="直線コネクタ 55"/>
          <p:cNvCxnSpPr/>
          <p:nvPr/>
        </p:nvCxnSpPr>
        <p:spPr>
          <a:xfrm>
            <a:off x="4013156" y="3389363"/>
            <a:ext cx="4365044"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7" name="グループ化 6"/>
          <p:cNvGrpSpPr/>
          <p:nvPr/>
        </p:nvGrpSpPr>
        <p:grpSpPr>
          <a:xfrm>
            <a:off x="6628054" y="3205466"/>
            <a:ext cx="1750146" cy="369332"/>
            <a:chOff x="6628054" y="3472166"/>
            <a:chExt cx="1750146" cy="369332"/>
          </a:xfrm>
        </p:grpSpPr>
        <p:cxnSp>
          <p:nvCxnSpPr>
            <p:cNvPr id="35" name="直線コネクタ 34"/>
            <p:cNvCxnSpPr/>
            <p:nvPr/>
          </p:nvCxnSpPr>
          <p:spPr>
            <a:xfrm>
              <a:off x="7452319" y="3656831"/>
              <a:ext cx="9258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6628054" y="3472166"/>
              <a:ext cx="824265" cy="369332"/>
            </a:xfrm>
            <a:prstGeom prst="rect">
              <a:avLst/>
            </a:prstGeom>
            <a:noFill/>
            <a:ln>
              <a:noFill/>
            </a:ln>
          </p:spPr>
          <p:txBody>
            <a:bodyPr wrap="none" rtlCol="0">
              <a:spAutoFit/>
            </a:bodyPr>
            <a:lstStyle/>
            <a:p>
              <a:r>
                <a:rPr lang="en-US" altLang="ja-JP" dirty="0" smtClean="0">
                  <a:solidFill>
                    <a:srgbClr val="FF0000"/>
                  </a:solidFill>
                </a:rPr>
                <a:t>1.28</a:t>
              </a:r>
              <a:r>
                <a:rPr lang="ja-JP" altLang="en-US" dirty="0" smtClean="0">
                  <a:solidFill>
                    <a:srgbClr val="FF0000"/>
                  </a:solidFill>
                </a:rPr>
                <a:t>℃</a:t>
              </a:r>
              <a:endParaRPr kumimoji="1" lang="ja-JP" altLang="en-US" dirty="0">
                <a:solidFill>
                  <a:srgbClr val="FF0000"/>
                </a:solidFill>
              </a:endParaRPr>
            </a:p>
          </p:txBody>
        </p:sp>
      </p:grpSp>
      <p:sp>
        <p:nvSpPr>
          <p:cNvPr id="41" name="タイトル 1"/>
          <p:cNvSpPr txBox="1">
            <a:spLocks/>
          </p:cNvSpPr>
          <p:nvPr/>
        </p:nvSpPr>
        <p:spPr>
          <a:xfrm>
            <a:off x="246455" y="94656"/>
            <a:ext cx="4007115" cy="88086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solidFill>
                  <a:schemeClr val="bg1">
                    <a:lumMod val="95000"/>
                  </a:schemeClr>
                </a:solidFill>
                <a:latin typeface="+mn-ea"/>
                <a:ea typeface="+mn-ea"/>
              </a:rPr>
              <a:t>白塗装あり</a:t>
            </a:r>
            <a:endParaRPr lang="ja-JP" altLang="en-US" sz="2800" dirty="0">
              <a:solidFill>
                <a:schemeClr val="bg1">
                  <a:lumMod val="95000"/>
                </a:schemeClr>
              </a:solidFill>
              <a:latin typeface="+mn-ea"/>
              <a:ea typeface="+mn-ea"/>
            </a:endParaRPr>
          </a:p>
        </p:txBody>
      </p:sp>
      <p:sp>
        <p:nvSpPr>
          <p:cNvPr id="43" name="テキスト ボックス 42"/>
          <p:cNvSpPr txBox="1"/>
          <p:nvPr/>
        </p:nvSpPr>
        <p:spPr>
          <a:xfrm>
            <a:off x="369331" y="5244835"/>
            <a:ext cx="8399582" cy="461665"/>
          </a:xfrm>
          <a:prstGeom prst="rect">
            <a:avLst/>
          </a:prstGeom>
          <a:noFill/>
        </p:spPr>
        <p:txBody>
          <a:bodyPr wrap="square" rtlCol="0">
            <a:spAutoFit/>
          </a:bodyPr>
          <a:lstStyle/>
          <a:p>
            <a:pPr algn="r"/>
            <a:r>
              <a:rPr lang="ja-JP" altLang="en-US" sz="2400" dirty="0">
                <a:solidFill>
                  <a:srgbClr val="FFFF00"/>
                </a:solidFill>
                <a:latin typeface="+mn-ea"/>
              </a:rPr>
              <a:t>白</a:t>
            </a:r>
            <a:r>
              <a:rPr lang="ja-JP" altLang="en-US" sz="2400" dirty="0" smtClean="0">
                <a:solidFill>
                  <a:srgbClr val="FFFF00"/>
                </a:solidFill>
                <a:latin typeface="+mn-ea"/>
              </a:rPr>
              <a:t>塗装をしない状態でもほとんど変化がない</a:t>
            </a:r>
            <a:endParaRPr kumimoji="1" lang="ja-JP" altLang="en-US" sz="2400" dirty="0">
              <a:solidFill>
                <a:srgbClr val="FFFF00"/>
              </a:solidFill>
              <a:latin typeface="+mn-ea"/>
            </a:endParaRPr>
          </a:p>
        </p:txBody>
      </p:sp>
      <p:sp>
        <p:nvSpPr>
          <p:cNvPr id="44" name="テキスト ボックス 43"/>
          <p:cNvSpPr txBox="1"/>
          <p:nvPr/>
        </p:nvSpPr>
        <p:spPr>
          <a:xfrm>
            <a:off x="1619672" y="6168229"/>
            <a:ext cx="7149239" cy="523220"/>
          </a:xfrm>
          <a:prstGeom prst="rect">
            <a:avLst/>
          </a:prstGeom>
          <a:solidFill>
            <a:schemeClr val="accent5">
              <a:lumMod val="50000"/>
            </a:schemeClr>
          </a:solidFill>
          <a:ln>
            <a:solidFill>
              <a:schemeClr val="bg1"/>
            </a:solidFill>
          </a:ln>
        </p:spPr>
        <p:txBody>
          <a:bodyPr wrap="square" rtlCol="0">
            <a:spAutoFit/>
          </a:bodyPr>
          <a:lstStyle/>
          <a:p>
            <a:pPr algn="r"/>
            <a:r>
              <a:rPr kumimoji="1" lang="ja-JP" altLang="en-US" sz="2800" dirty="0" smtClean="0">
                <a:solidFill>
                  <a:schemeClr val="bg1"/>
                </a:solidFill>
                <a:latin typeface="+mn-ea"/>
              </a:rPr>
              <a:t>→表面がアルミの場合は白塗装の必要はない</a:t>
            </a:r>
            <a:endParaRPr kumimoji="1" lang="ja-JP" altLang="en-US" sz="2800" dirty="0">
              <a:solidFill>
                <a:schemeClr val="bg1"/>
              </a:solidFill>
              <a:latin typeface="+mn-ea"/>
            </a:endParaRPr>
          </a:p>
        </p:txBody>
      </p:sp>
      <p:sp>
        <p:nvSpPr>
          <p:cNvPr id="47" name="正方形/長方形 46"/>
          <p:cNvSpPr/>
          <p:nvPr/>
        </p:nvSpPr>
        <p:spPr>
          <a:xfrm>
            <a:off x="4735016" y="747205"/>
            <a:ext cx="1537423" cy="380441"/>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4744541" y="716117"/>
            <a:ext cx="679353" cy="461665"/>
          </a:xfrm>
          <a:prstGeom prst="rect">
            <a:avLst/>
          </a:prstGeom>
          <a:noFill/>
        </p:spPr>
        <p:txBody>
          <a:bodyPr wrap="none" rtlCol="0">
            <a:spAutoFit/>
          </a:bodyPr>
          <a:lstStyle/>
          <a:p>
            <a:r>
              <a:rPr kumimoji="1" lang="en-US" altLang="ja-JP" sz="2400" dirty="0" smtClean="0">
                <a:solidFill>
                  <a:schemeClr val="bg1">
                    <a:lumMod val="95000"/>
                  </a:schemeClr>
                </a:solidFill>
              </a:rPr>
              <a:t>AC2</a:t>
            </a:r>
            <a:endParaRPr kumimoji="1" lang="ja-JP" altLang="en-US" sz="2400" dirty="0">
              <a:solidFill>
                <a:schemeClr val="bg1">
                  <a:lumMod val="95000"/>
                </a:schemeClr>
              </a:solidFill>
            </a:endParaRPr>
          </a:p>
        </p:txBody>
      </p:sp>
      <p:sp>
        <p:nvSpPr>
          <p:cNvPr id="74" name="タイトル 1"/>
          <p:cNvSpPr txBox="1">
            <a:spLocks/>
          </p:cNvSpPr>
          <p:nvPr/>
        </p:nvSpPr>
        <p:spPr>
          <a:xfrm>
            <a:off x="4623839" y="94779"/>
            <a:ext cx="3995291" cy="88086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solidFill>
                  <a:schemeClr val="bg1">
                    <a:lumMod val="95000"/>
                  </a:schemeClr>
                </a:solidFill>
                <a:latin typeface="+mn-ea"/>
                <a:ea typeface="+mn-ea"/>
              </a:rPr>
              <a:t>白塗装なし</a:t>
            </a:r>
            <a:r>
              <a:rPr lang="en-US" altLang="ja-JP" sz="2800" dirty="0" smtClean="0">
                <a:solidFill>
                  <a:schemeClr val="bg1">
                    <a:lumMod val="95000"/>
                  </a:schemeClr>
                </a:solidFill>
                <a:latin typeface="+mn-ea"/>
                <a:ea typeface="+mn-ea"/>
              </a:rPr>
              <a:t>(</a:t>
            </a:r>
            <a:r>
              <a:rPr lang="ja-JP" altLang="en-US" sz="2800" dirty="0" smtClean="0">
                <a:solidFill>
                  <a:schemeClr val="bg1">
                    <a:lumMod val="95000"/>
                  </a:schemeClr>
                </a:solidFill>
                <a:latin typeface="+mn-ea"/>
                <a:ea typeface="+mn-ea"/>
              </a:rPr>
              <a:t>表面アルミ</a:t>
            </a:r>
            <a:r>
              <a:rPr lang="en-US" altLang="ja-JP" sz="2800" dirty="0" smtClean="0">
                <a:solidFill>
                  <a:schemeClr val="bg1">
                    <a:lumMod val="95000"/>
                  </a:schemeClr>
                </a:solidFill>
                <a:latin typeface="+mn-ea"/>
                <a:ea typeface="+mn-ea"/>
              </a:rPr>
              <a:t>)</a:t>
            </a:r>
            <a:endParaRPr lang="ja-JP" altLang="en-US" sz="2800" dirty="0">
              <a:solidFill>
                <a:schemeClr val="bg1">
                  <a:lumMod val="95000"/>
                </a:schemeClr>
              </a:solidFill>
              <a:latin typeface="+mn-ea"/>
              <a:ea typeface="+mn-ea"/>
            </a:endParaRPr>
          </a:p>
        </p:txBody>
      </p:sp>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7810" y="994624"/>
            <a:ext cx="213995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44295" y="1020173"/>
            <a:ext cx="211613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97771034"/>
      </p:ext>
    </p:extLst>
  </p:cSld>
  <p:clrMapOvr>
    <a:masterClrMapping/>
  </p:clrMapOvr>
  <mc:AlternateContent xmlns:mc="http://schemas.openxmlformats.org/markup-compatibility/2006">
    <mc:Choice xmlns:p14="http://schemas.microsoft.com/office/powerpoint/2010/main" Requires="p14">
      <p:transition spd="slow" p14:dur="2000" advTm="6779"/>
    </mc:Choice>
    <mc:Fallback>
      <p:transition spd="slow" advTm="67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par>
                                <p:cTn id="8" presetID="22" presetClass="entr" presetSubtype="8"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wipe(left)">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randombar(horizontal)">
                                      <p:cBhvr>
                                        <p:cTn id="1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6"/>
</p:tagLst>
</file>

<file path=ppt/tags/tag10.xml><?xml version="1.0" encoding="utf-8"?>
<p:tagLst xmlns:a="http://schemas.openxmlformats.org/drawingml/2006/main" xmlns:r="http://schemas.openxmlformats.org/officeDocument/2006/relationships" xmlns:p="http://schemas.openxmlformats.org/presentationml/2006/main">
  <p:tag name="TIMING" val="|2.3|2.6"/>
</p:tagLst>
</file>

<file path=ppt/tags/tag2.xml><?xml version="1.0" encoding="utf-8"?>
<p:tagLst xmlns:a="http://schemas.openxmlformats.org/drawingml/2006/main" xmlns:r="http://schemas.openxmlformats.org/officeDocument/2006/relationships" xmlns:p="http://schemas.openxmlformats.org/presentationml/2006/main">
  <p:tag name="TIMING" val="|7.1"/>
</p:tagLst>
</file>

<file path=ppt/tags/tag3.xml><?xml version="1.0" encoding="utf-8"?>
<p:tagLst xmlns:a="http://schemas.openxmlformats.org/drawingml/2006/main" xmlns:r="http://schemas.openxmlformats.org/officeDocument/2006/relationships" xmlns:p="http://schemas.openxmlformats.org/presentationml/2006/main">
  <p:tag name="TIMING" val="|1.5|5.9"/>
</p:tagLst>
</file>

<file path=ppt/tags/tag4.xml><?xml version="1.0" encoding="utf-8"?>
<p:tagLst xmlns:a="http://schemas.openxmlformats.org/drawingml/2006/main" xmlns:r="http://schemas.openxmlformats.org/officeDocument/2006/relationships" xmlns:p="http://schemas.openxmlformats.org/presentationml/2006/main">
  <p:tag name="TIMING" val="|0.7|3.9"/>
</p:tagLst>
</file>

<file path=ppt/tags/tag5.xml><?xml version="1.0" encoding="utf-8"?>
<p:tagLst xmlns:a="http://schemas.openxmlformats.org/drawingml/2006/main" xmlns:r="http://schemas.openxmlformats.org/officeDocument/2006/relationships" xmlns:p="http://schemas.openxmlformats.org/presentationml/2006/main">
  <p:tag name="TIMING" val="|0.3|2.6"/>
</p:tagLst>
</file>

<file path=ppt/tags/tag6.xml><?xml version="1.0" encoding="utf-8"?>
<p:tagLst xmlns:a="http://schemas.openxmlformats.org/drawingml/2006/main" xmlns:r="http://schemas.openxmlformats.org/officeDocument/2006/relationships" xmlns:p="http://schemas.openxmlformats.org/presentationml/2006/main">
  <p:tag name="TIMING" val="|0.4|2.5"/>
</p:tagLst>
</file>

<file path=ppt/tags/tag7.xml><?xml version="1.0" encoding="utf-8"?>
<p:tagLst xmlns:a="http://schemas.openxmlformats.org/drawingml/2006/main" xmlns:r="http://schemas.openxmlformats.org/officeDocument/2006/relationships" xmlns:p="http://schemas.openxmlformats.org/presentationml/2006/main">
  <p:tag name="TIMING" val="|3|0.7"/>
</p:tagLst>
</file>

<file path=ppt/tags/tag8.xml><?xml version="1.0" encoding="utf-8"?>
<p:tagLst xmlns:a="http://schemas.openxmlformats.org/drawingml/2006/main" xmlns:r="http://schemas.openxmlformats.org/officeDocument/2006/relationships" xmlns:p="http://schemas.openxmlformats.org/presentationml/2006/main">
  <p:tag name="TIMING" val="|0.5|1.4"/>
</p:tagLst>
</file>

<file path=ppt/tags/tag9.xml><?xml version="1.0" encoding="utf-8"?>
<p:tagLst xmlns:a="http://schemas.openxmlformats.org/drawingml/2006/main" xmlns:r="http://schemas.openxmlformats.org/officeDocument/2006/relationships" xmlns:p="http://schemas.openxmlformats.org/presentationml/2006/main">
  <p:tag name="TIMING" val="|0.5|0.8"/>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3080</TotalTime>
  <Words>859</Words>
  <Application>Microsoft Office PowerPoint</Application>
  <PresentationFormat>画面に合わせる (4:3)</PresentationFormat>
  <Paragraphs>202</Paragraphs>
  <Slides>15</Slides>
  <Notes>15</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Office ​​テーマ</vt:lpstr>
      <vt:lpstr>気温測定用日射遮蔽シェルターの性能検証</vt:lpstr>
      <vt:lpstr>PowerPoint プレゼンテーション</vt:lpstr>
      <vt:lpstr>用意したシェルター</vt:lpstr>
      <vt:lpstr>設置風景</vt:lpstr>
      <vt:lpstr>検証方法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気温測定用日射遮蔽シェルターの 性能検証</dc:title>
  <dc:creator>成田健一</dc:creator>
  <cp:lastModifiedBy>成田健一</cp:lastModifiedBy>
  <cp:revision>167</cp:revision>
  <dcterms:created xsi:type="dcterms:W3CDTF">2013-07-25T16:34:59Z</dcterms:created>
  <dcterms:modified xsi:type="dcterms:W3CDTF">2013-07-30T10:09:25Z</dcterms:modified>
</cp:coreProperties>
</file>