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306" r:id="rId3"/>
    <p:sldId id="305" r:id="rId4"/>
    <p:sldId id="257" r:id="rId5"/>
    <p:sldId id="301" r:id="rId6"/>
    <p:sldId id="292" r:id="rId7"/>
    <p:sldId id="295" r:id="rId8"/>
    <p:sldId id="298" r:id="rId9"/>
    <p:sldId id="299" r:id="rId10"/>
    <p:sldId id="287" r:id="rId11"/>
    <p:sldId id="264" r:id="rId12"/>
    <p:sldId id="297" r:id="rId13"/>
    <p:sldId id="296" r:id="rId14"/>
    <p:sldId id="300" r:id="rId15"/>
    <p:sldId id="303" r:id="rId16"/>
    <p:sldId id="304" r:id="rId17"/>
  </p:sldIdLst>
  <p:sldSz cx="9144000" cy="6858000" type="screen4x3"/>
  <p:notesSz cx="6858000" cy="9945688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CCFF"/>
    <a:srgbClr val="21C5FF"/>
    <a:srgbClr val="00B0F0"/>
    <a:srgbClr val="EC2914"/>
    <a:srgbClr val="00FF00"/>
    <a:srgbClr val="17136B"/>
    <a:srgbClr val="1B167C"/>
    <a:srgbClr val="0066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04" autoAdjust="0"/>
    <p:restoredTop sz="94622" autoAdjust="0"/>
  </p:normalViewPr>
  <p:slideViewPr>
    <p:cSldViewPr>
      <p:cViewPr>
        <p:scale>
          <a:sx n="100" d="100"/>
          <a:sy n="100" d="100"/>
        </p:scale>
        <p:origin x="-1908" y="-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C1AB56-3C7B-4AFA-BC3A-51064D9B222D}" type="datetimeFigureOut">
              <a:rPr kumimoji="1" lang="ja-JP" altLang="en-US" smtClean="0"/>
              <a:t>2014/2/7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6C217-F886-4D5F-9305-0183C77AE4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980713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47876EB0-ECF5-4993-8779-A5F6A201B2DF}" type="datetimeFigureOut">
              <a:rPr lang="ja-JP" altLang="en-US"/>
              <a:pPr>
                <a:defRPr/>
              </a:pPr>
              <a:t>2014/2/7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 noProof="0" smtClean="0"/>
              <a:t>マスター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  <a:endParaRPr lang="ja-JP" altLang="en-US" noProof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9E96A505-FBCC-419A-9BBE-8D6B002E28B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9433941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7632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7586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6512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7795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26095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52588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9370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6246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2047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3340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ja-JP" altLang="en-US" smtClean="0"/>
              <a:t>首都圏</a:t>
            </a:r>
            <a:r>
              <a:rPr lang="en-US" altLang="ja-JP" smtClean="0"/>
              <a:t>201</a:t>
            </a:r>
            <a:r>
              <a:rPr lang="ja-JP" altLang="en-US" smtClean="0"/>
              <a:t>箇所の小学校の百葉箱中に温度計を設置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0943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9681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9016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32332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4780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C5EFB-D7D2-49EB-AC01-36C0956FAEB5}" type="datetime1">
              <a:rPr lang="ja-JP" altLang="en-US" smtClean="0"/>
              <a:t>2014/2/7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828A3-4EC4-4D42-A878-C98677C0051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A3627-2456-49B1-82C8-7C2E0153B7C6}" type="datetime1">
              <a:rPr lang="ja-JP" altLang="en-US" smtClean="0"/>
              <a:t>2014/2/7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B94AC-B99F-44EA-8A9F-BF356A4058E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B0759-4E9B-4912-A25E-F98CA7375164}" type="datetime1">
              <a:rPr lang="ja-JP" altLang="en-US" smtClean="0"/>
              <a:t>2014/2/7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49E4E-9E17-4363-BC49-7821BB29795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D3983-5210-46D1-9FA7-05CFDF0D8CAD}" type="datetime1">
              <a:rPr lang="ja-JP" altLang="en-US" smtClean="0"/>
              <a:t>2014/2/7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E1E69-C80C-451A-961F-E99C14C2E2F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25624-29BA-4F27-86F8-850845BF017D}" type="datetime1">
              <a:rPr lang="ja-JP" altLang="en-US" smtClean="0"/>
              <a:t>2014/2/7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6E02D-F94D-4915-95D5-51023E06294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47669-CAA3-4EB9-9D99-426A3E028EE3}" type="datetime1">
              <a:rPr lang="ja-JP" altLang="en-US" smtClean="0"/>
              <a:t>2014/2/7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E2336-7062-449E-BDD0-DC59DAD9A38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AC684-D4D6-462C-838B-2F844D8F8311}" type="datetime1">
              <a:rPr lang="ja-JP" altLang="en-US" smtClean="0"/>
              <a:t>2014/2/7</a:t>
            </a:fld>
            <a:endParaRPr lang="ja-JP" altLang="en-US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CF880-54D1-42D4-A21C-C806AECE368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513C5-7D05-463C-B3F6-8E8E3BB25A2E}" type="datetime1">
              <a:rPr lang="ja-JP" altLang="en-US" smtClean="0"/>
              <a:t>2014/2/7</a:t>
            </a:fld>
            <a:endParaRPr lang="ja-JP" altLang="en-US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BA78A-8271-4F30-9843-D209421041B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9B91C-1BE0-48AB-9725-1D5127234D7B}" type="datetime1">
              <a:rPr lang="ja-JP" altLang="en-US" smtClean="0"/>
              <a:t>2014/2/7</a:t>
            </a:fld>
            <a:endParaRPr lang="ja-JP" altLang="en-US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73D48-0B3B-4005-955A-B33EB165FC9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65184-F884-43DF-BBE2-86D713581E92}" type="datetime1">
              <a:rPr lang="ja-JP" altLang="en-US" smtClean="0"/>
              <a:t>2014/2/7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B6D97-59BD-49EF-9235-1536A940270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F2E00-B569-4945-9386-2F60C6879CB5}" type="datetime1">
              <a:rPr lang="ja-JP" altLang="en-US" smtClean="0"/>
              <a:t>2014/2/7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D06C1-300C-4A77-B167-2701870277D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F5B16B1-A9A7-4030-A81B-900BD2F92563}" type="datetime1">
              <a:rPr lang="ja-JP" altLang="en-US" smtClean="0"/>
              <a:t>2014/2/7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C52AB2A-FC36-4239-AAE9-11EC39A35ED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emf"/><Relationship Id="rId4" Type="http://schemas.openxmlformats.org/officeDocument/2006/relationships/image" Target="../media/image8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テキスト ボックス 3"/>
          <p:cNvSpPr txBox="1">
            <a:spLocks noChangeArrowheads="1"/>
          </p:cNvSpPr>
          <p:nvPr/>
        </p:nvSpPr>
        <p:spPr bwMode="auto">
          <a:xfrm>
            <a:off x="250825" y="1700213"/>
            <a:ext cx="8569325" cy="320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都市内の緑地は周辺市街地を</a:t>
            </a:r>
            <a:endParaRPr lang="en-US" altLang="ja-JP" sz="4000" dirty="0">
              <a:solidFill>
                <a:schemeClr val="bg1"/>
              </a:solidFill>
              <a:latin typeface="ＭＳ ゴシック" pitchFamily="49" charset="-128"/>
              <a:ea typeface="ＭＳ ゴシック" pitchFamily="49" charset="-128"/>
            </a:endParaRPr>
          </a:p>
          <a:p>
            <a:pPr algn="ctr"/>
            <a:r>
              <a:rPr lang="ja-JP" altLang="en-US" sz="4000" dirty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どれくらい冷やしているか？</a:t>
            </a:r>
            <a:endParaRPr lang="en-US" altLang="ja-JP" sz="4000" dirty="0">
              <a:solidFill>
                <a:schemeClr val="bg1"/>
              </a:solidFill>
              <a:latin typeface="ＭＳ ゴシック" pitchFamily="49" charset="-128"/>
              <a:ea typeface="ＭＳ ゴシック" pitchFamily="49" charset="-128"/>
            </a:endParaRPr>
          </a:p>
          <a:p>
            <a:pPr algn="ctr"/>
            <a:endParaRPr lang="en-US" altLang="ja-JP" sz="4000" dirty="0">
              <a:solidFill>
                <a:schemeClr val="bg1"/>
              </a:solidFill>
              <a:latin typeface="ＭＳ ゴシック" pitchFamily="49" charset="-128"/>
              <a:ea typeface="ＭＳ ゴシック" pitchFamily="49" charset="-128"/>
            </a:endParaRPr>
          </a:p>
          <a:p>
            <a:pPr algn="ctr"/>
            <a:r>
              <a:rPr lang="ja-JP" altLang="en-US" sz="3400" dirty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自然教育園を事例とした夜間冷却量の実測</a:t>
            </a:r>
            <a:endParaRPr lang="ja-JP" altLang="ja-JP" sz="3400" dirty="0">
              <a:solidFill>
                <a:schemeClr val="bg1"/>
              </a:solidFill>
              <a:latin typeface="ＭＳ ゴシック" pitchFamily="49" charset="-128"/>
              <a:ea typeface="ＭＳ ゴシック" pitchFamily="49" charset="-128"/>
            </a:endParaRPr>
          </a:p>
          <a:p>
            <a:pPr algn="ctr"/>
            <a:endParaRPr lang="ja-JP" altLang="en-US" sz="4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338" name="テキスト ボックス 4"/>
          <p:cNvSpPr txBox="1">
            <a:spLocks noChangeArrowheads="1"/>
          </p:cNvSpPr>
          <p:nvPr/>
        </p:nvSpPr>
        <p:spPr bwMode="auto">
          <a:xfrm>
            <a:off x="3708400" y="6034088"/>
            <a:ext cx="540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3200" dirty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1103406</a:t>
            </a:r>
            <a:r>
              <a:rPr lang="ja-JP" altLang="en-US" sz="3200" dirty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ja-JP" altLang="en-US" sz="3200" dirty="0" smtClean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藤</a:t>
            </a:r>
            <a:r>
              <a:rPr lang="ja-JP" altLang="en-US" sz="3200" dirty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﨑　裕也</a:t>
            </a:r>
            <a:endParaRPr lang="en-US" altLang="ja-JP" sz="3200" dirty="0">
              <a:solidFill>
                <a:schemeClr val="bg1"/>
              </a:solidFill>
              <a:latin typeface="ＭＳ ゴシック" pitchFamily="49" charset="-128"/>
              <a:ea typeface="ＭＳ ゴシック" pitchFamily="49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正方形/長方形 46"/>
          <p:cNvSpPr/>
          <p:nvPr/>
        </p:nvSpPr>
        <p:spPr>
          <a:xfrm>
            <a:off x="5477557" y="3097213"/>
            <a:ext cx="3024188" cy="100806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6" name="テキスト ボックス 45"/>
          <p:cNvSpPr txBox="1">
            <a:spLocks noChangeArrowheads="1"/>
          </p:cNvSpPr>
          <p:nvPr/>
        </p:nvSpPr>
        <p:spPr bwMode="auto">
          <a:xfrm>
            <a:off x="5580745" y="3370263"/>
            <a:ext cx="2816225" cy="5222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2800">
                <a:latin typeface="Calibri" pitchFamily="34" charset="0"/>
              </a:rPr>
              <a:t>　　　　　</a:t>
            </a:r>
            <a:r>
              <a:rPr lang="ja-JP" altLang="en-US" sz="2800">
                <a:solidFill>
                  <a:srgbClr val="FFFF00"/>
                </a:solidFill>
                <a:latin typeface="ＭＳ ゴシック" pitchFamily="49" charset="-128"/>
                <a:ea typeface="ＭＳ ゴシック" pitchFamily="49" charset="-128"/>
              </a:rPr>
              <a:t>流入地点</a:t>
            </a:r>
            <a:endParaRPr lang="en-US" altLang="ja-JP" sz="2800">
              <a:solidFill>
                <a:srgbClr val="FFFF00"/>
              </a:solidFill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23555" name="テキスト ボックス 16"/>
          <p:cNvSpPr txBox="1">
            <a:spLocks noChangeArrowheads="1"/>
          </p:cNvSpPr>
          <p:nvPr/>
        </p:nvSpPr>
        <p:spPr bwMode="auto">
          <a:xfrm>
            <a:off x="1438920" y="260648"/>
            <a:ext cx="6259810" cy="64633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冷気の流出</a:t>
            </a:r>
            <a:r>
              <a:rPr lang="ja-JP" altLang="en-US" sz="3600" b="1" dirty="0" smtClean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・外気</a:t>
            </a:r>
            <a:r>
              <a:rPr lang="ja-JP" altLang="en-US" sz="3600" b="1" dirty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の</a:t>
            </a:r>
            <a:r>
              <a:rPr lang="ja-JP" altLang="en-US" sz="3600" b="1" dirty="0" smtClean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流入</a:t>
            </a:r>
            <a:r>
              <a:rPr lang="ja-JP" altLang="en-US" sz="3600" b="1" dirty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地点</a:t>
            </a:r>
          </a:p>
        </p:txBody>
      </p:sp>
      <p:pic>
        <p:nvPicPr>
          <p:cNvPr id="45" name="図 4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6495" y="3370263"/>
            <a:ext cx="771525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正方形/長方形 51"/>
          <p:cNvSpPr/>
          <p:nvPr/>
        </p:nvSpPr>
        <p:spPr>
          <a:xfrm>
            <a:off x="5487082" y="1812926"/>
            <a:ext cx="3024188" cy="100806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53" name="テキスト ボックス 52"/>
          <p:cNvSpPr txBox="1">
            <a:spLocks noChangeArrowheads="1"/>
          </p:cNvSpPr>
          <p:nvPr/>
        </p:nvSpPr>
        <p:spPr bwMode="auto">
          <a:xfrm>
            <a:off x="5591857" y="2049463"/>
            <a:ext cx="2814638" cy="523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2800">
                <a:latin typeface="Calibri" pitchFamily="34" charset="0"/>
              </a:rPr>
              <a:t>　　　　　</a:t>
            </a:r>
            <a:r>
              <a:rPr lang="ja-JP" altLang="en-US" sz="2800">
                <a:solidFill>
                  <a:srgbClr val="FFFF00"/>
                </a:solidFill>
                <a:latin typeface="ＭＳ ゴシック" pitchFamily="49" charset="-128"/>
                <a:ea typeface="ＭＳ ゴシック" pitchFamily="49" charset="-128"/>
              </a:rPr>
              <a:t>流出地点</a:t>
            </a:r>
            <a:endParaRPr lang="en-US" altLang="ja-JP" sz="2800">
              <a:solidFill>
                <a:srgbClr val="FFFF00"/>
              </a:solidFill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2" name="テキスト ボックス 1"/>
          <p:cNvSpPr txBox="1">
            <a:spLocks noChangeArrowheads="1"/>
          </p:cNvSpPr>
          <p:nvPr/>
        </p:nvSpPr>
        <p:spPr bwMode="auto">
          <a:xfrm>
            <a:off x="5076056" y="4653136"/>
            <a:ext cx="3827190" cy="144016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just"/>
            <a:r>
              <a:rPr lang="ja-JP" altLang="en-US" sz="2800" b="1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矢印の</a:t>
            </a:r>
            <a:r>
              <a:rPr lang="ja-JP" altLang="en-US" sz="28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太さ</a:t>
            </a:r>
            <a:r>
              <a:rPr lang="ja-JP" altLang="en-US" sz="2800" b="1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は</a:t>
            </a:r>
            <a:r>
              <a:rPr lang="ja-JP" altLang="en-US" sz="28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冷却量</a:t>
            </a:r>
            <a:r>
              <a:rPr lang="ja-JP" altLang="en-US" sz="2800" b="1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、向きは境界の各地点での風向を表す。</a:t>
            </a:r>
            <a:endParaRPr lang="en-US" altLang="ja-JP" sz="2800" b="1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23560" name="図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305788"/>
            <a:ext cx="4668837" cy="549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8513" y="1450811"/>
            <a:ext cx="3770312" cy="49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図 4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42682" y="2020888"/>
            <a:ext cx="795338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3" name="Rectangle 12"/>
          <p:cNvSpPr>
            <a:spLocks noChangeArrowheads="1"/>
          </p:cNvSpPr>
          <p:nvPr/>
        </p:nvSpPr>
        <p:spPr bwMode="auto">
          <a:xfrm>
            <a:off x="4355976" y="6400016"/>
            <a:ext cx="46688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2000" b="1" dirty="0">
                <a:solidFill>
                  <a:schemeClr val="bg1"/>
                </a:solidFill>
              </a:rPr>
              <a:t>２０１３年９月１９日～２０日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6" grpId="0"/>
      <p:bldP spid="52" grpId="0" animBg="1"/>
      <p:bldP spid="53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5" y="228600"/>
            <a:ext cx="5759450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225" y="3263900"/>
            <a:ext cx="5753100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579" name="グループ化 13" hidden="1"/>
          <p:cNvGrpSpPr>
            <a:grpSpLocks/>
          </p:cNvGrpSpPr>
          <p:nvPr/>
        </p:nvGrpSpPr>
        <p:grpSpPr bwMode="auto">
          <a:xfrm>
            <a:off x="6200775" y="1993900"/>
            <a:ext cx="2847975" cy="571500"/>
            <a:chOff x="6177120" y="1993958"/>
            <a:chExt cx="2847801" cy="570946"/>
          </a:xfrm>
        </p:grpSpPr>
        <p:sp>
          <p:nvSpPr>
            <p:cNvPr id="5" name="正方形/長方形 4"/>
            <p:cNvSpPr/>
            <p:nvPr/>
          </p:nvSpPr>
          <p:spPr>
            <a:xfrm>
              <a:off x="6177120" y="1993958"/>
              <a:ext cx="2847801" cy="5709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pic>
          <p:nvPicPr>
            <p:cNvPr id="24593" name="Picture 4"/>
            <p:cNvPicPr>
              <a:picLocks noChangeAspect="1" noChangeArrowheads="1"/>
            </p:cNvPicPr>
            <p:nvPr/>
          </p:nvPicPr>
          <p:blipFill>
            <a:blip r:embed="rId5"/>
            <a:srcRect l="80128" t="27325" r="9937" b="67654"/>
            <a:stretch>
              <a:fillRect/>
            </a:stretch>
          </p:blipFill>
          <p:spPr bwMode="auto">
            <a:xfrm rot="-5400000">
              <a:off x="8551754" y="2093910"/>
              <a:ext cx="498937" cy="3813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4594" name="Picture 4"/>
            <p:cNvPicPr>
              <a:picLocks noChangeAspect="1" noChangeArrowheads="1"/>
            </p:cNvPicPr>
            <p:nvPr/>
          </p:nvPicPr>
          <p:blipFill>
            <a:blip r:embed="rId5"/>
            <a:srcRect l="80128" t="10033" r="9937" b="85692"/>
            <a:stretch>
              <a:fillRect/>
            </a:stretch>
          </p:blipFill>
          <p:spPr bwMode="auto">
            <a:xfrm rot="-5400000">
              <a:off x="6172125" y="2109508"/>
              <a:ext cx="498937" cy="32476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4595" name="Picture 4"/>
            <p:cNvPicPr>
              <a:picLocks noChangeAspect="1" noChangeArrowheads="1"/>
            </p:cNvPicPr>
            <p:nvPr/>
          </p:nvPicPr>
          <p:blipFill>
            <a:blip r:embed="rId5"/>
            <a:srcRect l="80128" t="14565" r="9937" b="80991"/>
            <a:stretch>
              <a:fillRect/>
            </a:stretch>
          </p:blipFill>
          <p:spPr bwMode="auto">
            <a:xfrm rot="-5400000">
              <a:off x="6875237" y="2108139"/>
              <a:ext cx="498937" cy="33752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4596" name="Picture 4"/>
            <p:cNvPicPr>
              <a:picLocks noChangeAspect="1" noChangeArrowheads="1"/>
            </p:cNvPicPr>
            <p:nvPr/>
          </p:nvPicPr>
          <p:blipFill>
            <a:blip r:embed="rId5"/>
            <a:srcRect l="80128" t="18610" r="9937" b="76640"/>
            <a:stretch>
              <a:fillRect/>
            </a:stretch>
          </p:blipFill>
          <p:spPr bwMode="auto">
            <a:xfrm rot="-5400000">
              <a:off x="7478940" y="2092677"/>
              <a:ext cx="498937" cy="36071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4597" name="Picture 4"/>
            <p:cNvPicPr>
              <a:picLocks noChangeAspect="1" noChangeArrowheads="1"/>
            </p:cNvPicPr>
            <p:nvPr/>
          </p:nvPicPr>
          <p:blipFill>
            <a:blip r:embed="rId5"/>
            <a:srcRect l="80128" t="23459" r="9937" b="72098"/>
            <a:stretch>
              <a:fillRect/>
            </a:stretch>
          </p:blipFill>
          <p:spPr bwMode="auto">
            <a:xfrm rot="-5400000">
              <a:off x="8089870" y="2115848"/>
              <a:ext cx="498937" cy="33752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580" name="グループ化 31" hidden="1"/>
          <p:cNvGrpSpPr>
            <a:grpSpLocks/>
          </p:cNvGrpSpPr>
          <p:nvPr/>
        </p:nvGrpSpPr>
        <p:grpSpPr bwMode="auto">
          <a:xfrm>
            <a:off x="6189663" y="1484313"/>
            <a:ext cx="2363787" cy="504825"/>
            <a:chOff x="7305425" y="2708920"/>
            <a:chExt cx="2080606" cy="504056"/>
          </a:xfrm>
        </p:grpSpPr>
        <p:sp>
          <p:nvSpPr>
            <p:cNvPr id="33" name="正方形/長方形 32"/>
            <p:cNvSpPr/>
            <p:nvPr/>
          </p:nvSpPr>
          <p:spPr>
            <a:xfrm>
              <a:off x="7305425" y="2708920"/>
              <a:ext cx="417798" cy="504056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3200" b="1" dirty="0">
                  <a:solidFill>
                    <a:srgbClr val="FFFF00"/>
                  </a:solidFill>
                </a:rPr>
                <a:t>4</a:t>
              </a:r>
              <a:endParaRPr lang="ja-JP" altLang="en-US" sz="3200" b="1" dirty="0">
                <a:solidFill>
                  <a:srgbClr val="FFFF00"/>
                </a:solidFill>
              </a:endParaRPr>
            </a:p>
          </p:txBody>
        </p:sp>
        <p:sp>
          <p:nvSpPr>
            <p:cNvPr id="34" name="正方形/長方形 33"/>
            <p:cNvSpPr/>
            <p:nvPr/>
          </p:nvSpPr>
          <p:spPr>
            <a:xfrm>
              <a:off x="7913258" y="2708920"/>
              <a:ext cx="417799" cy="504056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3200" b="1" dirty="0">
                  <a:solidFill>
                    <a:srgbClr val="FFFF00"/>
                  </a:solidFill>
                </a:rPr>
                <a:t>3</a:t>
              </a:r>
              <a:endParaRPr lang="ja-JP" altLang="en-US" sz="3200" b="1" dirty="0">
                <a:solidFill>
                  <a:srgbClr val="FFFF00"/>
                </a:solidFill>
              </a:endParaRPr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8447033" y="2708920"/>
              <a:ext cx="417799" cy="504056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3200" b="1" dirty="0">
                  <a:solidFill>
                    <a:srgbClr val="FFFF00"/>
                  </a:solidFill>
                </a:rPr>
                <a:t>2</a:t>
              </a:r>
              <a:endParaRPr lang="ja-JP" altLang="en-US" sz="3200" b="1" dirty="0">
                <a:solidFill>
                  <a:srgbClr val="FFFF00"/>
                </a:solidFill>
              </a:endParaRPr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8968233" y="2708920"/>
              <a:ext cx="417798" cy="504056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3200" b="1" dirty="0">
                  <a:solidFill>
                    <a:srgbClr val="FFFF00"/>
                  </a:solidFill>
                </a:rPr>
                <a:t>1</a:t>
              </a:r>
              <a:endParaRPr lang="ja-JP" altLang="en-US" sz="32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13" name="円/楕円 12"/>
          <p:cNvSpPr/>
          <p:nvPr/>
        </p:nvSpPr>
        <p:spPr>
          <a:xfrm>
            <a:off x="1243013" y="1357313"/>
            <a:ext cx="3656012" cy="153828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cxnSp>
        <p:nvCxnSpPr>
          <p:cNvPr id="96" name="直線矢印コネクタ 95"/>
          <p:cNvCxnSpPr>
            <a:stCxn id="6" idx="1"/>
            <a:endCxn id="28" idx="6"/>
          </p:cNvCxnSpPr>
          <p:nvPr/>
        </p:nvCxnSpPr>
        <p:spPr>
          <a:xfrm flipH="1">
            <a:off x="2554288" y="3263900"/>
            <a:ext cx="3728584" cy="138350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矢印コネクタ 96"/>
          <p:cNvCxnSpPr/>
          <p:nvPr/>
        </p:nvCxnSpPr>
        <p:spPr>
          <a:xfrm flipH="1" flipV="1">
            <a:off x="4870451" y="2571752"/>
            <a:ext cx="1644860" cy="4984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4" name="テキスト ボックス 19"/>
          <p:cNvSpPr txBox="1">
            <a:spLocks noChangeArrowheads="1"/>
          </p:cNvSpPr>
          <p:nvPr/>
        </p:nvSpPr>
        <p:spPr bwMode="auto">
          <a:xfrm>
            <a:off x="6656099" y="685800"/>
            <a:ext cx="1832553" cy="107721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Calibri" pitchFamily="34" charset="0"/>
              </a:rPr>
              <a:t>各地点の</a:t>
            </a:r>
            <a:endParaRPr lang="en-US" altLang="ja-JP" sz="32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Calibri" pitchFamily="34" charset="0"/>
              </a:rPr>
              <a:t>冷却</a:t>
            </a:r>
            <a:r>
              <a:rPr lang="ja-JP" altLang="en-US" sz="3200" b="1" dirty="0" smtClean="0">
                <a:solidFill>
                  <a:schemeClr val="bg1"/>
                </a:solidFill>
                <a:latin typeface="Calibri" pitchFamily="34" charset="0"/>
              </a:rPr>
              <a:t>量</a:t>
            </a:r>
            <a:endParaRPr lang="ja-JP" altLang="en-US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4585" name="テキスト ボックス 26"/>
          <p:cNvSpPr txBox="1">
            <a:spLocks noChangeArrowheads="1"/>
          </p:cNvSpPr>
          <p:nvPr/>
        </p:nvSpPr>
        <p:spPr bwMode="auto">
          <a:xfrm>
            <a:off x="5820519" y="4812010"/>
            <a:ext cx="3280064" cy="156966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3200" b="1" dirty="0" smtClean="0">
                <a:solidFill>
                  <a:schemeClr val="bg1"/>
                </a:solidFill>
                <a:latin typeface="Calibri" pitchFamily="34" charset="0"/>
              </a:rPr>
              <a:t>各地点における</a:t>
            </a:r>
            <a:endParaRPr lang="en-US" altLang="ja-JP" sz="32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ja-JP" altLang="en-US" sz="3200" b="1" dirty="0" smtClean="0">
                <a:solidFill>
                  <a:schemeClr val="bg1"/>
                </a:solidFill>
                <a:latin typeface="Calibri" pitchFamily="34" charset="0"/>
              </a:rPr>
              <a:t>冷却量の</a:t>
            </a:r>
            <a:endParaRPr lang="en-US" altLang="ja-JP" sz="32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en-US" altLang="ja-JP" sz="3200" b="1" dirty="0">
                <a:solidFill>
                  <a:schemeClr val="bg1"/>
                </a:solidFill>
                <a:latin typeface="Calibri" pitchFamily="34" charset="0"/>
              </a:rPr>
              <a:t>12</a:t>
            </a:r>
            <a:r>
              <a:rPr lang="ja-JP" altLang="en-US" sz="3200" b="1" dirty="0">
                <a:solidFill>
                  <a:schemeClr val="bg1"/>
                </a:solidFill>
                <a:latin typeface="Calibri" pitchFamily="34" charset="0"/>
              </a:rPr>
              <a:t>時間平均・最大</a:t>
            </a:r>
          </a:p>
        </p:txBody>
      </p:sp>
      <p:sp>
        <p:nvSpPr>
          <p:cNvPr id="28" name="円/楕円 27"/>
          <p:cNvSpPr/>
          <p:nvPr/>
        </p:nvSpPr>
        <p:spPr>
          <a:xfrm>
            <a:off x="1060450" y="3070225"/>
            <a:ext cx="1493838" cy="315436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6" name="テキスト ボックス 5"/>
          <p:cNvSpPr txBox="1">
            <a:spLocks noChangeArrowheads="1"/>
          </p:cNvSpPr>
          <p:nvPr/>
        </p:nvSpPr>
        <p:spPr bwMode="auto">
          <a:xfrm>
            <a:off x="6282872" y="2444317"/>
            <a:ext cx="2681616" cy="163916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just"/>
            <a:r>
              <a:rPr lang="ja-JP" altLang="en-US" sz="3200" b="1" dirty="0">
                <a:latin typeface="ＭＳ ゴシック" pitchFamily="49" charset="-128"/>
                <a:ea typeface="ＭＳ ゴシック" pitchFamily="49" charset="-128"/>
              </a:rPr>
              <a:t>Ｎ地点</a:t>
            </a:r>
            <a:r>
              <a:rPr lang="ja-JP" altLang="en-US" sz="3200" b="1" dirty="0" smtClean="0">
                <a:latin typeface="ＭＳ ゴシック" pitchFamily="49" charset="-128"/>
                <a:ea typeface="ＭＳ ゴシック" pitchFamily="49" charset="-128"/>
              </a:rPr>
              <a:t>の冷却量</a:t>
            </a:r>
            <a:r>
              <a:rPr lang="ja-JP" altLang="en-US" sz="3200" b="1" dirty="0">
                <a:latin typeface="ＭＳ ゴシック" pitchFamily="49" charset="-128"/>
                <a:ea typeface="ＭＳ ゴシック" pitchFamily="49" charset="-128"/>
              </a:rPr>
              <a:t>が他の地点より大きい</a:t>
            </a:r>
          </a:p>
        </p:txBody>
      </p:sp>
      <p:sp>
        <p:nvSpPr>
          <p:cNvPr id="42" name="Rectangle 12"/>
          <p:cNvSpPr>
            <a:spLocks noChangeArrowheads="1"/>
          </p:cNvSpPr>
          <p:nvPr/>
        </p:nvSpPr>
        <p:spPr bwMode="auto">
          <a:xfrm>
            <a:off x="5938713" y="116632"/>
            <a:ext cx="3025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 b="1" dirty="0">
                <a:solidFill>
                  <a:schemeClr val="bg1"/>
                </a:solidFill>
              </a:rPr>
              <a:t>２０１３年９月１９日～２０日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8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" r="1678" b="1356"/>
          <a:stretch/>
        </p:blipFill>
        <p:spPr bwMode="auto">
          <a:xfrm>
            <a:off x="323528" y="890845"/>
            <a:ext cx="4927002" cy="5817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1" name="テキスト ボックス 1"/>
          <p:cNvSpPr txBox="1">
            <a:spLocks noChangeArrowheads="1"/>
          </p:cNvSpPr>
          <p:nvPr/>
        </p:nvSpPr>
        <p:spPr bwMode="auto">
          <a:xfrm>
            <a:off x="2610990" y="161568"/>
            <a:ext cx="3916726" cy="64633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600" b="1" dirty="0" smtClean="0">
                <a:solidFill>
                  <a:schemeClr val="bg1"/>
                </a:solidFill>
                <a:latin typeface="Calibri" pitchFamily="34" charset="0"/>
              </a:rPr>
              <a:t>自然教育</a:t>
            </a:r>
            <a:r>
              <a:rPr lang="ja-JP" altLang="en-US" sz="3600" b="1" dirty="0">
                <a:solidFill>
                  <a:schemeClr val="bg1"/>
                </a:solidFill>
                <a:latin typeface="Calibri" pitchFamily="34" charset="0"/>
              </a:rPr>
              <a:t>園</a:t>
            </a:r>
            <a:r>
              <a:rPr lang="ja-JP" altLang="en-US" sz="3600" b="1" dirty="0" smtClean="0">
                <a:solidFill>
                  <a:schemeClr val="bg1"/>
                </a:solidFill>
                <a:latin typeface="Calibri" pitchFamily="34" charset="0"/>
              </a:rPr>
              <a:t>の</a:t>
            </a:r>
            <a:r>
              <a:rPr lang="ja-JP" altLang="en-US" sz="3600" b="1" dirty="0">
                <a:solidFill>
                  <a:schemeClr val="bg1"/>
                </a:solidFill>
                <a:latin typeface="Calibri" pitchFamily="34" charset="0"/>
              </a:rPr>
              <a:t>地形</a:t>
            </a:r>
          </a:p>
        </p:txBody>
      </p:sp>
      <p:sp>
        <p:nvSpPr>
          <p:cNvPr id="4" name="右矢印 3"/>
          <p:cNvSpPr/>
          <p:nvPr/>
        </p:nvSpPr>
        <p:spPr>
          <a:xfrm rot="17890649">
            <a:off x="1290306" y="2246556"/>
            <a:ext cx="2087562" cy="863600"/>
          </a:xfrm>
          <a:prstGeom prst="rightArrow">
            <a:avLst/>
          </a:prstGeom>
          <a:solidFill>
            <a:srgbClr val="00B0F0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5604" name="テキスト ボックス 4"/>
          <p:cNvSpPr txBox="1">
            <a:spLocks noChangeArrowheads="1"/>
          </p:cNvSpPr>
          <p:nvPr/>
        </p:nvSpPr>
        <p:spPr bwMode="auto">
          <a:xfrm>
            <a:off x="5598166" y="2280338"/>
            <a:ext cx="3319828" cy="138499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just"/>
            <a:r>
              <a:rPr lang="en-US" altLang="ja-JP" sz="2800" b="1" dirty="0" smtClean="0">
                <a:latin typeface="Calibri" pitchFamily="34" charset="0"/>
                <a:ea typeface="ＭＳ ゴシック" pitchFamily="49" charset="-128"/>
              </a:rPr>
              <a:t>N</a:t>
            </a:r>
            <a:r>
              <a:rPr lang="ja-JP" altLang="en-US" sz="2800" b="1" dirty="0" smtClean="0">
                <a:latin typeface="ＭＳ ゴシック" pitchFamily="49" charset="-128"/>
                <a:ea typeface="ＭＳ ゴシック" pitchFamily="49" charset="-128"/>
              </a:rPr>
              <a:t>地点</a:t>
            </a:r>
            <a:r>
              <a:rPr lang="ja-JP" altLang="en-US" sz="2800" b="1" dirty="0">
                <a:latin typeface="ＭＳ ゴシック" pitchFamily="49" charset="-128"/>
                <a:ea typeface="ＭＳ ゴシック" pitchFamily="49" charset="-128"/>
              </a:rPr>
              <a:t>は市街地</a:t>
            </a:r>
            <a:r>
              <a:rPr lang="ja-JP" altLang="en-US" sz="2800" b="1" dirty="0" smtClean="0">
                <a:latin typeface="ＭＳ ゴシック" pitchFamily="49" charset="-128"/>
                <a:ea typeface="ＭＳ ゴシック" pitchFamily="49" charset="-128"/>
              </a:rPr>
              <a:t>へ</a:t>
            </a:r>
            <a:endParaRPr lang="en-US" altLang="ja-JP" sz="2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algn="just"/>
            <a:r>
              <a:rPr lang="ja-JP" altLang="en-US" sz="2800" b="1" dirty="0" smtClean="0">
                <a:latin typeface="ＭＳ ゴシック" pitchFamily="49" charset="-128"/>
                <a:ea typeface="ＭＳ ゴシック" pitchFamily="49" charset="-128"/>
              </a:rPr>
              <a:t>下る</a:t>
            </a:r>
            <a:r>
              <a:rPr lang="ja-JP" altLang="en-US" sz="2800" b="1" dirty="0">
                <a:latin typeface="ＭＳ ゴシック" pitchFamily="49" charset="-128"/>
                <a:ea typeface="ＭＳ ゴシック" pitchFamily="49" charset="-128"/>
              </a:rPr>
              <a:t>ような</a:t>
            </a:r>
            <a:r>
              <a:rPr lang="ja-JP" altLang="en-US" sz="2800" b="1" dirty="0" smtClean="0">
                <a:latin typeface="ＭＳ ゴシック" pitchFamily="49" charset="-128"/>
                <a:ea typeface="ＭＳ ゴシック" pitchFamily="49" charset="-128"/>
              </a:rPr>
              <a:t>谷筋になって</a:t>
            </a:r>
            <a:r>
              <a:rPr lang="ja-JP" altLang="en-US" sz="2800" b="1" dirty="0">
                <a:latin typeface="ＭＳ ゴシック" pitchFamily="49" charset="-128"/>
                <a:ea typeface="ＭＳ ゴシック" pitchFamily="49" charset="-128"/>
              </a:rPr>
              <a:t>いる</a:t>
            </a:r>
            <a:r>
              <a:rPr lang="ja-JP" altLang="en-US" sz="2800" b="1" dirty="0" smtClean="0">
                <a:latin typeface="ＭＳ ゴシック" pitchFamily="49" charset="-128"/>
                <a:ea typeface="ＭＳ ゴシック" pitchFamily="49" charset="-128"/>
              </a:rPr>
              <a:t>。</a:t>
            </a:r>
          </a:p>
        </p:txBody>
      </p:sp>
      <p:sp>
        <p:nvSpPr>
          <p:cNvPr id="2" name="右矢印 1"/>
          <p:cNvSpPr/>
          <p:nvPr/>
        </p:nvSpPr>
        <p:spPr>
          <a:xfrm rot="13690776">
            <a:off x="3136569" y="2730743"/>
            <a:ext cx="977900" cy="484187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" name="右矢印 6"/>
          <p:cNvSpPr/>
          <p:nvPr/>
        </p:nvSpPr>
        <p:spPr>
          <a:xfrm rot="14787568">
            <a:off x="2245188" y="3614187"/>
            <a:ext cx="665162" cy="484187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8" name="右矢印 7"/>
          <p:cNvSpPr/>
          <p:nvPr/>
        </p:nvSpPr>
        <p:spPr>
          <a:xfrm rot="16200000">
            <a:off x="1199819" y="4169018"/>
            <a:ext cx="817562" cy="352425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3" name="テキスト ボックス 4"/>
          <p:cNvSpPr txBox="1">
            <a:spLocks noChangeArrowheads="1"/>
          </p:cNvSpPr>
          <p:nvPr/>
        </p:nvSpPr>
        <p:spPr bwMode="auto">
          <a:xfrm>
            <a:off x="5598166" y="4149080"/>
            <a:ext cx="3319828" cy="236320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just"/>
            <a:r>
              <a:rPr lang="ja-JP" altLang="en-US" sz="2800" b="1" dirty="0" smtClean="0">
                <a:latin typeface="ＭＳ ゴシック" pitchFamily="49" charset="-128"/>
                <a:ea typeface="ＭＳ ゴシック" pitchFamily="49" charset="-128"/>
              </a:rPr>
              <a:t>冷気は低地に溜まるため、</a:t>
            </a:r>
            <a:r>
              <a:rPr lang="en-US" altLang="ja-JP" sz="2800" b="1" dirty="0" smtClean="0">
                <a:latin typeface="Calibri" pitchFamily="34" charset="0"/>
                <a:ea typeface="ＭＳ ゴシック" pitchFamily="49" charset="-128"/>
              </a:rPr>
              <a:t>N</a:t>
            </a:r>
            <a:r>
              <a:rPr lang="ja-JP" altLang="en-US" sz="2800" b="1" dirty="0" smtClean="0">
                <a:latin typeface="ＭＳ ゴシック" pitchFamily="49" charset="-128"/>
                <a:ea typeface="ＭＳ ゴシック" pitchFamily="49" charset="-128"/>
              </a:rPr>
              <a:t>地点からは他の地点より低温の冷気が流出する。</a:t>
            </a:r>
            <a:endParaRPr lang="ja-JP" altLang="en-US" sz="2800" b="1" dirty="0">
              <a:latin typeface="ＭＳ ゴシック" pitchFamily="49" charset="-128"/>
              <a:ea typeface="ＭＳ ゴシック" pitchFamily="49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テキスト ボックス 2"/>
          <p:cNvSpPr txBox="1">
            <a:spLocks noChangeArrowheads="1"/>
          </p:cNvSpPr>
          <p:nvPr/>
        </p:nvSpPr>
        <p:spPr bwMode="auto">
          <a:xfrm>
            <a:off x="2218192" y="260648"/>
            <a:ext cx="4709944" cy="64633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latin typeface="Calibri" pitchFamily="34" charset="0"/>
              </a:rPr>
              <a:t>市街地と各地点の気温</a:t>
            </a:r>
          </a:p>
        </p:txBody>
      </p:sp>
      <p:sp>
        <p:nvSpPr>
          <p:cNvPr id="26626" name="テキスト ボックス 5"/>
          <p:cNvSpPr txBox="1">
            <a:spLocks noChangeArrowheads="1"/>
          </p:cNvSpPr>
          <p:nvPr/>
        </p:nvSpPr>
        <p:spPr bwMode="auto">
          <a:xfrm>
            <a:off x="3324595" y="5590230"/>
            <a:ext cx="5245100" cy="107721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ja-JP" sz="3200" b="1" dirty="0" smtClean="0">
                <a:latin typeface="Calibri" pitchFamily="34" charset="0"/>
              </a:rPr>
              <a:t>20</a:t>
            </a:r>
            <a:r>
              <a:rPr lang="ja-JP" altLang="en-US" sz="3200" b="1" dirty="0" smtClean="0">
                <a:latin typeface="Calibri" pitchFamily="34" charset="0"/>
              </a:rPr>
              <a:t>時頃から各地点において急激な気温低下がみられる。</a:t>
            </a:r>
            <a:endParaRPr lang="en-US" altLang="ja-JP" sz="3200" b="1" dirty="0">
              <a:latin typeface="Calibri" pitchFamily="34" charset="0"/>
            </a:endParaRP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633" y="980728"/>
            <a:ext cx="7993062" cy="430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テキスト ボックス 1"/>
          <p:cNvSpPr txBox="1"/>
          <p:nvPr/>
        </p:nvSpPr>
        <p:spPr>
          <a:xfrm>
            <a:off x="5163409" y="1566388"/>
            <a:ext cx="1112805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/>
              <a:t>市街地</a:t>
            </a:r>
            <a:endParaRPr kumimoji="1" lang="ja-JP" altLang="en-US" sz="2400" b="1" dirty="0"/>
          </a:p>
        </p:txBody>
      </p:sp>
      <p:cxnSp>
        <p:nvCxnSpPr>
          <p:cNvPr id="4" name="直線矢印コネクタ 3"/>
          <p:cNvCxnSpPr>
            <a:stCxn id="2" idx="2"/>
          </p:cNvCxnSpPr>
          <p:nvPr/>
        </p:nvCxnSpPr>
        <p:spPr>
          <a:xfrm flipH="1">
            <a:off x="4860032" y="2028053"/>
            <a:ext cx="859780" cy="63201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円/楕円 4"/>
          <p:cNvSpPr/>
          <p:nvPr/>
        </p:nvSpPr>
        <p:spPr>
          <a:xfrm>
            <a:off x="2123728" y="1565429"/>
            <a:ext cx="1051106" cy="2534800"/>
          </a:xfrm>
          <a:prstGeom prst="ellipse">
            <a:avLst/>
          </a:prstGeom>
          <a:noFill/>
          <a:ln w="57150">
            <a:solidFill>
              <a:srgbClr val="EC29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矢印コネクタ 6"/>
          <p:cNvCxnSpPr/>
          <p:nvPr/>
        </p:nvCxnSpPr>
        <p:spPr>
          <a:xfrm flipH="1" flipV="1">
            <a:off x="2915816" y="3987477"/>
            <a:ext cx="1657348" cy="1602753"/>
          </a:xfrm>
          <a:prstGeom prst="straightConnector1">
            <a:avLst/>
          </a:prstGeom>
          <a:ln w="38100">
            <a:solidFill>
              <a:srgbClr val="EC291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149059" y="5391793"/>
            <a:ext cx="3025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 b="1" dirty="0">
                <a:solidFill>
                  <a:schemeClr val="bg1"/>
                </a:solidFill>
              </a:rPr>
              <a:t>２０１３年９月１９日～２０日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テキスト ボックス 1"/>
          <p:cNvSpPr txBox="1">
            <a:spLocks noChangeArrowheads="1"/>
          </p:cNvSpPr>
          <p:nvPr/>
        </p:nvSpPr>
        <p:spPr bwMode="auto">
          <a:xfrm>
            <a:off x="60325" y="836613"/>
            <a:ext cx="9010650" cy="95408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2800">
                <a:solidFill>
                  <a:schemeClr val="bg1"/>
                </a:solidFill>
                <a:latin typeface="Calibri" pitchFamily="34" charset="0"/>
              </a:rPr>
              <a:t>各地点の冷却量を、</a:t>
            </a:r>
            <a:endParaRPr lang="en-US" altLang="ja-JP" sz="280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ja-JP" altLang="en-US" sz="2800">
                <a:solidFill>
                  <a:schemeClr val="bg1"/>
                </a:solidFill>
                <a:latin typeface="Calibri" pitchFamily="34" charset="0"/>
              </a:rPr>
              <a:t>標準的な家庭用エアコン（</a:t>
            </a:r>
            <a:r>
              <a:rPr lang="ja-JP" altLang="en-US" sz="2800">
                <a:solidFill>
                  <a:srgbClr val="FF0000"/>
                </a:solidFill>
                <a:latin typeface="Calibri" pitchFamily="34" charset="0"/>
              </a:rPr>
              <a:t>冷房能力</a:t>
            </a:r>
            <a:r>
              <a:rPr lang="en-US" altLang="ja-JP" sz="2800">
                <a:solidFill>
                  <a:srgbClr val="FF0000"/>
                </a:solidFill>
                <a:latin typeface="Calibri" pitchFamily="34" charset="0"/>
              </a:rPr>
              <a:t>2.2kW</a:t>
            </a:r>
            <a:r>
              <a:rPr lang="ja-JP" altLang="en-US" sz="2800">
                <a:solidFill>
                  <a:schemeClr val="bg1"/>
                </a:solidFill>
                <a:latin typeface="Calibri" pitchFamily="34" charset="0"/>
              </a:rPr>
              <a:t>）の台数に換算</a:t>
            </a:r>
          </a:p>
        </p:txBody>
      </p:sp>
      <p:sp>
        <p:nvSpPr>
          <p:cNvPr id="27650" name="テキスト ボックス 2"/>
          <p:cNvSpPr txBox="1">
            <a:spLocks noChangeArrowheads="1"/>
          </p:cNvSpPr>
          <p:nvPr/>
        </p:nvSpPr>
        <p:spPr bwMode="auto">
          <a:xfrm>
            <a:off x="-33338" y="2435225"/>
            <a:ext cx="91773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400" b="1" dirty="0" smtClean="0">
                <a:solidFill>
                  <a:schemeClr val="bg1"/>
                </a:solidFill>
                <a:latin typeface="Calibri" pitchFamily="34" charset="0"/>
              </a:rPr>
              <a:t>　例）</a:t>
            </a:r>
            <a:r>
              <a:rPr lang="ja-JP" altLang="en-US" sz="2400" b="1" dirty="0">
                <a:solidFill>
                  <a:schemeClr val="bg1"/>
                </a:solidFill>
                <a:latin typeface="Calibri" pitchFamily="34" charset="0"/>
              </a:rPr>
              <a:t>　　</a:t>
            </a:r>
            <a:r>
              <a:rPr lang="en-US" altLang="ja-JP" sz="2400" b="1" dirty="0">
                <a:solidFill>
                  <a:schemeClr val="bg1"/>
                </a:solidFill>
                <a:latin typeface="Calibri" pitchFamily="34" charset="0"/>
              </a:rPr>
              <a:t>N</a:t>
            </a:r>
            <a:r>
              <a:rPr lang="ja-JP" altLang="en-US" sz="2400" b="1" dirty="0">
                <a:solidFill>
                  <a:schemeClr val="bg1"/>
                </a:solidFill>
                <a:latin typeface="Calibri" pitchFamily="34" charset="0"/>
              </a:rPr>
              <a:t>地点　　　　　　冷却量</a:t>
            </a:r>
            <a:r>
              <a:rPr lang="ja-JP" altLang="en-US" sz="2400" b="1" dirty="0">
                <a:solidFill>
                  <a:srgbClr val="FFFF00"/>
                </a:solidFill>
                <a:latin typeface="Calibri" pitchFamily="34" charset="0"/>
              </a:rPr>
              <a:t>　　    　　</a:t>
            </a:r>
            <a:r>
              <a:rPr lang="ja-JP" altLang="en-US" sz="2400" b="1" dirty="0">
                <a:solidFill>
                  <a:srgbClr val="FF0000"/>
                </a:solidFill>
                <a:latin typeface="Calibri" pitchFamily="34" charset="0"/>
              </a:rPr>
              <a:t>エアコン冷房能力</a:t>
            </a:r>
            <a:r>
              <a:rPr lang="ja-JP" altLang="en-US" sz="2400" b="1" dirty="0">
                <a:solidFill>
                  <a:srgbClr val="FFFF00"/>
                </a:solidFill>
                <a:latin typeface="Calibri" pitchFamily="34" charset="0"/>
              </a:rPr>
              <a:t>　　</a:t>
            </a:r>
            <a:r>
              <a:rPr lang="ja-JP" altLang="en-US" sz="2400" b="1" dirty="0" smtClean="0">
                <a:solidFill>
                  <a:srgbClr val="FFFF00"/>
                </a:solidFill>
                <a:latin typeface="Calibri" pitchFamily="34" charset="0"/>
              </a:rPr>
              <a:t>　</a:t>
            </a:r>
            <a:r>
              <a:rPr lang="ja-JP" altLang="en-US" sz="2400" b="1" dirty="0" smtClean="0">
                <a:solidFill>
                  <a:schemeClr val="bg1"/>
                </a:solidFill>
                <a:latin typeface="Calibri" pitchFamily="34" charset="0"/>
              </a:rPr>
              <a:t>台数</a:t>
            </a:r>
            <a:endParaRPr lang="en-US" altLang="ja-JP" sz="2400" b="1" dirty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ja-JP" altLang="en-US" sz="2400" b="1" dirty="0">
                <a:solidFill>
                  <a:srgbClr val="FFFF00"/>
                </a:solidFill>
                <a:latin typeface="Calibri" pitchFamily="34" charset="0"/>
              </a:rPr>
              <a:t>　　　</a:t>
            </a:r>
            <a:endParaRPr lang="en-US" altLang="ja-JP" sz="2400" b="1" dirty="0">
              <a:solidFill>
                <a:srgbClr val="FFFF00"/>
              </a:solidFill>
              <a:latin typeface="Calibri" pitchFamily="34" charset="0"/>
            </a:endParaRPr>
          </a:p>
          <a:p>
            <a:r>
              <a:rPr lang="ja-JP" altLang="en-US" sz="2400" b="1" dirty="0">
                <a:solidFill>
                  <a:srgbClr val="FFFF00"/>
                </a:solidFill>
                <a:latin typeface="Calibri" pitchFamily="34" charset="0"/>
              </a:rPr>
              <a:t>　　</a:t>
            </a:r>
            <a:r>
              <a:rPr lang="en-US" altLang="ja-JP" sz="2800" b="1" dirty="0">
                <a:solidFill>
                  <a:schemeClr val="bg1"/>
                </a:solidFill>
                <a:latin typeface="Calibri" pitchFamily="34" charset="0"/>
              </a:rPr>
              <a:t>12</a:t>
            </a:r>
            <a:r>
              <a:rPr lang="ja-JP" altLang="en-US" sz="2800" b="1" dirty="0">
                <a:solidFill>
                  <a:schemeClr val="bg1"/>
                </a:solidFill>
                <a:latin typeface="Calibri" pitchFamily="34" charset="0"/>
              </a:rPr>
              <a:t>時間平均        </a:t>
            </a:r>
            <a:r>
              <a:rPr lang="en-US" altLang="ja-JP" sz="3200" b="1" dirty="0">
                <a:solidFill>
                  <a:schemeClr val="bg1"/>
                </a:solidFill>
                <a:latin typeface="Calibri" pitchFamily="34" charset="0"/>
              </a:rPr>
              <a:t>24.35</a:t>
            </a:r>
            <a:r>
              <a:rPr lang="en-US" altLang="ja-JP" sz="2400" b="1" dirty="0">
                <a:solidFill>
                  <a:schemeClr val="bg1"/>
                </a:solidFill>
                <a:latin typeface="Calibri" pitchFamily="34" charset="0"/>
              </a:rPr>
              <a:t>kW</a:t>
            </a:r>
            <a:r>
              <a:rPr lang="ja-JP" altLang="en-US" sz="2400" b="1" dirty="0">
                <a:solidFill>
                  <a:schemeClr val="bg1"/>
                </a:solidFill>
                <a:latin typeface="Calibri" pitchFamily="34" charset="0"/>
              </a:rPr>
              <a:t>　　　</a:t>
            </a:r>
            <a:r>
              <a:rPr lang="en-US" altLang="ja-JP" sz="3200" b="1" dirty="0">
                <a:solidFill>
                  <a:schemeClr val="bg1"/>
                </a:solidFill>
                <a:latin typeface="Calibri" pitchFamily="34" charset="0"/>
              </a:rPr>
              <a:t>÷</a:t>
            </a:r>
            <a:r>
              <a:rPr lang="ja-JP" altLang="en-US" sz="2400" b="1" dirty="0">
                <a:solidFill>
                  <a:srgbClr val="FFFF00"/>
                </a:solidFill>
                <a:latin typeface="Calibri" pitchFamily="34" charset="0"/>
              </a:rPr>
              <a:t>　　　</a:t>
            </a:r>
            <a:r>
              <a:rPr lang="en-US" altLang="ja-JP" sz="3200" b="1" dirty="0">
                <a:solidFill>
                  <a:srgbClr val="FF0000"/>
                </a:solidFill>
                <a:latin typeface="Calibri" pitchFamily="34" charset="0"/>
              </a:rPr>
              <a:t>2.2</a:t>
            </a:r>
            <a:r>
              <a:rPr lang="en-US" altLang="ja-JP" sz="2400" b="1" dirty="0">
                <a:solidFill>
                  <a:srgbClr val="FF0000"/>
                </a:solidFill>
                <a:latin typeface="Calibri" pitchFamily="34" charset="0"/>
              </a:rPr>
              <a:t>kW</a:t>
            </a:r>
            <a:r>
              <a:rPr lang="ja-JP" altLang="en-US" sz="2400" b="1" dirty="0">
                <a:solidFill>
                  <a:srgbClr val="FFFF00"/>
                </a:solidFill>
                <a:latin typeface="Calibri" pitchFamily="34" charset="0"/>
              </a:rPr>
              <a:t>　　</a:t>
            </a:r>
            <a:r>
              <a:rPr lang="ja-JP" altLang="en-US" sz="3200" b="1" dirty="0">
                <a:solidFill>
                  <a:schemeClr val="bg1"/>
                </a:solidFill>
                <a:latin typeface="Calibri" pitchFamily="34" charset="0"/>
              </a:rPr>
              <a:t>＝</a:t>
            </a:r>
            <a:r>
              <a:rPr lang="ja-JP" altLang="en-US" sz="2400" b="1" dirty="0">
                <a:solidFill>
                  <a:srgbClr val="FFFF00"/>
                </a:solidFill>
                <a:latin typeface="Calibri" pitchFamily="34" charset="0"/>
              </a:rPr>
              <a:t>　　</a:t>
            </a:r>
            <a:r>
              <a:rPr lang="en-US" altLang="ja-JP" sz="3600" b="1" dirty="0">
                <a:solidFill>
                  <a:srgbClr val="00FF00"/>
                </a:solidFill>
                <a:latin typeface="Calibri" pitchFamily="34" charset="0"/>
              </a:rPr>
              <a:t>11</a:t>
            </a:r>
            <a:r>
              <a:rPr lang="ja-JP" altLang="en-US" sz="2400" b="1" dirty="0">
                <a:solidFill>
                  <a:schemeClr val="bg1"/>
                </a:solidFill>
                <a:latin typeface="Calibri" pitchFamily="34" charset="0"/>
              </a:rPr>
              <a:t>台</a:t>
            </a:r>
            <a:endParaRPr lang="en-US" altLang="ja-JP" sz="2400" b="1" dirty="0">
              <a:solidFill>
                <a:schemeClr val="bg1"/>
              </a:solidFill>
              <a:latin typeface="Calibri" pitchFamily="34" charset="0"/>
            </a:endParaRPr>
          </a:p>
          <a:p>
            <a:endParaRPr lang="en-US" altLang="ja-JP" sz="2400" b="1" dirty="0">
              <a:solidFill>
                <a:srgbClr val="FFFF00"/>
              </a:solidFill>
              <a:latin typeface="Calibri" pitchFamily="34" charset="0"/>
            </a:endParaRPr>
          </a:p>
          <a:p>
            <a:r>
              <a:rPr lang="ja-JP" altLang="en-US" sz="2400" b="1" dirty="0">
                <a:solidFill>
                  <a:srgbClr val="FFFF00"/>
                </a:solidFill>
                <a:latin typeface="Calibri" pitchFamily="34" charset="0"/>
              </a:rPr>
              <a:t>　　　　　 </a:t>
            </a:r>
            <a:r>
              <a:rPr lang="ja-JP" altLang="en-US" sz="2800" b="1" dirty="0">
                <a:solidFill>
                  <a:schemeClr val="bg1"/>
                </a:solidFill>
                <a:latin typeface="Calibri" pitchFamily="34" charset="0"/>
              </a:rPr>
              <a:t>最大</a:t>
            </a:r>
            <a:r>
              <a:rPr lang="ja-JP" altLang="en-US" sz="2400" b="1" dirty="0">
                <a:solidFill>
                  <a:schemeClr val="bg1"/>
                </a:solidFill>
                <a:latin typeface="Calibri" pitchFamily="34" charset="0"/>
              </a:rPr>
              <a:t>               </a:t>
            </a:r>
            <a:r>
              <a:rPr lang="en-US" altLang="ja-JP" sz="3200" b="1" dirty="0">
                <a:solidFill>
                  <a:schemeClr val="bg1"/>
                </a:solidFill>
                <a:latin typeface="Calibri" pitchFamily="34" charset="0"/>
              </a:rPr>
              <a:t>34.81</a:t>
            </a:r>
            <a:r>
              <a:rPr lang="en-US" altLang="ja-JP" sz="2400" b="1" dirty="0">
                <a:solidFill>
                  <a:schemeClr val="bg1"/>
                </a:solidFill>
                <a:latin typeface="Calibri" pitchFamily="34" charset="0"/>
              </a:rPr>
              <a:t>kW</a:t>
            </a:r>
            <a:r>
              <a:rPr lang="ja-JP" altLang="en-US" sz="2400" b="1" dirty="0">
                <a:solidFill>
                  <a:schemeClr val="bg1"/>
                </a:solidFill>
                <a:latin typeface="Calibri" pitchFamily="34" charset="0"/>
              </a:rPr>
              <a:t>         </a:t>
            </a:r>
            <a:r>
              <a:rPr lang="en-US" altLang="ja-JP" sz="3200" b="1" dirty="0">
                <a:solidFill>
                  <a:schemeClr val="bg1"/>
                </a:solidFill>
                <a:latin typeface="Calibri" pitchFamily="34" charset="0"/>
              </a:rPr>
              <a:t>÷</a:t>
            </a:r>
            <a:r>
              <a:rPr lang="ja-JP" altLang="en-US" sz="2400" b="1" dirty="0">
                <a:solidFill>
                  <a:srgbClr val="FFFF00"/>
                </a:solidFill>
                <a:latin typeface="Calibri" pitchFamily="34" charset="0"/>
              </a:rPr>
              <a:t>　　</a:t>
            </a:r>
            <a:r>
              <a:rPr lang="ja-JP" altLang="en-US" sz="2400" b="1" dirty="0">
                <a:solidFill>
                  <a:srgbClr val="FF0000"/>
                </a:solidFill>
                <a:latin typeface="Calibri" pitchFamily="34" charset="0"/>
              </a:rPr>
              <a:t>　</a:t>
            </a:r>
            <a:r>
              <a:rPr lang="en-US" altLang="ja-JP" sz="3200" b="1" dirty="0">
                <a:solidFill>
                  <a:srgbClr val="FF0000"/>
                </a:solidFill>
                <a:latin typeface="Calibri" pitchFamily="34" charset="0"/>
              </a:rPr>
              <a:t>2.2</a:t>
            </a:r>
            <a:r>
              <a:rPr lang="en-US" altLang="ja-JP" sz="2400" b="1" dirty="0">
                <a:solidFill>
                  <a:srgbClr val="FF0000"/>
                </a:solidFill>
                <a:latin typeface="Calibri" pitchFamily="34" charset="0"/>
              </a:rPr>
              <a:t>kW</a:t>
            </a:r>
            <a:r>
              <a:rPr lang="ja-JP" altLang="en-US" sz="2400" b="1" dirty="0">
                <a:solidFill>
                  <a:srgbClr val="FF0000"/>
                </a:solidFill>
                <a:latin typeface="Calibri" pitchFamily="34" charset="0"/>
              </a:rPr>
              <a:t>　</a:t>
            </a:r>
            <a:r>
              <a:rPr lang="ja-JP" altLang="en-US" sz="2400" b="1" dirty="0">
                <a:solidFill>
                  <a:srgbClr val="FFFF00"/>
                </a:solidFill>
                <a:latin typeface="Calibri" pitchFamily="34" charset="0"/>
              </a:rPr>
              <a:t>　</a:t>
            </a:r>
            <a:r>
              <a:rPr lang="ja-JP" altLang="en-US" sz="3200" b="1" dirty="0">
                <a:solidFill>
                  <a:schemeClr val="bg1"/>
                </a:solidFill>
                <a:latin typeface="Calibri" pitchFamily="34" charset="0"/>
              </a:rPr>
              <a:t>＝</a:t>
            </a:r>
            <a:r>
              <a:rPr lang="ja-JP" altLang="en-US" sz="2400" b="1" dirty="0">
                <a:solidFill>
                  <a:schemeClr val="bg1"/>
                </a:solidFill>
                <a:latin typeface="Calibri" pitchFamily="34" charset="0"/>
              </a:rPr>
              <a:t>　</a:t>
            </a:r>
            <a:r>
              <a:rPr lang="ja-JP" altLang="en-US" sz="2400" b="1" dirty="0">
                <a:solidFill>
                  <a:srgbClr val="FFFF00"/>
                </a:solidFill>
                <a:latin typeface="Calibri" pitchFamily="34" charset="0"/>
              </a:rPr>
              <a:t>　</a:t>
            </a:r>
            <a:r>
              <a:rPr lang="en-US" altLang="ja-JP" sz="3600" b="1" dirty="0">
                <a:solidFill>
                  <a:srgbClr val="00FF00"/>
                </a:solidFill>
                <a:latin typeface="Calibri" pitchFamily="34" charset="0"/>
              </a:rPr>
              <a:t>16</a:t>
            </a:r>
            <a:r>
              <a:rPr lang="ja-JP" altLang="en-US" sz="2400" b="1" dirty="0">
                <a:solidFill>
                  <a:schemeClr val="bg1"/>
                </a:solidFill>
                <a:latin typeface="Calibri" pitchFamily="34" charset="0"/>
              </a:rPr>
              <a:t>台</a:t>
            </a:r>
            <a:r>
              <a:rPr lang="ja-JP" altLang="en-US" sz="2400" b="1" dirty="0">
                <a:solidFill>
                  <a:srgbClr val="FFFF00"/>
                </a:solidFill>
                <a:latin typeface="Calibri" pitchFamily="34" charset="0"/>
              </a:rPr>
              <a:t>　　</a:t>
            </a:r>
            <a:r>
              <a:rPr lang="ja-JP" altLang="en-US" sz="2400" dirty="0">
                <a:solidFill>
                  <a:srgbClr val="FFFF00"/>
                </a:solidFill>
                <a:latin typeface="Calibri" pitchFamily="34" charset="0"/>
              </a:rPr>
              <a:t>　　</a:t>
            </a:r>
            <a:endParaRPr lang="en-US" altLang="ja-JP" sz="24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7651" name="テキスト ボックス 5"/>
          <p:cNvSpPr txBox="1">
            <a:spLocks noChangeArrowheads="1"/>
          </p:cNvSpPr>
          <p:nvPr/>
        </p:nvSpPr>
        <p:spPr bwMode="auto">
          <a:xfrm>
            <a:off x="420688" y="5157788"/>
            <a:ext cx="83089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3600">
                <a:solidFill>
                  <a:schemeClr val="bg1"/>
                </a:solidFill>
                <a:latin typeface="Calibri" pitchFamily="34" charset="0"/>
              </a:rPr>
              <a:t>ここで算出されたエアコンの台数は、</a:t>
            </a:r>
            <a:endParaRPr lang="en-US" altLang="ja-JP" sz="360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ja-JP" altLang="en-US" sz="3600">
                <a:solidFill>
                  <a:srgbClr val="00FF00"/>
                </a:solidFill>
                <a:latin typeface="Calibri" pitchFamily="34" charset="0"/>
              </a:rPr>
              <a:t>横幅（</a:t>
            </a:r>
            <a:r>
              <a:rPr lang="en-US" altLang="ja-JP" sz="3600">
                <a:solidFill>
                  <a:srgbClr val="00FF00"/>
                </a:solidFill>
                <a:latin typeface="Calibri" pitchFamily="34" charset="0"/>
              </a:rPr>
              <a:t>1m</a:t>
            </a:r>
            <a:r>
              <a:rPr lang="ja-JP" altLang="en-US" sz="3600">
                <a:solidFill>
                  <a:srgbClr val="00FF00"/>
                </a:solidFill>
                <a:latin typeface="Calibri" pitchFamily="34" charset="0"/>
              </a:rPr>
              <a:t>）</a:t>
            </a:r>
            <a:r>
              <a:rPr lang="en-US" altLang="ja-JP" sz="3600">
                <a:solidFill>
                  <a:srgbClr val="00FF00"/>
                </a:solidFill>
                <a:latin typeface="Calibri" pitchFamily="34" charset="0"/>
              </a:rPr>
              <a:t>×</a:t>
            </a:r>
            <a:r>
              <a:rPr lang="ja-JP" altLang="en-US" sz="3600">
                <a:solidFill>
                  <a:srgbClr val="00FF00"/>
                </a:solidFill>
                <a:latin typeface="Calibri" pitchFamily="34" charset="0"/>
              </a:rPr>
              <a:t>冷気層厚さ（</a:t>
            </a:r>
            <a:r>
              <a:rPr lang="en-US" altLang="ja-JP" sz="3600">
                <a:solidFill>
                  <a:srgbClr val="00FF00"/>
                </a:solidFill>
                <a:latin typeface="Calibri" pitchFamily="34" charset="0"/>
              </a:rPr>
              <a:t>h</a:t>
            </a:r>
            <a:r>
              <a:rPr lang="ja-JP" altLang="en-US" sz="3600">
                <a:solidFill>
                  <a:srgbClr val="00FF00"/>
                </a:solidFill>
                <a:latin typeface="Calibri" pitchFamily="34" charset="0"/>
              </a:rPr>
              <a:t>）の断面内の値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図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3175" y="2741613"/>
            <a:ext cx="3243263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テキスト ボックス 1"/>
          <p:cNvSpPr txBox="1">
            <a:spLocks noChangeArrowheads="1"/>
          </p:cNvSpPr>
          <p:nvPr/>
        </p:nvSpPr>
        <p:spPr bwMode="auto">
          <a:xfrm>
            <a:off x="2427700" y="171450"/>
            <a:ext cx="4264309" cy="64633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latin typeface="Calibri" pitchFamily="34" charset="0"/>
              </a:rPr>
              <a:t>園全体からの冷却量</a:t>
            </a:r>
          </a:p>
        </p:txBody>
      </p:sp>
      <p:sp>
        <p:nvSpPr>
          <p:cNvPr id="28675" name="テキスト ボックス 3"/>
          <p:cNvSpPr txBox="1">
            <a:spLocks noChangeArrowheads="1"/>
          </p:cNvSpPr>
          <p:nvPr/>
        </p:nvSpPr>
        <p:spPr bwMode="auto">
          <a:xfrm>
            <a:off x="313095" y="833438"/>
            <a:ext cx="848020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2800" b="1" dirty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園の周囲境界で観測された、</a:t>
            </a:r>
            <a:endParaRPr lang="en-US" altLang="ja-JP" sz="2800" b="1" dirty="0">
              <a:solidFill>
                <a:schemeClr val="bg1"/>
              </a:solidFill>
              <a:latin typeface="ＭＳ ゴシック" pitchFamily="49" charset="-128"/>
              <a:ea typeface="ＭＳ ゴシック" pitchFamily="49" charset="-128"/>
            </a:endParaRPr>
          </a:p>
          <a:p>
            <a:pPr algn="ctr"/>
            <a:r>
              <a:rPr lang="ja-JP" altLang="en-US" sz="2800" b="1" dirty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各地点の冷却量の平均をとり、</a:t>
            </a:r>
            <a:endParaRPr lang="en-US" altLang="ja-JP" sz="2800" b="1" dirty="0">
              <a:solidFill>
                <a:schemeClr val="bg1"/>
              </a:solidFill>
              <a:latin typeface="ＭＳ ゴシック" pitchFamily="49" charset="-128"/>
              <a:ea typeface="ＭＳ ゴシック" pitchFamily="49" charset="-128"/>
            </a:endParaRPr>
          </a:p>
          <a:p>
            <a:pPr algn="ctr"/>
            <a:r>
              <a:rPr lang="ja-JP" altLang="en-US" sz="2800" b="1" dirty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その値に冷気流出地点の周長を乗じて算出できる。</a:t>
            </a:r>
            <a:endParaRPr lang="en-US" altLang="ja-JP" sz="2800" b="1" dirty="0">
              <a:solidFill>
                <a:schemeClr val="bg1"/>
              </a:solidFill>
              <a:latin typeface="ＭＳ ゴシック" pitchFamily="49" charset="-128"/>
              <a:ea typeface="ＭＳ ゴシック" pitchFamily="49" charset="-128"/>
            </a:endParaRPr>
          </a:p>
          <a:p>
            <a:pPr algn="ctr"/>
            <a:r>
              <a:rPr lang="ja-JP" altLang="en-US" sz="2800" b="1" dirty="0" smtClean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（冷気</a:t>
            </a:r>
            <a:r>
              <a:rPr lang="ja-JP" altLang="en-US" sz="2800" b="1" dirty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流出が認められなかった</a:t>
            </a:r>
            <a:r>
              <a:rPr lang="ja-JP" altLang="en-US" sz="2800" b="1" dirty="0" smtClean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地点は含めない）</a:t>
            </a:r>
            <a:endParaRPr lang="en-US" altLang="ja-JP" sz="2800" b="1" dirty="0">
              <a:solidFill>
                <a:schemeClr val="bg1"/>
              </a:solidFill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9" name="二等辺三角形 8"/>
          <p:cNvSpPr>
            <a:spLocks/>
          </p:cNvSpPr>
          <p:nvPr/>
        </p:nvSpPr>
        <p:spPr bwMode="auto">
          <a:xfrm>
            <a:off x="2630488" y="2798763"/>
            <a:ext cx="1420812" cy="1757362"/>
          </a:xfrm>
          <a:custGeom>
            <a:avLst/>
            <a:gdLst>
              <a:gd name="T0" fmla="*/ 0 w 895"/>
              <a:gd name="T1" fmla="*/ 2147483647 h 1107"/>
              <a:gd name="T2" fmla="*/ 2147483647 w 895"/>
              <a:gd name="T3" fmla="*/ 0 h 1107"/>
              <a:gd name="T4" fmla="*/ 2147483647 w 895"/>
              <a:gd name="T5" fmla="*/ 2147483647 h 1107"/>
              <a:gd name="T6" fmla="*/ 0 w 895"/>
              <a:gd name="T7" fmla="*/ 2147483647 h 1107"/>
              <a:gd name="T8" fmla="*/ 0 60000 65536"/>
              <a:gd name="T9" fmla="*/ 0 60000 65536"/>
              <a:gd name="T10" fmla="*/ 0 60000 65536"/>
              <a:gd name="T11" fmla="*/ 0 60000 65536"/>
              <a:gd name="T12" fmla="*/ 0 w 895"/>
              <a:gd name="T13" fmla="*/ 0 h 1107"/>
              <a:gd name="T14" fmla="*/ 895 w 895"/>
              <a:gd name="T15" fmla="*/ 1107 h 110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95" h="1107">
                <a:moveTo>
                  <a:pt x="0" y="549"/>
                </a:moveTo>
                <a:lnTo>
                  <a:pt x="541" y="0"/>
                </a:lnTo>
                <a:lnTo>
                  <a:pt x="895" y="1107"/>
                </a:lnTo>
                <a:lnTo>
                  <a:pt x="0" y="549"/>
                </a:lnTo>
                <a:close/>
              </a:path>
            </a:pathLst>
          </a:custGeom>
          <a:solidFill>
            <a:srgbClr val="FC3210">
              <a:alpha val="69019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ja-JP" altLang="en-US"/>
          </a:p>
        </p:txBody>
      </p:sp>
      <p:grpSp>
        <p:nvGrpSpPr>
          <p:cNvPr id="4" name="グループ化 3"/>
          <p:cNvGrpSpPr/>
          <p:nvPr/>
        </p:nvGrpSpPr>
        <p:grpSpPr>
          <a:xfrm>
            <a:off x="137080" y="2928934"/>
            <a:ext cx="8845550" cy="3231654"/>
            <a:chOff x="137080" y="2928934"/>
            <a:chExt cx="8845550" cy="3231654"/>
          </a:xfrm>
        </p:grpSpPr>
        <p:grpSp>
          <p:nvGrpSpPr>
            <p:cNvPr id="2" name="グループ化 1"/>
            <p:cNvGrpSpPr/>
            <p:nvPr/>
          </p:nvGrpSpPr>
          <p:grpSpPr>
            <a:xfrm>
              <a:off x="137080" y="2928934"/>
              <a:ext cx="8845550" cy="3231654"/>
              <a:chOff x="137080" y="2928934"/>
              <a:chExt cx="8845550" cy="3231654"/>
            </a:xfrm>
          </p:grpSpPr>
          <p:sp>
            <p:nvSpPr>
              <p:cNvPr id="3" name="テキスト ボックス 2"/>
              <p:cNvSpPr txBox="1"/>
              <p:nvPr/>
            </p:nvSpPr>
            <p:spPr>
              <a:xfrm>
                <a:off x="137080" y="2928934"/>
                <a:ext cx="8845550" cy="323165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ja-JP" altLang="en-US" sz="2000" b="1" dirty="0" smtClean="0"/>
                  <a:t>　　　　　各地点冷気量の平均　　　　　周長　　冷気流出地点数割合</a:t>
                </a:r>
                <a:endParaRPr lang="en-US" altLang="ja-JP" sz="2000" b="1" dirty="0" smtClean="0"/>
              </a:p>
              <a:p>
                <a:pPr>
                  <a:defRPr/>
                </a:pPr>
                <a:endParaRPr lang="en-US" altLang="ja-JP" sz="2000" b="1" dirty="0"/>
              </a:p>
              <a:p>
                <a:pPr>
                  <a:defRPr/>
                </a:pPr>
                <a:r>
                  <a:rPr lang="en-US" altLang="ja-JP" sz="2000" b="1" dirty="0"/>
                  <a:t>12</a:t>
                </a:r>
                <a:r>
                  <a:rPr lang="ja-JP" altLang="en-US" sz="2000" b="1" dirty="0"/>
                  <a:t>時間</a:t>
                </a:r>
                <a:r>
                  <a:rPr lang="ja-JP" altLang="en-US" sz="2000" b="1" dirty="0" smtClean="0"/>
                  <a:t>平均　　　</a:t>
                </a:r>
                <a:r>
                  <a:rPr lang="en-US" altLang="ja-JP" sz="2200" b="1" dirty="0" smtClean="0"/>
                  <a:t>7.97</a:t>
                </a:r>
                <a:r>
                  <a:rPr lang="en-US" altLang="ja-JP" sz="2000" b="1" dirty="0" smtClean="0"/>
                  <a:t>kW</a:t>
                </a:r>
                <a:r>
                  <a:rPr lang="ja-JP" altLang="en-US" sz="2000" b="1" dirty="0" smtClean="0"/>
                  <a:t>　　　</a:t>
                </a:r>
                <a:r>
                  <a:rPr lang="en-US" altLang="ja-JP" sz="2000" b="1" dirty="0" smtClean="0"/>
                  <a:t>×</a:t>
                </a:r>
                <a:r>
                  <a:rPr lang="ja-JP" altLang="en-US" sz="2000" b="1" dirty="0" smtClean="0"/>
                  <a:t>　　　</a:t>
                </a:r>
                <a:r>
                  <a:rPr lang="en-US" altLang="ja-JP" sz="2200" b="1" dirty="0" smtClean="0"/>
                  <a:t>1990</a:t>
                </a:r>
                <a:r>
                  <a:rPr lang="en-US" altLang="ja-JP" sz="2000" b="1" dirty="0" smtClean="0"/>
                  <a:t>m</a:t>
                </a:r>
                <a:r>
                  <a:rPr lang="ja-JP" altLang="en-US" sz="2000" b="1" dirty="0" smtClean="0"/>
                  <a:t>　　　</a:t>
                </a:r>
                <a:r>
                  <a:rPr lang="en-US" altLang="ja-JP" sz="2000" b="1" dirty="0" smtClean="0"/>
                  <a:t>×</a:t>
                </a:r>
                <a:r>
                  <a:rPr lang="ja-JP" altLang="en-US" sz="2000" b="1" dirty="0" smtClean="0"/>
                  <a:t>　　　　　　＝　　</a:t>
                </a:r>
                <a:r>
                  <a:rPr lang="en-US" altLang="ja-JP" sz="2400" b="1" dirty="0" smtClean="0"/>
                  <a:t>13950</a:t>
                </a:r>
                <a:r>
                  <a:rPr lang="en-US" altLang="ja-JP" sz="2000" b="1" dirty="0" smtClean="0"/>
                  <a:t>kW</a:t>
                </a:r>
                <a:endParaRPr lang="en-US" altLang="ja-JP" sz="2000" b="1" dirty="0"/>
              </a:p>
              <a:p>
                <a:pPr>
                  <a:defRPr/>
                </a:pPr>
                <a:r>
                  <a:rPr lang="ja-JP" altLang="en-US" sz="2000" b="1" dirty="0"/>
                  <a:t>　         </a:t>
                </a:r>
                <a:endParaRPr lang="en-US" altLang="ja-JP" sz="2000" b="1" dirty="0"/>
              </a:p>
              <a:p>
                <a:pPr>
                  <a:defRPr/>
                </a:pPr>
                <a:r>
                  <a:rPr lang="ja-JP" altLang="en-US" sz="2000" b="1" dirty="0"/>
                  <a:t>　　　最大　　　 </a:t>
                </a:r>
                <a:r>
                  <a:rPr lang="ja-JP" altLang="en-US" sz="2000" b="1" dirty="0" smtClean="0"/>
                  <a:t>　</a:t>
                </a:r>
                <a:r>
                  <a:rPr lang="en-US" altLang="ja-JP" sz="2200" b="1" dirty="0" smtClean="0"/>
                  <a:t>13.6</a:t>
                </a:r>
                <a:r>
                  <a:rPr lang="en-US" altLang="ja-JP" sz="2000" b="1" dirty="0" smtClean="0"/>
                  <a:t>kW</a:t>
                </a:r>
                <a:r>
                  <a:rPr lang="ja-JP" altLang="en-US" sz="2000" b="1" dirty="0" smtClean="0"/>
                  <a:t>　　　</a:t>
                </a:r>
                <a:r>
                  <a:rPr lang="en-US" altLang="ja-JP" sz="2000" b="1" dirty="0" smtClean="0"/>
                  <a:t>×</a:t>
                </a:r>
                <a:r>
                  <a:rPr lang="ja-JP" altLang="en-US" sz="2000" b="1" dirty="0" smtClean="0"/>
                  <a:t>　　　</a:t>
                </a:r>
                <a:r>
                  <a:rPr lang="en-US" altLang="ja-JP" sz="2200" b="1" dirty="0" smtClean="0"/>
                  <a:t>1990m</a:t>
                </a:r>
                <a:r>
                  <a:rPr lang="ja-JP" altLang="en-US" sz="2000" b="1" dirty="0" smtClean="0"/>
                  <a:t>　　　</a:t>
                </a:r>
                <a:r>
                  <a:rPr lang="en-US" altLang="ja-JP" sz="2000" b="1" dirty="0" smtClean="0"/>
                  <a:t>×</a:t>
                </a:r>
                <a:r>
                  <a:rPr lang="ja-JP" altLang="en-US" sz="2000" b="1" dirty="0" smtClean="0"/>
                  <a:t>　　　　　　＝　　</a:t>
                </a:r>
                <a:r>
                  <a:rPr lang="en-US" altLang="ja-JP" sz="2400" b="1" dirty="0" smtClean="0"/>
                  <a:t>23802</a:t>
                </a:r>
                <a:r>
                  <a:rPr lang="en-US" altLang="ja-JP" sz="2000" b="1" dirty="0" smtClean="0"/>
                  <a:t>kW</a:t>
                </a:r>
                <a:endParaRPr lang="en-US" altLang="ja-JP" sz="2000" b="1" dirty="0"/>
              </a:p>
              <a:p>
                <a:pPr>
                  <a:defRPr/>
                </a:pPr>
                <a:endParaRPr lang="en-US" altLang="ja-JP" sz="2000" b="1" dirty="0"/>
              </a:p>
              <a:p>
                <a:pPr>
                  <a:defRPr/>
                </a:pPr>
                <a:r>
                  <a:rPr lang="ja-JP" altLang="en-US" sz="2000" b="1" dirty="0"/>
                  <a:t>　　　　　　　　　　　　　　　　</a:t>
                </a:r>
                <a:r>
                  <a:rPr lang="ja-JP" altLang="en-US" sz="2000" b="1" dirty="0" smtClean="0"/>
                  <a:t>　　　　</a:t>
                </a:r>
                <a:r>
                  <a:rPr lang="en-US" altLang="ja-JP" sz="2000" b="1" dirty="0" smtClean="0"/>
                  <a:t>13950 kW</a:t>
                </a:r>
                <a:r>
                  <a:rPr lang="ja-JP" altLang="en-US" sz="2000" b="1" dirty="0"/>
                  <a:t>　　</a:t>
                </a:r>
                <a:r>
                  <a:rPr lang="en-US" altLang="ja-JP" sz="2000" b="1" dirty="0"/>
                  <a:t>÷</a:t>
                </a:r>
                <a:r>
                  <a:rPr lang="ja-JP" altLang="en-US" sz="2000" b="1" dirty="0"/>
                  <a:t>　　</a:t>
                </a:r>
                <a:r>
                  <a:rPr lang="en-US" altLang="ja-JP" sz="2000" b="1" dirty="0"/>
                  <a:t>2.2kW </a:t>
                </a:r>
                <a:r>
                  <a:rPr lang="ja-JP" altLang="en-US" sz="2000" b="1" dirty="0"/>
                  <a:t>　　＝　　</a:t>
                </a:r>
                <a:r>
                  <a:rPr lang="ja-JP" altLang="en-US" sz="2800" b="1" dirty="0"/>
                  <a:t>  </a:t>
                </a:r>
                <a:r>
                  <a:rPr lang="en-US" altLang="ja-JP" sz="2800" b="1" dirty="0"/>
                  <a:t>6340</a:t>
                </a:r>
                <a:r>
                  <a:rPr lang="ja-JP" altLang="en-US" sz="2000" b="1" dirty="0"/>
                  <a:t>台</a:t>
                </a:r>
                <a:endParaRPr lang="en-US" altLang="ja-JP" sz="2000" b="1" dirty="0"/>
              </a:p>
              <a:p>
                <a:pPr>
                  <a:defRPr/>
                </a:pPr>
                <a:r>
                  <a:rPr lang="ja-JP" altLang="en-US" sz="2000" b="1" dirty="0"/>
                  <a:t>エアコンの</a:t>
                </a:r>
                <a:r>
                  <a:rPr lang="ja-JP" altLang="en-US" sz="2000" b="1" dirty="0" smtClean="0"/>
                  <a:t>台数</a:t>
                </a:r>
                <a:endParaRPr lang="en-US" altLang="ja-JP" sz="2000" b="1" dirty="0"/>
              </a:p>
              <a:p>
                <a:pPr>
                  <a:defRPr/>
                </a:pPr>
                <a:r>
                  <a:rPr lang="ja-JP" altLang="en-US" sz="2000" b="1" dirty="0"/>
                  <a:t>　　　　　　　　　　　　　　　　</a:t>
                </a:r>
                <a:r>
                  <a:rPr lang="ja-JP" altLang="en-US" sz="2000" b="1" dirty="0" smtClean="0"/>
                  <a:t>　　　　</a:t>
                </a:r>
                <a:r>
                  <a:rPr lang="en-US" altLang="ja-JP" sz="2000" b="1" dirty="0" smtClean="0"/>
                  <a:t>23802 kW</a:t>
                </a:r>
                <a:r>
                  <a:rPr lang="ja-JP" altLang="en-US" sz="2000" b="1" dirty="0"/>
                  <a:t>　　</a:t>
                </a:r>
                <a:r>
                  <a:rPr lang="en-US" altLang="ja-JP" sz="2000" b="1" dirty="0"/>
                  <a:t>÷</a:t>
                </a:r>
                <a:r>
                  <a:rPr lang="ja-JP" altLang="en-US" sz="2000" b="1" dirty="0"/>
                  <a:t>　　</a:t>
                </a:r>
                <a:r>
                  <a:rPr lang="en-US" altLang="ja-JP" sz="2000" b="1" dirty="0"/>
                  <a:t>2.2kW</a:t>
                </a:r>
                <a:r>
                  <a:rPr lang="ja-JP" altLang="en-US" sz="2000" b="1" dirty="0"/>
                  <a:t>　　 ＝　　</a:t>
                </a:r>
                <a:r>
                  <a:rPr lang="en-US" altLang="ja-JP" sz="2800" b="1" dirty="0"/>
                  <a:t>10819</a:t>
                </a:r>
                <a:r>
                  <a:rPr lang="ja-JP" altLang="en-US" sz="2000" b="1" dirty="0"/>
                  <a:t>台</a:t>
                </a:r>
              </a:p>
            </p:txBody>
          </p:sp>
          <p:sp>
            <p:nvSpPr>
              <p:cNvPr id="7" name="テキスト ボックス 6"/>
              <p:cNvSpPr txBox="1"/>
              <p:nvPr/>
            </p:nvSpPr>
            <p:spPr>
              <a:xfrm>
                <a:off x="5786446" y="3468164"/>
                <a:ext cx="461665" cy="660309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en-US" altLang="ja-JP" b="1" dirty="0" smtClean="0"/>
                  <a:t>7|8</a:t>
                </a:r>
                <a:endParaRPr kumimoji="1" lang="ja-JP" altLang="en-US" b="1" dirty="0"/>
              </a:p>
            </p:txBody>
          </p:sp>
          <p:sp>
            <p:nvSpPr>
              <p:cNvPr id="8" name="テキスト ボックス 7"/>
              <p:cNvSpPr txBox="1"/>
              <p:nvPr/>
            </p:nvSpPr>
            <p:spPr>
              <a:xfrm>
                <a:off x="5786446" y="4161028"/>
                <a:ext cx="461665" cy="660309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en-US" altLang="ja-JP" b="1" dirty="0" smtClean="0"/>
                  <a:t>7|8</a:t>
                </a:r>
                <a:endParaRPr kumimoji="1" lang="ja-JP" altLang="en-US" b="1" dirty="0"/>
              </a:p>
            </p:txBody>
          </p:sp>
        </p:grpSp>
        <p:sp>
          <p:nvSpPr>
            <p:cNvPr id="10" name="テキスト ボックス 9"/>
            <p:cNvSpPr txBox="1"/>
            <p:nvPr/>
          </p:nvSpPr>
          <p:spPr>
            <a:xfrm>
              <a:off x="1892145" y="4955934"/>
              <a:ext cx="14766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>
                  <a:latin typeface="+mn-ea"/>
                  <a:ea typeface="+mn-ea"/>
                </a:rPr>
                <a:t>12</a:t>
              </a:r>
              <a:r>
                <a:rPr kumimoji="1" lang="ja-JP" altLang="en-US" sz="2000" b="1" dirty="0" smtClean="0">
                  <a:latin typeface="+mn-ea"/>
                  <a:ea typeface="+mn-ea"/>
                </a:rPr>
                <a:t>時間平均</a:t>
              </a:r>
              <a:endParaRPr kumimoji="1" lang="ja-JP" altLang="en-US" sz="2000" b="1" dirty="0">
                <a:latin typeface="+mn-ea"/>
                <a:ea typeface="+mn-ea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2281674" y="5715016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 dirty="0" smtClean="0"/>
                <a:t>最大</a:t>
              </a:r>
              <a:endParaRPr kumimoji="1" lang="ja-JP" altLang="en-US" sz="2000" b="1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タイトル 1"/>
          <p:cNvSpPr txBox="1">
            <a:spLocks/>
          </p:cNvSpPr>
          <p:nvPr/>
        </p:nvSpPr>
        <p:spPr bwMode="auto">
          <a:xfrm>
            <a:off x="395288" y="476250"/>
            <a:ext cx="16668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ja-JP" altLang="en-US" sz="4000" dirty="0">
                <a:solidFill>
                  <a:schemeClr val="bg1"/>
                </a:solidFill>
                <a:latin typeface="Calibri" pitchFamily="34" charset="0"/>
              </a:rPr>
              <a:t>まとめ</a:t>
            </a:r>
          </a:p>
        </p:txBody>
      </p:sp>
      <p:sp>
        <p:nvSpPr>
          <p:cNvPr id="29698" name="テキスト ボックス 2"/>
          <p:cNvSpPr txBox="1">
            <a:spLocks noChangeArrowheads="1"/>
          </p:cNvSpPr>
          <p:nvPr/>
        </p:nvSpPr>
        <p:spPr bwMode="auto">
          <a:xfrm>
            <a:off x="193229" y="2003698"/>
            <a:ext cx="8713787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ja-JP" altLang="ja-JP" sz="3400" dirty="0">
                <a:solidFill>
                  <a:schemeClr val="bg1"/>
                </a:solidFill>
                <a:latin typeface="Calibri" pitchFamily="34" charset="0"/>
              </a:rPr>
              <a:t>解析日の観測時間中</a:t>
            </a:r>
            <a:r>
              <a:rPr lang="ja-JP" altLang="ja-JP" sz="3400" dirty="0" smtClean="0">
                <a:solidFill>
                  <a:schemeClr val="bg1"/>
                </a:solidFill>
                <a:latin typeface="Calibri" pitchFamily="34" charset="0"/>
              </a:rPr>
              <a:t>に</a:t>
            </a:r>
            <a:r>
              <a:rPr lang="ja-JP" altLang="en-US" sz="3400" dirty="0" smtClean="0">
                <a:solidFill>
                  <a:schemeClr val="bg1"/>
                </a:solidFill>
                <a:latin typeface="Calibri" pitchFamily="34" charset="0"/>
              </a:rPr>
              <a:t>、</a:t>
            </a:r>
            <a:r>
              <a:rPr lang="ja-JP" altLang="ja-JP" sz="3400" dirty="0" smtClean="0">
                <a:solidFill>
                  <a:schemeClr val="bg1"/>
                </a:solidFill>
                <a:latin typeface="Calibri" pitchFamily="34" charset="0"/>
              </a:rPr>
              <a:t>自然</a:t>
            </a:r>
            <a:r>
              <a:rPr lang="ja-JP" altLang="ja-JP" sz="3400" dirty="0">
                <a:solidFill>
                  <a:schemeClr val="bg1"/>
                </a:solidFill>
                <a:latin typeface="Calibri" pitchFamily="34" charset="0"/>
              </a:rPr>
              <a:t>教育園から流出した冷気</a:t>
            </a:r>
            <a:r>
              <a:rPr lang="ja-JP" altLang="en-US" sz="3400" dirty="0">
                <a:solidFill>
                  <a:schemeClr val="bg1"/>
                </a:solidFill>
                <a:latin typeface="Calibri" pitchFamily="34" charset="0"/>
              </a:rPr>
              <a:t>の市街地冷却量</a:t>
            </a:r>
            <a:r>
              <a:rPr lang="ja-JP" altLang="ja-JP" sz="3400" dirty="0" smtClean="0">
                <a:solidFill>
                  <a:schemeClr val="bg1"/>
                </a:solidFill>
                <a:latin typeface="Calibri" pitchFamily="34" charset="0"/>
              </a:rPr>
              <a:t>を</a:t>
            </a:r>
            <a:r>
              <a:rPr lang="ja-JP" altLang="en-US" sz="3400" dirty="0" smtClean="0">
                <a:solidFill>
                  <a:schemeClr val="bg1"/>
                </a:solidFill>
                <a:latin typeface="Calibri" pitchFamily="34" charset="0"/>
              </a:rPr>
              <a:t>、</a:t>
            </a:r>
            <a:r>
              <a:rPr lang="ja-JP" altLang="ja-JP" sz="3400" dirty="0" smtClean="0">
                <a:solidFill>
                  <a:schemeClr val="bg1"/>
                </a:solidFill>
                <a:latin typeface="Calibri" pitchFamily="34" charset="0"/>
              </a:rPr>
              <a:t>標準的</a:t>
            </a:r>
            <a:r>
              <a:rPr lang="ja-JP" altLang="ja-JP" sz="3400" dirty="0">
                <a:solidFill>
                  <a:schemeClr val="bg1"/>
                </a:solidFill>
                <a:latin typeface="Calibri" pitchFamily="34" charset="0"/>
              </a:rPr>
              <a:t>な家庭用エアコン（冷房能力</a:t>
            </a:r>
            <a:r>
              <a:rPr lang="en-US" altLang="ja-JP" sz="3400" dirty="0">
                <a:solidFill>
                  <a:schemeClr val="bg1"/>
                </a:solidFill>
                <a:latin typeface="Calibri" pitchFamily="34" charset="0"/>
              </a:rPr>
              <a:t>2.2kW</a:t>
            </a:r>
            <a:r>
              <a:rPr lang="ja-JP" altLang="ja-JP" sz="3400" dirty="0">
                <a:solidFill>
                  <a:schemeClr val="bg1"/>
                </a:solidFill>
                <a:latin typeface="Calibri" pitchFamily="34" charset="0"/>
              </a:rPr>
              <a:t>）の台数に換算すると、</a:t>
            </a:r>
            <a:endParaRPr lang="en-US" altLang="ja-JP" sz="3400" dirty="0">
              <a:solidFill>
                <a:schemeClr val="bg1"/>
              </a:solidFill>
              <a:latin typeface="Calibri" pitchFamily="34" charset="0"/>
            </a:endParaRPr>
          </a:p>
          <a:p>
            <a:pPr algn="just"/>
            <a:r>
              <a:rPr lang="ja-JP" altLang="en-US" sz="3400" dirty="0">
                <a:solidFill>
                  <a:schemeClr val="bg1"/>
                </a:solidFill>
                <a:latin typeface="Calibri" pitchFamily="34" charset="0"/>
              </a:rPr>
              <a:t>解析</a:t>
            </a:r>
            <a:r>
              <a:rPr lang="ja-JP" altLang="en-US" sz="3400" dirty="0" smtClean="0">
                <a:solidFill>
                  <a:schemeClr val="bg1"/>
                </a:solidFill>
                <a:latin typeface="Calibri" pitchFamily="34" charset="0"/>
              </a:rPr>
              <a:t>日すべて</a:t>
            </a:r>
            <a:r>
              <a:rPr lang="ja-JP" altLang="ja-JP" sz="3400" dirty="0" smtClean="0">
                <a:solidFill>
                  <a:schemeClr val="bg1"/>
                </a:solidFill>
                <a:latin typeface="Calibri" pitchFamily="34" charset="0"/>
              </a:rPr>
              <a:t>の</a:t>
            </a:r>
            <a:r>
              <a:rPr lang="ja-JP" altLang="en-US" sz="3400" dirty="0">
                <a:solidFill>
                  <a:schemeClr val="bg1"/>
                </a:solidFill>
                <a:latin typeface="Calibri" pitchFamily="34" charset="0"/>
              </a:rPr>
              <a:t>冷却</a:t>
            </a:r>
            <a:r>
              <a:rPr lang="ja-JP" altLang="ja-JP" sz="3400" dirty="0">
                <a:solidFill>
                  <a:schemeClr val="bg1"/>
                </a:solidFill>
                <a:latin typeface="Calibri" pitchFamily="34" charset="0"/>
              </a:rPr>
              <a:t>量の平均は</a:t>
            </a:r>
            <a:r>
              <a:rPr lang="ja-JP" altLang="ja-JP" sz="3400" dirty="0" smtClean="0">
                <a:solidFill>
                  <a:srgbClr val="00FF00"/>
                </a:solidFill>
                <a:latin typeface="Calibri" pitchFamily="34" charset="0"/>
              </a:rPr>
              <a:t>約</a:t>
            </a:r>
            <a:r>
              <a:rPr lang="en-US" altLang="ja-JP" sz="4800" dirty="0" smtClean="0">
                <a:solidFill>
                  <a:srgbClr val="00FF00"/>
                </a:solidFill>
                <a:latin typeface="Calibri" pitchFamily="34" charset="0"/>
              </a:rPr>
              <a:t>5000</a:t>
            </a:r>
            <a:r>
              <a:rPr lang="ja-JP" altLang="ja-JP" sz="3400" dirty="0" smtClean="0">
                <a:solidFill>
                  <a:srgbClr val="00FF00"/>
                </a:solidFill>
                <a:latin typeface="Calibri" pitchFamily="34" charset="0"/>
              </a:rPr>
              <a:t>台</a:t>
            </a:r>
            <a:r>
              <a:rPr lang="ja-JP" altLang="ja-JP" sz="3400" dirty="0">
                <a:solidFill>
                  <a:schemeClr val="bg1"/>
                </a:solidFill>
                <a:latin typeface="Calibri" pitchFamily="34" charset="0"/>
              </a:rPr>
              <a:t>、</a:t>
            </a:r>
            <a:endParaRPr lang="en-US" altLang="ja-JP" sz="3400" dirty="0">
              <a:solidFill>
                <a:schemeClr val="bg1"/>
              </a:solidFill>
              <a:latin typeface="Calibri" pitchFamily="34" charset="0"/>
            </a:endParaRPr>
          </a:p>
          <a:p>
            <a:pPr algn="just"/>
            <a:r>
              <a:rPr lang="ja-JP" altLang="ja-JP" sz="3400" dirty="0">
                <a:solidFill>
                  <a:schemeClr val="bg1"/>
                </a:solidFill>
                <a:latin typeface="Calibri" pitchFamily="34" charset="0"/>
              </a:rPr>
              <a:t>最大</a:t>
            </a:r>
            <a:r>
              <a:rPr lang="ja-JP" altLang="en-US" sz="3400" dirty="0" smtClean="0">
                <a:solidFill>
                  <a:schemeClr val="bg1"/>
                </a:solidFill>
                <a:latin typeface="Calibri" pitchFamily="34" charset="0"/>
              </a:rPr>
              <a:t>で</a:t>
            </a:r>
            <a:r>
              <a:rPr lang="ja-JP" altLang="ja-JP" sz="3400" dirty="0" smtClean="0">
                <a:solidFill>
                  <a:srgbClr val="00FF00"/>
                </a:solidFill>
                <a:latin typeface="Calibri" pitchFamily="34" charset="0"/>
              </a:rPr>
              <a:t>約</a:t>
            </a:r>
            <a:r>
              <a:rPr lang="en-US" altLang="ja-JP" sz="4800" dirty="0" smtClean="0">
                <a:solidFill>
                  <a:srgbClr val="00FF00"/>
                </a:solidFill>
                <a:latin typeface="Calibri" pitchFamily="34" charset="0"/>
              </a:rPr>
              <a:t>10000</a:t>
            </a:r>
            <a:r>
              <a:rPr lang="ja-JP" altLang="ja-JP" sz="3400" dirty="0" smtClean="0">
                <a:solidFill>
                  <a:srgbClr val="00FF00"/>
                </a:solidFill>
                <a:latin typeface="Calibri" pitchFamily="34" charset="0"/>
              </a:rPr>
              <a:t>台</a:t>
            </a:r>
            <a:r>
              <a:rPr lang="ja-JP" altLang="ja-JP" sz="3400" dirty="0">
                <a:solidFill>
                  <a:schemeClr val="bg1"/>
                </a:solidFill>
                <a:latin typeface="Calibri" pitchFamily="34" charset="0"/>
              </a:rPr>
              <a:t>に相当することが分かった</a:t>
            </a:r>
            <a:r>
              <a:rPr lang="ja-JP" altLang="ja-JP" sz="3400" dirty="0" smtClean="0">
                <a:solidFill>
                  <a:schemeClr val="bg1"/>
                </a:solidFill>
                <a:latin typeface="Calibri" pitchFamily="34" charset="0"/>
              </a:rPr>
              <a:t>。</a:t>
            </a:r>
            <a:endParaRPr lang="en-US" altLang="ja-JP" sz="3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466" b="24891"/>
          <a:stretch/>
        </p:blipFill>
        <p:spPr bwMode="auto">
          <a:xfrm>
            <a:off x="0" y="720763"/>
            <a:ext cx="9142413" cy="443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テキスト ボックス 6"/>
          <p:cNvSpPr txBox="1">
            <a:spLocks noChangeArrowheads="1"/>
          </p:cNvSpPr>
          <p:nvPr/>
        </p:nvSpPr>
        <p:spPr bwMode="auto">
          <a:xfrm>
            <a:off x="502754" y="5300176"/>
            <a:ext cx="7957678" cy="138499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ja-JP" altLang="en-US" sz="2800" b="1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昨年度までの研究成果から</a:t>
            </a:r>
            <a:r>
              <a:rPr lang="ja-JP" altLang="en-US" sz="2800" b="1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、自然</a:t>
            </a:r>
            <a:r>
              <a:rPr lang="ja-JP" altLang="en-US" sz="2800" b="1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教育園</a:t>
            </a:r>
            <a:r>
              <a:rPr lang="ja-JP" altLang="en-US" sz="2800" b="1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で夜間生成された冷気が周辺</a:t>
            </a:r>
            <a:r>
              <a:rPr lang="ja-JP" altLang="en-US" sz="2800" b="1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市街地へ流出し</a:t>
            </a:r>
            <a:r>
              <a:rPr lang="ja-JP" altLang="en-US" sz="2800" b="1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、市街地</a:t>
            </a:r>
            <a:r>
              <a:rPr lang="ja-JP" altLang="en-US" sz="2800" b="1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を冷やしていること</a:t>
            </a:r>
            <a:r>
              <a:rPr lang="ja-JP" altLang="en-US" sz="2800" b="1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が明らか</a:t>
            </a:r>
            <a:r>
              <a:rPr lang="ja-JP" altLang="en-US" sz="2800" b="1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になって</a:t>
            </a:r>
            <a:r>
              <a:rPr lang="ja-JP" altLang="en-US" sz="2800" b="1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いる。</a:t>
            </a:r>
            <a:endParaRPr lang="ja-JP" altLang="en-US" sz="2800" b="1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537363" y="908720"/>
            <a:ext cx="6067688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b="1" dirty="0"/>
              <a:t>自然教育</a:t>
            </a:r>
            <a:r>
              <a:rPr lang="ja-JP" altLang="en-US" sz="3200" b="1" dirty="0" smtClean="0"/>
              <a:t>園 </a:t>
            </a:r>
            <a:r>
              <a:rPr lang="ja-JP" altLang="en-US" sz="3200" b="1" dirty="0"/>
              <a:t>（</a:t>
            </a:r>
            <a:r>
              <a:rPr lang="ja-JP" altLang="en-US" sz="3200" b="1" dirty="0" smtClean="0"/>
              <a:t>東京都港区白金台）</a:t>
            </a:r>
            <a:endParaRPr lang="en-US" altLang="ja-JP" sz="3200" b="1" dirty="0" smtClean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45408" y="19885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>
                <a:solidFill>
                  <a:schemeClr val="bg1"/>
                </a:solidFill>
              </a:rPr>
              <a:t>研究背景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12"/>
          <p:cNvSpPr txBox="1">
            <a:spLocks noChangeArrowheads="1"/>
          </p:cNvSpPr>
          <p:nvPr/>
        </p:nvSpPr>
        <p:spPr bwMode="auto">
          <a:xfrm>
            <a:off x="4355976" y="4437112"/>
            <a:ext cx="4493539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2800" dirty="0">
                <a:latin typeface="ＭＳ ゴシック" pitchFamily="49" charset="-128"/>
                <a:ea typeface="ＭＳ ゴシック" pitchFamily="49" charset="-128"/>
              </a:rPr>
              <a:t>面積</a:t>
            </a:r>
            <a:r>
              <a:rPr lang="en-US" altLang="ja-JP" sz="2800" dirty="0">
                <a:latin typeface="ＭＳ ゴシック" pitchFamily="49" charset="-128"/>
                <a:ea typeface="ＭＳ ゴシック" pitchFamily="49" charset="-128"/>
              </a:rPr>
              <a:t>(20ha</a:t>
            </a:r>
            <a:r>
              <a:rPr lang="en-US" altLang="ja-JP" sz="2800" dirty="0" smtClean="0">
                <a:latin typeface="ＭＳ ゴシック" pitchFamily="49" charset="-128"/>
                <a:ea typeface="ＭＳ ゴシック" pitchFamily="49" charset="-128"/>
              </a:rPr>
              <a:t>)</a:t>
            </a:r>
            <a:r>
              <a:rPr lang="ja-JP" altLang="en-US" sz="2800" dirty="0">
                <a:latin typeface="ＭＳ ゴシック" pitchFamily="49" charset="-128"/>
                <a:ea typeface="ＭＳ ゴシック" pitchFamily="49" charset="-128"/>
              </a:rPr>
              <a:t> </a:t>
            </a:r>
            <a:r>
              <a:rPr lang="ja-JP" altLang="en-US" sz="2800" dirty="0" smtClean="0">
                <a:latin typeface="ＭＳ ゴシック" pitchFamily="49" charset="-128"/>
                <a:ea typeface="ＭＳ ゴシック" pitchFamily="49" charset="-128"/>
              </a:rPr>
              <a:t>周</a:t>
            </a:r>
            <a:r>
              <a:rPr lang="ja-JP" altLang="en-US" sz="2800" dirty="0">
                <a:latin typeface="ＭＳ ゴシック" pitchFamily="49" charset="-128"/>
                <a:ea typeface="ＭＳ ゴシック" pitchFamily="49" charset="-128"/>
              </a:rPr>
              <a:t>長（</a:t>
            </a:r>
            <a:r>
              <a:rPr lang="en-US" altLang="ja-JP" sz="2800" dirty="0" smtClean="0">
                <a:latin typeface="ＭＳ ゴシック" pitchFamily="49" charset="-128"/>
                <a:ea typeface="ＭＳ ゴシック" pitchFamily="49" charset="-128"/>
              </a:rPr>
              <a:t>1.99km</a:t>
            </a:r>
            <a:r>
              <a:rPr lang="en-US" altLang="ja-JP" sz="2800" dirty="0">
                <a:latin typeface="ＭＳ ゴシック" pitchFamily="49" charset="-128"/>
                <a:ea typeface="ＭＳ ゴシック" pitchFamily="49" charset="-128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0128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図 4"/>
          <p:cNvPicPr>
            <a:picLocks noChangeAspect="1"/>
          </p:cNvPicPr>
          <p:nvPr/>
        </p:nvPicPr>
        <p:blipFill>
          <a:blip r:embed="rId3"/>
          <a:srcRect l="28714" t="2303" r="41646" b="14948"/>
          <a:stretch>
            <a:fillRect/>
          </a:stretch>
        </p:blipFill>
        <p:spPr bwMode="auto">
          <a:xfrm>
            <a:off x="428625" y="1000125"/>
            <a:ext cx="3541713" cy="567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円/楕円 10"/>
          <p:cNvSpPr/>
          <p:nvPr/>
        </p:nvSpPr>
        <p:spPr>
          <a:xfrm>
            <a:off x="2143125" y="2628900"/>
            <a:ext cx="142875" cy="142875"/>
          </a:xfrm>
          <a:prstGeom prst="ellipse">
            <a:avLst/>
          </a:prstGeom>
          <a:solidFill>
            <a:srgbClr val="EC291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2428875" y="2286000"/>
            <a:ext cx="142875" cy="142875"/>
          </a:xfrm>
          <a:prstGeom prst="ellipse">
            <a:avLst/>
          </a:prstGeom>
          <a:solidFill>
            <a:srgbClr val="EC291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2700338" y="1871663"/>
            <a:ext cx="142875" cy="142875"/>
          </a:xfrm>
          <a:prstGeom prst="ellipse">
            <a:avLst/>
          </a:prstGeom>
          <a:solidFill>
            <a:srgbClr val="EC291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2928938" y="1500188"/>
            <a:ext cx="142875" cy="142875"/>
          </a:xfrm>
          <a:prstGeom prst="ellipse">
            <a:avLst/>
          </a:prstGeom>
          <a:solidFill>
            <a:srgbClr val="EC291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5" name="円/楕円 14"/>
          <p:cNvSpPr/>
          <p:nvPr/>
        </p:nvSpPr>
        <p:spPr>
          <a:xfrm>
            <a:off x="3143250" y="1143000"/>
            <a:ext cx="142875" cy="142875"/>
          </a:xfrm>
          <a:prstGeom prst="ellipse">
            <a:avLst/>
          </a:prstGeom>
          <a:solidFill>
            <a:srgbClr val="EC291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6" name="テキスト ボックス 15"/>
          <p:cNvSpPr txBox="1">
            <a:spLocks noChangeArrowheads="1"/>
          </p:cNvSpPr>
          <p:nvPr/>
        </p:nvSpPr>
        <p:spPr bwMode="auto">
          <a:xfrm>
            <a:off x="4224037" y="184815"/>
            <a:ext cx="4684131" cy="169277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ja-JP" altLang="en-US" sz="2600" b="1" dirty="0"/>
              <a:t>これまでの研究で</a:t>
            </a:r>
            <a:r>
              <a:rPr lang="ja-JP" altLang="en-US" sz="2600" b="1" dirty="0" smtClean="0"/>
              <a:t>は気温分布をもとに議論されていたため、冷気</a:t>
            </a:r>
            <a:r>
              <a:rPr lang="ja-JP" altLang="en-US" sz="2600" b="1" dirty="0"/>
              <a:t>の到達範囲</a:t>
            </a:r>
            <a:r>
              <a:rPr lang="ja-JP" altLang="en-US" sz="2600" b="1" dirty="0" smtClean="0"/>
              <a:t>しか把握していなかった。</a:t>
            </a:r>
            <a:endParaRPr lang="ja-JP" altLang="en-US" sz="2600" b="1" dirty="0"/>
          </a:p>
        </p:txBody>
      </p:sp>
      <p:sp>
        <p:nvSpPr>
          <p:cNvPr id="15369" name="テキスト ボックス 29"/>
          <p:cNvSpPr txBox="1">
            <a:spLocks noChangeArrowheads="1"/>
          </p:cNvSpPr>
          <p:nvPr/>
        </p:nvSpPr>
        <p:spPr bwMode="auto">
          <a:xfrm>
            <a:off x="785813" y="1285875"/>
            <a:ext cx="1407758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 b="1" dirty="0"/>
              <a:t>温度ロガー</a:t>
            </a:r>
          </a:p>
        </p:txBody>
      </p:sp>
      <p:cxnSp>
        <p:nvCxnSpPr>
          <p:cNvPr id="32" name="直線矢印コネクタ 31"/>
          <p:cNvCxnSpPr>
            <a:stCxn id="15369" idx="2"/>
          </p:cNvCxnSpPr>
          <p:nvPr/>
        </p:nvCxnSpPr>
        <p:spPr>
          <a:xfrm>
            <a:off x="1489692" y="1685985"/>
            <a:ext cx="867746" cy="60001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>
            <a:spLocks noChangeArrowheads="1"/>
          </p:cNvSpPr>
          <p:nvPr/>
        </p:nvSpPr>
        <p:spPr bwMode="auto">
          <a:xfrm>
            <a:off x="4222848" y="2014538"/>
            <a:ext cx="4680520" cy="249299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2600" b="1" dirty="0" smtClean="0">
                <a:latin typeface="ＭＳ ゴシック" pitchFamily="49" charset="-128"/>
                <a:ea typeface="ＭＳ ゴシック" pitchFamily="49" charset="-128"/>
              </a:rPr>
              <a:t>市街地の気温は、建物・自動車などの発熱源とすでに熱交換を行った結果の値であるため、気温分布から、緑地が市街地を冷やした冷却量を直接把握することはできない。</a:t>
            </a:r>
            <a:endParaRPr lang="en-US" altLang="ja-JP" sz="2600" b="1" dirty="0">
              <a:latin typeface="ＭＳ ゴシック" pitchFamily="49" charset="-128"/>
              <a:ea typeface="ＭＳ ゴシック" pitchFamily="49" charset="-128"/>
            </a:endParaRPr>
          </a:p>
        </p:txBody>
      </p:sp>
      <p:pic>
        <p:nvPicPr>
          <p:cNvPr id="153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-99571"/>
            <a:ext cx="8448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正方形/長方形 1"/>
          <p:cNvSpPr/>
          <p:nvPr/>
        </p:nvSpPr>
        <p:spPr>
          <a:xfrm>
            <a:off x="4267075" y="5382776"/>
            <a:ext cx="4572000" cy="129266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>
            <a:spAutoFit/>
          </a:bodyPr>
          <a:lstStyle/>
          <a:p>
            <a:r>
              <a:rPr lang="ja-JP" altLang="en-US" sz="2600" b="1" dirty="0" smtClean="0">
                <a:latin typeface="ＭＳ ゴシック" pitchFamily="49" charset="-128"/>
                <a:ea typeface="ＭＳ ゴシック" pitchFamily="49" charset="-128"/>
              </a:rPr>
              <a:t>本研究では、緑地が市街地を冷やした冷却量の</a:t>
            </a:r>
            <a:r>
              <a:rPr lang="ja-JP" altLang="en-US" sz="2600" b="1" dirty="0">
                <a:latin typeface="ＭＳ ゴシック" pitchFamily="49" charset="-128"/>
                <a:ea typeface="ＭＳ ゴシック" pitchFamily="49" charset="-128"/>
              </a:rPr>
              <a:t>把握</a:t>
            </a:r>
            <a:r>
              <a:rPr lang="ja-JP" altLang="en-US" sz="2600" b="1" dirty="0" smtClean="0">
                <a:latin typeface="ＭＳ ゴシック" pitchFamily="49" charset="-128"/>
                <a:ea typeface="ＭＳ ゴシック" pitchFamily="49" charset="-128"/>
              </a:rPr>
              <a:t>を</a:t>
            </a:r>
            <a:r>
              <a:rPr lang="ja-JP" altLang="en-US" sz="2600" b="1" dirty="0">
                <a:latin typeface="ＭＳ ゴシック" pitchFamily="49" charset="-128"/>
                <a:ea typeface="ＭＳ ゴシック" pitchFamily="49" charset="-128"/>
              </a:rPr>
              <a:t>目的</a:t>
            </a:r>
            <a:r>
              <a:rPr lang="ja-JP" altLang="en-US" sz="2600" b="1" dirty="0" smtClean="0">
                <a:latin typeface="ＭＳ ゴシック" pitchFamily="49" charset="-128"/>
                <a:ea typeface="ＭＳ ゴシック" pitchFamily="49" charset="-128"/>
              </a:rPr>
              <a:t>に実測を行った。</a:t>
            </a:r>
            <a:endParaRPr lang="ja-JP" altLang="en-US" sz="2600" dirty="0"/>
          </a:p>
        </p:txBody>
      </p:sp>
      <p:sp>
        <p:nvSpPr>
          <p:cNvPr id="17" name="下矢印 16"/>
          <p:cNvSpPr/>
          <p:nvPr/>
        </p:nvSpPr>
        <p:spPr>
          <a:xfrm>
            <a:off x="6174222" y="4599023"/>
            <a:ext cx="757706" cy="646187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6" name="フリーフォーム 5"/>
          <p:cNvSpPr/>
          <p:nvPr/>
        </p:nvSpPr>
        <p:spPr>
          <a:xfrm>
            <a:off x="952192" y="2962275"/>
            <a:ext cx="2267258" cy="3457658"/>
          </a:xfrm>
          <a:custGeom>
            <a:avLst/>
            <a:gdLst>
              <a:gd name="connsiteX0" fmla="*/ 857250 w 2267258"/>
              <a:gd name="connsiteY0" fmla="*/ 0 h 3457658"/>
              <a:gd name="connsiteX1" fmla="*/ 857250 w 2267258"/>
              <a:gd name="connsiteY1" fmla="*/ 0 h 3457658"/>
              <a:gd name="connsiteX2" fmla="*/ 790575 w 2267258"/>
              <a:gd name="connsiteY2" fmla="*/ 47625 h 3457658"/>
              <a:gd name="connsiteX3" fmla="*/ 762000 w 2267258"/>
              <a:gd name="connsiteY3" fmla="*/ 76200 h 3457658"/>
              <a:gd name="connsiteX4" fmla="*/ 704850 w 2267258"/>
              <a:gd name="connsiteY4" fmla="*/ 114300 h 3457658"/>
              <a:gd name="connsiteX5" fmla="*/ 647700 w 2267258"/>
              <a:gd name="connsiteY5" fmla="*/ 152400 h 3457658"/>
              <a:gd name="connsiteX6" fmla="*/ 619125 w 2267258"/>
              <a:gd name="connsiteY6" fmla="*/ 171450 h 3457658"/>
              <a:gd name="connsiteX7" fmla="*/ 590550 w 2267258"/>
              <a:gd name="connsiteY7" fmla="*/ 200025 h 3457658"/>
              <a:gd name="connsiteX8" fmla="*/ 561975 w 2267258"/>
              <a:gd name="connsiteY8" fmla="*/ 209550 h 3457658"/>
              <a:gd name="connsiteX9" fmla="*/ 504825 w 2267258"/>
              <a:gd name="connsiteY9" fmla="*/ 257175 h 3457658"/>
              <a:gd name="connsiteX10" fmla="*/ 476250 w 2267258"/>
              <a:gd name="connsiteY10" fmla="*/ 266700 h 3457658"/>
              <a:gd name="connsiteX11" fmla="*/ 447675 w 2267258"/>
              <a:gd name="connsiteY11" fmla="*/ 295275 h 3457658"/>
              <a:gd name="connsiteX12" fmla="*/ 390525 w 2267258"/>
              <a:gd name="connsiteY12" fmla="*/ 333375 h 3457658"/>
              <a:gd name="connsiteX13" fmla="*/ 361950 w 2267258"/>
              <a:gd name="connsiteY13" fmla="*/ 352425 h 3457658"/>
              <a:gd name="connsiteX14" fmla="*/ 333375 w 2267258"/>
              <a:gd name="connsiteY14" fmla="*/ 371475 h 3457658"/>
              <a:gd name="connsiteX15" fmla="*/ 304800 w 2267258"/>
              <a:gd name="connsiteY15" fmla="*/ 390525 h 3457658"/>
              <a:gd name="connsiteX16" fmla="*/ 276225 w 2267258"/>
              <a:gd name="connsiteY16" fmla="*/ 419100 h 3457658"/>
              <a:gd name="connsiteX17" fmla="*/ 219075 w 2267258"/>
              <a:gd name="connsiteY17" fmla="*/ 457200 h 3457658"/>
              <a:gd name="connsiteX18" fmla="*/ 190500 w 2267258"/>
              <a:gd name="connsiteY18" fmla="*/ 476250 h 3457658"/>
              <a:gd name="connsiteX19" fmla="*/ 171450 w 2267258"/>
              <a:gd name="connsiteY19" fmla="*/ 628650 h 3457658"/>
              <a:gd name="connsiteX20" fmla="*/ 152400 w 2267258"/>
              <a:gd name="connsiteY20" fmla="*/ 685800 h 3457658"/>
              <a:gd name="connsiteX21" fmla="*/ 123825 w 2267258"/>
              <a:gd name="connsiteY21" fmla="*/ 771525 h 3457658"/>
              <a:gd name="connsiteX22" fmla="*/ 114300 w 2267258"/>
              <a:gd name="connsiteY22" fmla="*/ 800100 h 3457658"/>
              <a:gd name="connsiteX23" fmla="*/ 104775 w 2267258"/>
              <a:gd name="connsiteY23" fmla="*/ 838200 h 3457658"/>
              <a:gd name="connsiteX24" fmla="*/ 95250 w 2267258"/>
              <a:gd name="connsiteY24" fmla="*/ 866775 h 3457658"/>
              <a:gd name="connsiteX25" fmla="*/ 85725 w 2267258"/>
              <a:gd name="connsiteY25" fmla="*/ 914400 h 3457658"/>
              <a:gd name="connsiteX26" fmla="*/ 76200 w 2267258"/>
              <a:gd name="connsiteY26" fmla="*/ 942975 h 3457658"/>
              <a:gd name="connsiteX27" fmla="*/ 66675 w 2267258"/>
              <a:gd name="connsiteY27" fmla="*/ 990600 h 3457658"/>
              <a:gd name="connsiteX28" fmla="*/ 47625 w 2267258"/>
              <a:gd name="connsiteY28" fmla="*/ 1057275 h 3457658"/>
              <a:gd name="connsiteX29" fmla="*/ 28575 w 2267258"/>
              <a:gd name="connsiteY29" fmla="*/ 1181100 h 3457658"/>
              <a:gd name="connsiteX30" fmla="*/ 9525 w 2267258"/>
              <a:gd name="connsiteY30" fmla="*/ 1276350 h 3457658"/>
              <a:gd name="connsiteX31" fmla="*/ 0 w 2267258"/>
              <a:gd name="connsiteY31" fmla="*/ 1362075 h 3457658"/>
              <a:gd name="connsiteX32" fmla="*/ 28575 w 2267258"/>
              <a:gd name="connsiteY32" fmla="*/ 1847850 h 3457658"/>
              <a:gd name="connsiteX33" fmla="*/ 38100 w 2267258"/>
              <a:gd name="connsiteY33" fmla="*/ 1952625 h 3457658"/>
              <a:gd name="connsiteX34" fmla="*/ 66675 w 2267258"/>
              <a:gd name="connsiteY34" fmla="*/ 2038350 h 3457658"/>
              <a:gd name="connsiteX35" fmla="*/ 95250 w 2267258"/>
              <a:gd name="connsiteY35" fmla="*/ 2124075 h 3457658"/>
              <a:gd name="connsiteX36" fmla="*/ 104775 w 2267258"/>
              <a:gd name="connsiteY36" fmla="*/ 2152650 h 3457658"/>
              <a:gd name="connsiteX37" fmla="*/ 114300 w 2267258"/>
              <a:gd name="connsiteY37" fmla="*/ 2181225 h 3457658"/>
              <a:gd name="connsiteX38" fmla="*/ 123825 w 2267258"/>
              <a:gd name="connsiteY38" fmla="*/ 2219325 h 3457658"/>
              <a:gd name="connsiteX39" fmla="*/ 142875 w 2267258"/>
              <a:gd name="connsiteY39" fmla="*/ 2276475 h 3457658"/>
              <a:gd name="connsiteX40" fmla="*/ 161925 w 2267258"/>
              <a:gd name="connsiteY40" fmla="*/ 2333625 h 3457658"/>
              <a:gd name="connsiteX41" fmla="*/ 171450 w 2267258"/>
              <a:gd name="connsiteY41" fmla="*/ 2362200 h 3457658"/>
              <a:gd name="connsiteX42" fmla="*/ 190500 w 2267258"/>
              <a:gd name="connsiteY42" fmla="*/ 2390775 h 3457658"/>
              <a:gd name="connsiteX43" fmla="*/ 200025 w 2267258"/>
              <a:gd name="connsiteY43" fmla="*/ 2419350 h 3457658"/>
              <a:gd name="connsiteX44" fmla="*/ 266700 w 2267258"/>
              <a:gd name="connsiteY44" fmla="*/ 2505075 h 3457658"/>
              <a:gd name="connsiteX45" fmla="*/ 304800 w 2267258"/>
              <a:gd name="connsiteY45" fmla="*/ 2562225 h 3457658"/>
              <a:gd name="connsiteX46" fmla="*/ 361950 w 2267258"/>
              <a:gd name="connsiteY46" fmla="*/ 2619375 h 3457658"/>
              <a:gd name="connsiteX47" fmla="*/ 371475 w 2267258"/>
              <a:gd name="connsiteY47" fmla="*/ 2647950 h 3457658"/>
              <a:gd name="connsiteX48" fmla="*/ 428625 w 2267258"/>
              <a:gd name="connsiteY48" fmla="*/ 2695575 h 3457658"/>
              <a:gd name="connsiteX49" fmla="*/ 457200 w 2267258"/>
              <a:gd name="connsiteY49" fmla="*/ 2724150 h 3457658"/>
              <a:gd name="connsiteX50" fmla="*/ 495300 w 2267258"/>
              <a:gd name="connsiteY50" fmla="*/ 2752725 h 3457658"/>
              <a:gd name="connsiteX51" fmla="*/ 514350 w 2267258"/>
              <a:gd name="connsiteY51" fmla="*/ 2781300 h 3457658"/>
              <a:gd name="connsiteX52" fmla="*/ 542925 w 2267258"/>
              <a:gd name="connsiteY52" fmla="*/ 2809875 h 3457658"/>
              <a:gd name="connsiteX53" fmla="*/ 590550 w 2267258"/>
              <a:gd name="connsiteY53" fmla="*/ 2867025 h 3457658"/>
              <a:gd name="connsiteX54" fmla="*/ 609600 w 2267258"/>
              <a:gd name="connsiteY54" fmla="*/ 2895600 h 3457658"/>
              <a:gd name="connsiteX55" fmla="*/ 638175 w 2267258"/>
              <a:gd name="connsiteY55" fmla="*/ 2924175 h 3457658"/>
              <a:gd name="connsiteX56" fmla="*/ 657225 w 2267258"/>
              <a:gd name="connsiteY56" fmla="*/ 2952750 h 3457658"/>
              <a:gd name="connsiteX57" fmla="*/ 714375 w 2267258"/>
              <a:gd name="connsiteY57" fmla="*/ 3009900 h 3457658"/>
              <a:gd name="connsiteX58" fmla="*/ 762000 w 2267258"/>
              <a:gd name="connsiteY58" fmla="*/ 3057525 h 3457658"/>
              <a:gd name="connsiteX59" fmla="*/ 781050 w 2267258"/>
              <a:gd name="connsiteY59" fmla="*/ 3086100 h 3457658"/>
              <a:gd name="connsiteX60" fmla="*/ 819150 w 2267258"/>
              <a:gd name="connsiteY60" fmla="*/ 3152775 h 3457658"/>
              <a:gd name="connsiteX61" fmla="*/ 876300 w 2267258"/>
              <a:gd name="connsiteY61" fmla="*/ 3209925 h 3457658"/>
              <a:gd name="connsiteX62" fmla="*/ 895350 w 2267258"/>
              <a:gd name="connsiteY62" fmla="*/ 3238500 h 3457658"/>
              <a:gd name="connsiteX63" fmla="*/ 923925 w 2267258"/>
              <a:gd name="connsiteY63" fmla="*/ 3267075 h 3457658"/>
              <a:gd name="connsiteX64" fmla="*/ 942975 w 2267258"/>
              <a:gd name="connsiteY64" fmla="*/ 3295650 h 3457658"/>
              <a:gd name="connsiteX65" fmla="*/ 1000125 w 2267258"/>
              <a:gd name="connsiteY65" fmla="*/ 3333750 h 3457658"/>
              <a:gd name="connsiteX66" fmla="*/ 1076325 w 2267258"/>
              <a:gd name="connsiteY66" fmla="*/ 3400425 h 3457658"/>
              <a:gd name="connsiteX67" fmla="*/ 1104900 w 2267258"/>
              <a:gd name="connsiteY67" fmla="*/ 3419475 h 3457658"/>
              <a:gd name="connsiteX68" fmla="*/ 1123950 w 2267258"/>
              <a:gd name="connsiteY68" fmla="*/ 3448050 h 3457658"/>
              <a:gd name="connsiteX69" fmla="*/ 1190625 w 2267258"/>
              <a:gd name="connsiteY69" fmla="*/ 3448050 h 3457658"/>
              <a:gd name="connsiteX70" fmla="*/ 1247775 w 2267258"/>
              <a:gd name="connsiteY70" fmla="*/ 3419475 h 3457658"/>
              <a:gd name="connsiteX71" fmla="*/ 1276350 w 2267258"/>
              <a:gd name="connsiteY71" fmla="*/ 3400425 h 3457658"/>
              <a:gd name="connsiteX72" fmla="*/ 1304925 w 2267258"/>
              <a:gd name="connsiteY72" fmla="*/ 3390900 h 3457658"/>
              <a:gd name="connsiteX73" fmla="*/ 1333500 w 2267258"/>
              <a:gd name="connsiteY73" fmla="*/ 3371850 h 3457658"/>
              <a:gd name="connsiteX74" fmla="*/ 1390650 w 2267258"/>
              <a:gd name="connsiteY74" fmla="*/ 3352800 h 3457658"/>
              <a:gd name="connsiteX75" fmla="*/ 1419225 w 2267258"/>
              <a:gd name="connsiteY75" fmla="*/ 3343275 h 3457658"/>
              <a:gd name="connsiteX76" fmla="*/ 1447800 w 2267258"/>
              <a:gd name="connsiteY76" fmla="*/ 3324225 h 3457658"/>
              <a:gd name="connsiteX77" fmla="*/ 1476375 w 2267258"/>
              <a:gd name="connsiteY77" fmla="*/ 3314700 h 3457658"/>
              <a:gd name="connsiteX78" fmla="*/ 1533525 w 2267258"/>
              <a:gd name="connsiteY78" fmla="*/ 3276600 h 3457658"/>
              <a:gd name="connsiteX79" fmla="*/ 1562100 w 2267258"/>
              <a:gd name="connsiteY79" fmla="*/ 3257550 h 3457658"/>
              <a:gd name="connsiteX80" fmla="*/ 1590675 w 2267258"/>
              <a:gd name="connsiteY80" fmla="*/ 3248025 h 3457658"/>
              <a:gd name="connsiteX81" fmla="*/ 1647825 w 2267258"/>
              <a:gd name="connsiteY81" fmla="*/ 3200400 h 3457658"/>
              <a:gd name="connsiteX82" fmla="*/ 1676400 w 2267258"/>
              <a:gd name="connsiteY82" fmla="*/ 3190875 h 3457658"/>
              <a:gd name="connsiteX83" fmla="*/ 1704975 w 2267258"/>
              <a:gd name="connsiteY83" fmla="*/ 3162300 h 3457658"/>
              <a:gd name="connsiteX84" fmla="*/ 1762125 w 2267258"/>
              <a:gd name="connsiteY84" fmla="*/ 3124200 h 3457658"/>
              <a:gd name="connsiteX85" fmla="*/ 1790700 w 2267258"/>
              <a:gd name="connsiteY85" fmla="*/ 3105150 h 3457658"/>
              <a:gd name="connsiteX86" fmla="*/ 1819275 w 2267258"/>
              <a:gd name="connsiteY86" fmla="*/ 3086100 h 3457658"/>
              <a:gd name="connsiteX87" fmla="*/ 1847850 w 2267258"/>
              <a:gd name="connsiteY87" fmla="*/ 3067050 h 3457658"/>
              <a:gd name="connsiteX88" fmla="*/ 1876425 w 2267258"/>
              <a:gd name="connsiteY88" fmla="*/ 3038475 h 3457658"/>
              <a:gd name="connsiteX89" fmla="*/ 1933575 w 2267258"/>
              <a:gd name="connsiteY89" fmla="*/ 3000375 h 3457658"/>
              <a:gd name="connsiteX90" fmla="*/ 1962150 w 2267258"/>
              <a:gd name="connsiteY90" fmla="*/ 2981325 h 3457658"/>
              <a:gd name="connsiteX91" fmla="*/ 2009775 w 2267258"/>
              <a:gd name="connsiteY91" fmla="*/ 2895600 h 3457658"/>
              <a:gd name="connsiteX92" fmla="*/ 2000250 w 2267258"/>
              <a:gd name="connsiteY92" fmla="*/ 2771775 h 3457658"/>
              <a:gd name="connsiteX93" fmla="*/ 1981200 w 2267258"/>
              <a:gd name="connsiteY93" fmla="*/ 2714625 h 3457658"/>
              <a:gd name="connsiteX94" fmla="*/ 1971675 w 2267258"/>
              <a:gd name="connsiteY94" fmla="*/ 2676525 h 3457658"/>
              <a:gd name="connsiteX95" fmla="*/ 1981200 w 2267258"/>
              <a:gd name="connsiteY95" fmla="*/ 2457450 h 3457658"/>
              <a:gd name="connsiteX96" fmla="*/ 1990725 w 2267258"/>
              <a:gd name="connsiteY96" fmla="*/ 1885950 h 3457658"/>
              <a:gd name="connsiteX97" fmla="*/ 2000250 w 2267258"/>
              <a:gd name="connsiteY97" fmla="*/ 1743075 h 3457658"/>
              <a:gd name="connsiteX98" fmla="*/ 2009775 w 2267258"/>
              <a:gd name="connsiteY98" fmla="*/ 1714500 h 3457658"/>
              <a:gd name="connsiteX99" fmla="*/ 2028825 w 2267258"/>
              <a:gd name="connsiteY99" fmla="*/ 1628775 h 3457658"/>
              <a:gd name="connsiteX100" fmla="*/ 2038350 w 2267258"/>
              <a:gd name="connsiteY100" fmla="*/ 1600200 h 3457658"/>
              <a:gd name="connsiteX101" fmla="*/ 2047875 w 2267258"/>
              <a:gd name="connsiteY101" fmla="*/ 1552575 h 3457658"/>
              <a:gd name="connsiteX102" fmla="*/ 2066925 w 2267258"/>
              <a:gd name="connsiteY102" fmla="*/ 1495425 h 3457658"/>
              <a:gd name="connsiteX103" fmla="*/ 2085975 w 2267258"/>
              <a:gd name="connsiteY103" fmla="*/ 1438275 h 3457658"/>
              <a:gd name="connsiteX104" fmla="*/ 2095500 w 2267258"/>
              <a:gd name="connsiteY104" fmla="*/ 1409700 h 3457658"/>
              <a:gd name="connsiteX105" fmla="*/ 2105025 w 2267258"/>
              <a:gd name="connsiteY105" fmla="*/ 1381125 h 3457658"/>
              <a:gd name="connsiteX106" fmla="*/ 2143125 w 2267258"/>
              <a:gd name="connsiteY106" fmla="*/ 1323975 h 3457658"/>
              <a:gd name="connsiteX107" fmla="*/ 2162175 w 2267258"/>
              <a:gd name="connsiteY107" fmla="*/ 1295400 h 3457658"/>
              <a:gd name="connsiteX108" fmla="*/ 2181225 w 2267258"/>
              <a:gd name="connsiteY108" fmla="*/ 1266825 h 3457658"/>
              <a:gd name="connsiteX109" fmla="*/ 2209800 w 2267258"/>
              <a:gd name="connsiteY109" fmla="*/ 1209675 h 3457658"/>
              <a:gd name="connsiteX110" fmla="*/ 2238375 w 2267258"/>
              <a:gd name="connsiteY110" fmla="*/ 1190625 h 3457658"/>
              <a:gd name="connsiteX111" fmla="*/ 2247900 w 2267258"/>
              <a:gd name="connsiteY111" fmla="*/ 1162050 h 3457658"/>
              <a:gd name="connsiteX112" fmla="*/ 2266950 w 2267258"/>
              <a:gd name="connsiteY112" fmla="*/ 1133475 h 3457658"/>
              <a:gd name="connsiteX113" fmla="*/ 2238375 w 2267258"/>
              <a:gd name="connsiteY113" fmla="*/ 1123950 h 3457658"/>
              <a:gd name="connsiteX114" fmla="*/ 2171700 w 2267258"/>
              <a:gd name="connsiteY114" fmla="*/ 1085850 h 3457658"/>
              <a:gd name="connsiteX115" fmla="*/ 2114550 w 2267258"/>
              <a:gd name="connsiteY115" fmla="*/ 1047750 h 3457658"/>
              <a:gd name="connsiteX116" fmla="*/ 2057400 w 2267258"/>
              <a:gd name="connsiteY116" fmla="*/ 1019175 h 3457658"/>
              <a:gd name="connsiteX117" fmla="*/ 2028825 w 2267258"/>
              <a:gd name="connsiteY117" fmla="*/ 1009650 h 3457658"/>
              <a:gd name="connsiteX118" fmla="*/ 1971675 w 2267258"/>
              <a:gd name="connsiteY118" fmla="*/ 971550 h 3457658"/>
              <a:gd name="connsiteX119" fmla="*/ 1924050 w 2267258"/>
              <a:gd name="connsiteY119" fmla="*/ 933450 h 3457658"/>
              <a:gd name="connsiteX120" fmla="*/ 1895475 w 2267258"/>
              <a:gd name="connsiteY120" fmla="*/ 904875 h 3457658"/>
              <a:gd name="connsiteX121" fmla="*/ 1866900 w 2267258"/>
              <a:gd name="connsiteY121" fmla="*/ 885825 h 3457658"/>
              <a:gd name="connsiteX122" fmla="*/ 1819275 w 2267258"/>
              <a:gd name="connsiteY122" fmla="*/ 838200 h 3457658"/>
              <a:gd name="connsiteX123" fmla="*/ 1771650 w 2267258"/>
              <a:gd name="connsiteY123" fmla="*/ 790575 h 3457658"/>
              <a:gd name="connsiteX124" fmla="*/ 1743075 w 2267258"/>
              <a:gd name="connsiteY124" fmla="*/ 733425 h 3457658"/>
              <a:gd name="connsiteX125" fmla="*/ 1733550 w 2267258"/>
              <a:gd name="connsiteY125" fmla="*/ 704850 h 3457658"/>
              <a:gd name="connsiteX126" fmla="*/ 1714500 w 2267258"/>
              <a:gd name="connsiteY126" fmla="*/ 676275 h 3457658"/>
              <a:gd name="connsiteX127" fmla="*/ 1695450 w 2267258"/>
              <a:gd name="connsiteY127" fmla="*/ 619125 h 3457658"/>
              <a:gd name="connsiteX128" fmla="*/ 1676400 w 2267258"/>
              <a:gd name="connsiteY128" fmla="*/ 590550 h 3457658"/>
              <a:gd name="connsiteX129" fmla="*/ 1657350 w 2267258"/>
              <a:gd name="connsiteY129" fmla="*/ 533400 h 3457658"/>
              <a:gd name="connsiteX130" fmla="*/ 1638300 w 2267258"/>
              <a:gd name="connsiteY130" fmla="*/ 504825 h 3457658"/>
              <a:gd name="connsiteX131" fmla="*/ 1600200 w 2267258"/>
              <a:gd name="connsiteY131" fmla="*/ 419100 h 3457658"/>
              <a:gd name="connsiteX132" fmla="*/ 1571625 w 2267258"/>
              <a:gd name="connsiteY132" fmla="*/ 400050 h 3457658"/>
              <a:gd name="connsiteX133" fmla="*/ 1524000 w 2267258"/>
              <a:gd name="connsiteY133" fmla="*/ 361950 h 3457658"/>
              <a:gd name="connsiteX134" fmla="*/ 1466850 w 2267258"/>
              <a:gd name="connsiteY134" fmla="*/ 323850 h 3457658"/>
              <a:gd name="connsiteX135" fmla="*/ 1438275 w 2267258"/>
              <a:gd name="connsiteY135" fmla="*/ 304800 h 3457658"/>
              <a:gd name="connsiteX136" fmla="*/ 1409700 w 2267258"/>
              <a:gd name="connsiteY136" fmla="*/ 295275 h 3457658"/>
              <a:gd name="connsiteX137" fmla="*/ 1381125 w 2267258"/>
              <a:gd name="connsiteY137" fmla="*/ 276225 h 3457658"/>
              <a:gd name="connsiteX138" fmla="*/ 1323975 w 2267258"/>
              <a:gd name="connsiteY138" fmla="*/ 257175 h 3457658"/>
              <a:gd name="connsiteX139" fmla="*/ 1295400 w 2267258"/>
              <a:gd name="connsiteY139" fmla="*/ 247650 h 3457658"/>
              <a:gd name="connsiteX140" fmla="*/ 1257300 w 2267258"/>
              <a:gd name="connsiteY140" fmla="*/ 219075 h 3457658"/>
              <a:gd name="connsiteX141" fmla="*/ 1181100 w 2267258"/>
              <a:gd name="connsiteY141" fmla="*/ 180975 h 3457658"/>
              <a:gd name="connsiteX142" fmla="*/ 1152525 w 2267258"/>
              <a:gd name="connsiteY142" fmla="*/ 161925 h 3457658"/>
              <a:gd name="connsiteX143" fmla="*/ 1104900 w 2267258"/>
              <a:gd name="connsiteY143" fmla="*/ 142875 h 3457658"/>
              <a:gd name="connsiteX144" fmla="*/ 1057275 w 2267258"/>
              <a:gd name="connsiteY144" fmla="*/ 114300 h 3457658"/>
              <a:gd name="connsiteX145" fmla="*/ 981075 w 2267258"/>
              <a:gd name="connsiteY145" fmla="*/ 57150 h 3457658"/>
              <a:gd name="connsiteX146" fmla="*/ 952500 w 2267258"/>
              <a:gd name="connsiteY146" fmla="*/ 47625 h 3457658"/>
              <a:gd name="connsiteX147" fmla="*/ 885825 w 2267258"/>
              <a:gd name="connsiteY147" fmla="*/ 9525 h 3457658"/>
              <a:gd name="connsiteX148" fmla="*/ 857250 w 2267258"/>
              <a:gd name="connsiteY148" fmla="*/ 0 h 3457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2267258" h="3457658">
                <a:moveTo>
                  <a:pt x="857250" y="0"/>
                </a:moveTo>
                <a:lnTo>
                  <a:pt x="857250" y="0"/>
                </a:lnTo>
                <a:cubicBezTo>
                  <a:pt x="835025" y="15875"/>
                  <a:pt x="811902" y="30563"/>
                  <a:pt x="790575" y="47625"/>
                </a:cubicBezTo>
                <a:cubicBezTo>
                  <a:pt x="780056" y="56040"/>
                  <a:pt x="772633" y="67930"/>
                  <a:pt x="762000" y="76200"/>
                </a:cubicBezTo>
                <a:cubicBezTo>
                  <a:pt x="743928" y="90256"/>
                  <a:pt x="723900" y="101600"/>
                  <a:pt x="704850" y="114300"/>
                </a:cubicBezTo>
                <a:lnTo>
                  <a:pt x="647700" y="152400"/>
                </a:lnTo>
                <a:cubicBezTo>
                  <a:pt x="638175" y="158750"/>
                  <a:pt x="627220" y="163355"/>
                  <a:pt x="619125" y="171450"/>
                </a:cubicBezTo>
                <a:cubicBezTo>
                  <a:pt x="609600" y="180975"/>
                  <a:pt x="601758" y="192553"/>
                  <a:pt x="590550" y="200025"/>
                </a:cubicBezTo>
                <a:cubicBezTo>
                  <a:pt x="582196" y="205594"/>
                  <a:pt x="570955" y="205060"/>
                  <a:pt x="561975" y="209550"/>
                </a:cubicBezTo>
                <a:cubicBezTo>
                  <a:pt x="499649" y="240713"/>
                  <a:pt x="568022" y="215044"/>
                  <a:pt x="504825" y="257175"/>
                </a:cubicBezTo>
                <a:cubicBezTo>
                  <a:pt x="496471" y="262744"/>
                  <a:pt x="485775" y="263525"/>
                  <a:pt x="476250" y="266700"/>
                </a:cubicBezTo>
                <a:cubicBezTo>
                  <a:pt x="466725" y="276225"/>
                  <a:pt x="458308" y="287005"/>
                  <a:pt x="447675" y="295275"/>
                </a:cubicBezTo>
                <a:cubicBezTo>
                  <a:pt x="429603" y="309331"/>
                  <a:pt x="409575" y="320675"/>
                  <a:pt x="390525" y="333375"/>
                </a:cubicBezTo>
                <a:lnTo>
                  <a:pt x="361950" y="352425"/>
                </a:lnTo>
                <a:lnTo>
                  <a:pt x="333375" y="371475"/>
                </a:lnTo>
                <a:cubicBezTo>
                  <a:pt x="323850" y="377825"/>
                  <a:pt x="312895" y="382430"/>
                  <a:pt x="304800" y="390525"/>
                </a:cubicBezTo>
                <a:cubicBezTo>
                  <a:pt x="295275" y="400050"/>
                  <a:pt x="286858" y="410830"/>
                  <a:pt x="276225" y="419100"/>
                </a:cubicBezTo>
                <a:cubicBezTo>
                  <a:pt x="258153" y="433156"/>
                  <a:pt x="238125" y="444500"/>
                  <a:pt x="219075" y="457200"/>
                </a:cubicBezTo>
                <a:lnTo>
                  <a:pt x="190500" y="476250"/>
                </a:lnTo>
                <a:cubicBezTo>
                  <a:pt x="187188" y="509370"/>
                  <a:pt x="181297" y="589261"/>
                  <a:pt x="171450" y="628650"/>
                </a:cubicBezTo>
                <a:cubicBezTo>
                  <a:pt x="166580" y="648131"/>
                  <a:pt x="158750" y="666750"/>
                  <a:pt x="152400" y="685800"/>
                </a:cubicBezTo>
                <a:lnTo>
                  <a:pt x="123825" y="771525"/>
                </a:lnTo>
                <a:cubicBezTo>
                  <a:pt x="120650" y="781050"/>
                  <a:pt x="116735" y="790360"/>
                  <a:pt x="114300" y="800100"/>
                </a:cubicBezTo>
                <a:cubicBezTo>
                  <a:pt x="111125" y="812800"/>
                  <a:pt x="108371" y="825613"/>
                  <a:pt x="104775" y="838200"/>
                </a:cubicBezTo>
                <a:cubicBezTo>
                  <a:pt x="102017" y="847854"/>
                  <a:pt x="97685" y="857035"/>
                  <a:pt x="95250" y="866775"/>
                </a:cubicBezTo>
                <a:cubicBezTo>
                  <a:pt x="91323" y="882481"/>
                  <a:pt x="89652" y="898694"/>
                  <a:pt x="85725" y="914400"/>
                </a:cubicBezTo>
                <a:cubicBezTo>
                  <a:pt x="83290" y="924140"/>
                  <a:pt x="78635" y="933235"/>
                  <a:pt x="76200" y="942975"/>
                </a:cubicBezTo>
                <a:cubicBezTo>
                  <a:pt x="72273" y="958681"/>
                  <a:pt x="70187" y="974796"/>
                  <a:pt x="66675" y="990600"/>
                </a:cubicBezTo>
                <a:cubicBezTo>
                  <a:pt x="58702" y="1026480"/>
                  <a:pt x="58232" y="1025454"/>
                  <a:pt x="47625" y="1057275"/>
                </a:cubicBezTo>
                <a:cubicBezTo>
                  <a:pt x="41514" y="1100052"/>
                  <a:pt x="36505" y="1138809"/>
                  <a:pt x="28575" y="1181100"/>
                </a:cubicBezTo>
                <a:cubicBezTo>
                  <a:pt x="22608" y="1212924"/>
                  <a:pt x="13101" y="1244169"/>
                  <a:pt x="9525" y="1276350"/>
                </a:cubicBezTo>
                <a:lnTo>
                  <a:pt x="0" y="1362075"/>
                </a:lnTo>
                <a:cubicBezTo>
                  <a:pt x="6991" y="1501893"/>
                  <a:pt x="17003" y="1720561"/>
                  <a:pt x="28575" y="1847850"/>
                </a:cubicBezTo>
                <a:cubicBezTo>
                  <a:pt x="31750" y="1882775"/>
                  <a:pt x="32006" y="1918090"/>
                  <a:pt x="38100" y="1952625"/>
                </a:cubicBezTo>
                <a:lnTo>
                  <a:pt x="66675" y="2038350"/>
                </a:lnTo>
                <a:lnTo>
                  <a:pt x="95250" y="2124075"/>
                </a:lnTo>
                <a:lnTo>
                  <a:pt x="104775" y="2152650"/>
                </a:lnTo>
                <a:cubicBezTo>
                  <a:pt x="107950" y="2162175"/>
                  <a:pt x="111865" y="2171485"/>
                  <a:pt x="114300" y="2181225"/>
                </a:cubicBezTo>
                <a:cubicBezTo>
                  <a:pt x="117475" y="2193925"/>
                  <a:pt x="120063" y="2206786"/>
                  <a:pt x="123825" y="2219325"/>
                </a:cubicBezTo>
                <a:cubicBezTo>
                  <a:pt x="129595" y="2238559"/>
                  <a:pt x="136525" y="2257425"/>
                  <a:pt x="142875" y="2276475"/>
                </a:cubicBezTo>
                <a:lnTo>
                  <a:pt x="161925" y="2333625"/>
                </a:lnTo>
                <a:cubicBezTo>
                  <a:pt x="165100" y="2343150"/>
                  <a:pt x="165881" y="2353846"/>
                  <a:pt x="171450" y="2362200"/>
                </a:cubicBezTo>
                <a:cubicBezTo>
                  <a:pt x="177800" y="2371725"/>
                  <a:pt x="185380" y="2380536"/>
                  <a:pt x="190500" y="2390775"/>
                </a:cubicBezTo>
                <a:cubicBezTo>
                  <a:pt x="194990" y="2399755"/>
                  <a:pt x="195149" y="2410573"/>
                  <a:pt x="200025" y="2419350"/>
                </a:cubicBezTo>
                <a:cubicBezTo>
                  <a:pt x="261283" y="2529614"/>
                  <a:pt x="212707" y="2435655"/>
                  <a:pt x="266700" y="2505075"/>
                </a:cubicBezTo>
                <a:cubicBezTo>
                  <a:pt x="280756" y="2523147"/>
                  <a:pt x="288611" y="2546036"/>
                  <a:pt x="304800" y="2562225"/>
                </a:cubicBezTo>
                <a:lnTo>
                  <a:pt x="361950" y="2619375"/>
                </a:lnTo>
                <a:cubicBezTo>
                  <a:pt x="365125" y="2628900"/>
                  <a:pt x="365906" y="2639596"/>
                  <a:pt x="371475" y="2647950"/>
                </a:cubicBezTo>
                <a:cubicBezTo>
                  <a:pt x="392346" y="2679256"/>
                  <a:pt x="402269" y="2673611"/>
                  <a:pt x="428625" y="2695575"/>
                </a:cubicBezTo>
                <a:cubicBezTo>
                  <a:pt x="438973" y="2704199"/>
                  <a:pt x="446973" y="2715384"/>
                  <a:pt x="457200" y="2724150"/>
                </a:cubicBezTo>
                <a:cubicBezTo>
                  <a:pt x="469253" y="2734481"/>
                  <a:pt x="484075" y="2741500"/>
                  <a:pt x="495300" y="2752725"/>
                </a:cubicBezTo>
                <a:cubicBezTo>
                  <a:pt x="503395" y="2760820"/>
                  <a:pt x="507021" y="2772506"/>
                  <a:pt x="514350" y="2781300"/>
                </a:cubicBezTo>
                <a:cubicBezTo>
                  <a:pt x="522974" y="2791648"/>
                  <a:pt x="533400" y="2800350"/>
                  <a:pt x="542925" y="2809875"/>
                </a:cubicBezTo>
                <a:cubicBezTo>
                  <a:pt x="561117" y="2864452"/>
                  <a:pt x="538651" y="2815126"/>
                  <a:pt x="590550" y="2867025"/>
                </a:cubicBezTo>
                <a:cubicBezTo>
                  <a:pt x="598645" y="2875120"/>
                  <a:pt x="602271" y="2886806"/>
                  <a:pt x="609600" y="2895600"/>
                </a:cubicBezTo>
                <a:cubicBezTo>
                  <a:pt x="618224" y="2905948"/>
                  <a:pt x="629551" y="2913827"/>
                  <a:pt x="638175" y="2924175"/>
                </a:cubicBezTo>
                <a:cubicBezTo>
                  <a:pt x="645504" y="2932969"/>
                  <a:pt x="649620" y="2944194"/>
                  <a:pt x="657225" y="2952750"/>
                </a:cubicBezTo>
                <a:cubicBezTo>
                  <a:pt x="675123" y="2972886"/>
                  <a:pt x="699431" y="2987484"/>
                  <a:pt x="714375" y="3009900"/>
                </a:cubicBezTo>
                <a:cubicBezTo>
                  <a:pt x="739775" y="3048000"/>
                  <a:pt x="723900" y="3032125"/>
                  <a:pt x="762000" y="3057525"/>
                </a:cubicBezTo>
                <a:cubicBezTo>
                  <a:pt x="768350" y="3067050"/>
                  <a:pt x="775370" y="3076161"/>
                  <a:pt x="781050" y="3086100"/>
                </a:cubicBezTo>
                <a:cubicBezTo>
                  <a:pt x="794849" y="3110248"/>
                  <a:pt x="800585" y="3131889"/>
                  <a:pt x="819150" y="3152775"/>
                </a:cubicBezTo>
                <a:cubicBezTo>
                  <a:pt x="837048" y="3172911"/>
                  <a:pt x="861356" y="3187509"/>
                  <a:pt x="876300" y="3209925"/>
                </a:cubicBezTo>
                <a:cubicBezTo>
                  <a:pt x="882650" y="3219450"/>
                  <a:pt x="888021" y="3229706"/>
                  <a:pt x="895350" y="3238500"/>
                </a:cubicBezTo>
                <a:cubicBezTo>
                  <a:pt x="903974" y="3248848"/>
                  <a:pt x="915301" y="3256727"/>
                  <a:pt x="923925" y="3267075"/>
                </a:cubicBezTo>
                <a:cubicBezTo>
                  <a:pt x="931254" y="3275869"/>
                  <a:pt x="934360" y="3288112"/>
                  <a:pt x="942975" y="3295650"/>
                </a:cubicBezTo>
                <a:cubicBezTo>
                  <a:pt x="960205" y="3310727"/>
                  <a:pt x="1000125" y="3333750"/>
                  <a:pt x="1000125" y="3333750"/>
                </a:cubicBezTo>
                <a:cubicBezTo>
                  <a:pt x="1031875" y="3381375"/>
                  <a:pt x="1009650" y="3355975"/>
                  <a:pt x="1076325" y="3400425"/>
                </a:cubicBezTo>
                <a:lnTo>
                  <a:pt x="1104900" y="3419475"/>
                </a:lnTo>
                <a:cubicBezTo>
                  <a:pt x="1111250" y="3429000"/>
                  <a:pt x="1115011" y="3440899"/>
                  <a:pt x="1123950" y="3448050"/>
                </a:cubicBezTo>
                <a:cubicBezTo>
                  <a:pt x="1146724" y="3466270"/>
                  <a:pt x="1166540" y="3454071"/>
                  <a:pt x="1190625" y="3448050"/>
                </a:cubicBezTo>
                <a:cubicBezTo>
                  <a:pt x="1272517" y="3393455"/>
                  <a:pt x="1168905" y="3458910"/>
                  <a:pt x="1247775" y="3419475"/>
                </a:cubicBezTo>
                <a:cubicBezTo>
                  <a:pt x="1258014" y="3414355"/>
                  <a:pt x="1266111" y="3405545"/>
                  <a:pt x="1276350" y="3400425"/>
                </a:cubicBezTo>
                <a:cubicBezTo>
                  <a:pt x="1285330" y="3395935"/>
                  <a:pt x="1295945" y="3395390"/>
                  <a:pt x="1304925" y="3390900"/>
                </a:cubicBezTo>
                <a:cubicBezTo>
                  <a:pt x="1315164" y="3385780"/>
                  <a:pt x="1323039" y="3376499"/>
                  <a:pt x="1333500" y="3371850"/>
                </a:cubicBezTo>
                <a:cubicBezTo>
                  <a:pt x="1351850" y="3363695"/>
                  <a:pt x="1371600" y="3359150"/>
                  <a:pt x="1390650" y="3352800"/>
                </a:cubicBezTo>
                <a:cubicBezTo>
                  <a:pt x="1400175" y="3349625"/>
                  <a:pt x="1410871" y="3348844"/>
                  <a:pt x="1419225" y="3343275"/>
                </a:cubicBezTo>
                <a:cubicBezTo>
                  <a:pt x="1428750" y="3336925"/>
                  <a:pt x="1437561" y="3329345"/>
                  <a:pt x="1447800" y="3324225"/>
                </a:cubicBezTo>
                <a:cubicBezTo>
                  <a:pt x="1456780" y="3319735"/>
                  <a:pt x="1467598" y="3319576"/>
                  <a:pt x="1476375" y="3314700"/>
                </a:cubicBezTo>
                <a:cubicBezTo>
                  <a:pt x="1496389" y="3303581"/>
                  <a:pt x="1514475" y="3289300"/>
                  <a:pt x="1533525" y="3276600"/>
                </a:cubicBezTo>
                <a:cubicBezTo>
                  <a:pt x="1543050" y="3270250"/>
                  <a:pt x="1551240" y="3261170"/>
                  <a:pt x="1562100" y="3257550"/>
                </a:cubicBezTo>
                <a:lnTo>
                  <a:pt x="1590675" y="3248025"/>
                </a:lnTo>
                <a:cubicBezTo>
                  <a:pt x="1611741" y="3226959"/>
                  <a:pt x="1621303" y="3213661"/>
                  <a:pt x="1647825" y="3200400"/>
                </a:cubicBezTo>
                <a:cubicBezTo>
                  <a:pt x="1656805" y="3195910"/>
                  <a:pt x="1666875" y="3194050"/>
                  <a:pt x="1676400" y="3190875"/>
                </a:cubicBezTo>
                <a:cubicBezTo>
                  <a:pt x="1685925" y="3181350"/>
                  <a:pt x="1694342" y="3170570"/>
                  <a:pt x="1704975" y="3162300"/>
                </a:cubicBezTo>
                <a:cubicBezTo>
                  <a:pt x="1723047" y="3148244"/>
                  <a:pt x="1743075" y="3136900"/>
                  <a:pt x="1762125" y="3124200"/>
                </a:cubicBezTo>
                <a:lnTo>
                  <a:pt x="1790700" y="3105150"/>
                </a:lnTo>
                <a:lnTo>
                  <a:pt x="1819275" y="3086100"/>
                </a:lnTo>
                <a:cubicBezTo>
                  <a:pt x="1828800" y="3079750"/>
                  <a:pt x="1839755" y="3075145"/>
                  <a:pt x="1847850" y="3067050"/>
                </a:cubicBezTo>
                <a:cubicBezTo>
                  <a:pt x="1857375" y="3057525"/>
                  <a:pt x="1865792" y="3046745"/>
                  <a:pt x="1876425" y="3038475"/>
                </a:cubicBezTo>
                <a:cubicBezTo>
                  <a:pt x="1894497" y="3024419"/>
                  <a:pt x="1914525" y="3013075"/>
                  <a:pt x="1933575" y="3000375"/>
                </a:cubicBezTo>
                <a:lnTo>
                  <a:pt x="1962150" y="2981325"/>
                </a:lnTo>
                <a:cubicBezTo>
                  <a:pt x="2005819" y="2915821"/>
                  <a:pt x="1993010" y="2945895"/>
                  <a:pt x="2009775" y="2895600"/>
                </a:cubicBezTo>
                <a:cubicBezTo>
                  <a:pt x="2006600" y="2854325"/>
                  <a:pt x="2006706" y="2812665"/>
                  <a:pt x="2000250" y="2771775"/>
                </a:cubicBezTo>
                <a:cubicBezTo>
                  <a:pt x="1997118" y="2751940"/>
                  <a:pt x="1986070" y="2734106"/>
                  <a:pt x="1981200" y="2714625"/>
                </a:cubicBezTo>
                <a:lnTo>
                  <a:pt x="1971675" y="2676525"/>
                </a:lnTo>
                <a:cubicBezTo>
                  <a:pt x="1974850" y="2603500"/>
                  <a:pt x="1979439" y="2530523"/>
                  <a:pt x="1981200" y="2457450"/>
                </a:cubicBezTo>
                <a:cubicBezTo>
                  <a:pt x="1985790" y="2266979"/>
                  <a:pt x="1985646" y="2076409"/>
                  <a:pt x="1990725" y="1885950"/>
                </a:cubicBezTo>
                <a:cubicBezTo>
                  <a:pt x="1991997" y="1838236"/>
                  <a:pt x="1994979" y="1790514"/>
                  <a:pt x="2000250" y="1743075"/>
                </a:cubicBezTo>
                <a:cubicBezTo>
                  <a:pt x="2001359" y="1733096"/>
                  <a:pt x="2007017" y="1724154"/>
                  <a:pt x="2009775" y="1714500"/>
                </a:cubicBezTo>
                <a:cubicBezTo>
                  <a:pt x="2029331" y="1646054"/>
                  <a:pt x="2009183" y="1707341"/>
                  <a:pt x="2028825" y="1628775"/>
                </a:cubicBezTo>
                <a:cubicBezTo>
                  <a:pt x="2031260" y="1619035"/>
                  <a:pt x="2035915" y="1609940"/>
                  <a:pt x="2038350" y="1600200"/>
                </a:cubicBezTo>
                <a:cubicBezTo>
                  <a:pt x="2042277" y="1584494"/>
                  <a:pt x="2043615" y="1568194"/>
                  <a:pt x="2047875" y="1552575"/>
                </a:cubicBezTo>
                <a:cubicBezTo>
                  <a:pt x="2053159" y="1533202"/>
                  <a:pt x="2060575" y="1514475"/>
                  <a:pt x="2066925" y="1495425"/>
                </a:cubicBezTo>
                <a:lnTo>
                  <a:pt x="2085975" y="1438275"/>
                </a:lnTo>
                <a:lnTo>
                  <a:pt x="2095500" y="1409700"/>
                </a:lnTo>
                <a:cubicBezTo>
                  <a:pt x="2098675" y="1400175"/>
                  <a:pt x="2099456" y="1389479"/>
                  <a:pt x="2105025" y="1381125"/>
                </a:cubicBezTo>
                <a:lnTo>
                  <a:pt x="2143125" y="1323975"/>
                </a:lnTo>
                <a:lnTo>
                  <a:pt x="2162175" y="1295400"/>
                </a:lnTo>
                <a:cubicBezTo>
                  <a:pt x="2168525" y="1285875"/>
                  <a:pt x="2177605" y="1277685"/>
                  <a:pt x="2181225" y="1266825"/>
                </a:cubicBezTo>
                <a:cubicBezTo>
                  <a:pt x="2188972" y="1243584"/>
                  <a:pt x="2191336" y="1228139"/>
                  <a:pt x="2209800" y="1209675"/>
                </a:cubicBezTo>
                <a:cubicBezTo>
                  <a:pt x="2217895" y="1201580"/>
                  <a:pt x="2228850" y="1196975"/>
                  <a:pt x="2238375" y="1190625"/>
                </a:cubicBezTo>
                <a:cubicBezTo>
                  <a:pt x="2241550" y="1181100"/>
                  <a:pt x="2243410" y="1171030"/>
                  <a:pt x="2247900" y="1162050"/>
                </a:cubicBezTo>
                <a:cubicBezTo>
                  <a:pt x="2253020" y="1151811"/>
                  <a:pt x="2269726" y="1144581"/>
                  <a:pt x="2266950" y="1133475"/>
                </a:cubicBezTo>
                <a:cubicBezTo>
                  <a:pt x="2264515" y="1123735"/>
                  <a:pt x="2247900" y="1127125"/>
                  <a:pt x="2238375" y="1123950"/>
                </a:cubicBezTo>
                <a:cubicBezTo>
                  <a:pt x="2113393" y="1030214"/>
                  <a:pt x="2265204" y="1137797"/>
                  <a:pt x="2171700" y="1085850"/>
                </a:cubicBezTo>
                <a:cubicBezTo>
                  <a:pt x="2151686" y="1074731"/>
                  <a:pt x="2136270" y="1054990"/>
                  <a:pt x="2114550" y="1047750"/>
                </a:cubicBezTo>
                <a:cubicBezTo>
                  <a:pt x="2042726" y="1023809"/>
                  <a:pt x="2131258" y="1056104"/>
                  <a:pt x="2057400" y="1019175"/>
                </a:cubicBezTo>
                <a:cubicBezTo>
                  <a:pt x="2048420" y="1014685"/>
                  <a:pt x="2037602" y="1014526"/>
                  <a:pt x="2028825" y="1009650"/>
                </a:cubicBezTo>
                <a:cubicBezTo>
                  <a:pt x="2008811" y="998531"/>
                  <a:pt x="1971675" y="971550"/>
                  <a:pt x="1971675" y="971550"/>
                </a:cubicBezTo>
                <a:cubicBezTo>
                  <a:pt x="1929070" y="907643"/>
                  <a:pt x="1979259" y="970256"/>
                  <a:pt x="1924050" y="933450"/>
                </a:cubicBezTo>
                <a:cubicBezTo>
                  <a:pt x="1912842" y="925978"/>
                  <a:pt x="1905823" y="913499"/>
                  <a:pt x="1895475" y="904875"/>
                </a:cubicBezTo>
                <a:cubicBezTo>
                  <a:pt x="1886681" y="897546"/>
                  <a:pt x="1876425" y="892175"/>
                  <a:pt x="1866900" y="885825"/>
                </a:cubicBezTo>
                <a:cubicBezTo>
                  <a:pt x="1816100" y="809625"/>
                  <a:pt x="1882775" y="901700"/>
                  <a:pt x="1819275" y="838200"/>
                </a:cubicBezTo>
                <a:cubicBezTo>
                  <a:pt x="1755775" y="774700"/>
                  <a:pt x="1847850" y="841375"/>
                  <a:pt x="1771650" y="790575"/>
                </a:cubicBezTo>
                <a:cubicBezTo>
                  <a:pt x="1747709" y="718751"/>
                  <a:pt x="1780004" y="807283"/>
                  <a:pt x="1743075" y="733425"/>
                </a:cubicBezTo>
                <a:cubicBezTo>
                  <a:pt x="1738585" y="724445"/>
                  <a:pt x="1738040" y="713830"/>
                  <a:pt x="1733550" y="704850"/>
                </a:cubicBezTo>
                <a:cubicBezTo>
                  <a:pt x="1728430" y="694611"/>
                  <a:pt x="1719149" y="686736"/>
                  <a:pt x="1714500" y="676275"/>
                </a:cubicBezTo>
                <a:cubicBezTo>
                  <a:pt x="1706345" y="657925"/>
                  <a:pt x="1706589" y="635833"/>
                  <a:pt x="1695450" y="619125"/>
                </a:cubicBezTo>
                <a:cubicBezTo>
                  <a:pt x="1689100" y="609600"/>
                  <a:pt x="1681049" y="601011"/>
                  <a:pt x="1676400" y="590550"/>
                </a:cubicBezTo>
                <a:cubicBezTo>
                  <a:pt x="1668245" y="572200"/>
                  <a:pt x="1668489" y="550108"/>
                  <a:pt x="1657350" y="533400"/>
                </a:cubicBezTo>
                <a:cubicBezTo>
                  <a:pt x="1651000" y="523875"/>
                  <a:pt x="1642949" y="515286"/>
                  <a:pt x="1638300" y="504825"/>
                </a:cubicBezTo>
                <a:cubicBezTo>
                  <a:pt x="1623210" y="470872"/>
                  <a:pt x="1626068" y="444968"/>
                  <a:pt x="1600200" y="419100"/>
                </a:cubicBezTo>
                <a:cubicBezTo>
                  <a:pt x="1592105" y="411005"/>
                  <a:pt x="1581150" y="406400"/>
                  <a:pt x="1571625" y="400050"/>
                </a:cubicBezTo>
                <a:cubicBezTo>
                  <a:pt x="1536426" y="347252"/>
                  <a:pt x="1572714" y="389013"/>
                  <a:pt x="1524000" y="361950"/>
                </a:cubicBezTo>
                <a:cubicBezTo>
                  <a:pt x="1503986" y="350831"/>
                  <a:pt x="1485900" y="336550"/>
                  <a:pt x="1466850" y="323850"/>
                </a:cubicBezTo>
                <a:cubicBezTo>
                  <a:pt x="1457325" y="317500"/>
                  <a:pt x="1449135" y="308420"/>
                  <a:pt x="1438275" y="304800"/>
                </a:cubicBezTo>
                <a:cubicBezTo>
                  <a:pt x="1428750" y="301625"/>
                  <a:pt x="1418680" y="299765"/>
                  <a:pt x="1409700" y="295275"/>
                </a:cubicBezTo>
                <a:cubicBezTo>
                  <a:pt x="1399461" y="290155"/>
                  <a:pt x="1391586" y="280874"/>
                  <a:pt x="1381125" y="276225"/>
                </a:cubicBezTo>
                <a:cubicBezTo>
                  <a:pt x="1362775" y="268070"/>
                  <a:pt x="1343025" y="263525"/>
                  <a:pt x="1323975" y="257175"/>
                </a:cubicBezTo>
                <a:lnTo>
                  <a:pt x="1295400" y="247650"/>
                </a:lnTo>
                <a:cubicBezTo>
                  <a:pt x="1282700" y="238125"/>
                  <a:pt x="1271012" y="227074"/>
                  <a:pt x="1257300" y="219075"/>
                </a:cubicBezTo>
                <a:cubicBezTo>
                  <a:pt x="1232770" y="204766"/>
                  <a:pt x="1204729" y="196727"/>
                  <a:pt x="1181100" y="180975"/>
                </a:cubicBezTo>
                <a:cubicBezTo>
                  <a:pt x="1171575" y="174625"/>
                  <a:pt x="1162764" y="167045"/>
                  <a:pt x="1152525" y="161925"/>
                </a:cubicBezTo>
                <a:cubicBezTo>
                  <a:pt x="1137232" y="154279"/>
                  <a:pt x="1120193" y="150521"/>
                  <a:pt x="1104900" y="142875"/>
                </a:cubicBezTo>
                <a:cubicBezTo>
                  <a:pt x="1088341" y="134596"/>
                  <a:pt x="1072496" y="124838"/>
                  <a:pt x="1057275" y="114300"/>
                </a:cubicBezTo>
                <a:cubicBezTo>
                  <a:pt x="1031170" y="96228"/>
                  <a:pt x="1011196" y="67190"/>
                  <a:pt x="981075" y="57150"/>
                </a:cubicBezTo>
                <a:lnTo>
                  <a:pt x="952500" y="47625"/>
                </a:lnTo>
                <a:cubicBezTo>
                  <a:pt x="922805" y="3083"/>
                  <a:pt x="947029" y="24826"/>
                  <a:pt x="885825" y="9525"/>
                </a:cubicBezTo>
                <a:cubicBezTo>
                  <a:pt x="876085" y="7090"/>
                  <a:pt x="862012" y="1587"/>
                  <a:pt x="857250" y="0"/>
                </a:cubicBezTo>
                <a:close/>
              </a:path>
            </a:pathLst>
          </a:custGeom>
          <a:solidFill>
            <a:srgbClr val="21C5FF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 rot="18424185">
            <a:off x="821828" y="2372307"/>
            <a:ext cx="2642592" cy="656059"/>
          </a:xfrm>
          <a:prstGeom prst="ellipse">
            <a:avLst/>
          </a:prstGeom>
          <a:solidFill>
            <a:srgbClr val="00CCFF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61" y="1518692"/>
            <a:ext cx="8799403" cy="4601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6" name="テキスト ボックス 17"/>
          <p:cNvSpPr txBox="1">
            <a:spLocks noChangeArrowheads="1"/>
          </p:cNvSpPr>
          <p:nvPr/>
        </p:nvSpPr>
        <p:spPr bwMode="auto">
          <a:xfrm>
            <a:off x="3256207" y="492919"/>
            <a:ext cx="5597525" cy="58578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ja-JP" altLang="en-US" sz="3200" b="1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観測地点及び測器配置場所</a:t>
            </a:r>
            <a:endParaRPr lang="en-US" altLang="ja-JP" sz="3200" b="1">
              <a:solidFill>
                <a:schemeClr val="bg1"/>
              </a:solidFill>
              <a:latin typeface="ＭＳ ゴシック" pitchFamily="49" charset="-128"/>
              <a:ea typeface="ＭＳ ゴシック" pitchFamily="49" charset="-128"/>
            </a:endParaRPr>
          </a:p>
        </p:txBody>
      </p:sp>
      <p:grpSp>
        <p:nvGrpSpPr>
          <p:cNvPr id="16387" name="グループ化 2"/>
          <p:cNvGrpSpPr>
            <a:grpSpLocks/>
          </p:cNvGrpSpPr>
          <p:nvPr/>
        </p:nvGrpSpPr>
        <p:grpSpPr bwMode="auto">
          <a:xfrm>
            <a:off x="7685088" y="1428750"/>
            <a:ext cx="773112" cy="1219200"/>
            <a:chOff x="6032500" y="5407450"/>
            <a:chExt cx="773113" cy="1218775"/>
          </a:xfrm>
        </p:grpSpPr>
        <p:grpSp>
          <p:nvGrpSpPr>
            <p:cNvPr id="16395" name="Group 14"/>
            <p:cNvGrpSpPr>
              <a:grpSpLocks/>
            </p:cNvGrpSpPr>
            <p:nvPr/>
          </p:nvGrpSpPr>
          <p:grpSpPr bwMode="auto">
            <a:xfrm>
              <a:off x="6032500" y="5907088"/>
              <a:ext cx="773113" cy="719137"/>
              <a:chOff x="8164" y="14913"/>
              <a:chExt cx="869" cy="863"/>
            </a:xfrm>
          </p:grpSpPr>
          <p:sp>
            <p:nvSpPr>
              <p:cNvPr id="16397" name="Oval 15"/>
              <p:cNvSpPr>
                <a:spLocks noChangeArrowheads="1"/>
              </p:cNvSpPr>
              <p:nvPr/>
            </p:nvSpPr>
            <p:spPr bwMode="auto">
              <a:xfrm>
                <a:off x="8295" y="15024"/>
                <a:ext cx="624" cy="624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sz="3200" b="1">
                  <a:latin typeface="Calibri" pitchFamily="34" charset="0"/>
                </a:endParaRPr>
              </a:p>
            </p:txBody>
          </p:sp>
          <p:sp>
            <p:nvSpPr>
              <p:cNvPr id="16398" name="AutoShape 16"/>
              <p:cNvSpPr>
                <a:spLocks noChangeArrowheads="1"/>
              </p:cNvSpPr>
              <p:nvPr/>
            </p:nvSpPr>
            <p:spPr bwMode="auto">
              <a:xfrm>
                <a:off x="8183" y="14913"/>
                <a:ext cx="850" cy="850"/>
              </a:xfrm>
              <a:prstGeom prst="star4">
                <a:avLst>
                  <a:gd name="adj" fmla="val 12500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sz="3200" b="1">
                  <a:latin typeface="Calibri" pitchFamily="34" charset="0"/>
                </a:endParaRPr>
              </a:p>
            </p:txBody>
          </p:sp>
          <p:sp>
            <p:nvSpPr>
              <p:cNvPr id="16399" name="Line 17"/>
              <p:cNvSpPr>
                <a:spLocks noChangeShapeType="1"/>
              </p:cNvSpPr>
              <p:nvPr/>
            </p:nvSpPr>
            <p:spPr bwMode="auto">
              <a:xfrm>
                <a:off x="8164" y="15341"/>
                <a:ext cx="85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16400" name="Line 18"/>
              <p:cNvSpPr>
                <a:spLocks noChangeShapeType="1"/>
              </p:cNvSpPr>
              <p:nvPr/>
            </p:nvSpPr>
            <p:spPr bwMode="auto">
              <a:xfrm rot="5400000">
                <a:off x="8185" y="15351"/>
                <a:ext cx="85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</p:grpSp>
        <p:sp>
          <p:nvSpPr>
            <p:cNvPr id="16396" name="Text Box 19"/>
            <p:cNvSpPr txBox="1">
              <a:spLocks noChangeArrowheads="1"/>
            </p:cNvSpPr>
            <p:nvPr/>
          </p:nvSpPr>
          <p:spPr bwMode="auto">
            <a:xfrm>
              <a:off x="6129720" y="5407450"/>
              <a:ext cx="490538" cy="341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/>
              <a:r>
                <a:rPr lang="ja-JP" altLang="en-US" sz="3200" b="1" dirty="0">
                  <a:latin typeface="Century" pitchFamily="18" charset="0"/>
                  <a:ea typeface="ＭＳ 明朝" pitchFamily="17" charset="-128"/>
                </a:rPr>
                <a:t>Ｎ</a:t>
              </a:r>
              <a:endParaRPr lang="ja-JP" altLang="en-US" sz="3200" b="1" dirty="0"/>
            </a:p>
          </p:txBody>
        </p:sp>
      </p:grpSp>
      <p:sp>
        <p:nvSpPr>
          <p:cNvPr id="19" name="タイトル 1"/>
          <p:cNvSpPr txBox="1">
            <a:spLocks/>
          </p:cNvSpPr>
          <p:nvPr/>
        </p:nvSpPr>
        <p:spPr>
          <a:xfrm>
            <a:off x="357188" y="214313"/>
            <a:ext cx="82296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ja-JP" altLang="en-US" sz="4000" dirty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  <a:cs typeface="+mj-cs"/>
              </a:rPr>
              <a:t>実測</a:t>
            </a:r>
            <a:r>
              <a:rPr lang="ja-JP" altLang="en-US" sz="4000" dirty="0" smtClean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  <a:cs typeface="+mj-cs"/>
              </a:rPr>
              <a:t>方法</a:t>
            </a:r>
            <a:endParaRPr lang="ja-JP" altLang="en-US" sz="4000" dirty="0">
              <a:solidFill>
                <a:schemeClr val="bg1"/>
              </a:solidFill>
              <a:latin typeface="ＭＳ ゴシック" pitchFamily="49" charset="-128"/>
              <a:ea typeface="ＭＳ ゴシック" pitchFamily="49" charset="-128"/>
              <a:cs typeface="+mj-cs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479979" y="5374815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</a:t>
            </a:r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503588" y="6303565"/>
            <a:ext cx="6027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chemeClr val="bg1"/>
                </a:solidFill>
              </a:rPr>
              <a:t>市街地</a:t>
            </a:r>
            <a:r>
              <a:rPr lang="ja-JP" altLang="en-US" sz="2400" dirty="0">
                <a:solidFill>
                  <a:schemeClr val="bg1"/>
                </a:solidFill>
              </a:rPr>
              <a:t>・</a:t>
            </a:r>
            <a:r>
              <a:rPr lang="ja-JP" altLang="en-US" sz="2400" dirty="0" smtClean="0">
                <a:solidFill>
                  <a:schemeClr val="bg1"/>
                </a:solidFill>
              </a:rPr>
              <a:t>基準温度は、</a:t>
            </a:r>
            <a:r>
              <a:rPr lang="en-US" altLang="ja-JP" sz="2400" dirty="0" smtClean="0">
                <a:solidFill>
                  <a:schemeClr val="bg1"/>
                </a:solidFill>
              </a:rPr>
              <a:t>3</a:t>
            </a:r>
            <a:r>
              <a:rPr lang="ja-JP" altLang="en-US" sz="2400" dirty="0" smtClean="0">
                <a:solidFill>
                  <a:schemeClr val="bg1"/>
                </a:solidFill>
              </a:rPr>
              <a:t>地点の平均値とする。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テキスト ボックス 1"/>
          <p:cNvSpPr txBox="1">
            <a:spLocks noChangeArrowheads="1"/>
          </p:cNvSpPr>
          <p:nvPr/>
        </p:nvSpPr>
        <p:spPr bwMode="auto">
          <a:xfrm>
            <a:off x="1418959" y="5013176"/>
            <a:ext cx="62579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ja-JP" altLang="en-US" sz="4000" dirty="0">
                <a:solidFill>
                  <a:srgbClr val="00FF00"/>
                </a:solidFill>
                <a:latin typeface="Calibri" pitchFamily="34" charset="0"/>
              </a:rPr>
              <a:t>晴天かつ風が弱い静穏</a:t>
            </a:r>
            <a:r>
              <a:rPr lang="ja-JP" altLang="en-US" sz="4000" dirty="0" smtClean="0">
                <a:solidFill>
                  <a:srgbClr val="00FF00"/>
                </a:solidFill>
                <a:latin typeface="Calibri" pitchFamily="34" charset="0"/>
              </a:rPr>
              <a:t>な夜</a:t>
            </a:r>
            <a:r>
              <a:rPr lang="ja-JP" altLang="en-US" sz="4000" dirty="0" smtClean="0">
                <a:solidFill>
                  <a:schemeClr val="bg1"/>
                </a:solidFill>
                <a:latin typeface="Calibri" pitchFamily="34" charset="0"/>
              </a:rPr>
              <a:t>を対象とする</a:t>
            </a:r>
            <a:endParaRPr lang="ja-JP" alt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30516" y="3034605"/>
            <a:ext cx="8619313" cy="61555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400" dirty="0">
                <a:solidFill>
                  <a:schemeClr val="bg1">
                    <a:lumMod val="95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</a:t>
            </a:r>
            <a:r>
              <a:rPr lang="en-US" altLang="ja-JP" sz="3400" dirty="0" smtClean="0">
                <a:solidFill>
                  <a:schemeClr val="bg1">
                    <a:lumMod val="95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.</a:t>
            </a:r>
            <a:r>
              <a:rPr lang="ja-JP" altLang="en-US" sz="3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</a:rPr>
              <a:t>夜間</a:t>
            </a:r>
            <a:r>
              <a:rPr lang="ja-JP" altLang="en-US" sz="34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</a:rPr>
              <a:t>に長時間の冷気流出が確認</a:t>
            </a:r>
            <a:r>
              <a:rPr lang="ja-JP" altLang="en-US" sz="3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</a:rPr>
              <a:t>された夜</a:t>
            </a:r>
            <a:endParaRPr lang="ja-JP" altLang="en-US" sz="3400" dirty="0">
              <a:solidFill>
                <a:schemeClr val="bg1">
                  <a:lumMod val="9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4" name="下矢印 3"/>
          <p:cNvSpPr/>
          <p:nvPr/>
        </p:nvSpPr>
        <p:spPr>
          <a:xfrm>
            <a:off x="4070068" y="3861048"/>
            <a:ext cx="1009647" cy="1006227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8436" name="テキスト ボックス 5"/>
          <p:cNvSpPr txBox="1">
            <a:spLocks noChangeArrowheads="1"/>
          </p:cNvSpPr>
          <p:nvPr/>
        </p:nvSpPr>
        <p:spPr bwMode="auto">
          <a:xfrm>
            <a:off x="2123728" y="285750"/>
            <a:ext cx="4767450" cy="70788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Calibri" pitchFamily="34" charset="0"/>
              </a:rPr>
              <a:t>冷却量の</a:t>
            </a:r>
            <a:r>
              <a:rPr lang="ja-JP" altLang="en-US" sz="4000" dirty="0" smtClean="0">
                <a:solidFill>
                  <a:schemeClr val="bg1"/>
                </a:solidFill>
                <a:latin typeface="Calibri" pitchFamily="34" charset="0"/>
              </a:rPr>
              <a:t>解析</a:t>
            </a:r>
            <a:r>
              <a:rPr lang="ja-JP" altLang="en-US" sz="4000" dirty="0">
                <a:solidFill>
                  <a:schemeClr val="bg1"/>
                </a:solidFill>
                <a:latin typeface="Calibri" pitchFamily="34" charset="0"/>
              </a:rPr>
              <a:t>対象日</a:t>
            </a:r>
            <a:endParaRPr lang="en-US" altLang="ja-JP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30516" y="1619300"/>
            <a:ext cx="868586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ja-JP" sz="34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</a:t>
            </a:r>
            <a:r>
              <a:rPr kumimoji="1" lang="en-US" altLang="ja-JP" sz="34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.</a:t>
            </a:r>
            <a:r>
              <a:rPr kumimoji="1" lang="ja-JP" altLang="en-US" sz="34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園内で冷気が生成され、その冷気が特に</a:t>
            </a:r>
            <a:endParaRPr kumimoji="1" lang="en-US" altLang="ja-JP" sz="3400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just"/>
            <a:r>
              <a:rPr lang="en-US" altLang="ja-JP" sz="34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lang="en-US" altLang="ja-JP" sz="34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kumimoji="1" lang="ja-JP" altLang="en-US" sz="34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市街地へ影響を及ぼしていた夜</a:t>
            </a:r>
            <a:endParaRPr kumimoji="1" lang="ja-JP" altLang="en-US" sz="340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88" y="207690"/>
            <a:ext cx="2349500" cy="281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472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2781300"/>
            <a:ext cx="7488238" cy="349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テキスト ボックス 4"/>
          <p:cNvSpPr txBox="1"/>
          <p:nvPr/>
        </p:nvSpPr>
        <p:spPr>
          <a:xfrm>
            <a:off x="220663" y="6149975"/>
            <a:ext cx="785663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 smtClean="0">
                <a:solidFill>
                  <a:schemeClr val="bg1"/>
                </a:solidFill>
                <a:latin typeface="+mn-ea"/>
                <a:ea typeface="+mn-ea"/>
              </a:rPr>
              <a:t>２０１３年</a:t>
            </a:r>
            <a:r>
              <a:rPr lang="ja-JP" altLang="en-US" sz="2800" dirty="0">
                <a:solidFill>
                  <a:schemeClr val="bg1"/>
                </a:solidFill>
                <a:latin typeface="+mn-ea"/>
                <a:ea typeface="+mn-ea"/>
              </a:rPr>
              <a:t>９月１９日～２０日　</a:t>
            </a:r>
            <a:r>
              <a:rPr lang="ja-JP" altLang="en-US" sz="2800" dirty="0" smtClean="0">
                <a:solidFill>
                  <a:schemeClr val="bg1"/>
                </a:solidFill>
                <a:latin typeface="+mn-ea"/>
                <a:ea typeface="+mn-ea"/>
              </a:rPr>
              <a:t>気温</a:t>
            </a:r>
            <a:r>
              <a:rPr lang="ja-JP" altLang="en-US" sz="2800" dirty="0">
                <a:solidFill>
                  <a:schemeClr val="bg1"/>
                </a:solidFill>
                <a:latin typeface="+mn-ea"/>
                <a:ea typeface="+mn-ea"/>
              </a:rPr>
              <a:t>・風速・風向グラフ</a:t>
            </a:r>
          </a:p>
        </p:txBody>
      </p:sp>
      <p:sp>
        <p:nvSpPr>
          <p:cNvPr id="19458" name="テキスト ボックス 16"/>
          <p:cNvSpPr txBox="1">
            <a:spLocks noChangeArrowheads="1"/>
          </p:cNvSpPr>
          <p:nvPr/>
        </p:nvSpPr>
        <p:spPr bwMode="auto">
          <a:xfrm>
            <a:off x="2411413" y="334963"/>
            <a:ext cx="6670675" cy="6477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冷気生成夜の気温変化パターン</a:t>
            </a:r>
          </a:p>
        </p:txBody>
      </p:sp>
      <p:sp>
        <p:nvSpPr>
          <p:cNvPr id="6" name="円/楕円 5"/>
          <p:cNvSpPr/>
          <p:nvPr/>
        </p:nvSpPr>
        <p:spPr>
          <a:xfrm>
            <a:off x="1641188" y="3260316"/>
            <a:ext cx="1280691" cy="233203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7" name="テキスト ボックス 6"/>
          <p:cNvSpPr txBox="1">
            <a:spLocks noChangeArrowheads="1"/>
          </p:cNvSpPr>
          <p:nvPr/>
        </p:nvSpPr>
        <p:spPr bwMode="auto">
          <a:xfrm>
            <a:off x="4429125" y="2418278"/>
            <a:ext cx="2917080" cy="1077218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3200" dirty="0" smtClean="0">
                <a:latin typeface="Calibri" pitchFamily="34" charset="0"/>
              </a:rPr>
              <a:t>４℃の急激な</a:t>
            </a:r>
            <a:endParaRPr lang="en-US" altLang="ja-JP" sz="3200" dirty="0" smtClean="0">
              <a:latin typeface="Calibri" pitchFamily="34" charset="0"/>
            </a:endParaRPr>
          </a:p>
          <a:p>
            <a:pPr algn="ctr"/>
            <a:r>
              <a:rPr lang="ja-JP" altLang="en-US" sz="3200" dirty="0" smtClean="0">
                <a:latin typeface="Calibri" pitchFamily="34" charset="0"/>
              </a:rPr>
              <a:t>気温</a:t>
            </a:r>
            <a:r>
              <a:rPr lang="ja-JP" altLang="en-US" sz="3200" dirty="0">
                <a:latin typeface="Calibri" pitchFamily="34" charset="0"/>
              </a:rPr>
              <a:t>低下</a:t>
            </a:r>
            <a:endParaRPr lang="en-US" altLang="ja-JP" sz="3200" dirty="0">
              <a:latin typeface="Calibri" pitchFamily="34" charset="0"/>
            </a:endParaRPr>
          </a:p>
        </p:txBody>
      </p:sp>
      <p:cxnSp>
        <p:nvCxnSpPr>
          <p:cNvPr id="9" name="直線矢印コネクタ 8"/>
          <p:cNvCxnSpPr>
            <a:stCxn id="7" idx="1"/>
          </p:cNvCxnSpPr>
          <p:nvPr/>
        </p:nvCxnSpPr>
        <p:spPr>
          <a:xfrm flipH="1">
            <a:off x="2921879" y="2956887"/>
            <a:ext cx="1507246" cy="91811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2" name="テキスト ボックス 7"/>
          <p:cNvSpPr txBox="1">
            <a:spLocks noChangeArrowheads="1"/>
          </p:cNvSpPr>
          <p:nvPr/>
        </p:nvSpPr>
        <p:spPr bwMode="auto">
          <a:xfrm>
            <a:off x="3357563" y="3695700"/>
            <a:ext cx="646112" cy="3683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b="1"/>
              <a:t>気温</a:t>
            </a:r>
          </a:p>
        </p:txBody>
      </p:sp>
      <p:sp>
        <p:nvSpPr>
          <p:cNvPr id="19463" name="テキスト ボックス 9"/>
          <p:cNvSpPr txBox="1">
            <a:spLocks noChangeArrowheads="1"/>
          </p:cNvSpPr>
          <p:nvPr/>
        </p:nvSpPr>
        <p:spPr bwMode="auto">
          <a:xfrm>
            <a:off x="4429125" y="3552825"/>
            <a:ext cx="646113" cy="3683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b="1"/>
              <a:t>風向</a:t>
            </a:r>
          </a:p>
        </p:txBody>
      </p:sp>
      <p:sp>
        <p:nvSpPr>
          <p:cNvPr id="19464" name="テキスト ボックス 10"/>
          <p:cNvSpPr txBox="1">
            <a:spLocks noChangeArrowheads="1"/>
          </p:cNvSpPr>
          <p:nvPr/>
        </p:nvSpPr>
        <p:spPr bwMode="auto">
          <a:xfrm>
            <a:off x="5357813" y="3910013"/>
            <a:ext cx="646112" cy="3683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b="1"/>
              <a:t>風速</a:t>
            </a:r>
          </a:p>
        </p:txBody>
      </p:sp>
      <p:cxnSp>
        <p:nvCxnSpPr>
          <p:cNvPr id="13" name="直線矢印コネクタ 12"/>
          <p:cNvCxnSpPr>
            <a:stCxn id="19462" idx="2"/>
          </p:cNvCxnSpPr>
          <p:nvPr/>
        </p:nvCxnSpPr>
        <p:spPr>
          <a:xfrm rot="5400000">
            <a:off x="3132138" y="4432300"/>
            <a:ext cx="917575" cy="1809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>
            <a:stCxn id="19463" idx="2"/>
          </p:cNvCxnSpPr>
          <p:nvPr/>
        </p:nvCxnSpPr>
        <p:spPr>
          <a:xfrm rot="5400000">
            <a:off x="4310856" y="4039394"/>
            <a:ext cx="560388" cy="3238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>
            <a:stCxn id="19464" idx="2"/>
          </p:cNvCxnSpPr>
          <p:nvPr/>
        </p:nvCxnSpPr>
        <p:spPr>
          <a:xfrm rot="5400000">
            <a:off x="4382295" y="3967956"/>
            <a:ext cx="989012" cy="16097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円/楕円 1"/>
          <p:cNvSpPr/>
          <p:nvPr/>
        </p:nvSpPr>
        <p:spPr>
          <a:xfrm>
            <a:off x="873124" y="382588"/>
            <a:ext cx="441325" cy="4413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9470" name="テキスト ボックス 2"/>
          <p:cNvSpPr txBox="1">
            <a:spLocks noChangeArrowheads="1"/>
          </p:cNvSpPr>
          <p:nvPr/>
        </p:nvSpPr>
        <p:spPr bwMode="auto">
          <a:xfrm>
            <a:off x="660400" y="1638300"/>
            <a:ext cx="1082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400" b="1"/>
              <a:t>自然教育園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7524328" y="1776799"/>
            <a:ext cx="1467538" cy="646331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3600" dirty="0">
                <a:solidFill>
                  <a:schemeClr val="bg1"/>
                </a:solidFill>
                <a:latin typeface="+mn-ea"/>
              </a:rPr>
              <a:t>N</a:t>
            </a:r>
            <a:r>
              <a:rPr lang="ja-JP" altLang="en-US" sz="3600" dirty="0">
                <a:solidFill>
                  <a:schemeClr val="bg1"/>
                </a:solidFill>
                <a:latin typeface="+mn-ea"/>
              </a:rPr>
              <a:t>地点 </a:t>
            </a:r>
            <a:endParaRPr lang="ja-JP" altLang="en-US" sz="3600" dirty="0"/>
          </a:p>
        </p:txBody>
      </p:sp>
      <p:grpSp>
        <p:nvGrpSpPr>
          <p:cNvPr id="27" name="グループ化 26"/>
          <p:cNvGrpSpPr/>
          <p:nvPr/>
        </p:nvGrpSpPr>
        <p:grpSpPr>
          <a:xfrm>
            <a:off x="1316956" y="52111"/>
            <a:ext cx="5415283" cy="4470676"/>
            <a:chOff x="1316956" y="52111"/>
            <a:chExt cx="5415283" cy="4470676"/>
          </a:xfrm>
        </p:grpSpPr>
        <p:grpSp>
          <p:nvGrpSpPr>
            <p:cNvPr id="22" name="グループ化 21"/>
            <p:cNvGrpSpPr/>
            <p:nvPr/>
          </p:nvGrpSpPr>
          <p:grpSpPr>
            <a:xfrm>
              <a:off x="1316956" y="52111"/>
              <a:ext cx="5415283" cy="4470676"/>
              <a:chOff x="1316956" y="52111"/>
              <a:chExt cx="5415283" cy="4470676"/>
            </a:xfrm>
          </p:grpSpPr>
          <p:grpSp>
            <p:nvGrpSpPr>
              <p:cNvPr id="21" name="グループ化 20"/>
              <p:cNvGrpSpPr/>
              <p:nvPr/>
            </p:nvGrpSpPr>
            <p:grpSpPr>
              <a:xfrm>
                <a:off x="1316956" y="52111"/>
                <a:ext cx="5415283" cy="2216520"/>
                <a:chOff x="1316956" y="52111"/>
                <a:chExt cx="5415283" cy="2216520"/>
              </a:xfrm>
            </p:grpSpPr>
            <p:grpSp>
              <p:nvGrpSpPr>
                <p:cNvPr id="14" name="グループ化 13"/>
                <p:cNvGrpSpPr/>
                <p:nvPr/>
              </p:nvGrpSpPr>
              <p:grpSpPr>
                <a:xfrm>
                  <a:off x="1316956" y="52111"/>
                  <a:ext cx="886843" cy="692663"/>
                  <a:chOff x="1316956" y="52111"/>
                  <a:chExt cx="886843" cy="692663"/>
                </a:xfrm>
              </p:grpSpPr>
              <p:sp>
                <p:nvSpPr>
                  <p:cNvPr id="18" name="右矢印 17"/>
                  <p:cNvSpPr/>
                  <p:nvPr/>
                </p:nvSpPr>
                <p:spPr>
                  <a:xfrm rot="16200000">
                    <a:off x="1166363" y="202704"/>
                    <a:ext cx="642942" cy="341756"/>
                  </a:xfrm>
                  <a:prstGeom prst="rightArrow">
                    <a:avLst>
                      <a:gd name="adj1" fmla="val 50000"/>
                      <a:gd name="adj2" fmla="val 50000"/>
                    </a:avLst>
                  </a:prstGeom>
                  <a:solidFill>
                    <a:srgbClr val="00B0F0"/>
                  </a:solidFill>
                  <a:ln w="381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4" name="テキスト ボックス 3"/>
                  <p:cNvSpPr txBox="1"/>
                  <p:nvPr/>
                </p:nvSpPr>
                <p:spPr>
                  <a:xfrm>
                    <a:off x="1557468" y="375442"/>
                    <a:ext cx="64633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ja-JP" altLang="en-US" b="1" dirty="0"/>
                      <a:t>風向</a:t>
                    </a:r>
                    <a:endParaRPr kumimoji="1" lang="ja-JP" altLang="en-US" b="1" dirty="0"/>
                  </a:p>
                </p:txBody>
              </p:sp>
            </p:grpSp>
            <p:sp>
              <p:nvSpPr>
                <p:cNvPr id="25" name="テキスト ボックス 24"/>
                <p:cNvSpPr txBox="1">
                  <a:spLocks noChangeArrowheads="1"/>
                </p:cNvSpPr>
                <p:nvPr/>
              </p:nvSpPr>
              <p:spPr bwMode="auto">
                <a:xfrm>
                  <a:off x="3657358" y="1191413"/>
                  <a:ext cx="3074881" cy="1077218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rgbClr val="00B050"/>
                  </a:solidFill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ja-JP" altLang="en-US" sz="3200" dirty="0" smtClean="0">
                      <a:latin typeface="Calibri" pitchFamily="34" charset="0"/>
                    </a:rPr>
                    <a:t>気温低下後の風向は市街地側</a:t>
                  </a:r>
                  <a:endParaRPr lang="en-US" altLang="ja-JP" sz="3200" dirty="0">
                    <a:latin typeface="Calibri" pitchFamily="34" charset="0"/>
                  </a:endParaRPr>
                </a:p>
              </p:txBody>
            </p:sp>
          </p:grpSp>
          <p:cxnSp>
            <p:nvCxnSpPr>
              <p:cNvPr id="26" name="直線矢印コネクタ 25"/>
              <p:cNvCxnSpPr/>
              <p:nvPr/>
            </p:nvCxnSpPr>
            <p:spPr>
              <a:xfrm flipH="1">
                <a:off x="3203849" y="2268631"/>
                <a:ext cx="576063" cy="2254156"/>
              </a:xfrm>
              <a:prstGeom prst="straightConnector1">
                <a:avLst/>
              </a:prstGeom>
              <a:ln w="571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直線矢印コネクタ 31"/>
            <p:cNvCxnSpPr>
              <a:stCxn id="25" idx="1"/>
            </p:cNvCxnSpPr>
            <p:nvPr/>
          </p:nvCxnSpPr>
          <p:spPr>
            <a:xfrm flipH="1" flipV="1">
              <a:off x="1557468" y="695053"/>
              <a:ext cx="2099890" cy="1034969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6" name="Picture 26"/>
          <p:cNvPicPr>
            <a:picLocks noChangeAspect="1" noChangeArrowheads="1"/>
          </p:cNvPicPr>
          <p:nvPr/>
        </p:nvPicPr>
        <p:blipFill>
          <a:blip r:embed="rId3"/>
          <a:srcRect t="3603"/>
          <a:stretch>
            <a:fillRect/>
          </a:stretch>
        </p:blipFill>
        <p:spPr bwMode="auto">
          <a:xfrm>
            <a:off x="142844" y="3214686"/>
            <a:ext cx="6215106" cy="290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5" name="Picture 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2238" y="236538"/>
            <a:ext cx="624998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481" name="テキスト ボックス 4"/>
          <p:cNvSpPr txBox="1">
            <a:spLocks noChangeArrowheads="1"/>
          </p:cNvSpPr>
          <p:nvPr/>
        </p:nvSpPr>
        <p:spPr bwMode="auto">
          <a:xfrm>
            <a:off x="6429388" y="5429264"/>
            <a:ext cx="1727200" cy="64611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600" dirty="0">
                <a:solidFill>
                  <a:schemeClr val="bg1"/>
                </a:solidFill>
                <a:latin typeface="Calibri" pitchFamily="34" charset="0"/>
              </a:rPr>
              <a:t>SW</a:t>
            </a:r>
            <a:r>
              <a:rPr lang="ja-JP" altLang="en-US" sz="3600" dirty="0">
                <a:solidFill>
                  <a:schemeClr val="bg1"/>
                </a:solidFill>
                <a:latin typeface="Calibri" pitchFamily="34" charset="0"/>
              </a:rPr>
              <a:t>地点</a:t>
            </a:r>
          </a:p>
        </p:txBody>
      </p:sp>
      <p:sp>
        <p:nvSpPr>
          <p:cNvPr id="20482" name="テキスト ボックス 12"/>
          <p:cNvSpPr txBox="1">
            <a:spLocks noChangeArrowheads="1"/>
          </p:cNvSpPr>
          <p:nvPr/>
        </p:nvSpPr>
        <p:spPr bwMode="auto">
          <a:xfrm>
            <a:off x="6429388" y="285728"/>
            <a:ext cx="1319213" cy="64611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600" dirty="0">
                <a:solidFill>
                  <a:schemeClr val="bg1"/>
                </a:solidFill>
                <a:latin typeface="Calibri" pitchFamily="34" charset="0"/>
              </a:rPr>
              <a:t>S</a:t>
            </a:r>
            <a:r>
              <a:rPr lang="ja-JP" altLang="en-US" sz="3600" dirty="0">
                <a:solidFill>
                  <a:schemeClr val="bg1"/>
                </a:solidFill>
                <a:latin typeface="Calibri" pitchFamily="34" charset="0"/>
              </a:rPr>
              <a:t>地点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20663" y="6149975"/>
            <a:ext cx="8088312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chemeClr val="bg1"/>
                </a:solidFill>
                <a:latin typeface="+mn-ea"/>
                <a:ea typeface="+mn-ea"/>
              </a:rPr>
              <a:t>２０１３年９月１９日～２０日　気温・風速・風向グラフ</a:t>
            </a:r>
          </a:p>
        </p:txBody>
      </p:sp>
      <p:pic>
        <p:nvPicPr>
          <p:cNvPr id="2048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0000" y="1557338"/>
            <a:ext cx="2673350" cy="320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円/楕円 8"/>
          <p:cNvSpPr/>
          <p:nvPr/>
        </p:nvSpPr>
        <p:spPr>
          <a:xfrm>
            <a:off x="7245350" y="3860800"/>
            <a:ext cx="441325" cy="4413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7916863" y="3860800"/>
            <a:ext cx="441325" cy="4413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0489" name="テキスト ボックス 10"/>
          <p:cNvSpPr txBox="1">
            <a:spLocks noChangeArrowheads="1"/>
          </p:cNvSpPr>
          <p:nvPr/>
        </p:nvSpPr>
        <p:spPr bwMode="auto">
          <a:xfrm>
            <a:off x="7254875" y="3284538"/>
            <a:ext cx="1082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400" b="1"/>
              <a:t>自然教育園</a:t>
            </a:r>
          </a:p>
        </p:txBody>
      </p:sp>
      <p:sp>
        <p:nvSpPr>
          <p:cNvPr id="20490" name="テキスト ボックス 1"/>
          <p:cNvSpPr txBox="1">
            <a:spLocks noChangeArrowheads="1"/>
          </p:cNvSpPr>
          <p:nvPr/>
        </p:nvSpPr>
        <p:spPr bwMode="auto">
          <a:xfrm>
            <a:off x="2990850" y="909638"/>
            <a:ext cx="603250" cy="349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1600" b="1"/>
              <a:t>気温</a:t>
            </a:r>
          </a:p>
        </p:txBody>
      </p:sp>
      <p:sp>
        <p:nvSpPr>
          <p:cNvPr id="20491" name="テキスト ボックス 2"/>
          <p:cNvSpPr txBox="1">
            <a:spLocks noChangeArrowheads="1"/>
          </p:cNvSpPr>
          <p:nvPr/>
        </p:nvSpPr>
        <p:spPr bwMode="auto">
          <a:xfrm>
            <a:off x="3917950" y="1368425"/>
            <a:ext cx="595313" cy="3381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1600" b="1"/>
              <a:t>風向</a:t>
            </a:r>
          </a:p>
        </p:txBody>
      </p:sp>
      <p:sp>
        <p:nvSpPr>
          <p:cNvPr id="20492" name="テキスト ボックス 3"/>
          <p:cNvSpPr txBox="1">
            <a:spLocks noChangeArrowheads="1"/>
          </p:cNvSpPr>
          <p:nvPr/>
        </p:nvSpPr>
        <p:spPr bwMode="auto">
          <a:xfrm>
            <a:off x="1614488" y="900113"/>
            <a:ext cx="595312" cy="33813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1600" b="1"/>
              <a:t>風速</a:t>
            </a:r>
          </a:p>
        </p:txBody>
      </p:sp>
      <p:cxnSp>
        <p:nvCxnSpPr>
          <p:cNvPr id="6" name="直線矢印コネクタ 5"/>
          <p:cNvCxnSpPr/>
          <p:nvPr/>
        </p:nvCxnSpPr>
        <p:spPr>
          <a:xfrm flipH="1">
            <a:off x="2836863" y="1247775"/>
            <a:ext cx="455612" cy="5873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H="1">
            <a:off x="3635375" y="1706563"/>
            <a:ext cx="581025" cy="6429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H="1">
            <a:off x="1187450" y="1238250"/>
            <a:ext cx="723900" cy="895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6" name="テキスト ボックス 26"/>
          <p:cNvSpPr txBox="1">
            <a:spLocks noChangeArrowheads="1"/>
          </p:cNvSpPr>
          <p:nvPr/>
        </p:nvSpPr>
        <p:spPr bwMode="auto">
          <a:xfrm>
            <a:off x="2840038" y="3833813"/>
            <a:ext cx="603250" cy="349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1600" b="1"/>
              <a:t>気温</a:t>
            </a:r>
          </a:p>
        </p:txBody>
      </p:sp>
      <p:sp>
        <p:nvSpPr>
          <p:cNvPr id="20497" name="テキスト ボックス 27"/>
          <p:cNvSpPr txBox="1">
            <a:spLocks noChangeArrowheads="1"/>
          </p:cNvSpPr>
          <p:nvPr/>
        </p:nvSpPr>
        <p:spPr bwMode="auto">
          <a:xfrm>
            <a:off x="1649413" y="3692525"/>
            <a:ext cx="595312" cy="3381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1600" b="1"/>
              <a:t>風速</a:t>
            </a:r>
          </a:p>
        </p:txBody>
      </p:sp>
      <p:sp>
        <p:nvSpPr>
          <p:cNvPr id="20498" name="テキスト ボックス 28"/>
          <p:cNvSpPr txBox="1">
            <a:spLocks noChangeArrowheads="1"/>
          </p:cNvSpPr>
          <p:nvPr/>
        </p:nvSpPr>
        <p:spPr bwMode="auto">
          <a:xfrm>
            <a:off x="3786182" y="3643314"/>
            <a:ext cx="593725" cy="33813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1600" b="1"/>
              <a:t>風向</a:t>
            </a:r>
          </a:p>
        </p:txBody>
      </p:sp>
      <p:cxnSp>
        <p:nvCxnSpPr>
          <p:cNvPr id="23" name="直線矢印コネクタ 22"/>
          <p:cNvCxnSpPr>
            <a:stCxn id="20497" idx="2"/>
          </p:cNvCxnSpPr>
          <p:nvPr/>
        </p:nvCxnSpPr>
        <p:spPr>
          <a:xfrm>
            <a:off x="1946275" y="4030663"/>
            <a:ext cx="263525" cy="1371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>
            <a:stCxn id="20496" idx="2"/>
          </p:cNvCxnSpPr>
          <p:nvPr/>
        </p:nvCxnSpPr>
        <p:spPr>
          <a:xfrm>
            <a:off x="3141663" y="4183063"/>
            <a:ext cx="207962" cy="98901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>
            <a:stCxn id="20498" idx="2"/>
          </p:cNvCxnSpPr>
          <p:nvPr/>
        </p:nvCxnSpPr>
        <p:spPr>
          <a:xfrm>
            <a:off x="4083045" y="3981451"/>
            <a:ext cx="182571" cy="57094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10" name="直線矢印コネクタ 21509"/>
          <p:cNvCxnSpPr>
            <a:stCxn id="9" idx="4"/>
          </p:cNvCxnSpPr>
          <p:nvPr/>
        </p:nvCxnSpPr>
        <p:spPr>
          <a:xfrm flipH="1">
            <a:off x="7254875" y="4302125"/>
            <a:ext cx="211138" cy="11001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12" name="直線矢印コネクタ 21511"/>
          <p:cNvCxnSpPr>
            <a:stCxn id="10" idx="0"/>
          </p:cNvCxnSpPr>
          <p:nvPr/>
        </p:nvCxnSpPr>
        <p:spPr>
          <a:xfrm flipH="1" flipV="1">
            <a:off x="7361238" y="909638"/>
            <a:ext cx="776287" cy="29511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右矢印 25"/>
          <p:cNvSpPr/>
          <p:nvPr/>
        </p:nvSpPr>
        <p:spPr>
          <a:xfrm rot="5400000">
            <a:off x="8186957" y="4218309"/>
            <a:ext cx="642942" cy="34175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右矢印 26"/>
          <p:cNvSpPr/>
          <p:nvPr/>
        </p:nvSpPr>
        <p:spPr>
          <a:xfrm rot="14143882">
            <a:off x="6787335" y="3977195"/>
            <a:ext cx="642942" cy="34175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667815" y="435519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/>
              <a:t>風向</a:t>
            </a:r>
            <a:endParaRPr kumimoji="1" lang="ja-JP" altLang="en-US" b="1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8313108" y="368758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/>
              <a:t>風向</a:t>
            </a:r>
            <a:endParaRPr kumimoji="1" lang="ja-JP" altLang="en-US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テキスト ボックス 1"/>
          <p:cNvSpPr txBox="1">
            <a:spLocks noChangeArrowheads="1"/>
          </p:cNvSpPr>
          <p:nvPr/>
        </p:nvSpPr>
        <p:spPr bwMode="auto">
          <a:xfrm>
            <a:off x="2940783" y="334973"/>
            <a:ext cx="3262432" cy="70788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Calibri" pitchFamily="34" charset="0"/>
              </a:rPr>
              <a:t>冷却量の算出</a:t>
            </a:r>
          </a:p>
        </p:txBody>
      </p:sp>
      <p:pic>
        <p:nvPicPr>
          <p:cNvPr id="21506" name="図 3"/>
          <p:cNvPicPr>
            <a:picLocks noChangeAspect="1"/>
          </p:cNvPicPr>
          <p:nvPr/>
        </p:nvPicPr>
        <p:blipFill rotWithShape="1">
          <a:blip r:embed="rId3"/>
          <a:srcRect l="11587" r="11670"/>
          <a:stretch/>
        </p:blipFill>
        <p:spPr bwMode="auto">
          <a:xfrm>
            <a:off x="571499" y="1772816"/>
            <a:ext cx="8001001" cy="108012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1511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1512" name="Rectangle 3"/>
          <p:cNvSpPr>
            <a:spLocks noChangeArrowheads="1"/>
          </p:cNvSpPr>
          <p:nvPr/>
        </p:nvSpPr>
        <p:spPr bwMode="auto">
          <a:xfrm>
            <a:off x="0" y="609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ja-JP"/>
          </a:p>
        </p:txBody>
      </p:sp>
      <p:sp>
        <p:nvSpPr>
          <p:cNvPr id="2151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1514" name="Rectangle 6"/>
          <p:cNvSpPr>
            <a:spLocks noChangeArrowheads="1"/>
          </p:cNvSpPr>
          <p:nvPr/>
        </p:nvSpPr>
        <p:spPr bwMode="auto">
          <a:xfrm>
            <a:off x="0" y="609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ja-JP"/>
          </a:p>
        </p:txBody>
      </p:sp>
      <p:sp>
        <p:nvSpPr>
          <p:cNvPr id="2151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1516" name="Rectangle 9"/>
          <p:cNvSpPr>
            <a:spLocks noChangeArrowheads="1"/>
          </p:cNvSpPr>
          <p:nvPr/>
        </p:nvSpPr>
        <p:spPr bwMode="auto">
          <a:xfrm>
            <a:off x="0" y="790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ja-JP"/>
          </a:p>
        </p:txBody>
      </p:sp>
      <p:sp>
        <p:nvSpPr>
          <p:cNvPr id="21517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1518" name="Rectangle 12"/>
          <p:cNvSpPr>
            <a:spLocks noChangeArrowheads="1"/>
          </p:cNvSpPr>
          <p:nvPr/>
        </p:nvSpPr>
        <p:spPr bwMode="auto">
          <a:xfrm>
            <a:off x="0" y="1352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ja-JP"/>
          </a:p>
        </p:txBody>
      </p:sp>
      <p:sp>
        <p:nvSpPr>
          <p:cNvPr id="21519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1520" name="Rectangle 15"/>
          <p:cNvSpPr>
            <a:spLocks noChangeArrowheads="1"/>
          </p:cNvSpPr>
          <p:nvPr/>
        </p:nvSpPr>
        <p:spPr bwMode="auto">
          <a:xfrm>
            <a:off x="0" y="1209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ja-JP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1763050" y="4264521"/>
                <a:ext cx="5740674" cy="5595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kumimoji="1" lang="en-US" altLang="ja-JP" sz="280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∁</m:t>
                        </m:r>
                      </m:e>
                      <m:sub>
                        <m: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𝑝</m:t>
                        </m:r>
                      </m:sub>
                    </m:sSub>
                    <m:r>
                      <a:rPr kumimoji="1" lang="ja-JP" altLang="en-US" sz="2800" i="1" smtClean="0">
                        <a:solidFill>
                          <a:schemeClr val="bg1"/>
                        </a:solidFill>
                        <a:latin typeface="Cambria Math"/>
                      </a:rPr>
                      <m:t>𝜌</m:t>
                    </m:r>
                    <m:r>
                      <a:rPr kumimoji="1" lang="en-US" altLang="ja-JP" sz="2800" b="0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  <m:r>
                      <a:rPr kumimoji="1" lang="ja-JP" altLang="en-US" sz="2800" b="1" i="1" smtClean="0">
                        <a:solidFill>
                          <a:schemeClr val="bg1"/>
                        </a:solidFill>
                        <a:latin typeface="Cambria Math"/>
                      </a:rPr>
                      <m:t>：</m:t>
                    </m:r>
                    <m:r>
                      <a:rPr kumimoji="1" lang="en-US" altLang="ja-JP" sz="2800" b="0" i="0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  <m:r>
                      <a:rPr lang="ja-JP" altLang="en-US" sz="2800" i="0">
                        <a:solidFill>
                          <a:schemeClr val="bg1"/>
                        </a:solidFill>
                        <a:latin typeface="Cambria Math"/>
                      </a:rPr>
                      <m:t>空気の</m:t>
                    </m:r>
                    <m:r>
                      <a:rPr lang="ja-JP" altLang="en-US" sz="2800" i="0" smtClean="0">
                        <a:solidFill>
                          <a:schemeClr val="bg1"/>
                        </a:solidFill>
                        <a:latin typeface="Cambria Math"/>
                      </a:rPr>
                      <m:t>体積熱容量</m:t>
                    </m:r>
                  </m:oMath>
                </a14:m>
                <a:r>
                  <a:rPr lang="ja-JP" altLang="en-US" sz="2800" b="0" dirty="0" smtClean="0">
                    <a:solidFill>
                      <a:schemeClr val="bg1"/>
                    </a:solidFill>
                    <a:latin typeface="Cambria Math"/>
                  </a:rPr>
                  <a:t>（</a:t>
                </a:r>
                <a:r>
                  <a:rPr lang="en-US" altLang="ja-JP" sz="2800" dirty="0" smtClean="0">
                    <a:solidFill>
                      <a:schemeClr val="bg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rPr>
                  <a:t>J/</a:t>
                </a:r>
                <a:r>
                  <a:rPr lang="ja-JP" altLang="en-US" sz="2800" dirty="0" smtClean="0">
                    <a:solidFill>
                      <a:schemeClr val="bg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rPr>
                  <a:t>㎥・</a:t>
                </a:r>
                <a:r>
                  <a:rPr lang="en-US" altLang="ja-JP" sz="2800" dirty="0" smtClean="0">
                    <a:solidFill>
                      <a:schemeClr val="bg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rPr>
                  <a:t>K</a:t>
                </a:r>
                <a:r>
                  <a:rPr lang="ja-JP" altLang="en-US" sz="2800" dirty="0">
                    <a:solidFill>
                      <a:schemeClr val="bg1"/>
                    </a:solidFill>
                    <a:latin typeface="Cambria Math"/>
                  </a:rPr>
                  <a:t>）</a:t>
                </a:r>
                <a14:m>
                  <m:oMath xmlns:m="http://schemas.openxmlformats.org/officeDocument/2006/math">
                    <m:r>
                      <a:rPr lang="ja-JP" alt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　</m:t>
                    </m:r>
                  </m:oMath>
                </a14:m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050" y="4264521"/>
                <a:ext cx="5740674" cy="559577"/>
              </a:xfrm>
              <a:prstGeom prst="rect">
                <a:avLst/>
              </a:prstGeom>
              <a:blipFill rotWithShape="1">
                <a:blip r:embed="rId4"/>
                <a:stretch>
                  <a:fillRect t="-14286" b="-2087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正方形/長方形 3"/>
              <p:cNvSpPr/>
              <p:nvPr/>
            </p:nvSpPr>
            <p:spPr>
              <a:xfrm>
                <a:off x="571499" y="3256409"/>
                <a:ext cx="8176965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sz="2800" i="0" smtClean="0">
                          <a:solidFill>
                            <a:schemeClr val="bg1"/>
                          </a:solidFill>
                          <a:latin typeface="Cambria Math"/>
                        </a:rPr>
                        <m:t>Q</m:t>
                      </m:r>
                      <m:r>
                        <a:rPr lang="en-US" altLang="ja-JP" sz="2800" b="0" i="0" smtClean="0">
                          <a:solidFill>
                            <a:schemeClr val="bg1"/>
                          </a:solidFill>
                          <a:latin typeface="Cambria Math"/>
                        </a:rPr>
                        <m:t> : </m:t>
                      </m:r>
                      <m:r>
                        <a:rPr lang="ja-JP" altLang="en-US" sz="2800" i="0">
                          <a:solidFill>
                            <a:schemeClr val="bg1"/>
                          </a:solidFill>
                          <a:latin typeface="Cambria Math"/>
                        </a:rPr>
                        <m:t>冷却量</m:t>
                      </m:r>
                      <m:r>
                        <a:rPr lang="en-US" altLang="ja-JP" sz="2800" b="0" i="0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altLang="ja-JP" sz="2800" b="0" i="0" dirty="0" smtClean="0">
                  <a:solidFill>
                    <a:schemeClr val="bg1"/>
                  </a:solidFill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ja-JP" altLang="en-US" sz="2800" b="0" i="1" smtClean="0">
                        <a:solidFill>
                          <a:schemeClr val="bg1"/>
                        </a:solidFill>
                        <a:latin typeface="Cambria Math"/>
                      </a:rPr>
                      <m:t>（</m:t>
                    </m:r>
                    <m:r>
                      <a:rPr lang="ja-JP" altLang="en-US" sz="2800" i="0" smtClean="0">
                        <a:solidFill>
                          <a:schemeClr val="bg1"/>
                        </a:solidFill>
                        <a:latin typeface="Cambria Math"/>
                      </a:rPr>
                      <m:t>横幅</m:t>
                    </m:r>
                    <m:r>
                      <a:rPr lang="en-US" altLang="ja-JP" sz="2800" i="0" smtClean="0">
                        <a:solidFill>
                          <a:schemeClr val="bg1"/>
                        </a:solidFill>
                        <a:latin typeface="Cambria Math"/>
                      </a:rPr>
                      <m:t>1</m:t>
                    </m:r>
                    <m:r>
                      <m:rPr>
                        <m:nor/>
                      </m:rPr>
                      <a:rPr lang="en-US" altLang="ja-JP" sz="2800" dirty="0">
                        <a:solidFill>
                          <a:schemeClr val="bg1"/>
                        </a:solidFill>
                      </a:rPr>
                      <m:t>m</m:t>
                    </m:r>
                    <m:r>
                      <a:rPr lang="en-US" altLang="ja-JP" sz="2800" b="0" i="0" smtClean="0">
                        <a:solidFill>
                          <a:schemeClr val="bg1"/>
                        </a:solidFill>
                        <a:latin typeface="Cambria Math"/>
                      </a:rPr>
                      <m:t>×</m:t>
                    </m:r>
                    <m:r>
                      <a:rPr lang="ja-JP" altLang="en-US" sz="2800" i="0" smtClean="0">
                        <a:solidFill>
                          <a:schemeClr val="bg1"/>
                        </a:solidFill>
                        <a:latin typeface="Cambria Math"/>
                      </a:rPr>
                      <m:t>冷気層厚さ</m:t>
                    </m:r>
                    <m:r>
                      <a:rPr lang="en-US" altLang="ja-JP" sz="2800" b="0" i="0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  <m:r>
                      <a:rPr lang="en-US" altLang="ja-JP" sz="2800" b="0" i="1" smtClean="0">
                        <a:solidFill>
                          <a:schemeClr val="bg1"/>
                        </a:solidFill>
                        <a:latin typeface="Cambria Math"/>
                      </a:rPr>
                      <m:t>h</m:t>
                    </m:r>
                    <m:r>
                      <a:rPr lang="ja-JP" altLang="en-US" sz="2800" b="0" i="1" smtClean="0">
                        <a:solidFill>
                          <a:schemeClr val="bg1"/>
                        </a:solidFill>
                        <a:latin typeface="Cambria Math"/>
                      </a:rPr>
                      <m:t>（</m:t>
                    </m:r>
                    <m:r>
                      <m:rPr>
                        <m:nor/>
                      </m:rPr>
                      <a:rPr lang="en-US" altLang="ja-JP" sz="2800" dirty="0">
                        <a:solidFill>
                          <a:schemeClr val="bg1"/>
                        </a:solidFill>
                      </a:rPr>
                      <m:t>m</m:t>
                    </m:r>
                    <m:r>
                      <a:rPr lang="ja-JP" altLang="en-US" sz="2800" b="0" i="1" dirty="0" smtClean="0">
                        <a:solidFill>
                          <a:schemeClr val="bg1"/>
                        </a:solidFill>
                        <a:latin typeface="Cambria Math"/>
                      </a:rPr>
                      <m:t>）</m:t>
                    </m:r>
                    <m:r>
                      <a:rPr lang="ja-JP" altLang="en-US" sz="2800" b="0" i="1" smtClean="0">
                        <a:solidFill>
                          <a:schemeClr val="bg1"/>
                        </a:solidFill>
                        <a:latin typeface="Cambria Math"/>
                      </a:rPr>
                      <m:t>の</m:t>
                    </m:r>
                    <m:r>
                      <a:rPr lang="ja-JP" altLang="en-US" sz="2800" i="1" smtClean="0">
                        <a:solidFill>
                          <a:schemeClr val="bg1"/>
                        </a:solidFill>
                        <a:latin typeface="Cambria Math"/>
                      </a:rPr>
                      <m:t>断面内の</m:t>
                    </m:r>
                    <m:r>
                      <a:rPr lang="ja-JP" altLang="en-US" sz="2800" b="0" i="1" smtClean="0">
                        <a:solidFill>
                          <a:schemeClr val="bg1"/>
                        </a:solidFill>
                        <a:latin typeface="Cambria Math"/>
                      </a:rPr>
                      <m:t>値</m:t>
                    </m:r>
                  </m:oMath>
                </a14:m>
                <a:r>
                  <a:rPr lang="ja-JP" altLang="en-US" sz="2800" dirty="0" smtClean="0">
                    <a:solidFill>
                      <a:schemeClr val="bg1"/>
                    </a:solidFill>
                  </a:rPr>
                  <a:t>）</a:t>
                </a:r>
                <a:r>
                  <a:rPr lang="ja-JP" altLang="en-US" sz="2800" dirty="0" smtClean="0">
                    <a:solidFill>
                      <a:schemeClr val="bg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rPr>
                  <a:t>（</a:t>
                </a:r>
                <a:r>
                  <a:rPr lang="en-US" altLang="ja-JP" sz="2800" dirty="0" smtClean="0">
                    <a:solidFill>
                      <a:schemeClr val="bg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rPr>
                  <a:t>W</a:t>
                </a:r>
                <a:r>
                  <a:rPr lang="ja-JP" altLang="en-US" sz="2800" dirty="0" smtClean="0">
                    <a:solidFill>
                      <a:schemeClr val="bg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rPr>
                  <a:t>）</a:t>
                </a:r>
                <a:endParaRPr lang="ja-JP" altLang="en-US" sz="2800" dirty="0">
                  <a:solidFill>
                    <a:schemeClr val="bg1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endParaRPr>
              </a:p>
            </p:txBody>
          </p:sp>
        </mc:Choice>
        <mc:Fallback xmlns="">
          <p:sp>
            <p:nvSpPr>
              <p:cNvPr id="4" name="正方形/長方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99" y="3256409"/>
                <a:ext cx="8176965" cy="954107"/>
              </a:xfrm>
              <a:prstGeom prst="rect">
                <a:avLst/>
              </a:prstGeom>
              <a:blipFill rotWithShape="1">
                <a:blip r:embed="rId5"/>
                <a:stretch>
                  <a:fillRect b="-1528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1868342" y="5041751"/>
                <a:ext cx="57615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ja-JP" altLang="en-US" sz="2800" i="1" smtClean="0">
                        <a:solidFill>
                          <a:schemeClr val="bg1"/>
                        </a:solidFill>
                        <a:latin typeface="Cambria Math"/>
                      </a:rPr>
                      <m:t>∆</m:t>
                    </m:r>
                    <m:r>
                      <a:rPr kumimoji="1" lang="ja-JP" altLang="en-US" sz="2800" i="1" smtClean="0">
                        <a:solidFill>
                          <a:schemeClr val="bg1"/>
                        </a:solidFill>
                        <a:latin typeface="Cambria Math"/>
                      </a:rPr>
                      <m:t>𝜃</m:t>
                    </m:r>
                    <m:r>
                      <a:rPr kumimoji="1" lang="en-US" altLang="ja-JP" sz="2800" b="0" i="1" smtClean="0">
                        <a:solidFill>
                          <a:schemeClr val="bg1"/>
                        </a:solidFill>
                        <a:latin typeface="Cambria Math"/>
                      </a:rPr>
                      <m:t> : </m:t>
                    </m:r>
                    <m:r>
                      <a:rPr lang="ja-JP" altLang="en-US" sz="2800" i="1" smtClean="0">
                        <a:solidFill>
                          <a:schemeClr val="bg1"/>
                        </a:solidFill>
                        <a:latin typeface="Cambria Math"/>
                      </a:rPr>
                      <m:t>市街地</m:t>
                    </m:r>
                    <m:r>
                      <a:rPr lang="ja-JP" altLang="en-US" sz="2800" i="1">
                        <a:solidFill>
                          <a:schemeClr val="bg1"/>
                        </a:solidFill>
                        <a:latin typeface="Cambria Math"/>
                      </a:rPr>
                      <m:t>と</m:t>
                    </m:r>
                    <m:r>
                      <a:rPr lang="ja-JP" altLang="en-US" sz="2800" i="1" smtClean="0">
                        <a:solidFill>
                          <a:schemeClr val="bg1"/>
                        </a:solidFill>
                        <a:latin typeface="Cambria Math"/>
                      </a:rPr>
                      <m:t>各地点の</m:t>
                    </m:r>
                    <m:r>
                      <a:rPr lang="ja-JP" altLang="en-US" sz="2800" i="1">
                        <a:solidFill>
                          <a:schemeClr val="bg1"/>
                        </a:solidFill>
                        <a:latin typeface="Cambria Math"/>
                      </a:rPr>
                      <m:t>気温差</m:t>
                    </m:r>
                  </m:oMath>
                </a14:m>
                <a:r>
                  <a:rPr kumimoji="1" lang="ja-JP" altLang="en-US" sz="2800" dirty="0" smtClean="0">
                    <a:solidFill>
                      <a:schemeClr val="bg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rPr>
                  <a:t>（</a:t>
                </a:r>
                <a:r>
                  <a:rPr kumimoji="1" lang="en-US" altLang="ja-JP" sz="2800" dirty="0" smtClean="0">
                    <a:solidFill>
                      <a:schemeClr val="bg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rPr>
                  <a:t>K</a:t>
                </a:r>
                <a:r>
                  <a:rPr kumimoji="1" lang="ja-JP" altLang="en-US" sz="2800" dirty="0" smtClean="0">
                    <a:solidFill>
                      <a:schemeClr val="bg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rPr>
                  <a:t>）</a:t>
                </a:r>
                <a:endParaRPr kumimoji="1" lang="ja-JP" altLang="en-US" sz="2800" dirty="0">
                  <a:solidFill>
                    <a:schemeClr val="bg1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endParaRPr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342" y="5041751"/>
                <a:ext cx="5761577" cy="523220"/>
              </a:xfrm>
              <a:prstGeom prst="rect">
                <a:avLst/>
              </a:prstGeom>
              <a:blipFill rotWithShape="1">
                <a:blip r:embed="rId6"/>
                <a:stretch>
                  <a:fillRect t="-13953" r="-1163" b="-290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523738" y="5805264"/>
                <a:ext cx="379091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2800" b="0" i="1" smtClean="0">
                        <a:solidFill>
                          <a:schemeClr val="bg1"/>
                        </a:solidFill>
                        <a:latin typeface="Cambria Math"/>
                      </a:rPr>
                      <m:t>𝑢</m:t>
                    </m:r>
                  </m:oMath>
                </a14:m>
                <a:r>
                  <a:rPr lang="en-US" altLang="ja-JP" sz="2800" b="0" dirty="0" smtClean="0">
                    <a:solidFill>
                      <a:schemeClr val="bg1"/>
                    </a:solidFill>
                  </a:rPr>
                  <a:t> : </a:t>
                </a:r>
                <a:r>
                  <a:rPr lang="ja-JP" altLang="en-US" sz="2800" b="0" dirty="0" smtClean="0">
                    <a:solidFill>
                      <a:schemeClr val="bg1"/>
                    </a:solidFill>
                  </a:rPr>
                  <a:t>各地点の風速（</a:t>
                </a:r>
                <a:r>
                  <a:rPr lang="en-US" altLang="ja-JP" sz="2800" b="0" dirty="0" smtClean="0">
                    <a:solidFill>
                      <a:schemeClr val="bg1"/>
                    </a:solidFill>
                  </a:rPr>
                  <a:t>m/s</a:t>
                </a:r>
                <a:r>
                  <a:rPr lang="ja-JP" altLang="en-US" sz="2800" b="0" dirty="0" smtClean="0">
                    <a:solidFill>
                      <a:schemeClr val="bg1"/>
                    </a:solidFill>
                  </a:rPr>
                  <a:t>）</a:t>
                </a:r>
                <a:endParaRPr lang="en-US" altLang="ja-JP" sz="2800" b="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738" y="5805264"/>
                <a:ext cx="3790910" cy="523220"/>
              </a:xfrm>
              <a:prstGeom prst="rect">
                <a:avLst/>
              </a:prstGeom>
              <a:blipFill rotWithShape="1">
                <a:blip r:embed="rId7"/>
                <a:stretch>
                  <a:fillRect t="-15116" r="-1768" b="-313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/>
          <p:cNvSpPr txBox="1"/>
          <p:nvPr/>
        </p:nvSpPr>
        <p:spPr>
          <a:xfrm>
            <a:off x="5311130" y="5805264"/>
            <a:ext cx="3095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  <a:latin typeface="+mn-lt"/>
              </a:rPr>
              <a:t>ℎ</a:t>
            </a:r>
            <a:r>
              <a:rPr lang="ja-JP" alt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ja-JP" sz="2800" dirty="0" smtClean="0">
                <a:solidFill>
                  <a:schemeClr val="bg1"/>
                </a:solidFill>
                <a:latin typeface="+mn-lt"/>
              </a:rPr>
              <a:t>: </a:t>
            </a:r>
            <a:r>
              <a:rPr lang="ja-JP" altLang="en-US" sz="2800" dirty="0" smtClean="0">
                <a:solidFill>
                  <a:schemeClr val="bg1"/>
                </a:solidFill>
                <a:latin typeface="+mn-lt"/>
              </a:rPr>
              <a:t>冷気層厚さ </a:t>
            </a:r>
            <a:r>
              <a:rPr lang="en-US" altLang="ja-JP" sz="28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(</a:t>
            </a:r>
            <a:r>
              <a:rPr lang="en-US" altLang="ja-JP" sz="2800" dirty="0">
                <a:solidFill>
                  <a:schemeClr val="bg1"/>
                </a:solidFill>
              </a:rPr>
              <a:t>m</a:t>
            </a:r>
            <a:r>
              <a:rPr lang="en-US" altLang="ja-JP" sz="28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)</a:t>
            </a:r>
            <a:endParaRPr kumimoji="1" lang="ja-JP" altLang="en-US" sz="280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テキスト ボックス 1"/>
          <p:cNvSpPr txBox="1">
            <a:spLocks noChangeArrowheads="1"/>
          </p:cNvSpPr>
          <p:nvPr/>
        </p:nvSpPr>
        <p:spPr bwMode="auto">
          <a:xfrm>
            <a:off x="1670164" y="404664"/>
            <a:ext cx="4801314" cy="70788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冷気層厚さについて</a:t>
            </a:r>
          </a:p>
        </p:txBody>
      </p:sp>
      <p:sp>
        <p:nvSpPr>
          <p:cNvPr id="22530" name="テキスト ボックス 6"/>
          <p:cNvSpPr txBox="1">
            <a:spLocks noChangeArrowheads="1"/>
          </p:cNvSpPr>
          <p:nvPr/>
        </p:nvSpPr>
        <p:spPr bwMode="auto">
          <a:xfrm>
            <a:off x="3431734" y="5800278"/>
            <a:ext cx="5240538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r>
              <a:rPr lang="en-US" altLang="ja-JP" sz="2800" b="1" dirty="0">
                <a:latin typeface="ＭＳ ゴシック" pitchFamily="49" charset="-128"/>
                <a:ea typeface="ＭＳ ゴシック" pitchFamily="49" charset="-128"/>
              </a:rPr>
              <a:t>N</a:t>
            </a:r>
            <a:r>
              <a:rPr lang="ja-JP" altLang="en-US" sz="2800" b="1" dirty="0" smtClean="0">
                <a:latin typeface="ＭＳ ゴシック" pitchFamily="49" charset="-128"/>
                <a:ea typeface="ＭＳ ゴシック" pitchFamily="49" charset="-128"/>
              </a:rPr>
              <a:t>・</a:t>
            </a:r>
            <a:r>
              <a:rPr lang="en-US" altLang="ja-JP" sz="2800" b="1" dirty="0" smtClean="0">
                <a:latin typeface="ＭＳ ゴシック" pitchFamily="49" charset="-128"/>
                <a:ea typeface="ＭＳ ゴシック" pitchFamily="49" charset="-128"/>
              </a:rPr>
              <a:t>S</a:t>
            </a:r>
            <a:r>
              <a:rPr lang="ja-JP" altLang="en-US" sz="2800" b="1" dirty="0" smtClean="0">
                <a:latin typeface="ＭＳ ゴシック" pitchFamily="49" charset="-128"/>
                <a:ea typeface="ＭＳ ゴシック" pitchFamily="49" charset="-128"/>
              </a:rPr>
              <a:t>地点</a:t>
            </a:r>
            <a:r>
              <a:rPr lang="ja-JP" altLang="en-US" sz="2800" b="1" dirty="0">
                <a:latin typeface="ＭＳ ゴシック" pitchFamily="49" charset="-128"/>
                <a:ea typeface="ＭＳ ゴシック" pitchFamily="49" charset="-128"/>
              </a:rPr>
              <a:t>の</a:t>
            </a:r>
            <a:r>
              <a:rPr lang="en-US" altLang="ja-JP" sz="2800" b="1" dirty="0">
                <a:latin typeface="ＭＳ ゴシック" pitchFamily="49" charset="-128"/>
                <a:ea typeface="ＭＳ ゴシック" pitchFamily="49" charset="-128"/>
              </a:rPr>
              <a:t>1.5m</a:t>
            </a:r>
            <a:r>
              <a:rPr lang="ja-JP" altLang="en-US" sz="2800" b="1" dirty="0">
                <a:latin typeface="ＭＳ ゴシック" pitchFamily="49" charset="-128"/>
                <a:ea typeface="ＭＳ ゴシック" pitchFamily="49" charset="-128"/>
              </a:rPr>
              <a:t>地点と</a:t>
            </a:r>
            <a:r>
              <a:rPr lang="en-US" altLang="ja-JP" sz="2800" b="1" dirty="0">
                <a:latin typeface="ＭＳ ゴシック" pitchFamily="49" charset="-128"/>
                <a:ea typeface="ＭＳ ゴシック" pitchFamily="49" charset="-128"/>
              </a:rPr>
              <a:t>7m</a:t>
            </a:r>
            <a:r>
              <a:rPr lang="ja-JP" altLang="en-US" sz="2800" b="1" dirty="0" smtClean="0">
                <a:latin typeface="ＭＳ ゴシック" pitchFamily="49" charset="-128"/>
                <a:ea typeface="ＭＳ ゴシック" pitchFamily="49" charset="-128"/>
              </a:rPr>
              <a:t>地点で</a:t>
            </a:r>
            <a:endParaRPr lang="en-US" altLang="ja-JP" sz="2800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pPr algn="just"/>
            <a:r>
              <a:rPr lang="ja-JP" altLang="en-US" sz="2800" b="1" dirty="0" smtClean="0">
                <a:latin typeface="ＭＳ ゴシック" pitchFamily="49" charset="-128"/>
                <a:ea typeface="ＭＳ ゴシック" pitchFamily="49" charset="-128"/>
              </a:rPr>
              <a:t>同様の気温変化がみられる。</a:t>
            </a:r>
            <a:endParaRPr lang="en-US" altLang="ja-JP" sz="2800" b="1" dirty="0">
              <a:latin typeface="ＭＳ ゴシック" pitchFamily="49" charset="-128"/>
              <a:ea typeface="ＭＳ ゴシック" pitchFamily="49" charset="-128"/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8" y="1556792"/>
            <a:ext cx="8677275" cy="416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304" y="41725"/>
            <a:ext cx="2365375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円/楕円 5"/>
          <p:cNvSpPr/>
          <p:nvPr/>
        </p:nvSpPr>
        <p:spPr>
          <a:xfrm>
            <a:off x="7839110" y="2017414"/>
            <a:ext cx="441325" cy="4413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7355583" y="436597"/>
            <a:ext cx="441325" cy="4413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8005091" y="2239171"/>
            <a:ext cx="70231" cy="150213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7524328" y="496429"/>
            <a:ext cx="70231" cy="150213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/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240135" y="6039206"/>
            <a:ext cx="3025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 b="1" dirty="0">
                <a:solidFill>
                  <a:schemeClr val="bg1"/>
                </a:solidFill>
              </a:rPr>
              <a:t>２０１３年９月１９日～２０日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4292</TotalTime>
  <Words>680</Words>
  <Application>Microsoft Office PowerPoint</Application>
  <PresentationFormat>画面に合わせる (4:3)</PresentationFormat>
  <Paragraphs>113</Paragraphs>
  <Slides>16</Slides>
  <Notes>16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17" baseType="lpstr"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成田健一研究室</dc:creator>
  <cp:lastModifiedBy>Narita</cp:lastModifiedBy>
  <cp:revision>331</cp:revision>
  <cp:lastPrinted>2014-02-07T00:53:01Z</cp:lastPrinted>
  <dcterms:created xsi:type="dcterms:W3CDTF">2013-01-18T05:02:26Z</dcterms:created>
  <dcterms:modified xsi:type="dcterms:W3CDTF">2014-02-07T00:53:44Z</dcterms:modified>
</cp:coreProperties>
</file>