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75" r:id="rId7"/>
    <p:sldId id="279" r:id="rId8"/>
    <p:sldId id="283" r:id="rId9"/>
    <p:sldId id="276" r:id="rId10"/>
    <p:sldId id="277" r:id="rId11"/>
    <p:sldId id="284" r:id="rId12"/>
    <p:sldId id="282" r:id="rId13"/>
    <p:sldId id="274" r:id="rId14"/>
    <p:sldId id="267"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646"/>
    <a:srgbClr val="FFC000"/>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93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42202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2342265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178898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269668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392345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44700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102508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281855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15125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408748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AD72EE-0890-4426-B745-DAE147942FDC}" type="datetimeFigureOut">
              <a:rPr kumimoji="1" lang="ja-JP" altLang="en-US" smtClean="0"/>
              <a:t>2015/2/10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175603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D72EE-0890-4426-B745-DAE147942FDC}" type="datetimeFigureOut">
              <a:rPr kumimoji="1" lang="ja-JP" altLang="en-US" smtClean="0"/>
              <a:t>2015/2/10</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918FF-2A56-4CD4-9D76-DC4A77E9152C}" type="slidenum">
              <a:rPr kumimoji="1" lang="ja-JP" altLang="en-US" smtClean="0"/>
              <a:t>‹#›</a:t>
            </a:fld>
            <a:endParaRPr kumimoji="1" lang="ja-JP" altLang="en-US" dirty="0"/>
          </a:p>
        </p:txBody>
      </p:sp>
    </p:spTree>
    <p:extLst>
      <p:ext uri="{BB962C8B-B14F-4D97-AF65-F5344CB8AC3E}">
        <p14:creationId xmlns:p14="http://schemas.microsoft.com/office/powerpoint/2010/main" val="2284756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952500" y="0"/>
            <a:ext cx="10287000" cy="2387600"/>
          </a:xfrm>
        </p:spPr>
        <p:txBody>
          <a:bodyPr anchor="ctr"/>
          <a:lstStyle/>
          <a:p>
            <a:r>
              <a:rPr kumimoji="1" lang="ja-JP" altLang="en-US" dirty="0" smtClean="0">
                <a:solidFill>
                  <a:srgbClr val="FFFF00"/>
                </a:solidFill>
              </a:rPr>
              <a:t>アスファルト舗装面の蓄冷実験</a:t>
            </a:r>
            <a:endParaRPr kumimoji="1" lang="ja-JP" altLang="en-US" dirty="0">
              <a:solidFill>
                <a:srgbClr val="FFFF00"/>
              </a:solidFill>
            </a:endParaRPr>
          </a:p>
        </p:txBody>
      </p:sp>
      <p:sp>
        <p:nvSpPr>
          <p:cNvPr id="3" name="サブタイトル 2"/>
          <p:cNvSpPr>
            <a:spLocks noGrp="1"/>
          </p:cNvSpPr>
          <p:nvPr>
            <p:ph type="subTitle" idx="1"/>
          </p:nvPr>
        </p:nvSpPr>
        <p:spPr>
          <a:xfrm>
            <a:off x="1524000" y="5690610"/>
            <a:ext cx="9144000" cy="1655762"/>
          </a:xfrm>
        </p:spPr>
        <p:txBody>
          <a:bodyPr>
            <a:normAutofit/>
          </a:bodyPr>
          <a:lstStyle/>
          <a:p>
            <a:r>
              <a:rPr kumimoji="1" lang="en-US" altLang="ja-JP" sz="4000" dirty="0" smtClean="0">
                <a:solidFill>
                  <a:schemeClr val="bg1"/>
                </a:solidFill>
              </a:rPr>
              <a:t>1113406</a:t>
            </a:r>
            <a:r>
              <a:rPr kumimoji="1" lang="ja-JP" altLang="en-US" sz="4000" dirty="0" smtClean="0">
                <a:solidFill>
                  <a:schemeClr val="bg1"/>
                </a:solidFill>
              </a:rPr>
              <a:t>　廣木　元</a:t>
            </a:r>
            <a:endParaRPr kumimoji="1" lang="ja-JP" altLang="en-US" sz="4000" dirty="0">
              <a:solidFill>
                <a:schemeClr val="bg1"/>
              </a:solidFill>
            </a:endParaRPr>
          </a:p>
        </p:txBody>
      </p:sp>
    </p:spTree>
    <p:extLst>
      <p:ext uri="{BB962C8B-B14F-4D97-AF65-F5344CB8AC3E}">
        <p14:creationId xmlns:p14="http://schemas.microsoft.com/office/powerpoint/2010/main" val="2459880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859169" y="879291"/>
            <a:ext cx="10626061" cy="4690704"/>
          </a:xfrm>
          <a:prstGeom prst="rect">
            <a:avLst/>
          </a:prstGeom>
        </p:spPr>
      </p:pic>
      <p:pic>
        <p:nvPicPr>
          <p:cNvPr id="24" name="図 23"/>
          <p:cNvPicPr>
            <a:picLocks noChangeAspect="1"/>
          </p:cNvPicPr>
          <p:nvPr/>
        </p:nvPicPr>
        <p:blipFill>
          <a:blip r:embed="rId3"/>
          <a:stretch>
            <a:fillRect/>
          </a:stretch>
        </p:blipFill>
        <p:spPr>
          <a:xfrm>
            <a:off x="859169" y="879291"/>
            <a:ext cx="10626061" cy="4690704"/>
          </a:xfrm>
          <a:prstGeom prst="rect">
            <a:avLst/>
          </a:prstGeom>
        </p:spPr>
      </p:pic>
      <p:pic>
        <p:nvPicPr>
          <p:cNvPr id="25" name="図 24"/>
          <p:cNvPicPr>
            <a:picLocks noChangeAspect="1"/>
          </p:cNvPicPr>
          <p:nvPr/>
        </p:nvPicPr>
        <p:blipFill>
          <a:blip r:embed="rId4"/>
          <a:stretch>
            <a:fillRect/>
          </a:stretch>
        </p:blipFill>
        <p:spPr>
          <a:xfrm>
            <a:off x="859169" y="879291"/>
            <a:ext cx="10626061" cy="4690704"/>
          </a:xfrm>
          <a:prstGeom prst="rect">
            <a:avLst/>
          </a:prstGeom>
        </p:spPr>
      </p:pic>
      <p:pic>
        <p:nvPicPr>
          <p:cNvPr id="26" name="図 25"/>
          <p:cNvPicPr>
            <a:picLocks noChangeAspect="1"/>
          </p:cNvPicPr>
          <p:nvPr/>
        </p:nvPicPr>
        <p:blipFill>
          <a:blip r:embed="rId5"/>
          <a:stretch>
            <a:fillRect/>
          </a:stretch>
        </p:blipFill>
        <p:spPr>
          <a:xfrm>
            <a:off x="859169" y="879291"/>
            <a:ext cx="10626061" cy="4690704"/>
          </a:xfrm>
          <a:prstGeom prst="rect">
            <a:avLst/>
          </a:prstGeom>
        </p:spPr>
      </p:pic>
      <p:pic>
        <p:nvPicPr>
          <p:cNvPr id="27" name="図 26"/>
          <p:cNvPicPr>
            <a:picLocks noChangeAspect="1"/>
          </p:cNvPicPr>
          <p:nvPr/>
        </p:nvPicPr>
        <p:blipFill>
          <a:blip r:embed="rId6"/>
          <a:stretch>
            <a:fillRect/>
          </a:stretch>
        </p:blipFill>
        <p:spPr>
          <a:xfrm>
            <a:off x="859169" y="879291"/>
            <a:ext cx="10626061" cy="4690704"/>
          </a:xfrm>
          <a:prstGeom prst="rect">
            <a:avLst/>
          </a:prstGeom>
        </p:spPr>
      </p:pic>
      <p:sp>
        <p:nvSpPr>
          <p:cNvPr id="4" name="テキスト ボックス 3"/>
          <p:cNvSpPr txBox="1"/>
          <p:nvPr/>
        </p:nvSpPr>
        <p:spPr>
          <a:xfrm>
            <a:off x="215900" y="165100"/>
            <a:ext cx="2260600" cy="707886"/>
          </a:xfrm>
          <a:prstGeom prst="rect">
            <a:avLst/>
          </a:prstGeom>
          <a:noFill/>
        </p:spPr>
        <p:txBody>
          <a:bodyPr wrap="square" rtlCol="0">
            <a:spAutoFit/>
          </a:bodyPr>
          <a:lstStyle/>
          <a:p>
            <a:r>
              <a:rPr kumimoji="1" lang="ja-JP" altLang="en-US" sz="4000" dirty="0" smtClean="0">
                <a:solidFill>
                  <a:srgbClr val="FFFF00"/>
                </a:solidFill>
              </a:rPr>
              <a:t>実験</a:t>
            </a:r>
            <a:r>
              <a:rPr lang="ja-JP" altLang="en-US" sz="4000" dirty="0">
                <a:solidFill>
                  <a:srgbClr val="FFFF00"/>
                </a:solidFill>
              </a:rPr>
              <a:t>結果</a:t>
            </a:r>
            <a:endParaRPr kumimoji="1" lang="ja-JP" altLang="en-US" sz="4000" dirty="0">
              <a:solidFill>
                <a:srgbClr val="FFFF00"/>
              </a:solidFill>
            </a:endParaRPr>
          </a:p>
        </p:txBody>
      </p:sp>
      <p:sp>
        <p:nvSpPr>
          <p:cNvPr id="5" name="テキスト ボックス 4"/>
          <p:cNvSpPr txBox="1"/>
          <p:nvPr/>
        </p:nvSpPr>
        <p:spPr>
          <a:xfrm>
            <a:off x="3136232" y="79382"/>
            <a:ext cx="5919536" cy="646331"/>
          </a:xfrm>
          <a:prstGeom prst="rect">
            <a:avLst/>
          </a:prstGeom>
          <a:noFill/>
        </p:spPr>
        <p:txBody>
          <a:bodyPr wrap="square" rtlCol="0">
            <a:spAutoFit/>
          </a:bodyPr>
          <a:lstStyle/>
          <a:p>
            <a:r>
              <a:rPr kumimoji="1" lang="ja-JP" altLang="en-US" sz="3600" dirty="0" smtClean="0">
                <a:solidFill>
                  <a:schemeClr val="bg1"/>
                </a:solidFill>
              </a:rPr>
              <a:t>各ケース表面温度－外気温</a:t>
            </a:r>
            <a:endParaRPr kumimoji="1" lang="ja-JP" altLang="en-US" sz="3600" dirty="0">
              <a:solidFill>
                <a:schemeClr val="bg1"/>
              </a:solidFill>
            </a:endParaRPr>
          </a:p>
        </p:txBody>
      </p:sp>
      <p:sp>
        <p:nvSpPr>
          <p:cNvPr id="9" name="テキスト ボックス 8"/>
          <p:cNvSpPr txBox="1"/>
          <p:nvPr/>
        </p:nvSpPr>
        <p:spPr>
          <a:xfrm>
            <a:off x="782969" y="5673905"/>
            <a:ext cx="10389268" cy="1077218"/>
          </a:xfrm>
          <a:prstGeom prst="rect">
            <a:avLst/>
          </a:prstGeom>
          <a:noFill/>
          <a:ln w="63500">
            <a:solidFill>
              <a:srgbClr val="FF0000"/>
            </a:solidFill>
          </a:ln>
        </p:spPr>
        <p:txBody>
          <a:bodyPr wrap="square" rtlCol="0">
            <a:spAutoFit/>
          </a:bodyPr>
          <a:lstStyle/>
          <a:p>
            <a:r>
              <a:rPr kumimoji="1" lang="ja-JP" altLang="en-US" sz="3200" dirty="0" smtClean="0">
                <a:solidFill>
                  <a:schemeClr val="bg1"/>
                </a:solidFill>
              </a:rPr>
              <a:t>終日開放：外気温より大幅に高く夜間の放射冷却の効果を含めても外気温より低くなることは無かった。</a:t>
            </a:r>
            <a:endParaRPr kumimoji="1" lang="ja-JP" altLang="en-US" sz="3200" dirty="0">
              <a:solidFill>
                <a:schemeClr val="bg1"/>
              </a:solidFill>
            </a:endParaRPr>
          </a:p>
        </p:txBody>
      </p:sp>
      <p:sp>
        <p:nvSpPr>
          <p:cNvPr id="10" name="テキスト ボックス 9"/>
          <p:cNvSpPr txBox="1"/>
          <p:nvPr/>
        </p:nvSpPr>
        <p:spPr>
          <a:xfrm>
            <a:off x="782969" y="5673905"/>
            <a:ext cx="10389268" cy="1077218"/>
          </a:xfrm>
          <a:prstGeom prst="rect">
            <a:avLst/>
          </a:prstGeom>
          <a:noFill/>
          <a:ln w="63500">
            <a:solidFill>
              <a:srgbClr val="FFFF00"/>
            </a:solidFill>
          </a:ln>
        </p:spPr>
        <p:txBody>
          <a:bodyPr wrap="square" rtlCol="0">
            <a:spAutoFit/>
          </a:bodyPr>
          <a:lstStyle/>
          <a:p>
            <a:r>
              <a:rPr lang="ja-JP" altLang="en-US" sz="3200" dirty="0" smtClean="0">
                <a:solidFill>
                  <a:schemeClr val="bg1"/>
                </a:solidFill>
              </a:rPr>
              <a:t>終日遮蔽</a:t>
            </a:r>
            <a:r>
              <a:rPr kumimoji="1" lang="ja-JP" altLang="en-US" sz="3200" dirty="0" smtClean="0">
                <a:solidFill>
                  <a:schemeClr val="bg1"/>
                </a:solidFill>
              </a:rPr>
              <a:t>：日中は日射遮蔽の効果により外気温より低くなったが、夜間は放射冷却されず、外気温より高くなった。</a:t>
            </a:r>
            <a:endParaRPr kumimoji="1" lang="ja-JP" altLang="en-US" sz="3200" dirty="0">
              <a:solidFill>
                <a:schemeClr val="bg1"/>
              </a:solidFill>
            </a:endParaRPr>
          </a:p>
        </p:txBody>
      </p:sp>
      <p:sp>
        <p:nvSpPr>
          <p:cNvPr id="11" name="テキスト ボックス 10"/>
          <p:cNvSpPr txBox="1"/>
          <p:nvPr/>
        </p:nvSpPr>
        <p:spPr>
          <a:xfrm>
            <a:off x="782969" y="5673905"/>
            <a:ext cx="10389268" cy="1077218"/>
          </a:xfrm>
          <a:prstGeom prst="rect">
            <a:avLst/>
          </a:prstGeom>
          <a:noFill/>
          <a:ln w="63500">
            <a:solidFill>
              <a:srgbClr val="00B0F0"/>
            </a:solidFill>
          </a:ln>
        </p:spPr>
        <p:txBody>
          <a:bodyPr wrap="square" rtlCol="0">
            <a:spAutoFit/>
          </a:bodyPr>
          <a:lstStyle/>
          <a:p>
            <a:r>
              <a:rPr kumimoji="1" lang="ja-JP" altLang="en-US" sz="3200" dirty="0" smtClean="0">
                <a:solidFill>
                  <a:schemeClr val="bg1"/>
                </a:solidFill>
              </a:rPr>
              <a:t>日中遮蔽：日中の外気温を下回った状態のまま夜間は放射冷却するため、常時外気温より低くなっている。</a:t>
            </a:r>
            <a:endParaRPr kumimoji="1" lang="ja-JP" altLang="en-US" sz="3200" dirty="0">
              <a:solidFill>
                <a:schemeClr val="bg1"/>
              </a:solidFill>
            </a:endParaRPr>
          </a:p>
        </p:txBody>
      </p:sp>
      <p:sp>
        <p:nvSpPr>
          <p:cNvPr id="12" name="テキスト ボックス 11"/>
          <p:cNvSpPr txBox="1"/>
          <p:nvPr/>
        </p:nvSpPr>
        <p:spPr>
          <a:xfrm>
            <a:off x="782969" y="5673905"/>
            <a:ext cx="10389268" cy="1077218"/>
          </a:xfrm>
          <a:prstGeom prst="rect">
            <a:avLst/>
          </a:prstGeom>
          <a:noFill/>
          <a:ln w="63500">
            <a:solidFill>
              <a:srgbClr val="92D050"/>
            </a:solidFill>
          </a:ln>
        </p:spPr>
        <p:txBody>
          <a:bodyPr wrap="square" rtlCol="0">
            <a:spAutoFit/>
          </a:bodyPr>
          <a:lstStyle/>
          <a:p>
            <a:r>
              <a:rPr kumimoji="1" lang="ja-JP" altLang="en-US" sz="3200" dirty="0" smtClean="0">
                <a:solidFill>
                  <a:schemeClr val="bg1"/>
                </a:solidFill>
              </a:rPr>
              <a:t>日中遮蔽打水：日中遮蔽</a:t>
            </a:r>
            <a:r>
              <a:rPr kumimoji="1" lang="en-US" altLang="ja-JP" sz="3200" dirty="0" smtClean="0">
                <a:solidFill>
                  <a:schemeClr val="bg1"/>
                </a:solidFill>
              </a:rPr>
              <a:t>(</a:t>
            </a:r>
            <a:r>
              <a:rPr kumimoji="1" lang="ja-JP" altLang="en-US" sz="3200" dirty="0" smtClean="0">
                <a:solidFill>
                  <a:schemeClr val="bg1"/>
                </a:solidFill>
              </a:rPr>
              <a:t>アルミ</a:t>
            </a:r>
            <a:r>
              <a:rPr kumimoji="1" lang="en-US" altLang="ja-JP" sz="3200" dirty="0" smtClean="0">
                <a:solidFill>
                  <a:schemeClr val="bg1"/>
                </a:solidFill>
              </a:rPr>
              <a:t>)</a:t>
            </a:r>
            <a:r>
              <a:rPr kumimoji="1" lang="ja-JP" altLang="en-US" sz="3200" dirty="0" smtClean="0">
                <a:solidFill>
                  <a:schemeClr val="bg1"/>
                </a:solidFill>
              </a:rPr>
              <a:t>より更に温度低下し、</a:t>
            </a:r>
            <a:r>
              <a:rPr lang="en-US" altLang="ja-JP" sz="3200" dirty="0" smtClean="0">
                <a:solidFill>
                  <a:schemeClr val="bg1"/>
                </a:solidFill>
              </a:rPr>
              <a:t>12</a:t>
            </a:r>
            <a:r>
              <a:rPr lang="ja-JP" altLang="en-US" sz="3200" dirty="0" smtClean="0">
                <a:solidFill>
                  <a:schemeClr val="bg1"/>
                </a:solidFill>
              </a:rPr>
              <a:t>時頃</a:t>
            </a:r>
            <a:r>
              <a:rPr kumimoji="1" lang="ja-JP" altLang="en-US" sz="3200" dirty="0" smtClean="0">
                <a:solidFill>
                  <a:schemeClr val="bg1"/>
                </a:solidFill>
              </a:rPr>
              <a:t>には大きく差が出ている。</a:t>
            </a:r>
            <a:endParaRPr kumimoji="1" lang="ja-JP" altLang="en-US" sz="3200" dirty="0">
              <a:solidFill>
                <a:schemeClr val="bg1"/>
              </a:solidFill>
            </a:endParaRPr>
          </a:p>
        </p:txBody>
      </p:sp>
      <p:grpSp>
        <p:nvGrpSpPr>
          <p:cNvPr id="45" name="グループ化 44"/>
          <p:cNvGrpSpPr/>
          <p:nvPr/>
        </p:nvGrpSpPr>
        <p:grpSpPr>
          <a:xfrm>
            <a:off x="8432800" y="1639303"/>
            <a:ext cx="3387060" cy="924618"/>
            <a:chOff x="8432800" y="1639303"/>
            <a:chExt cx="3387060" cy="924618"/>
          </a:xfrm>
        </p:grpSpPr>
        <p:sp>
          <p:nvSpPr>
            <p:cNvPr id="14" name="テキスト ボックス 13"/>
            <p:cNvSpPr txBox="1"/>
            <p:nvPr/>
          </p:nvSpPr>
          <p:spPr>
            <a:xfrm>
              <a:off x="10365133" y="1639303"/>
              <a:ext cx="1454727" cy="461665"/>
            </a:xfrm>
            <a:prstGeom prst="rect">
              <a:avLst/>
            </a:prstGeom>
            <a:solidFill>
              <a:schemeClr val="bg1"/>
            </a:solidFill>
            <a:ln w="25400">
              <a:solidFill>
                <a:srgbClr val="FFC000"/>
              </a:solidFill>
            </a:ln>
          </p:spPr>
          <p:txBody>
            <a:bodyPr wrap="square" rtlCol="0">
              <a:spAutoFit/>
            </a:bodyPr>
            <a:lstStyle/>
            <a:p>
              <a:r>
                <a:rPr kumimoji="1" lang="ja-JP" altLang="en-US" sz="2400" dirty="0" smtClean="0"/>
                <a:t>終日遮蔽</a:t>
              </a:r>
              <a:endParaRPr kumimoji="1" lang="ja-JP" altLang="en-US" sz="2400" dirty="0"/>
            </a:p>
          </p:txBody>
        </p:sp>
        <p:cxnSp>
          <p:nvCxnSpPr>
            <p:cNvPr id="21" name="直線コネクタ 20"/>
            <p:cNvCxnSpPr>
              <a:stCxn id="14" idx="1"/>
            </p:cNvCxnSpPr>
            <p:nvPr/>
          </p:nvCxnSpPr>
          <p:spPr>
            <a:xfrm flipH="1">
              <a:off x="8432800" y="1870136"/>
              <a:ext cx="1932333" cy="69378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4" name="グループ化 103"/>
          <p:cNvGrpSpPr/>
          <p:nvPr/>
        </p:nvGrpSpPr>
        <p:grpSpPr>
          <a:xfrm>
            <a:off x="3742660" y="2658140"/>
            <a:ext cx="5277293" cy="723013"/>
            <a:chOff x="3742660" y="2658140"/>
            <a:chExt cx="5277293" cy="723013"/>
          </a:xfrm>
        </p:grpSpPr>
        <p:cxnSp>
          <p:nvCxnSpPr>
            <p:cNvPr id="76" name="直線矢印コネクタ 75"/>
            <p:cNvCxnSpPr/>
            <p:nvPr/>
          </p:nvCxnSpPr>
          <p:spPr>
            <a:xfrm>
              <a:off x="3742660" y="2658140"/>
              <a:ext cx="0" cy="723013"/>
            </a:xfrm>
            <a:prstGeom prst="straightConnector1">
              <a:avLst/>
            </a:prstGeom>
            <a:ln w="635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6404344" y="2658140"/>
              <a:ext cx="0" cy="723013"/>
            </a:xfrm>
            <a:prstGeom prst="straightConnector1">
              <a:avLst/>
            </a:prstGeom>
            <a:ln w="635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9019953" y="2658140"/>
              <a:ext cx="0" cy="723013"/>
            </a:xfrm>
            <a:prstGeom prst="straightConnector1">
              <a:avLst/>
            </a:prstGeom>
            <a:ln w="635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2" name="グループ化 41"/>
          <p:cNvGrpSpPr/>
          <p:nvPr/>
        </p:nvGrpSpPr>
        <p:grpSpPr>
          <a:xfrm>
            <a:off x="9575800" y="955964"/>
            <a:ext cx="2244061" cy="681081"/>
            <a:chOff x="9575800" y="955964"/>
            <a:chExt cx="2244061" cy="681081"/>
          </a:xfrm>
        </p:grpSpPr>
        <p:sp>
          <p:nvSpPr>
            <p:cNvPr id="2" name="テキスト ボックス 1"/>
            <p:cNvSpPr txBox="1"/>
            <p:nvPr/>
          </p:nvSpPr>
          <p:spPr>
            <a:xfrm>
              <a:off x="10365134" y="955964"/>
              <a:ext cx="1454727" cy="461665"/>
            </a:xfrm>
            <a:prstGeom prst="rect">
              <a:avLst/>
            </a:prstGeom>
            <a:solidFill>
              <a:schemeClr val="bg1"/>
            </a:solidFill>
            <a:ln w="25400">
              <a:solidFill>
                <a:srgbClr val="FF0000"/>
              </a:solidFill>
            </a:ln>
          </p:spPr>
          <p:txBody>
            <a:bodyPr wrap="square" rtlCol="0">
              <a:spAutoFit/>
            </a:bodyPr>
            <a:lstStyle/>
            <a:p>
              <a:r>
                <a:rPr kumimoji="1" lang="ja-JP" altLang="en-US" sz="2400" dirty="0" smtClean="0"/>
                <a:t>終日開放</a:t>
              </a:r>
              <a:endParaRPr kumimoji="1" lang="ja-JP" altLang="en-US" sz="2400" dirty="0"/>
            </a:p>
          </p:txBody>
        </p:sp>
        <p:cxnSp>
          <p:nvCxnSpPr>
            <p:cNvPr id="19" name="直線コネクタ 18"/>
            <p:cNvCxnSpPr>
              <a:stCxn id="2" idx="1"/>
            </p:cNvCxnSpPr>
            <p:nvPr/>
          </p:nvCxnSpPr>
          <p:spPr>
            <a:xfrm flipH="1">
              <a:off x="9575800" y="1186797"/>
              <a:ext cx="789334" cy="4502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p:cNvGrpSpPr/>
          <p:nvPr/>
        </p:nvGrpSpPr>
        <p:grpSpPr>
          <a:xfrm>
            <a:off x="9796131" y="3247260"/>
            <a:ext cx="2023730" cy="735769"/>
            <a:chOff x="9796131" y="3247260"/>
            <a:chExt cx="2023730" cy="735769"/>
          </a:xfrm>
        </p:grpSpPr>
        <p:sp>
          <p:nvSpPr>
            <p:cNvPr id="15" name="テキスト ボックス 14"/>
            <p:cNvSpPr txBox="1"/>
            <p:nvPr/>
          </p:nvSpPr>
          <p:spPr>
            <a:xfrm>
              <a:off x="10365134" y="3521364"/>
              <a:ext cx="1454727" cy="461665"/>
            </a:xfrm>
            <a:prstGeom prst="rect">
              <a:avLst/>
            </a:prstGeom>
            <a:solidFill>
              <a:schemeClr val="bg1"/>
            </a:solidFill>
            <a:ln w="25400">
              <a:solidFill>
                <a:srgbClr val="00B0F0"/>
              </a:solidFill>
            </a:ln>
          </p:spPr>
          <p:txBody>
            <a:bodyPr wrap="square" rtlCol="0">
              <a:spAutoFit/>
            </a:bodyPr>
            <a:lstStyle/>
            <a:p>
              <a:r>
                <a:rPr kumimoji="1" lang="ja-JP" altLang="en-US" sz="2400" dirty="0" smtClean="0"/>
                <a:t>日中遮蔽</a:t>
              </a:r>
              <a:endParaRPr kumimoji="1" lang="ja-JP" altLang="en-US" sz="2400" dirty="0"/>
            </a:p>
          </p:txBody>
        </p:sp>
        <p:cxnSp>
          <p:nvCxnSpPr>
            <p:cNvPr id="28" name="直線コネクタ 27"/>
            <p:cNvCxnSpPr>
              <a:stCxn id="15" idx="1"/>
            </p:cNvCxnSpPr>
            <p:nvPr/>
          </p:nvCxnSpPr>
          <p:spPr>
            <a:xfrm flipH="1" flipV="1">
              <a:off x="9796131" y="3247260"/>
              <a:ext cx="569003" cy="50493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p:cNvGrpSpPr/>
          <p:nvPr/>
        </p:nvGrpSpPr>
        <p:grpSpPr>
          <a:xfrm>
            <a:off x="7493000" y="3596219"/>
            <a:ext cx="4326861" cy="945610"/>
            <a:chOff x="7493000" y="3596219"/>
            <a:chExt cx="4326861" cy="945610"/>
          </a:xfrm>
        </p:grpSpPr>
        <p:sp>
          <p:nvSpPr>
            <p:cNvPr id="16" name="テキスト ボックス 15"/>
            <p:cNvSpPr txBox="1"/>
            <p:nvPr/>
          </p:nvSpPr>
          <p:spPr>
            <a:xfrm>
              <a:off x="9796131" y="4080164"/>
              <a:ext cx="2023730" cy="461665"/>
            </a:xfrm>
            <a:prstGeom prst="rect">
              <a:avLst/>
            </a:prstGeom>
            <a:solidFill>
              <a:schemeClr val="bg1"/>
            </a:solidFill>
            <a:ln w="25400">
              <a:solidFill>
                <a:srgbClr val="92D050"/>
              </a:solidFill>
            </a:ln>
          </p:spPr>
          <p:txBody>
            <a:bodyPr wrap="square" rtlCol="0">
              <a:spAutoFit/>
            </a:bodyPr>
            <a:lstStyle/>
            <a:p>
              <a:r>
                <a:rPr kumimoji="1" lang="ja-JP" altLang="en-US" sz="2400" dirty="0" smtClean="0"/>
                <a:t>日中遮蔽打水</a:t>
              </a:r>
              <a:endParaRPr kumimoji="1" lang="ja-JP" altLang="en-US" sz="2400" dirty="0"/>
            </a:p>
          </p:txBody>
        </p:sp>
        <p:cxnSp>
          <p:nvCxnSpPr>
            <p:cNvPr id="30" name="直線コネクタ 29"/>
            <p:cNvCxnSpPr>
              <a:stCxn id="16" idx="1"/>
            </p:cNvCxnSpPr>
            <p:nvPr/>
          </p:nvCxnSpPr>
          <p:spPr>
            <a:xfrm flipH="1" flipV="1">
              <a:off x="7493000" y="3596219"/>
              <a:ext cx="2303131" cy="714778"/>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p:cNvGrpSpPr/>
          <p:nvPr/>
        </p:nvGrpSpPr>
        <p:grpSpPr>
          <a:xfrm>
            <a:off x="8432798" y="1639303"/>
            <a:ext cx="3387061" cy="912467"/>
            <a:chOff x="8432798" y="330046"/>
            <a:chExt cx="3387061" cy="912467"/>
          </a:xfrm>
        </p:grpSpPr>
        <p:sp>
          <p:nvSpPr>
            <p:cNvPr id="36" name="テキスト ボックス 35"/>
            <p:cNvSpPr txBox="1"/>
            <p:nvPr/>
          </p:nvSpPr>
          <p:spPr>
            <a:xfrm>
              <a:off x="10365132" y="330046"/>
              <a:ext cx="1454727" cy="461665"/>
            </a:xfrm>
            <a:prstGeom prst="rect">
              <a:avLst/>
            </a:prstGeom>
            <a:solidFill>
              <a:schemeClr val="bg1"/>
            </a:solidFill>
            <a:ln w="76200">
              <a:solidFill>
                <a:srgbClr val="FFC000"/>
              </a:solidFill>
            </a:ln>
          </p:spPr>
          <p:txBody>
            <a:bodyPr wrap="square" rtlCol="0">
              <a:spAutoFit/>
            </a:bodyPr>
            <a:lstStyle/>
            <a:p>
              <a:r>
                <a:rPr kumimoji="1" lang="ja-JP" altLang="en-US" sz="2400" dirty="0" smtClean="0"/>
                <a:t>終日遮蔽</a:t>
              </a:r>
              <a:endParaRPr kumimoji="1" lang="ja-JP" altLang="en-US" sz="2400" dirty="0"/>
            </a:p>
          </p:txBody>
        </p:sp>
        <p:cxnSp>
          <p:nvCxnSpPr>
            <p:cNvPr id="37" name="直線コネクタ 36"/>
            <p:cNvCxnSpPr/>
            <p:nvPr/>
          </p:nvCxnSpPr>
          <p:spPr>
            <a:xfrm flipH="1">
              <a:off x="8432798" y="548728"/>
              <a:ext cx="1932333" cy="69378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20" name="図 19"/>
          <p:cNvPicPr>
            <a:picLocks noChangeAspect="1"/>
          </p:cNvPicPr>
          <p:nvPr/>
        </p:nvPicPr>
        <p:blipFill>
          <a:blip r:embed="rId7"/>
          <a:stretch>
            <a:fillRect/>
          </a:stretch>
        </p:blipFill>
        <p:spPr>
          <a:xfrm>
            <a:off x="859169" y="879291"/>
            <a:ext cx="10627585" cy="4692228"/>
          </a:xfrm>
          <a:prstGeom prst="rect">
            <a:avLst/>
          </a:prstGeom>
        </p:spPr>
      </p:pic>
      <p:pic>
        <p:nvPicPr>
          <p:cNvPr id="127" name="図 126"/>
          <p:cNvPicPr>
            <a:picLocks noChangeAspect="1"/>
          </p:cNvPicPr>
          <p:nvPr/>
        </p:nvPicPr>
        <p:blipFill>
          <a:blip r:embed="rId8"/>
          <a:stretch>
            <a:fillRect/>
          </a:stretch>
        </p:blipFill>
        <p:spPr>
          <a:xfrm>
            <a:off x="859169" y="9545308"/>
            <a:ext cx="10627585" cy="4692228"/>
          </a:xfrm>
          <a:prstGeom prst="rect">
            <a:avLst/>
          </a:prstGeom>
        </p:spPr>
      </p:pic>
      <p:grpSp>
        <p:nvGrpSpPr>
          <p:cNvPr id="138" name="グループ化 137"/>
          <p:cNvGrpSpPr/>
          <p:nvPr/>
        </p:nvGrpSpPr>
        <p:grpSpPr>
          <a:xfrm>
            <a:off x="1778576" y="1039091"/>
            <a:ext cx="9152659" cy="3690171"/>
            <a:chOff x="1778577" y="1031210"/>
            <a:chExt cx="9032298" cy="3666879"/>
          </a:xfrm>
        </p:grpSpPr>
        <p:sp>
          <p:nvSpPr>
            <p:cNvPr id="131" name="正方形/長方形 130"/>
            <p:cNvSpPr/>
            <p:nvPr/>
          </p:nvSpPr>
          <p:spPr>
            <a:xfrm>
              <a:off x="1778577" y="1055478"/>
              <a:ext cx="1250958" cy="3589259"/>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2" name="正方形/長方形 131"/>
            <p:cNvSpPr/>
            <p:nvPr/>
          </p:nvSpPr>
          <p:spPr>
            <a:xfrm>
              <a:off x="4309951" y="1031210"/>
              <a:ext cx="1299293" cy="361925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6839692" y="1043346"/>
              <a:ext cx="1321726" cy="359759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p:cNvSpPr/>
            <p:nvPr/>
          </p:nvSpPr>
          <p:spPr>
            <a:xfrm>
              <a:off x="9468884" y="1055480"/>
              <a:ext cx="1341991" cy="359498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p:cNvSpPr/>
            <p:nvPr/>
          </p:nvSpPr>
          <p:spPr>
            <a:xfrm>
              <a:off x="3054899" y="1031210"/>
              <a:ext cx="1289215" cy="3613529"/>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p:cNvSpPr/>
            <p:nvPr/>
          </p:nvSpPr>
          <p:spPr>
            <a:xfrm>
              <a:off x="5630084" y="1043345"/>
              <a:ext cx="1248443" cy="365474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正方形/長方形 136"/>
            <p:cNvSpPr/>
            <p:nvPr/>
          </p:nvSpPr>
          <p:spPr>
            <a:xfrm>
              <a:off x="8177128" y="1043345"/>
              <a:ext cx="1291757" cy="364142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グループ化 42"/>
          <p:cNvGrpSpPr/>
          <p:nvPr/>
        </p:nvGrpSpPr>
        <p:grpSpPr>
          <a:xfrm>
            <a:off x="9575800" y="967055"/>
            <a:ext cx="2244060" cy="669990"/>
            <a:chOff x="9575800" y="224378"/>
            <a:chExt cx="2244060" cy="669990"/>
          </a:xfrm>
        </p:grpSpPr>
        <p:sp>
          <p:nvSpPr>
            <p:cNvPr id="34" name="テキスト ボックス 33"/>
            <p:cNvSpPr txBox="1"/>
            <p:nvPr/>
          </p:nvSpPr>
          <p:spPr>
            <a:xfrm>
              <a:off x="10365133" y="224378"/>
              <a:ext cx="1454727" cy="461665"/>
            </a:xfrm>
            <a:prstGeom prst="rect">
              <a:avLst/>
            </a:prstGeom>
            <a:solidFill>
              <a:schemeClr val="bg1"/>
            </a:solidFill>
            <a:ln w="76200">
              <a:solidFill>
                <a:srgbClr val="FF0000"/>
              </a:solidFill>
            </a:ln>
          </p:spPr>
          <p:txBody>
            <a:bodyPr wrap="square" rtlCol="0">
              <a:spAutoFit/>
            </a:bodyPr>
            <a:lstStyle/>
            <a:p>
              <a:r>
                <a:rPr kumimoji="1" lang="ja-JP" altLang="en-US" sz="2400" dirty="0" smtClean="0"/>
                <a:t>終日開放</a:t>
              </a:r>
              <a:endParaRPr kumimoji="1" lang="ja-JP" altLang="en-US" sz="2400" dirty="0"/>
            </a:p>
          </p:txBody>
        </p:sp>
        <p:cxnSp>
          <p:nvCxnSpPr>
            <p:cNvPr id="35" name="直線コネクタ 34"/>
            <p:cNvCxnSpPr/>
            <p:nvPr/>
          </p:nvCxnSpPr>
          <p:spPr>
            <a:xfrm flipH="1">
              <a:off x="9575800" y="444120"/>
              <a:ext cx="789334" cy="4502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p:cNvGrpSpPr/>
          <p:nvPr/>
        </p:nvGrpSpPr>
        <p:grpSpPr>
          <a:xfrm>
            <a:off x="9807876" y="3244363"/>
            <a:ext cx="2011983" cy="738666"/>
            <a:chOff x="9807876" y="2547750"/>
            <a:chExt cx="2011983" cy="738666"/>
          </a:xfrm>
        </p:grpSpPr>
        <p:sp>
          <p:nvSpPr>
            <p:cNvPr id="38" name="テキスト ボックス 37"/>
            <p:cNvSpPr txBox="1"/>
            <p:nvPr/>
          </p:nvSpPr>
          <p:spPr>
            <a:xfrm>
              <a:off x="10365132" y="2824751"/>
              <a:ext cx="1454727" cy="461665"/>
            </a:xfrm>
            <a:prstGeom prst="rect">
              <a:avLst/>
            </a:prstGeom>
            <a:solidFill>
              <a:schemeClr val="bg1"/>
            </a:solidFill>
            <a:ln w="76200">
              <a:solidFill>
                <a:srgbClr val="00B0F0"/>
              </a:solidFill>
            </a:ln>
          </p:spPr>
          <p:txBody>
            <a:bodyPr wrap="square" rtlCol="0">
              <a:spAutoFit/>
            </a:bodyPr>
            <a:lstStyle/>
            <a:p>
              <a:r>
                <a:rPr kumimoji="1" lang="ja-JP" altLang="en-US" sz="2400" dirty="0" smtClean="0"/>
                <a:t>日中遮蔽</a:t>
              </a:r>
              <a:endParaRPr kumimoji="1" lang="ja-JP" altLang="en-US" sz="2400" dirty="0"/>
            </a:p>
          </p:txBody>
        </p:sp>
        <p:cxnSp>
          <p:nvCxnSpPr>
            <p:cNvPr id="39" name="直線コネクタ 38"/>
            <p:cNvCxnSpPr/>
            <p:nvPr/>
          </p:nvCxnSpPr>
          <p:spPr>
            <a:xfrm flipH="1" flipV="1">
              <a:off x="9807876" y="2547750"/>
              <a:ext cx="569003" cy="50493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463094" y="3596219"/>
            <a:ext cx="4356767" cy="960754"/>
            <a:chOff x="7463094" y="4191592"/>
            <a:chExt cx="4356767" cy="960754"/>
          </a:xfrm>
        </p:grpSpPr>
        <p:sp>
          <p:nvSpPr>
            <p:cNvPr id="40" name="テキスト ボックス 39"/>
            <p:cNvSpPr txBox="1"/>
            <p:nvPr/>
          </p:nvSpPr>
          <p:spPr>
            <a:xfrm>
              <a:off x="9796131" y="4690681"/>
              <a:ext cx="2023730" cy="461665"/>
            </a:xfrm>
            <a:prstGeom prst="rect">
              <a:avLst/>
            </a:prstGeom>
            <a:solidFill>
              <a:schemeClr val="bg1"/>
            </a:solidFill>
            <a:ln w="76200">
              <a:solidFill>
                <a:srgbClr val="92D050"/>
              </a:solidFill>
            </a:ln>
          </p:spPr>
          <p:txBody>
            <a:bodyPr wrap="square" rtlCol="0">
              <a:spAutoFit/>
            </a:bodyPr>
            <a:lstStyle/>
            <a:p>
              <a:r>
                <a:rPr kumimoji="1" lang="ja-JP" altLang="en-US" sz="2400" dirty="0" smtClean="0"/>
                <a:t>日中遮蔽打水</a:t>
              </a:r>
              <a:endParaRPr kumimoji="1" lang="ja-JP" altLang="en-US" sz="2400" dirty="0"/>
            </a:p>
          </p:txBody>
        </p:sp>
        <p:cxnSp>
          <p:nvCxnSpPr>
            <p:cNvPr id="41" name="直線コネクタ 40"/>
            <p:cNvCxnSpPr/>
            <p:nvPr/>
          </p:nvCxnSpPr>
          <p:spPr>
            <a:xfrm flipH="1" flipV="1">
              <a:off x="7463094" y="4191592"/>
              <a:ext cx="2303131" cy="71477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a:xfrm>
            <a:off x="8967354" y="1639301"/>
            <a:ext cx="2842115" cy="830997"/>
            <a:chOff x="8977744" y="330046"/>
            <a:chExt cx="2842115" cy="830997"/>
          </a:xfrm>
        </p:grpSpPr>
        <p:sp>
          <p:nvSpPr>
            <p:cNvPr id="72" name="テキスト ボックス 71"/>
            <p:cNvSpPr txBox="1"/>
            <p:nvPr/>
          </p:nvSpPr>
          <p:spPr>
            <a:xfrm>
              <a:off x="10365132" y="330046"/>
              <a:ext cx="1454727" cy="830997"/>
            </a:xfrm>
            <a:prstGeom prst="rect">
              <a:avLst/>
            </a:prstGeom>
            <a:solidFill>
              <a:schemeClr val="bg1"/>
            </a:solidFill>
            <a:ln w="76200">
              <a:solidFill>
                <a:schemeClr val="accent2"/>
              </a:solidFill>
            </a:ln>
          </p:spPr>
          <p:txBody>
            <a:bodyPr wrap="square" rtlCol="0">
              <a:spAutoFit/>
            </a:bodyPr>
            <a:lstStyle/>
            <a:p>
              <a:r>
                <a:rPr kumimoji="1" lang="ja-JP" altLang="en-US" sz="2400" dirty="0" smtClean="0"/>
                <a:t>終日遮蔽</a:t>
              </a:r>
              <a:endParaRPr kumimoji="1" lang="en-US" altLang="ja-JP" sz="2400" dirty="0" smtClean="0"/>
            </a:p>
            <a:p>
              <a:pPr algn="ctr"/>
              <a:r>
                <a:rPr lang="ja-JP" altLang="en-US" sz="2400" dirty="0" smtClean="0"/>
                <a:t>膜</a:t>
              </a:r>
              <a:r>
                <a:rPr lang="ja-JP" altLang="en-US" sz="2400" dirty="0"/>
                <a:t>材</a:t>
              </a:r>
              <a:endParaRPr kumimoji="1" lang="ja-JP" altLang="en-US" sz="2400" dirty="0"/>
            </a:p>
          </p:txBody>
        </p:sp>
        <p:cxnSp>
          <p:nvCxnSpPr>
            <p:cNvPr id="73" name="直線コネクタ 72"/>
            <p:cNvCxnSpPr>
              <a:stCxn id="72" idx="1"/>
            </p:cNvCxnSpPr>
            <p:nvPr/>
          </p:nvCxnSpPr>
          <p:spPr>
            <a:xfrm flipH="1">
              <a:off x="8977744" y="745545"/>
              <a:ext cx="1387388" cy="22080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8" name="グループ化 107"/>
          <p:cNvGrpSpPr/>
          <p:nvPr/>
        </p:nvGrpSpPr>
        <p:grpSpPr>
          <a:xfrm>
            <a:off x="9528464" y="3345873"/>
            <a:ext cx="2412622" cy="1147190"/>
            <a:chOff x="9407237" y="13853"/>
            <a:chExt cx="2412622" cy="1147190"/>
          </a:xfrm>
        </p:grpSpPr>
        <p:sp>
          <p:nvSpPr>
            <p:cNvPr id="109" name="テキスト ボックス 108"/>
            <p:cNvSpPr txBox="1"/>
            <p:nvPr/>
          </p:nvSpPr>
          <p:spPr>
            <a:xfrm>
              <a:off x="10365132" y="330046"/>
              <a:ext cx="1454727" cy="830997"/>
            </a:xfrm>
            <a:prstGeom prst="rect">
              <a:avLst/>
            </a:prstGeom>
            <a:solidFill>
              <a:schemeClr val="bg1"/>
            </a:solidFill>
            <a:ln w="76200">
              <a:solidFill>
                <a:srgbClr val="00B0F0"/>
              </a:solidFill>
            </a:ln>
          </p:spPr>
          <p:txBody>
            <a:bodyPr wrap="square" rtlCol="0">
              <a:spAutoFit/>
            </a:bodyPr>
            <a:lstStyle/>
            <a:p>
              <a:r>
                <a:rPr kumimoji="1" lang="ja-JP" altLang="en-US" sz="2400" dirty="0" smtClean="0"/>
                <a:t>終日遮蔽</a:t>
              </a:r>
              <a:endParaRPr kumimoji="1" lang="en-US" altLang="ja-JP" sz="2400" dirty="0" smtClean="0"/>
            </a:p>
            <a:p>
              <a:pPr algn="ctr"/>
              <a:r>
                <a:rPr lang="ja-JP" altLang="en-US" sz="2400" dirty="0"/>
                <a:t>アルミ</a:t>
              </a:r>
              <a:endParaRPr kumimoji="1" lang="ja-JP" altLang="en-US" sz="2400" dirty="0"/>
            </a:p>
          </p:txBody>
        </p:sp>
        <p:cxnSp>
          <p:nvCxnSpPr>
            <p:cNvPr id="110" name="直線コネクタ 109"/>
            <p:cNvCxnSpPr/>
            <p:nvPr/>
          </p:nvCxnSpPr>
          <p:spPr>
            <a:xfrm flipH="1" flipV="1">
              <a:off x="9407237" y="13853"/>
              <a:ext cx="957895" cy="53487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15" name="グループ化 114"/>
          <p:cNvGrpSpPr/>
          <p:nvPr/>
        </p:nvGrpSpPr>
        <p:grpSpPr>
          <a:xfrm>
            <a:off x="3179618" y="1946563"/>
            <a:ext cx="6518563" cy="2618721"/>
            <a:chOff x="3179618" y="1946563"/>
            <a:chExt cx="6518563" cy="2618721"/>
          </a:xfrm>
        </p:grpSpPr>
        <p:sp>
          <p:nvSpPr>
            <p:cNvPr id="32" name="角丸四角形 31"/>
            <p:cNvSpPr/>
            <p:nvPr/>
          </p:nvSpPr>
          <p:spPr>
            <a:xfrm>
              <a:off x="3179618" y="2358736"/>
              <a:ext cx="1465118" cy="103909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角丸四角形 110"/>
            <p:cNvSpPr/>
            <p:nvPr/>
          </p:nvSpPr>
          <p:spPr>
            <a:xfrm>
              <a:off x="5701145" y="2168236"/>
              <a:ext cx="1465118" cy="130232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角丸四角形 111"/>
            <p:cNvSpPr/>
            <p:nvPr/>
          </p:nvSpPr>
          <p:spPr>
            <a:xfrm>
              <a:off x="8233063" y="1946563"/>
              <a:ext cx="1465118" cy="154478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4530436" y="3377045"/>
              <a:ext cx="800100" cy="6650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260273" y="4042064"/>
              <a:ext cx="4823756" cy="523220"/>
            </a:xfrm>
            <a:prstGeom prst="rect">
              <a:avLst/>
            </a:prstGeom>
            <a:solidFill>
              <a:schemeClr val="bg1"/>
            </a:solidFill>
            <a:ln w="38100">
              <a:solidFill>
                <a:srgbClr val="FF0000"/>
              </a:solidFill>
            </a:ln>
          </p:spPr>
          <p:txBody>
            <a:bodyPr wrap="none" rtlCol="0">
              <a:spAutoFit/>
            </a:bodyPr>
            <a:lstStyle/>
            <a:p>
              <a:r>
                <a:rPr kumimoji="1" lang="ja-JP" altLang="en-US" sz="2800" dirty="0" smtClean="0"/>
                <a:t>日中はアルミの方が低くなるが</a:t>
              </a:r>
              <a:endParaRPr kumimoji="1" lang="ja-JP" altLang="en-US" sz="2800" dirty="0"/>
            </a:p>
          </p:txBody>
        </p:sp>
        <p:cxnSp>
          <p:nvCxnSpPr>
            <p:cNvPr id="75" name="直線コネクタ 74"/>
            <p:cNvCxnSpPr>
              <a:stCxn id="111" idx="2"/>
              <a:endCxn id="33" idx="0"/>
            </p:cNvCxnSpPr>
            <p:nvPr/>
          </p:nvCxnSpPr>
          <p:spPr>
            <a:xfrm>
              <a:off x="6433704" y="3470564"/>
              <a:ext cx="238447" cy="571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8312727" y="3501736"/>
              <a:ext cx="363682" cy="540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6" name="グループ化 125"/>
          <p:cNvGrpSpPr/>
          <p:nvPr/>
        </p:nvGrpSpPr>
        <p:grpSpPr>
          <a:xfrm>
            <a:off x="1731818" y="2036618"/>
            <a:ext cx="6754091" cy="2424757"/>
            <a:chOff x="1731818" y="2015836"/>
            <a:chExt cx="6754091" cy="2424757"/>
          </a:xfrm>
        </p:grpSpPr>
        <p:sp>
          <p:nvSpPr>
            <p:cNvPr id="116" name="角丸四角形 115"/>
            <p:cNvSpPr/>
            <p:nvPr/>
          </p:nvSpPr>
          <p:spPr>
            <a:xfrm>
              <a:off x="4364182" y="2015836"/>
              <a:ext cx="1465118" cy="706582"/>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角丸四角形 116"/>
            <p:cNvSpPr/>
            <p:nvPr/>
          </p:nvSpPr>
          <p:spPr>
            <a:xfrm>
              <a:off x="7020791" y="2064327"/>
              <a:ext cx="1465118" cy="706582"/>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角丸四角形 117"/>
            <p:cNvSpPr/>
            <p:nvPr/>
          </p:nvSpPr>
          <p:spPr>
            <a:xfrm>
              <a:off x="1731818" y="2137063"/>
              <a:ext cx="1465118" cy="706582"/>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2015836" y="3917373"/>
              <a:ext cx="5955476" cy="523220"/>
            </a:xfrm>
            <a:prstGeom prst="rect">
              <a:avLst/>
            </a:prstGeom>
            <a:solidFill>
              <a:schemeClr val="bg1"/>
            </a:solidFill>
            <a:ln w="38100">
              <a:solidFill>
                <a:srgbClr val="002060"/>
              </a:solidFill>
            </a:ln>
          </p:spPr>
          <p:txBody>
            <a:bodyPr wrap="none" rtlCol="0">
              <a:spAutoFit/>
            </a:bodyPr>
            <a:lstStyle/>
            <a:p>
              <a:r>
                <a:rPr kumimoji="1" lang="ja-JP" altLang="en-US" sz="2800" dirty="0" smtClean="0"/>
                <a:t>夜間の間に温度差はなくなってしまう。</a:t>
              </a:r>
              <a:endParaRPr kumimoji="1" lang="ja-JP" altLang="en-US" sz="2800" dirty="0"/>
            </a:p>
          </p:txBody>
        </p:sp>
        <p:cxnSp>
          <p:nvCxnSpPr>
            <p:cNvPr id="121" name="直線コネクタ 120"/>
            <p:cNvCxnSpPr>
              <a:stCxn id="118" idx="2"/>
            </p:cNvCxnSpPr>
            <p:nvPr/>
          </p:nvCxnSpPr>
          <p:spPr>
            <a:xfrm>
              <a:off x="2464377" y="2843645"/>
              <a:ext cx="736023" cy="108411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16" idx="2"/>
            </p:cNvCxnSpPr>
            <p:nvPr/>
          </p:nvCxnSpPr>
          <p:spPr>
            <a:xfrm>
              <a:off x="5096741" y="2722418"/>
              <a:ext cx="88323" cy="119495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stCxn id="117" idx="2"/>
            </p:cNvCxnSpPr>
            <p:nvPr/>
          </p:nvCxnSpPr>
          <p:spPr>
            <a:xfrm flipH="1">
              <a:off x="6702136" y="2770909"/>
              <a:ext cx="1051214" cy="114646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74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down)">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22" presetClass="entr" presetSubtype="8"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par>
                                <p:cTn id="48" presetID="22" presetClass="entr" presetSubtype="8"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22" presetClass="entr" presetSubtype="8"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par>
                                <p:cTn id="63" presetID="22" presetClass="entr" presetSubtype="8"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6"/>
                                        </p:tgtEl>
                                      </p:cBhvr>
                                    </p:animEffect>
                                    <p:set>
                                      <p:cBhvr>
                                        <p:cTn id="78" dur="1" fill="hold">
                                          <p:stCondLst>
                                            <p:cond delay="499"/>
                                          </p:stCondLst>
                                        </p:cTn>
                                        <p:tgtEl>
                                          <p:spTgt spid="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8"/>
                                        </p:tgtEl>
                                      </p:cBhvr>
                                    </p:animEffect>
                                    <p:set>
                                      <p:cBhvr>
                                        <p:cTn id="90" dur="1" fill="hold">
                                          <p:stCondLst>
                                            <p:cond delay="499"/>
                                          </p:stCondLst>
                                        </p:cTn>
                                        <p:tgtEl>
                                          <p:spTgt spid="48"/>
                                        </p:tgtEl>
                                        <p:attrNameLst>
                                          <p:attrName>style.visibility</p:attrName>
                                        </p:attrNameLst>
                                      </p:cBhvr>
                                      <p:to>
                                        <p:strVal val="hidden"/>
                                      </p:to>
                                    </p:set>
                                  </p:childTnLst>
                                </p:cTn>
                              </p:par>
                              <p:par>
                                <p:cTn id="91" presetID="22" presetClass="exit" presetSubtype="8" fill="hold" nodeType="withEffect">
                                  <p:stCondLst>
                                    <p:cond delay="0"/>
                                  </p:stCondLst>
                                  <p:childTnLst>
                                    <p:animEffect transition="out" filter="wipe(left)">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par>
                                <p:cTn id="94" presetID="22" presetClass="exit" presetSubtype="8" fill="hold" nodeType="withEffect">
                                  <p:stCondLst>
                                    <p:cond delay="0"/>
                                  </p:stCondLst>
                                  <p:childTnLst>
                                    <p:animEffect transition="out" filter="wipe(left)">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par>
                                <p:cTn id="97" presetID="22" presetClass="exit" presetSubtype="8" fill="hold" nodeType="withEffect">
                                  <p:stCondLst>
                                    <p:cond delay="0"/>
                                  </p:stCondLst>
                                  <p:childTnLst>
                                    <p:animEffect transition="out" filter="wipe(left)">
                                      <p:cBhvr>
                                        <p:cTn id="98" dur="500"/>
                                        <p:tgtEl>
                                          <p:spTgt spid="44"/>
                                        </p:tgtEl>
                                      </p:cBhvr>
                                    </p:animEffect>
                                    <p:set>
                                      <p:cBhvr>
                                        <p:cTn id="99" dur="1" fill="hold">
                                          <p:stCondLst>
                                            <p:cond delay="499"/>
                                          </p:stCondLst>
                                        </p:cTn>
                                        <p:tgtEl>
                                          <p:spTgt spid="44"/>
                                        </p:tgtEl>
                                        <p:attrNameLst>
                                          <p:attrName>style.visibility</p:attrName>
                                        </p:attrNameLst>
                                      </p:cBhvr>
                                      <p:to>
                                        <p:strVal val="hidden"/>
                                      </p:to>
                                    </p:set>
                                  </p:childTnLst>
                                </p:cTn>
                              </p:par>
                              <p:par>
                                <p:cTn id="100" presetID="22" presetClass="exit" presetSubtype="8" fill="hold" nodeType="withEffect">
                                  <p:stCondLst>
                                    <p:cond delay="0"/>
                                  </p:stCondLst>
                                  <p:childTnLst>
                                    <p:animEffect transition="out" filter="wipe(left)">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22" presetClass="exit" presetSubtype="8" fill="hold" nodeType="withEffect">
                                  <p:stCondLst>
                                    <p:cond delay="0"/>
                                  </p:stCondLst>
                                  <p:childTnLst>
                                    <p:animEffect transition="out" filter="wipe(left)">
                                      <p:cBhvr>
                                        <p:cTn id="104" dur="500"/>
                                        <p:tgtEl>
                                          <p:spTgt spid="49"/>
                                        </p:tgtEl>
                                      </p:cBhvr>
                                    </p:animEffect>
                                    <p:set>
                                      <p:cBhvr>
                                        <p:cTn id="105" dur="1" fill="hold">
                                          <p:stCondLst>
                                            <p:cond delay="499"/>
                                          </p:stCondLst>
                                        </p:cTn>
                                        <p:tgtEl>
                                          <p:spTgt spid="49"/>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04"/>
                                        </p:tgtEl>
                                        <p:attrNameLst>
                                          <p:attrName>style.visibility</p:attrName>
                                        </p:attrNameLst>
                                      </p:cBhvr>
                                      <p:to>
                                        <p:strVal val="visible"/>
                                      </p:to>
                                    </p:set>
                                    <p:animEffect transition="in" filter="fade">
                                      <p:cBhvr>
                                        <p:cTn id="108" dur="500"/>
                                        <p:tgtEl>
                                          <p:spTgt spid="104"/>
                                        </p:tgtEl>
                                      </p:cBhvr>
                                    </p:animEffect>
                                  </p:childTnLst>
                                </p:cTn>
                              </p:par>
                              <p:par>
                                <p:cTn id="109" presetID="1" presetClass="exit" presetSubtype="0" fill="hold" nodeType="withEffect">
                                  <p:stCondLst>
                                    <p:cond delay="0"/>
                                  </p:stCondLst>
                                  <p:childTnLst>
                                    <p:set>
                                      <p:cBhvr>
                                        <p:cTn id="110" dur="1" fill="hold">
                                          <p:stCondLst>
                                            <p:cond delay="0"/>
                                          </p:stCondLst>
                                        </p:cTn>
                                        <p:tgtEl>
                                          <p:spTgt spid="104"/>
                                        </p:tgtEl>
                                        <p:attrNameLst>
                                          <p:attrName>style.visibility</p:attrName>
                                        </p:attrNameLst>
                                      </p:cBhvr>
                                      <p:to>
                                        <p:strVal val="hidden"/>
                                      </p:to>
                                    </p:set>
                                  </p:childTnLst>
                                </p:cTn>
                              </p:par>
                              <p:par>
                                <p:cTn id="111" presetID="22" presetClass="entr" presetSubtype="8"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wipe(left)">
                                      <p:cBhvr>
                                        <p:cTn id="113" dur="500"/>
                                        <p:tgtEl>
                                          <p:spTgt spid="20"/>
                                        </p:tgtEl>
                                      </p:cBhvr>
                                    </p:animEffect>
                                  </p:childTnLst>
                                </p:cTn>
                              </p:par>
                              <p:par>
                                <p:cTn id="114" presetID="22" presetClass="entr" presetSubtype="8" fill="hold" nodeType="withEffect">
                                  <p:stCondLst>
                                    <p:cond delay="0"/>
                                  </p:stCondLst>
                                  <p:childTnLst>
                                    <p:set>
                                      <p:cBhvr>
                                        <p:cTn id="115" dur="1" fill="hold">
                                          <p:stCondLst>
                                            <p:cond delay="0"/>
                                          </p:stCondLst>
                                        </p:cTn>
                                        <p:tgtEl>
                                          <p:spTgt spid="71"/>
                                        </p:tgtEl>
                                        <p:attrNameLst>
                                          <p:attrName>style.visibility</p:attrName>
                                        </p:attrNameLst>
                                      </p:cBhvr>
                                      <p:to>
                                        <p:strVal val="visible"/>
                                      </p:to>
                                    </p:set>
                                    <p:animEffect transition="in" filter="wipe(left)">
                                      <p:cBhvr>
                                        <p:cTn id="116" dur="500"/>
                                        <p:tgtEl>
                                          <p:spTgt spid="71"/>
                                        </p:tgtEl>
                                      </p:cBhvr>
                                    </p:animEffect>
                                  </p:childTnLst>
                                </p:cTn>
                              </p:par>
                              <p:par>
                                <p:cTn id="117" presetID="22" presetClass="entr" presetSubtype="8" fill="hold" nodeType="withEffect">
                                  <p:stCondLst>
                                    <p:cond delay="0"/>
                                  </p:stCondLst>
                                  <p:childTnLst>
                                    <p:set>
                                      <p:cBhvr>
                                        <p:cTn id="118" dur="1" fill="hold">
                                          <p:stCondLst>
                                            <p:cond delay="0"/>
                                          </p:stCondLst>
                                        </p:cTn>
                                        <p:tgtEl>
                                          <p:spTgt spid="108"/>
                                        </p:tgtEl>
                                        <p:attrNameLst>
                                          <p:attrName>style.visibility</p:attrName>
                                        </p:attrNameLst>
                                      </p:cBhvr>
                                      <p:to>
                                        <p:strVal val="visible"/>
                                      </p:to>
                                    </p:set>
                                    <p:animEffect transition="in" filter="wipe(left)">
                                      <p:cBhvr>
                                        <p:cTn id="119" dur="500"/>
                                        <p:tgtEl>
                                          <p:spTgt spid="10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wipe(up)">
                                      <p:cBhvr>
                                        <p:cTn id="124" dur="500"/>
                                        <p:tgtEl>
                                          <p:spTgt spid="115"/>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115"/>
                                        </p:tgtEl>
                                        <p:attrNameLst>
                                          <p:attrName>style.visibility</p:attrName>
                                        </p:attrNameLst>
                                      </p:cBhvr>
                                      <p:to>
                                        <p:strVal val="hidden"/>
                                      </p:to>
                                    </p:set>
                                  </p:childTnLst>
                                </p:cTn>
                              </p:par>
                              <p:par>
                                <p:cTn id="129" presetID="22" presetClass="entr" presetSubtype="1" fill="hold" nodeType="withEffect">
                                  <p:stCondLst>
                                    <p:cond delay="0"/>
                                  </p:stCondLst>
                                  <p:childTnLst>
                                    <p:set>
                                      <p:cBhvr>
                                        <p:cTn id="130" dur="1" fill="hold">
                                          <p:stCondLst>
                                            <p:cond delay="0"/>
                                          </p:stCondLst>
                                        </p:cTn>
                                        <p:tgtEl>
                                          <p:spTgt spid="126"/>
                                        </p:tgtEl>
                                        <p:attrNameLst>
                                          <p:attrName>style.visibility</p:attrName>
                                        </p:attrNameLst>
                                      </p:cBhvr>
                                      <p:to>
                                        <p:strVal val="visible"/>
                                      </p:to>
                                    </p:set>
                                    <p:animEffect transition="in" filter="wipe(up)">
                                      <p:cBhvr>
                                        <p:cTn id="13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92598" y="2007677"/>
            <a:ext cx="10627585" cy="4692228"/>
          </a:xfrm>
          <a:prstGeom prst="rect">
            <a:avLst/>
          </a:prstGeom>
          <a:ln>
            <a:solidFill>
              <a:srgbClr val="0070C0"/>
            </a:solidFill>
          </a:ln>
        </p:spPr>
      </p:pic>
      <p:sp>
        <p:nvSpPr>
          <p:cNvPr id="3" name="テキスト ボックス 2"/>
          <p:cNvSpPr txBox="1"/>
          <p:nvPr/>
        </p:nvSpPr>
        <p:spPr>
          <a:xfrm>
            <a:off x="3264477" y="-1"/>
            <a:ext cx="5663046" cy="646331"/>
          </a:xfrm>
          <a:prstGeom prst="rect">
            <a:avLst/>
          </a:prstGeom>
          <a:noFill/>
        </p:spPr>
        <p:txBody>
          <a:bodyPr wrap="square" rtlCol="0">
            <a:spAutoFit/>
          </a:bodyPr>
          <a:lstStyle/>
          <a:p>
            <a:pPr algn="ctr"/>
            <a:r>
              <a:rPr lang="ja-JP" altLang="en-US" sz="3600" dirty="0" smtClean="0">
                <a:solidFill>
                  <a:schemeClr val="bg1"/>
                </a:solidFill>
              </a:rPr>
              <a:t>遮蔽材の裏面温度</a:t>
            </a:r>
            <a:endParaRPr kumimoji="1" lang="ja-JP" altLang="en-US" sz="3600" dirty="0">
              <a:solidFill>
                <a:schemeClr val="bg1"/>
              </a:solidFill>
            </a:endParaRPr>
          </a:p>
        </p:txBody>
      </p:sp>
      <p:sp>
        <p:nvSpPr>
          <p:cNvPr id="4" name="テキスト ボックス 3"/>
          <p:cNvSpPr txBox="1"/>
          <p:nvPr/>
        </p:nvSpPr>
        <p:spPr>
          <a:xfrm>
            <a:off x="2733002" y="5018809"/>
            <a:ext cx="6538970" cy="954107"/>
          </a:xfrm>
          <a:prstGeom prst="rect">
            <a:avLst/>
          </a:prstGeom>
          <a:solidFill>
            <a:schemeClr val="bg1"/>
          </a:solidFill>
          <a:ln w="38100">
            <a:solidFill>
              <a:srgbClr val="0070C0"/>
            </a:solidFill>
          </a:ln>
        </p:spPr>
        <p:txBody>
          <a:bodyPr wrap="none" rtlCol="0">
            <a:spAutoFit/>
          </a:bodyPr>
          <a:lstStyle/>
          <a:p>
            <a:pPr algn="just"/>
            <a:r>
              <a:rPr kumimoji="1" lang="ja-JP" altLang="en-US" sz="2800" dirty="0" smtClean="0"/>
              <a:t>アルミは放射率が小さいことから、夜間は</a:t>
            </a:r>
            <a:endParaRPr kumimoji="1" lang="en-US" altLang="ja-JP" sz="2800" dirty="0" smtClean="0"/>
          </a:p>
          <a:p>
            <a:pPr algn="just"/>
            <a:r>
              <a:rPr kumimoji="1" lang="ja-JP" altLang="en-US" sz="2800" dirty="0" smtClean="0"/>
              <a:t>放射冷却が妨げられ温度が低下しにくい。</a:t>
            </a:r>
            <a:endParaRPr kumimoji="1" lang="en-US" altLang="ja-JP" sz="2800" dirty="0" smtClean="0"/>
          </a:p>
        </p:txBody>
      </p:sp>
      <p:grpSp>
        <p:nvGrpSpPr>
          <p:cNvPr id="5" name="グループ化 4"/>
          <p:cNvGrpSpPr/>
          <p:nvPr/>
        </p:nvGrpSpPr>
        <p:grpSpPr>
          <a:xfrm>
            <a:off x="2919846" y="1278082"/>
            <a:ext cx="6442363" cy="2317173"/>
            <a:chOff x="3647210" y="3335482"/>
            <a:chExt cx="6442363" cy="2317173"/>
          </a:xfrm>
        </p:grpSpPr>
        <p:sp>
          <p:nvSpPr>
            <p:cNvPr id="6" name="角丸四角形 5"/>
            <p:cNvSpPr/>
            <p:nvPr/>
          </p:nvSpPr>
          <p:spPr>
            <a:xfrm>
              <a:off x="3647210" y="4218708"/>
              <a:ext cx="1465118" cy="1433947"/>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6418118" y="4218709"/>
              <a:ext cx="1465118" cy="1059873"/>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9060873" y="4076699"/>
              <a:ext cx="1028700" cy="952501"/>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4520046" y="3335482"/>
              <a:ext cx="1319645" cy="92479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488873" y="3356263"/>
              <a:ext cx="4823756" cy="523220"/>
            </a:xfrm>
            <a:prstGeom prst="rect">
              <a:avLst/>
            </a:prstGeom>
            <a:solidFill>
              <a:schemeClr val="bg1"/>
            </a:solidFill>
            <a:ln w="38100">
              <a:solidFill>
                <a:srgbClr val="0070C0"/>
              </a:solidFill>
            </a:ln>
          </p:spPr>
          <p:txBody>
            <a:bodyPr wrap="none" rtlCol="0">
              <a:spAutoFit/>
            </a:bodyPr>
            <a:lstStyle/>
            <a:p>
              <a:r>
                <a:rPr kumimoji="1" lang="ja-JP" altLang="en-US" sz="2800" dirty="0" smtClean="0"/>
                <a:t>日中はアルミの方が低くなるが</a:t>
              </a:r>
              <a:endParaRPr kumimoji="1" lang="ja-JP" altLang="en-US" sz="2800" dirty="0"/>
            </a:p>
          </p:txBody>
        </p:sp>
        <p:cxnSp>
          <p:nvCxnSpPr>
            <p:cNvPr id="11" name="直線コネクタ 10"/>
            <p:cNvCxnSpPr>
              <a:stCxn id="7" idx="0"/>
              <a:endCxn id="10" idx="2"/>
            </p:cNvCxnSpPr>
            <p:nvPr/>
          </p:nvCxnSpPr>
          <p:spPr>
            <a:xfrm flipH="1" flipV="1">
              <a:off x="6900751" y="3879483"/>
              <a:ext cx="249926" cy="33922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8645237" y="3896591"/>
              <a:ext cx="446810" cy="2078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p:nvGrpSpPr>
        <p:grpSpPr>
          <a:xfrm>
            <a:off x="8884228" y="1639301"/>
            <a:ext cx="2925241" cy="896081"/>
            <a:chOff x="8894618" y="330046"/>
            <a:chExt cx="2925241" cy="896081"/>
          </a:xfrm>
        </p:grpSpPr>
        <p:sp>
          <p:nvSpPr>
            <p:cNvPr id="22" name="テキスト ボックス 21"/>
            <p:cNvSpPr txBox="1"/>
            <p:nvPr/>
          </p:nvSpPr>
          <p:spPr>
            <a:xfrm>
              <a:off x="10365132" y="330046"/>
              <a:ext cx="1454727" cy="461665"/>
            </a:xfrm>
            <a:prstGeom prst="rect">
              <a:avLst/>
            </a:prstGeom>
            <a:solidFill>
              <a:schemeClr val="bg1"/>
            </a:solidFill>
            <a:ln w="76200">
              <a:solidFill>
                <a:srgbClr val="92D050"/>
              </a:solidFill>
            </a:ln>
          </p:spPr>
          <p:txBody>
            <a:bodyPr wrap="square" rtlCol="0">
              <a:spAutoFit/>
            </a:bodyPr>
            <a:lstStyle/>
            <a:p>
              <a:pPr algn="ctr"/>
              <a:r>
                <a:rPr kumimoji="1" lang="ja-JP" altLang="en-US" sz="2400" dirty="0" smtClean="0"/>
                <a:t>アルミ</a:t>
              </a:r>
              <a:endParaRPr kumimoji="1" lang="ja-JP" altLang="en-US" sz="2400" dirty="0"/>
            </a:p>
          </p:txBody>
        </p:sp>
        <p:cxnSp>
          <p:nvCxnSpPr>
            <p:cNvPr id="23" name="直線コネクタ 22"/>
            <p:cNvCxnSpPr>
              <a:stCxn id="22" idx="1"/>
            </p:cNvCxnSpPr>
            <p:nvPr/>
          </p:nvCxnSpPr>
          <p:spPr>
            <a:xfrm flipH="1">
              <a:off x="8894618" y="560879"/>
              <a:ext cx="1470514" cy="66524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9528464" y="4478482"/>
            <a:ext cx="2215195" cy="912940"/>
            <a:chOff x="9604664" y="-121229"/>
            <a:chExt cx="2215195" cy="912940"/>
          </a:xfrm>
        </p:grpSpPr>
        <p:sp>
          <p:nvSpPr>
            <p:cNvPr id="25" name="テキスト ボックス 24"/>
            <p:cNvSpPr txBox="1"/>
            <p:nvPr/>
          </p:nvSpPr>
          <p:spPr>
            <a:xfrm>
              <a:off x="10365132" y="330046"/>
              <a:ext cx="1454727" cy="461665"/>
            </a:xfrm>
            <a:prstGeom prst="rect">
              <a:avLst/>
            </a:prstGeom>
            <a:solidFill>
              <a:schemeClr val="bg1"/>
            </a:solidFill>
            <a:ln w="76200">
              <a:solidFill>
                <a:srgbClr val="FF0000"/>
              </a:solidFill>
            </a:ln>
          </p:spPr>
          <p:txBody>
            <a:bodyPr wrap="square" rtlCol="0">
              <a:spAutoFit/>
            </a:bodyPr>
            <a:lstStyle/>
            <a:p>
              <a:pPr algn="ctr"/>
              <a:r>
                <a:rPr kumimoji="1" lang="ja-JP" altLang="en-US" sz="2400" dirty="0" smtClean="0"/>
                <a:t>膜材</a:t>
              </a:r>
              <a:endParaRPr kumimoji="1" lang="en-US" altLang="ja-JP" sz="2400" dirty="0" smtClean="0"/>
            </a:p>
          </p:txBody>
        </p:sp>
        <p:cxnSp>
          <p:nvCxnSpPr>
            <p:cNvPr id="26" name="直線コネクタ 25"/>
            <p:cNvCxnSpPr/>
            <p:nvPr/>
          </p:nvCxnSpPr>
          <p:spPr>
            <a:xfrm flipH="1" flipV="1">
              <a:off x="9604664" y="-121229"/>
              <a:ext cx="760471" cy="6699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p:cNvGrpSpPr/>
          <p:nvPr/>
        </p:nvGrpSpPr>
        <p:grpSpPr>
          <a:xfrm>
            <a:off x="1316182" y="703118"/>
            <a:ext cx="9590809" cy="4166754"/>
            <a:chOff x="1316182" y="703118"/>
            <a:chExt cx="9590809" cy="4166754"/>
          </a:xfrm>
        </p:grpSpPr>
        <p:sp>
          <p:nvSpPr>
            <p:cNvPr id="40" name="角丸四角形 39"/>
            <p:cNvSpPr/>
            <p:nvPr/>
          </p:nvSpPr>
          <p:spPr>
            <a:xfrm>
              <a:off x="1544782" y="3626427"/>
              <a:ext cx="1634836" cy="1132609"/>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4014353" y="3737263"/>
              <a:ext cx="1783773" cy="1132609"/>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6684818" y="3685309"/>
              <a:ext cx="1752600" cy="1132609"/>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9272155" y="3622963"/>
              <a:ext cx="1634836" cy="1132609"/>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1316182" y="703118"/>
              <a:ext cx="7423827" cy="523220"/>
            </a:xfrm>
            <a:prstGeom prst="rect">
              <a:avLst/>
            </a:prstGeom>
            <a:solidFill>
              <a:schemeClr val="bg1"/>
            </a:solidFill>
            <a:ln w="38100">
              <a:solidFill>
                <a:srgbClr val="0070C0"/>
              </a:solidFill>
            </a:ln>
          </p:spPr>
          <p:txBody>
            <a:bodyPr wrap="none" rtlCol="0">
              <a:spAutoFit/>
            </a:bodyPr>
            <a:lstStyle/>
            <a:p>
              <a:r>
                <a:rPr kumimoji="1" lang="ja-JP" altLang="en-US" sz="2800" dirty="0" smtClean="0"/>
                <a:t>夜間はアルミの温度が下がらず、逆転している。</a:t>
              </a:r>
              <a:endParaRPr kumimoji="1" lang="ja-JP" altLang="en-US" sz="2800" dirty="0"/>
            </a:p>
          </p:txBody>
        </p:sp>
        <p:cxnSp>
          <p:nvCxnSpPr>
            <p:cNvPr id="50" name="直線コネクタ 49"/>
            <p:cNvCxnSpPr>
              <a:stCxn id="40" idx="0"/>
            </p:cNvCxnSpPr>
            <p:nvPr/>
          </p:nvCxnSpPr>
          <p:spPr>
            <a:xfrm flipV="1">
              <a:off x="2362200" y="1222665"/>
              <a:ext cx="720436" cy="24037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1" idx="0"/>
            </p:cNvCxnSpPr>
            <p:nvPr/>
          </p:nvCxnSpPr>
          <p:spPr>
            <a:xfrm flipH="1" flipV="1">
              <a:off x="4831773" y="1257300"/>
              <a:ext cx="74467" cy="24799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42" idx="0"/>
            </p:cNvCxnSpPr>
            <p:nvPr/>
          </p:nvCxnSpPr>
          <p:spPr>
            <a:xfrm flipH="1" flipV="1">
              <a:off x="6875318" y="1222665"/>
              <a:ext cx="685800" cy="246264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43" idx="0"/>
            </p:cNvCxnSpPr>
            <p:nvPr/>
          </p:nvCxnSpPr>
          <p:spPr>
            <a:xfrm flipH="1" flipV="1">
              <a:off x="8163791" y="1222665"/>
              <a:ext cx="1925782" cy="240029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0" name="テキスト ボックス 59"/>
          <p:cNvSpPr txBox="1"/>
          <p:nvPr/>
        </p:nvSpPr>
        <p:spPr>
          <a:xfrm>
            <a:off x="111991" y="0"/>
            <a:ext cx="2260600" cy="707886"/>
          </a:xfrm>
          <a:prstGeom prst="rect">
            <a:avLst/>
          </a:prstGeom>
          <a:noFill/>
        </p:spPr>
        <p:txBody>
          <a:bodyPr wrap="square" rtlCol="0">
            <a:spAutoFit/>
          </a:bodyPr>
          <a:lstStyle/>
          <a:p>
            <a:r>
              <a:rPr kumimoji="1" lang="ja-JP" altLang="en-US" sz="4000" dirty="0" smtClean="0">
                <a:solidFill>
                  <a:srgbClr val="FFFF00"/>
                </a:solidFill>
              </a:rPr>
              <a:t>実験</a:t>
            </a:r>
            <a:r>
              <a:rPr lang="ja-JP" altLang="en-US" sz="4000" dirty="0">
                <a:solidFill>
                  <a:srgbClr val="FFFF00"/>
                </a:solidFill>
              </a:rPr>
              <a:t>結果</a:t>
            </a:r>
            <a:endParaRPr kumimoji="1" lang="ja-JP" altLang="en-US" sz="4000" dirty="0">
              <a:solidFill>
                <a:srgbClr val="FFFF00"/>
              </a:solidFill>
            </a:endParaRPr>
          </a:p>
        </p:txBody>
      </p:sp>
    </p:spTree>
    <p:extLst>
      <p:ext uri="{BB962C8B-B14F-4D97-AF65-F5344CB8AC3E}">
        <p14:creationId xmlns:p14="http://schemas.microsoft.com/office/powerpoint/2010/main" val="36671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down)">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2" name="正方形/長方形 51"/>
          <p:cNvSpPr/>
          <p:nvPr/>
        </p:nvSpPr>
        <p:spPr>
          <a:xfrm>
            <a:off x="1106545" y="3633541"/>
            <a:ext cx="9724884" cy="2925914"/>
          </a:xfrm>
          <a:prstGeom prst="rect">
            <a:avLst/>
          </a:prstGeom>
          <a:ln w="920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3" name="グループ化 52"/>
          <p:cNvGrpSpPr/>
          <p:nvPr/>
        </p:nvGrpSpPr>
        <p:grpSpPr>
          <a:xfrm>
            <a:off x="3174099" y="4031764"/>
            <a:ext cx="2881990" cy="2095265"/>
            <a:chOff x="2572520" y="1661539"/>
            <a:chExt cx="2881990" cy="2095265"/>
          </a:xfrm>
        </p:grpSpPr>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569" y="2101737"/>
              <a:ext cx="2322581" cy="1655067"/>
            </a:xfrm>
            <a:prstGeom prst="rect">
              <a:avLst/>
            </a:prstGeom>
          </p:spPr>
        </p:pic>
        <p:cxnSp>
          <p:nvCxnSpPr>
            <p:cNvPr id="55" name="直線コネクタ 54"/>
            <p:cNvCxnSpPr/>
            <p:nvPr/>
          </p:nvCxnSpPr>
          <p:spPr>
            <a:xfrm>
              <a:off x="2791299" y="2470752"/>
              <a:ext cx="11041" cy="1241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699435" y="2470752"/>
              <a:ext cx="183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2699435" y="3073230"/>
              <a:ext cx="183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524199" y="1907516"/>
              <a:ext cx="212651" cy="176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5241859" y="1946662"/>
              <a:ext cx="212651" cy="176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615069" y="2013641"/>
              <a:ext cx="1733115" cy="21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4098859" y="1661539"/>
              <a:ext cx="518091" cy="369332"/>
            </a:xfrm>
            <a:prstGeom prst="rect">
              <a:avLst/>
            </a:prstGeom>
            <a:noFill/>
          </p:spPr>
          <p:txBody>
            <a:bodyPr wrap="none" rtlCol="0">
              <a:spAutoFit/>
            </a:bodyPr>
            <a:lstStyle/>
            <a:p>
              <a:r>
                <a:rPr kumimoji="1" lang="en-US" altLang="ja-JP" dirty="0" smtClean="0"/>
                <a:t>1</a:t>
              </a:r>
              <a:r>
                <a:rPr kumimoji="1" lang="ja-JP" altLang="en-US" dirty="0" smtClean="0"/>
                <a:t>ｍ</a:t>
              </a:r>
              <a:endParaRPr kumimoji="1" lang="ja-JP" altLang="en-US" dirty="0"/>
            </a:p>
          </p:txBody>
        </p:sp>
        <p:cxnSp>
          <p:nvCxnSpPr>
            <p:cNvPr id="62" name="直線コネクタ 61"/>
            <p:cNvCxnSpPr/>
            <p:nvPr/>
          </p:nvCxnSpPr>
          <p:spPr>
            <a:xfrm flipH="1">
              <a:off x="2790967" y="2071048"/>
              <a:ext cx="542499" cy="39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2572520" y="1981147"/>
              <a:ext cx="518091" cy="369332"/>
            </a:xfrm>
            <a:prstGeom prst="rect">
              <a:avLst/>
            </a:prstGeom>
            <a:noFill/>
          </p:spPr>
          <p:txBody>
            <a:bodyPr wrap="none" rtlCol="0">
              <a:spAutoFit/>
            </a:bodyPr>
            <a:lstStyle/>
            <a:p>
              <a:r>
                <a:rPr kumimoji="1" lang="en-US" altLang="ja-JP" dirty="0" smtClean="0"/>
                <a:t>1</a:t>
              </a:r>
              <a:r>
                <a:rPr kumimoji="1" lang="ja-JP" altLang="en-US" dirty="0" smtClean="0"/>
                <a:t>ｍ</a:t>
              </a:r>
              <a:endParaRPr kumimoji="1" lang="ja-JP" altLang="en-US" dirty="0"/>
            </a:p>
          </p:txBody>
        </p:sp>
        <p:cxnSp>
          <p:nvCxnSpPr>
            <p:cNvPr id="64" name="直線コネクタ 63"/>
            <p:cNvCxnSpPr/>
            <p:nvPr/>
          </p:nvCxnSpPr>
          <p:spPr>
            <a:xfrm>
              <a:off x="2721207" y="3713310"/>
              <a:ext cx="183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224284" y="2047164"/>
              <a:ext cx="194480" cy="40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グループ化 65"/>
          <p:cNvGrpSpPr/>
          <p:nvPr/>
        </p:nvGrpSpPr>
        <p:grpSpPr>
          <a:xfrm>
            <a:off x="3540797" y="4750937"/>
            <a:ext cx="2320932" cy="1379919"/>
            <a:chOff x="2939218" y="2380712"/>
            <a:chExt cx="2320932" cy="1379919"/>
          </a:xfrm>
        </p:grpSpPr>
        <p:cxnSp>
          <p:nvCxnSpPr>
            <p:cNvPr id="67" name="直線コネクタ 66"/>
            <p:cNvCxnSpPr/>
            <p:nvPr/>
          </p:nvCxnSpPr>
          <p:spPr>
            <a:xfrm flipV="1">
              <a:off x="4680183" y="3066716"/>
              <a:ext cx="579967" cy="3977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4657001" y="2452137"/>
              <a:ext cx="561518" cy="38121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54414" y="2799867"/>
              <a:ext cx="1700012" cy="334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flipV="1">
              <a:off x="2975021" y="3423206"/>
              <a:ext cx="1700010" cy="437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3570462" y="2380712"/>
              <a:ext cx="1648057" cy="688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2939218" y="2380712"/>
              <a:ext cx="631243" cy="42574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638642" y="2513670"/>
              <a:ext cx="51844" cy="124696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4" name="グループ化 73"/>
          <p:cNvGrpSpPr/>
          <p:nvPr/>
        </p:nvGrpSpPr>
        <p:grpSpPr>
          <a:xfrm>
            <a:off x="5257631" y="4856250"/>
            <a:ext cx="1218464" cy="1326239"/>
            <a:chOff x="4656052" y="2486025"/>
            <a:chExt cx="1218464" cy="1326239"/>
          </a:xfrm>
        </p:grpSpPr>
        <p:cxnSp>
          <p:nvCxnSpPr>
            <p:cNvPr id="75" name="直線コネクタ 74"/>
            <p:cNvCxnSpPr/>
            <p:nvPr/>
          </p:nvCxnSpPr>
          <p:spPr>
            <a:xfrm>
              <a:off x="4746009" y="2518012"/>
              <a:ext cx="54591" cy="12351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670400" y="2841517"/>
              <a:ext cx="1837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4697695" y="3464467"/>
              <a:ext cx="1837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4947659" y="2966682"/>
              <a:ext cx="809837" cy="369332"/>
            </a:xfrm>
            <a:prstGeom prst="rect">
              <a:avLst/>
            </a:prstGeom>
            <a:solidFill>
              <a:schemeClr val="bg1"/>
            </a:solidFill>
          </p:spPr>
          <p:txBody>
            <a:bodyPr wrap="none" rtlCol="0">
              <a:spAutoFit/>
            </a:bodyPr>
            <a:lstStyle/>
            <a:p>
              <a:r>
                <a:rPr kumimoji="1" lang="en-US" altLang="ja-JP" dirty="0" smtClean="0"/>
                <a:t>0.05</a:t>
              </a:r>
              <a:r>
                <a:rPr kumimoji="1" lang="ja-JP" altLang="en-US" dirty="0" smtClean="0"/>
                <a:t>ｍ</a:t>
              </a:r>
              <a:endParaRPr kumimoji="1" lang="ja-JP" altLang="en-US" dirty="0"/>
            </a:p>
          </p:txBody>
        </p:sp>
        <p:sp>
          <p:nvSpPr>
            <p:cNvPr id="79" name="テキスト ボックス 78"/>
            <p:cNvSpPr txBox="1"/>
            <p:nvPr/>
          </p:nvSpPr>
          <p:spPr>
            <a:xfrm>
              <a:off x="4947659" y="3442932"/>
              <a:ext cx="926857" cy="369332"/>
            </a:xfrm>
            <a:prstGeom prst="rect">
              <a:avLst/>
            </a:prstGeom>
            <a:solidFill>
              <a:schemeClr val="bg1"/>
            </a:solidFill>
          </p:spPr>
          <p:txBody>
            <a:bodyPr wrap="none" rtlCol="0">
              <a:spAutoFit/>
            </a:bodyPr>
            <a:lstStyle/>
            <a:p>
              <a:r>
                <a:rPr kumimoji="1" lang="en-US" altLang="ja-JP" dirty="0" smtClean="0"/>
                <a:t>0.025</a:t>
              </a:r>
              <a:r>
                <a:rPr kumimoji="1" lang="ja-JP" altLang="en-US" dirty="0" smtClean="0"/>
                <a:t>ｍ</a:t>
              </a:r>
              <a:endParaRPr kumimoji="1" lang="ja-JP" altLang="en-US" dirty="0"/>
            </a:p>
          </p:txBody>
        </p:sp>
        <p:cxnSp>
          <p:nvCxnSpPr>
            <p:cNvPr id="80" name="直線コネクタ 79"/>
            <p:cNvCxnSpPr/>
            <p:nvPr/>
          </p:nvCxnSpPr>
          <p:spPr>
            <a:xfrm>
              <a:off x="4656052" y="2514670"/>
              <a:ext cx="1837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4947659" y="2486025"/>
              <a:ext cx="926857" cy="369332"/>
            </a:xfrm>
            <a:prstGeom prst="rect">
              <a:avLst/>
            </a:prstGeom>
            <a:solidFill>
              <a:schemeClr val="bg1"/>
            </a:solidFill>
          </p:spPr>
          <p:txBody>
            <a:bodyPr wrap="none" rtlCol="0">
              <a:spAutoFit/>
            </a:bodyPr>
            <a:lstStyle/>
            <a:p>
              <a:r>
                <a:rPr kumimoji="1" lang="en-US" altLang="ja-JP" dirty="0" smtClean="0"/>
                <a:t>0.025</a:t>
              </a:r>
              <a:r>
                <a:rPr kumimoji="1" lang="ja-JP" altLang="en-US" dirty="0" smtClean="0"/>
                <a:t>ｍ</a:t>
              </a:r>
              <a:endParaRPr kumimoji="1" lang="ja-JP" altLang="en-US" dirty="0"/>
            </a:p>
          </p:txBody>
        </p:sp>
        <p:cxnSp>
          <p:nvCxnSpPr>
            <p:cNvPr id="82" name="直線コネクタ 81"/>
            <p:cNvCxnSpPr/>
            <p:nvPr/>
          </p:nvCxnSpPr>
          <p:spPr>
            <a:xfrm>
              <a:off x="4717030" y="3756756"/>
              <a:ext cx="1837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2"/>
          <p:cNvSpPr txBox="1"/>
          <p:nvPr/>
        </p:nvSpPr>
        <p:spPr>
          <a:xfrm>
            <a:off x="2690441" y="4888474"/>
            <a:ext cx="809837" cy="369332"/>
          </a:xfrm>
          <a:prstGeom prst="rect">
            <a:avLst/>
          </a:prstGeom>
          <a:noFill/>
        </p:spPr>
        <p:txBody>
          <a:bodyPr wrap="none" rtlCol="0">
            <a:spAutoFit/>
          </a:bodyPr>
          <a:lstStyle/>
          <a:p>
            <a:r>
              <a:rPr lang="en-US" altLang="ja-JP" dirty="0" smtClean="0"/>
              <a:t>0.05</a:t>
            </a:r>
            <a:r>
              <a:rPr kumimoji="1" lang="ja-JP" altLang="en-US" dirty="0" smtClean="0"/>
              <a:t>ｍ</a:t>
            </a:r>
            <a:endParaRPr kumimoji="1" lang="ja-JP" altLang="en-US" dirty="0"/>
          </a:p>
        </p:txBody>
      </p:sp>
      <p:grpSp>
        <p:nvGrpSpPr>
          <p:cNvPr id="84" name="グループ化 83"/>
          <p:cNvGrpSpPr/>
          <p:nvPr/>
        </p:nvGrpSpPr>
        <p:grpSpPr>
          <a:xfrm>
            <a:off x="1285669" y="3932967"/>
            <a:ext cx="3505146" cy="2000920"/>
            <a:chOff x="684090" y="1562742"/>
            <a:chExt cx="3505146" cy="2000920"/>
          </a:xfrm>
        </p:grpSpPr>
        <p:sp>
          <p:nvSpPr>
            <p:cNvPr id="85" name="円/楕円 84"/>
            <p:cNvSpPr/>
            <p:nvPr/>
          </p:nvSpPr>
          <p:spPr>
            <a:xfrm>
              <a:off x="4008482" y="2243470"/>
              <a:ext cx="180754" cy="1028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p:nvPr/>
          </p:nvSpPr>
          <p:spPr>
            <a:xfrm>
              <a:off x="4008482" y="2852158"/>
              <a:ext cx="180754" cy="1028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a:off x="4008482" y="3460846"/>
              <a:ext cx="180754" cy="1028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684090" y="2234894"/>
              <a:ext cx="1701107" cy="338554"/>
            </a:xfrm>
            <a:prstGeom prst="rect">
              <a:avLst/>
            </a:prstGeom>
            <a:solidFill>
              <a:schemeClr val="bg1"/>
            </a:solidFill>
            <a:ln w="63500">
              <a:solidFill>
                <a:srgbClr val="FF0000"/>
              </a:solidFill>
            </a:ln>
          </p:spPr>
          <p:txBody>
            <a:bodyPr wrap="none" rtlCol="0">
              <a:spAutoFit/>
            </a:bodyPr>
            <a:lstStyle/>
            <a:p>
              <a:r>
                <a:rPr kumimoji="1" lang="en-US" altLang="ja-JP" sz="1600" dirty="0" smtClean="0"/>
                <a:t>5</a:t>
              </a:r>
              <a:r>
                <a:rPr kumimoji="1" lang="ja-JP" altLang="en-US" sz="1600" dirty="0" smtClean="0"/>
                <a:t>ｃｍ深さＴ熱電対</a:t>
              </a:r>
              <a:endParaRPr kumimoji="1" lang="ja-JP" altLang="en-US" sz="1600" dirty="0"/>
            </a:p>
          </p:txBody>
        </p:sp>
        <p:sp>
          <p:nvSpPr>
            <p:cNvPr id="89" name="テキスト ボックス 88"/>
            <p:cNvSpPr txBox="1"/>
            <p:nvPr/>
          </p:nvSpPr>
          <p:spPr>
            <a:xfrm>
              <a:off x="684090" y="2907046"/>
              <a:ext cx="1805302" cy="338554"/>
            </a:xfrm>
            <a:prstGeom prst="rect">
              <a:avLst/>
            </a:prstGeom>
            <a:solidFill>
              <a:schemeClr val="bg1"/>
            </a:solidFill>
            <a:ln w="63500">
              <a:solidFill>
                <a:srgbClr val="FF0000"/>
              </a:solidFill>
            </a:ln>
          </p:spPr>
          <p:txBody>
            <a:bodyPr wrap="none" rtlCol="0">
              <a:spAutoFit/>
            </a:bodyPr>
            <a:lstStyle/>
            <a:p>
              <a:r>
                <a:rPr lang="en-US" altLang="ja-JP" sz="1600" dirty="0" smtClean="0"/>
                <a:t>1</a:t>
              </a:r>
              <a:r>
                <a:rPr lang="en-US" altLang="ja-JP" sz="1600" dirty="0"/>
                <a:t>0</a:t>
              </a:r>
              <a:r>
                <a:rPr kumimoji="1" lang="ja-JP" altLang="en-US" sz="1600" dirty="0" smtClean="0"/>
                <a:t>ｃｍ深さＴ熱電対</a:t>
              </a:r>
              <a:endParaRPr kumimoji="1" lang="ja-JP" altLang="en-US" sz="1600" dirty="0"/>
            </a:p>
          </p:txBody>
        </p:sp>
        <p:sp>
          <p:nvSpPr>
            <p:cNvPr id="90" name="テキスト ボックス 89"/>
            <p:cNvSpPr txBox="1"/>
            <p:nvPr/>
          </p:nvSpPr>
          <p:spPr>
            <a:xfrm>
              <a:off x="684090" y="1562742"/>
              <a:ext cx="1337226" cy="338554"/>
            </a:xfrm>
            <a:prstGeom prst="rect">
              <a:avLst/>
            </a:prstGeom>
            <a:solidFill>
              <a:schemeClr val="bg1"/>
            </a:solidFill>
            <a:ln w="63500">
              <a:solidFill>
                <a:srgbClr val="FF0000"/>
              </a:solidFill>
            </a:ln>
          </p:spPr>
          <p:txBody>
            <a:bodyPr wrap="none" rtlCol="0">
              <a:spAutoFit/>
            </a:bodyPr>
            <a:lstStyle/>
            <a:p>
              <a:r>
                <a:rPr lang="ja-JP" altLang="en-US" sz="1600" dirty="0"/>
                <a:t>表面</a:t>
              </a:r>
              <a:r>
                <a:rPr kumimoji="1" lang="ja-JP" altLang="en-US" sz="1600" dirty="0" smtClean="0"/>
                <a:t>Ｔ熱電対</a:t>
              </a:r>
              <a:endParaRPr kumimoji="1" lang="ja-JP" altLang="en-US" sz="1600" dirty="0"/>
            </a:p>
          </p:txBody>
        </p:sp>
        <p:cxnSp>
          <p:nvCxnSpPr>
            <p:cNvPr id="91" name="直線コネクタ 90"/>
            <p:cNvCxnSpPr>
              <a:stCxn id="90" idx="3"/>
              <a:endCxn id="85" idx="2"/>
            </p:cNvCxnSpPr>
            <p:nvPr/>
          </p:nvCxnSpPr>
          <p:spPr>
            <a:xfrm>
              <a:off x="2021316" y="1732019"/>
              <a:ext cx="1987166" cy="5628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stCxn id="88" idx="3"/>
              <a:endCxn id="86" idx="2"/>
            </p:cNvCxnSpPr>
            <p:nvPr/>
          </p:nvCxnSpPr>
          <p:spPr>
            <a:xfrm>
              <a:off x="2385197" y="2404171"/>
              <a:ext cx="1623285" cy="4993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a:stCxn id="89" idx="3"/>
              <a:endCxn id="87" idx="2"/>
            </p:cNvCxnSpPr>
            <p:nvPr/>
          </p:nvCxnSpPr>
          <p:spPr>
            <a:xfrm>
              <a:off x="2489392" y="3076323"/>
              <a:ext cx="1519090" cy="4359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4" name="テキスト ボックス 93"/>
          <p:cNvSpPr txBox="1"/>
          <p:nvPr/>
        </p:nvSpPr>
        <p:spPr>
          <a:xfrm>
            <a:off x="2674519" y="5591333"/>
            <a:ext cx="809837" cy="369332"/>
          </a:xfrm>
          <a:prstGeom prst="rect">
            <a:avLst/>
          </a:prstGeom>
          <a:noFill/>
        </p:spPr>
        <p:txBody>
          <a:bodyPr wrap="none" rtlCol="0">
            <a:spAutoFit/>
          </a:bodyPr>
          <a:lstStyle/>
          <a:p>
            <a:r>
              <a:rPr lang="en-US" altLang="ja-JP" dirty="0" smtClean="0"/>
              <a:t>0.05</a:t>
            </a:r>
            <a:r>
              <a:rPr kumimoji="1" lang="ja-JP" altLang="en-US" dirty="0" smtClean="0"/>
              <a:t>ｍ</a:t>
            </a:r>
            <a:endParaRPr kumimoji="1" lang="ja-JP" altLang="en-US" dirty="0"/>
          </a:p>
        </p:txBody>
      </p:sp>
      <p:grpSp>
        <p:nvGrpSpPr>
          <p:cNvPr id="95" name="グループ化 94"/>
          <p:cNvGrpSpPr/>
          <p:nvPr/>
        </p:nvGrpSpPr>
        <p:grpSpPr>
          <a:xfrm>
            <a:off x="6540417" y="4856250"/>
            <a:ext cx="3690495" cy="1326239"/>
            <a:chOff x="5938838" y="2486025"/>
            <a:chExt cx="3690495" cy="1326239"/>
          </a:xfrm>
        </p:grpSpPr>
        <p:sp>
          <p:nvSpPr>
            <p:cNvPr id="96" name="テキスト ボックス 95"/>
            <p:cNvSpPr txBox="1"/>
            <p:nvPr/>
          </p:nvSpPr>
          <p:spPr>
            <a:xfrm>
              <a:off x="6753225" y="2486025"/>
              <a:ext cx="2350323" cy="369332"/>
            </a:xfrm>
            <a:prstGeom prst="rect">
              <a:avLst/>
            </a:prstGeom>
            <a:solidFill>
              <a:schemeClr val="bg1"/>
            </a:solidFill>
            <a:ln w="63500">
              <a:solidFill>
                <a:srgbClr val="FFC000"/>
              </a:solidFill>
            </a:ln>
          </p:spPr>
          <p:txBody>
            <a:bodyPr wrap="none" rtlCol="0">
              <a:spAutoFit/>
            </a:bodyPr>
            <a:lstStyle/>
            <a:p>
              <a:r>
                <a:rPr kumimoji="1" lang="ja-JP" altLang="en-US" dirty="0" smtClean="0"/>
                <a:t>表面Ｔ熱電対評価深さ</a:t>
              </a:r>
              <a:endParaRPr kumimoji="1" lang="ja-JP" altLang="en-US" dirty="0"/>
            </a:p>
          </p:txBody>
        </p:sp>
        <p:sp>
          <p:nvSpPr>
            <p:cNvPr id="97" name="テキスト ボックス 96"/>
            <p:cNvSpPr txBox="1"/>
            <p:nvPr/>
          </p:nvSpPr>
          <p:spPr>
            <a:xfrm>
              <a:off x="6753225" y="2966682"/>
              <a:ext cx="2759089" cy="369332"/>
            </a:xfrm>
            <a:prstGeom prst="rect">
              <a:avLst/>
            </a:prstGeom>
            <a:solidFill>
              <a:schemeClr val="bg1"/>
            </a:solidFill>
            <a:ln w="63500">
              <a:solidFill>
                <a:srgbClr val="FFC000"/>
              </a:solidFill>
            </a:ln>
          </p:spPr>
          <p:txBody>
            <a:bodyPr wrap="none" rtlCol="0">
              <a:spAutoFit/>
            </a:bodyPr>
            <a:lstStyle/>
            <a:p>
              <a:r>
                <a:rPr lang="en-US" altLang="ja-JP" dirty="0" smtClean="0"/>
                <a:t>5</a:t>
              </a:r>
              <a:r>
                <a:rPr lang="ja-JP" altLang="en-US" dirty="0" smtClean="0"/>
                <a:t>ｃｍ深さ</a:t>
              </a:r>
              <a:r>
                <a:rPr kumimoji="1" lang="ja-JP" altLang="en-US" dirty="0" smtClean="0"/>
                <a:t>Ｔ熱電対評価深さ</a:t>
              </a:r>
              <a:endParaRPr kumimoji="1" lang="ja-JP" altLang="en-US" dirty="0"/>
            </a:p>
          </p:txBody>
        </p:sp>
        <p:sp>
          <p:nvSpPr>
            <p:cNvPr id="98" name="テキスト ボックス 97"/>
            <p:cNvSpPr txBox="1"/>
            <p:nvPr/>
          </p:nvSpPr>
          <p:spPr>
            <a:xfrm>
              <a:off x="6753225" y="3442932"/>
              <a:ext cx="2876108" cy="369332"/>
            </a:xfrm>
            <a:prstGeom prst="rect">
              <a:avLst/>
            </a:prstGeom>
            <a:solidFill>
              <a:schemeClr val="bg1"/>
            </a:solidFill>
            <a:ln w="63500">
              <a:solidFill>
                <a:srgbClr val="FFC000"/>
              </a:solidFill>
            </a:ln>
          </p:spPr>
          <p:txBody>
            <a:bodyPr wrap="none" rtlCol="0">
              <a:spAutoFit/>
            </a:bodyPr>
            <a:lstStyle/>
            <a:p>
              <a:r>
                <a:rPr lang="en-US" altLang="ja-JP" dirty="0" smtClean="0"/>
                <a:t>10</a:t>
              </a:r>
              <a:r>
                <a:rPr lang="ja-JP" altLang="en-US" dirty="0" smtClean="0"/>
                <a:t>ｃｍ深さ</a:t>
              </a:r>
              <a:r>
                <a:rPr kumimoji="1" lang="ja-JP" altLang="en-US" dirty="0" smtClean="0"/>
                <a:t>Ｔ熱電対評価深さ</a:t>
              </a:r>
              <a:endParaRPr kumimoji="1" lang="ja-JP" altLang="en-US" dirty="0"/>
            </a:p>
          </p:txBody>
        </p:sp>
        <p:sp>
          <p:nvSpPr>
            <p:cNvPr id="99" name="テキスト ボックス 98"/>
            <p:cNvSpPr txBox="1"/>
            <p:nvPr/>
          </p:nvSpPr>
          <p:spPr>
            <a:xfrm>
              <a:off x="5938838" y="2486025"/>
              <a:ext cx="761747"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100" name="テキスト ボックス 99"/>
            <p:cNvSpPr txBox="1"/>
            <p:nvPr/>
          </p:nvSpPr>
          <p:spPr>
            <a:xfrm>
              <a:off x="5938838" y="2964478"/>
              <a:ext cx="761747"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101" name="テキスト ボックス 100"/>
            <p:cNvSpPr txBox="1"/>
            <p:nvPr/>
          </p:nvSpPr>
          <p:spPr>
            <a:xfrm>
              <a:off x="5938838" y="3442932"/>
              <a:ext cx="761747" cy="369332"/>
            </a:xfrm>
            <a:prstGeom prst="rect">
              <a:avLst/>
            </a:prstGeom>
            <a:noFill/>
          </p:spPr>
          <p:txBody>
            <a:bodyPr wrap="none" rtlCol="0">
              <a:spAutoFit/>
            </a:bodyPr>
            <a:lstStyle/>
            <a:p>
              <a:r>
                <a:rPr kumimoji="1" lang="ja-JP" altLang="en-US" dirty="0" smtClean="0"/>
                <a:t>・・・・・</a:t>
              </a:r>
              <a:endParaRPr kumimoji="1" lang="ja-JP" altLang="en-US" dirty="0"/>
            </a:p>
          </p:txBody>
        </p:sp>
      </p:grpSp>
      <p:sp>
        <p:nvSpPr>
          <p:cNvPr id="102" name="テキスト ボックス 101"/>
          <p:cNvSpPr txBox="1"/>
          <p:nvPr/>
        </p:nvSpPr>
        <p:spPr>
          <a:xfrm>
            <a:off x="215900" y="165100"/>
            <a:ext cx="2260600" cy="707886"/>
          </a:xfrm>
          <a:prstGeom prst="rect">
            <a:avLst/>
          </a:prstGeom>
          <a:noFill/>
        </p:spPr>
        <p:txBody>
          <a:bodyPr wrap="square" rtlCol="0">
            <a:spAutoFit/>
          </a:bodyPr>
          <a:lstStyle/>
          <a:p>
            <a:r>
              <a:rPr kumimoji="1" lang="ja-JP" altLang="en-US" sz="4000" dirty="0" smtClean="0">
                <a:solidFill>
                  <a:srgbClr val="FFFF00"/>
                </a:solidFill>
              </a:rPr>
              <a:t>蓄熱量</a:t>
            </a:r>
            <a:endParaRPr kumimoji="1" lang="ja-JP" altLang="en-US" sz="4000" dirty="0">
              <a:solidFill>
                <a:srgbClr val="FFFF00"/>
              </a:solidFill>
            </a:endParaRPr>
          </a:p>
        </p:txBody>
      </p:sp>
      <p:sp>
        <p:nvSpPr>
          <p:cNvPr id="103" name="テキスト ボックス 102"/>
          <p:cNvSpPr txBox="1"/>
          <p:nvPr/>
        </p:nvSpPr>
        <p:spPr>
          <a:xfrm>
            <a:off x="1757526" y="2390189"/>
            <a:ext cx="2766348" cy="584775"/>
          </a:xfrm>
          <a:prstGeom prst="rect">
            <a:avLst/>
          </a:prstGeom>
          <a:noFill/>
          <a:ln w="63500">
            <a:solidFill>
              <a:srgbClr val="92D050"/>
            </a:solidFill>
          </a:ln>
        </p:spPr>
        <p:txBody>
          <a:bodyPr wrap="square" rtlCol="0">
            <a:spAutoFit/>
          </a:bodyPr>
          <a:lstStyle/>
          <a:p>
            <a:r>
              <a:rPr lang="en-US" altLang="ja-JP" sz="3200" dirty="0" smtClean="0">
                <a:solidFill>
                  <a:schemeClr val="bg1"/>
                </a:solidFill>
              </a:rPr>
              <a:t>Q=</a:t>
            </a:r>
            <a:r>
              <a:rPr lang="en-US" altLang="ja-JP" sz="3200" dirty="0" err="1" smtClean="0">
                <a:solidFill>
                  <a:schemeClr val="bg1"/>
                </a:solidFill>
              </a:rPr>
              <a:t>C</a:t>
            </a:r>
            <a:r>
              <a:rPr lang="en-US" altLang="ja-JP" sz="3200" baseline="-25000" dirty="0" err="1" smtClean="0">
                <a:solidFill>
                  <a:schemeClr val="bg1"/>
                </a:solidFill>
              </a:rPr>
              <a:t>p</a:t>
            </a:r>
            <a:r>
              <a:rPr lang="en-US" altLang="ja-JP" sz="3200" dirty="0" err="1" smtClean="0">
                <a:solidFill>
                  <a:schemeClr val="bg1"/>
                </a:solidFill>
              </a:rPr>
              <a:t>ρ×Δθ×</a:t>
            </a:r>
            <a:r>
              <a:rPr lang="en-US" altLang="ja-JP" sz="3200" dirty="0" err="1">
                <a:solidFill>
                  <a:schemeClr val="bg1"/>
                </a:solidFill>
              </a:rPr>
              <a:t>h</a:t>
            </a:r>
            <a:endParaRPr kumimoji="1" lang="ja-JP" altLang="en-US" sz="3200" dirty="0">
              <a:solidFill>
                <a:schemeClr val="bg1"/>
              </a:solidFill>
            </a:endParaRPr>
          </a:p>
        </p:txBody>
      </p:sp>
      <p:sp>
        <p:nvSpPr>
          <p:cNvPr id="104" name="テキスト ボックス 103"/>
          <p:cNvSpPr txBox="1"/>
          <p:nvPr/>
        </p:nvSpPr>
        <p:spPr>
          <a:xfrm>
            <a:off x="168428" y="818147"/>
            <a:ext cx="10503196" cy="1384995"/>
          </a:xfrm>
          <a:prstGeom prst="rect">
            <a:avLst/>
          </a:prstGeom>
          <a:noFill/>
        </p:spPr>
        <p:txBody>
          <a:bodyPr wrap="none" rtlCol="0">
            <a:spAutoFit/>
          </a:bodyPr>
          <a:lstStyle/>
          <a:p>
            <a:pPr algn="just"/>
            <a:r>
              <a:rPr kumimoji="1" lang="ja-JP" altLang="en-US" sz="2800" dirty="0" smtClean="0">
                <a:solidFill>
                  <a:schemeClr val="bg1"/>
                </a:solidFill>
              </a:rPr>
              <a:t>アスファルト表面及び各深さの温度と外気温の差、アスファルトの</a:t>
            </a:r>
            <a:endParaRPr kumimoji="1" lang="en-US" altLang="ja-JP" sz="2800" dirty="0" smtClean="0">
              <a:solidFill>
                <a:schemeClr val="bg1"/>
              </a:solidFill>
            </a:endParaRPr>
          </a:p>
          <a:p>
            <a:pPr algn="just"/>
            <a:r>
              <a:rPr kumimoji="1" lang="ja-JP" altLang="en-US" sz="2800" dirty="0" smtClean="0">
                <a:solidFill>
                  <a:schemeClr val="bg1"/>
                </a:solidFill>
              </a:rPr>
              <a:t>熱容量（</a:t>
            </a:r>
            <a:r>
              <a:rPr kumimoji="1" lang="en-US" altLang="ja-JP" sz="2800" dirty="0" smtClean="0">
                <a:solidFill>
                  <a:schemeClr val="bg1"/>
                </a:solidFill>
              </a:rPr>
              <a:t>1.94</a:t>
            </a:r>
            <a:r>
              <a:rPr kumimoji="1" lang="ja-JP" altLang="en-US" sz="2800" dirty="0" smtClean="0">
                <a:solidFill>
                  <a:schemeClr val="bg1"/>
                </a:solidFill>
              </a:rPr>
              <a:t>ＭＪ</a:t>
            </a:r>
            <a:r>
              <a:rPr kumimoji="1" lang="en-US" altLang="ja-JP" sz="2800" dirty="0" smtClean="0">
                <a:solidFill>
                  <a:schemeClr val="bg1"/>
                </a:solidFill>
              </a:rPr>
              <a:t>/</a:t>
            </a:r>
            <a:r>
              <a:rPr kumimoji="1" lang="ja-JP" altLang="en-US" sz="2800" dirty="0" smtClean="0">
                <a:solidFill>
                  <a:schemeClr val="bg1"/>
                </a:solidFill>
              </a:rPr>
              <a:t>ｍ</a:t>
            </a:r>
            <a:r>
              <a:rPr kumimoji="1" lang="ja-JP" altLang="en-US" sz="2800" baseline="30000" dirty="0" smtClean="0">
                <a:solidFill>
                  <a:schemeClr val="bg1"/>
                </a:solidFill>
              </a:rPr>
              <a:t>３</a:t>
            </a:r>
            <a:r>
              <a:rPr kumimoji="1" lang="ja-JP" altLang="en-US" sz="2800" dirty="0" smtClean="0">
                <a:solidFill>
                  <a:schemeClr val="bg1"/>
                </a:solidFill>
              </a:rPr>
              <a:t>・Ｋ）を用いて</a:t>
            </a:r>
            <a:r>
              <a:rPr lang="ja-JP" altLang="en-US" sz="2800" dirty="0" smtClean="0">
                <a:solidFill>
                  <a:schemeClr val="bg1"/>
                </a:solidFill>
              </a:rPr>
              <a:t>厚さ</a:t>
            </a:r>
            <a:r>
              <a:rPr lang="en-US" altLang="ja-JP" sz="2800" dirty="0" smtClean="0">
                <a:solidFill>
                  <a:schemeClr val="bg1"/>
                </a:solidFill>
              </a:rPr>
              <a:t>10</a:t>
            </a:r>
            <a:r>
              <a:rPr lang="ja-JP" altLang="en-US" sz="2800" dirty="0" smtClean="0">
                <a:solidFill>
                  <a:schemeClr val="bg1"/>
                </a:solidFill>
              </a:rPr>
              <a:t>ｃｍ層の</a:t>
            </a:r>
            <a:r>
              <a:rPr lang="en-US" altLang="ja-JP" sz="2800" dirty="0" smtClean="0">
                <a:solidFill>
                  <a:schemeClr val="bg1"/>
                </a:solidFill>
              </a:rPr>
              <a:t>1</a:t>
            </a:r>
            <a:r>
              <a:rPr lang="ja-JP" altLang="en-US" sz="2800" dirty="0" err="1" smtClean="0">
                <a:solidFill>
                  <a:schemeClr val="bg1"/>
                </a:solidFill>
              </a:rPr>
              <a:t>ｍ</a:t>
            </a:r>
            <a:r>
              <a:rPr lang="en-US" altLang="ja-JP" sz="2800" baseline="30000" dirty="0" smtClean="0">
                <a:solidFill>
                  <a:schemeClr val="bg1"/>
                </a:solidFill>
              </a:rPr>
              <a:t>2</a:t>
            </a:r>
            <a:r>
              <a:rPr lang="ja-JP" altLang="en-US" sz="2800" dirty="0" smtClean="0">
                <a:solidFill>
                  <a:schemeClr val="bg1"/>
                </a:solidFill>
              </a:rPr>
              <a:t>辺りの蓄熱量を</a:t>
            </a:r>
            <a:endParaRPr lang="en-US" altLang="ja-JP" sz="2800" dirty="0" smtClean="0">
              <a:solidFill>
                <a:schemeClr val="bg1"/>
              </a:solidFill>
            </a:endParaRPr>
          </a:p>
          <a:p>
            <a:pPr algn="just"/>
            <a:r>
              <a:rPr lang="ja-JP" altLang="en-US" sz="2800" dirty="0" smtClean="0">
                <a:solidFill>
                  <a:schemeClr val="bg1"/>
                </a:solidFill>
              </a:rPr>
              <a:t>下記の式で算出した。</a:t>
            </a:r>
            <a:endParaRPr kumimoji="1" lang="ja-JP" altLang="en-US" sz="2800" dirty="0">
              <a:solidFill>
                <a:schemeClr val="bg1"/>
              </a:solidFill>
            </a:endParaRPr>
          </a:p>
        </p:txBody>
      </p:sp>
      <p:sp>
        <p:nvSpPr>
          <p:cNvPr id="106" name="テキスト ボックス 105"/>
          <p:cNvSpPr txBox="1"/>
          <p:nvPr/>
        </p:nvSpPr>
        <p:spPr>
          <a:xfrm>
            <a:off x="4598255" y="1876926"/>
            <a:ext cx="7593745" cy="1569660"/>
          </a:xfrm>
          <a:prstGeom prst="rect">
            <a:avLst/>
          </a:prstGeom>
          <a:noFill/>
        </p:spPr>
        <p:txBody>
          <a:bodyPr wrap="none" rtlCol="0">
            <a:spAutoFit/>
          </a:bodyPr>
          <a:lstStyle/>
          <a:p>
            <a:r>
              <a:rPr lang="ja-JP" altLang="en-US" sz="2400" dirty="0">
                <a:solidFill>
                  <a:schemeClr val="bg1"/>
                </a:solidFill>
              </a:rPr>
              <a:t>　 </a:t>
            </a:r>
            <a:r>
              <a:rPr kumimoji="1" lang="ja-JP" altLang="en-US" sz="2400" dirty="0" smtClean="0">
                <a:solidFill>
                  <a:schemeClr val="bg1"/>
                </a:solidFill>
              </a:rPr>
              <a:t>Ｑ</a:t>
            </a:r>
            <a:r>
              <a:rPr lang="ja-JP" altLang="en-US" sz="2400" dirty="0" smtClean="0">
                <a:solidFill>
                  <a:schemeClr val="bg1"/>
                </a:solidFill>
              </a:rPr>
              <a:t>：　</a:t>
            </a:r>
            <a:r>
              <a:rPr kumimoji="1" lang="ja-JP" altLang="en-US" sz="2400" dirty="0" smtClean="0">
                <a:solidFill>
                  <a:schemeClr val="bg1"/>
                </a:solidFill>
              </a:rPr>
              <a:t>蓄熱量</a:t>
            </a:r>
            <a:r>
              <a:rPr kumimoji="1" lang="en-US" altLang="ja-JP" sz="2400" dirty="0" smtClean="0">
                <a:solidFill>
                  <a:schemeClr val="bg1"/>
                </a:solidFill>
              </a:rPr>
              <a:t>(MJ/</a:t>
            </a:r>
            <a:r>
              <a:rPr kumimoji="1" lang="ja-JP" altLang="en-US" sz="2400" dirty="0" smtClean="0">
                <a:solidFill>
                  <a:schemeClr val="bg1"/>
                </a:solidFill>
              </a:rPr>
              <a:t>㎡</a:t>
            </a:r>
            <a:r>
              <a:rPr kumimoji="1" lang="en-US" altLang="ja-JP" sz="2400" dirty="0" smtClean="0">
                <a:solidFill>
                  <a:schemeClr val="bg1"/>
                </a:solidFill>
              </a:rPr>
              <a:t>)</a:t>
            </a:r>
          </a:p>
          <a:p>
            <a:r>
              <a:rPr lang="ja-JP" altLang="en-US" sz="2400" dirty="0" smtClean="0">
                <a:solidFill>
                  <a:schemeClr val="bg1"/>
                </a:solidFill>
              </a:rPr>
              <a:t>Ｃ</a:t>
            </a:r>
            <a:r>
              <a:rPr lang="ja-JP" altLang="en-US" sz="2400" baseline="-25000" dirty="0" smtClean="0">
                <a:solidFill>
                  <a:schemeClr val="bg1"/>
                </a:solidFill>
              </a:rPr>
              <a:t>ｐ</a:t>
            </a:r>
            <a:r>
              <a:rPr lang="en-US" altLang="ja-JP" sz="2400" dirty="0" smtClean="0">
                <a:solidFill>
                  <a:schemeClr val="bg1"/>
                </a:solidFill>
              </a:rPr>
              <a:t>ρ</a:t>
            </a:r>
            <a:r>
              <a:rPr lang="ja-JP" altLang="en-US" sz="2400" dirty="0" smtClean="0">
                <a:solidFill>
                  <a:schemeClr val="bg1"/>
                </a:solidFill>
              </a:rPr>
              <a:t>：　アスファルトの熱容量</a:t>
            </a:r>
            <a:r>
              <a:rPr lang="en-US" altLang="ja-JP" sz="2400" dirty="0" smtClean="0">
                <a:solidFill>
                  <a:schemeClr val="bg1"/>
                </a:solidFill>
              </a:rPr>
              <a:t>(MJ/</a:t>
            </a:r>
            <a:r>
              <a:rPr lang="ja-JP" altLang="en-US" sz="2400" dirty="0" smtClean="0">
                <a:solidFill>
                  <a:schemeClr val="bg1"/>
                </a:solidFill>
              </a:rPr>
              <a:t>㎥・</a:t>
            </a:r>
            <a:r>
              <a:rPr lang="en-US" altLang="ja-JP" sz="2400" dirty="0" smtClean="0">
                <a:solidFill>
                  <a:schemeClr val="bg1"/>
                </a:solidFill>
              </a:rPr>
              <a:t>K)</a:t>
            </a:r>
          </a:p>
          <a:p>
            <a:r>
              <a:rPr lang="ja-JP" altLang="en-US" sz="2400" dirty="0" smtClean="0">
                <a:solidFill>
                  <a:schemeClr val="bg1"/>
                </a:solidFill>
              </a:rPr>
              <a:t>　</a:t>
            </a:r>
            <a:r>
              <a:rPr lang="en-US" altLang="ja-JP" sz="2400" dirty="0" err="1" smtClean="0">
                <a:solidFill>
                  <a:schemeClr val="bg1"/>
                </a:solidFill>
              </a:rPr>
              <a:t>Δθ</a:t>
            </a:r>
            <a:r>
              <a:rPr lang="ja-JP" altLang="en-US" sz="2400" dirty="0" smtClean="0">
                <a:solidFill>
                  <a:schemeClr val="bg1"/>
                </a:solidFill>
              </a:rPr>
              <a:t>：　表面、</a:t>
            </a:r>
            <a:r>
              <a:rPr lang="en-US" altLang="ja-JP" sz="2400" dirty="0" smtClean="0">
                <a:solidFill>
                  <a:schemeClr val="bg1"/>
                </a:solidFill>
              </a:rPr>
              <a:t>5</a:t>
            </a:r>
            <a:r>
              <a:rPr lang="ja-JP" altLang="en-US" sz="2400" dirty="0" smtClean="0">
                <a:solidFill>
                  <a:schemeClr val="bg1"/>
                </a:solidFill>
              </a:rPr>
              <a:t>ｃｍ深さ、</a:t>
            </a:r>
            <a:r>
              <a:rPr lang="en-US" altLang="ja-JP" sz="2400" dirty="0" smtClean="0">
                <a:solidFill>
                  <a:schemeClr val="bg1"/>
                </a:solidFill>
              </a:rPr>
              <a:t>10</a:t>
            </a:r>
            <a:r>
              <a:rPr lang="ja-JP" altLang="en-US" sz="2400" dirty="0" smtClean="0">
                <a:solidFill>
                  <a:schemeClr val="bg1"/>
                </a:solidFill>
              </a:rPr>
              <a:t>ｃｍ深さの各温度と外気温の差</a:t>
            </a:r>
            <a:endParaRPr lang="en-US" altLang="ja-JP" sz="2400" dirty="0" smtClean="0">
              <a:solidFill>
                <a:schemeClr val="bg1"/>
              </a:solidFill>
            </a:endParaRPr>
          </a:p>
          <a:p>
            <a:r>
              <a:rPr kumimoji="1" lang="ja-JP" altLang="en-US" sz="2400" dirty="0" smtClean="0">
                <a:solidFill>
                  <a:schemeClr val="bg1"/>
                </a:solidFill>
              </a:rPr>
              <a:t>　  </a:t>
            </a:r>
            <a:r>
              <a:rPr kumimoji="1" lang="en-US" altLang="ja-JP" sz="2400" dirty="0" smtClean="0">
                <a:solidFill>
                  <a:schemeClr val="bg1"/>
                </a:solidFill>
              </a:rPr>
              <a:t>h</a:t>
            </a:r>
            <a:r>
              <a:rPr kumimoji="1" lang="ja-JP" altLang="en-US" sz="2400" dirty="0" smtClean="0">
                <a:solidFill>
                  <a:schemeClr val="bg1"/>
                </a:solidFill>
              </a:rPr>
              <a:t>：　評価深さ</a:t>
            </a:r>
            <a:r>
              <a:rPr kumimoji="1" lang="en-US" altLang="ja-JP" sz="2400" dirty="0" smtClean="0">
                <a:solidFill>
                  <a:schemeClr val="bg1"/>
                </a:solidFill>
              </a:rPr>
              <a:t>(m)</a:t>
            </a:r>
            <a:endParaRPr kumimoji="1" lang="ja-JP" altLang="en-US" sz="2400" dirty="0">
              <a:solidFill>
                <a:schemeClr val="bg1"/>
              </a:solidFill>
            </a:endParaRPr>
          </a:p>
        </p:txBody>
      </p:sp>
    </p:spTree>
    <p:extLst>
      <p:ext uri="{BB962C8B-B14F-4D97-AF65-F5344CB8AC3E}">
        <p14:creationId xmlns:p14="http://schemas.microsoft.com/office/powerpoint/2010/main" val="5173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wipe(right)">
                                      <p:cBhvr>
                                        <p:cTn id="15" dur="500"/>
                                        <p:tgtEl>
                                          <p:spTgt spid="8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heel(1)">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49" name="図 148"/>
          <p:cNvPicPr>
            <a:picLocks noChangeAspect="1"/>
          </p:cNvPicPr>
          <p:nvPr/>
        </p:nvPicPr>
        <p:blipFill>
          <a:blip r:embed="rId2"/>
          <a:stretch>
            <a:fillRect/>
          </a:stretch>
        </p:blipFill>
        <p:spPr>
          <a:xfrm>
            <a:off x="749443" y="1868103"/>
            <a:ext cx="10676349" cy="4574884"/>
          </a:xfrm>
          <a:prstGeom prst="rect">
            <a:avLst/>
          </a:prstGeom>
        </p:spPr>
      </p:pic>
      <p:grpSp>
        <p:nvGrpSpPr>
          <p:cNvPr id="162" name="グループ化 161"/>
          <p:cNvGrpSpPr/>
          <p:nvPr/>
        </p:nvGrpSpPr>
        <p:grpSpPr>
          <a:xfrm>
            <a:off x="1447800" y="4400550"/>
            <a:ext cx="9515475" cy="1200150"/>
            <a:chOff x="1447800" y="4400550"/>
            <a:chExt cx="9515475" cy="1200150"/>
          </a:xfrm>
        </p:grpSpPr>
        <p:sp>
          <p:nvSpPr>
            <p:cNvPr id="150" name="正方形/長方形 149"/>
            <p:cNvSpPr/>
            <p:nvPr/>
          </p:nvSpPr>
          <p:spPr>
            <a:xfrm>
              <a:off x="1447800" y="4400550"/>
              <a:ext cx="9515475" cy="120015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305424" y="4486275"/>
              <a:ext cx="2401478" cy="1015663"/>
            </a:xfrm>
            <a:prstGeom prst="rect">
              <a:avLst/>
            </a:prstGeom>
            <a:noFill/>
          </p:spPr>
          <p:txBody>
            <a:bodyPr wrap="square" rtlCol="0">
              <a:spAutoFit/>
            </a:bodyPr>
            <a:lstStyle/>
            <a:p>
              <a:r>
                <a:rPr kumimoji="1" lang="ja-JP" altLang="en-US" sz="6000" dirty="0" smtClean="0"/>
                <a:t>蓄冷</a:t>
              </a:r>
              <a:endParaRPr kumimoji="1" lang="ja-JP" altLang="en-US" sz="6000" dirty="0"/>
            </a:p>
          </p:txBody>
        </p:sp>
      </p:grpSp>
      <p:grpSp>
        <p:nvGrpSpPr>
          <p:cNvPr id="156" name="グループ化 155"/>
          <p:cNvGrpSpPr/>
          <p:nvPr/>
        </p:nvGrpSpPr>
        <p:grpSpPr>
          <a:xfrm>
            <a:off x="1466849" y="2000250"/>
            <a:ext cx="9496425" cy="2381250"/>
            <a:chOff x="1466849" y="2000250"/>
            <a:chExt cx="9496425" cy="2381250"/>
          </a:xfrm>
        </p:grpSpPr>
        <p:sp>
          <p:nvSpPr>
            <p:cNvPr id="152" name="正方形/長方形 151"/>
            <p:cNvSpPr/>
            <p:nvPr/>
          </p:nvSpPr>
          <p:spPr>
            <a:xfrm>
              <a:off x="1466849" y="2000250"/>
              <a:ext cx="9496425" cy="2381250"/>
            </a:xfrm>
            <a:prstGeom prst="rect">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テキスト ボックス 152"/>
            <p:cNvSpPr txBox="1"/>
            <p:nvPr/>
          </p:nvSpPr>
          <p:spPr>
            <a:xfrm>
              <a:off x="5229223" y="2705100"/>
              <a:ext cx="2384083" cy="1015663"/>
            </a:xfrm>
            <a:prstGeom prst="rect">
              <a:avLst/>
            </a:prstGeom>
            <a:noFill/>
          </p:spPr>
          <p:txBody>
            <a:bodyPr wrap="square" rtlCol="0">
              <a:spAutoFit/>
            </a:bodyPr>
            <a:lstStyle/>
            <a:p>
              <a:r>
                <a:rPr kumimoji="1" lang="ja-JP" altLang="en-US" sz="6000" dirty="0" smtClean="0"/>
                <a:t>蓄熱</a:t>
              </a:r>
              <a:endParaRPr kumimoji="1" lang="ja-JP" altLang="en-US" sz="6000" dirty="0"/>
            </a:p>
          </p:txBody>
        </p:sp>
      </p:grpSp>
      <p:sp>
        <p:nvSpPr>
          <p:cNvPr id="154" name="テキスト ボックス 153"/>
          <p:cNvSpPr txBox="1"/>
          <p:nvPr/>
        </p:nvSpPr>
        <p:spPr>
          <a:xfrm>
            <a:off x="107970" y="605034"/>
            <a:ext cx="8267787" cy="584775"/>
          </a:xfrm>
          <a:prstGeom prst="rect">
            <a:avLst/>
          </a:prstGeom>
          <a:noFill/>
          <a:ln w="63500">
            <a:solidFill>
              <a:srgbClr val="92D050"/>
            </a:solidFill>
          </a:ln>
        </p:spPr>
        <p:txBody>
          <a:bodyPr wrap="square" rtlCol="0">
            <a:spAutoFit/>
          </a:bodyPr>
          <a:lstStyle/>
          <a:p>
            <a:r>
              <a:rPr lang="ja-JP" altLang="en-US" sz="3200" dirty="0" smtClean="0">
                <a:solidFill>
                  <a:schemeClr val="bg1"/>
                </a:solidFill>
              </a:rPr>
              <a:t>蓄熱量は正の値で</a:t>
            </a:r>
            <a:r>
              <a:rPr lang="ja-JP" altLang="en-US" sz="3200" dirty="0" smtClean="0">
                <a:solidFill>
                  <a:schemeClr val="accent2"/>
                </a:solidFill>
              </a:rPr>
              <a:t>蓄熱</a:t>
            </a:r>
            <a:r>
              <a:rPr lang="ja-JP" altLang="en-US" sz="3200" dirty="0" smtClean="0">
                <a:solidFill>
                  <a:schemeClr val="bg1"/>
                </a:solidFill>
              </a:rPr>
              <a:t>、負の値で</a:t>
            </a:r>
            <a:r>
              <a:rPr lang="ja-JP" altLang="en-US" sz="3200" dirty="0" smtClean="0">
                <a:solidFill>
                  <a:schemeClr val="accent1"/>
                </a:solidFill>
              </a:rPr>
              <a:t>蓄冷</a:t>
            </a:r>
            <a:r>
              <a:rPr lang="ja-JP" altLang="en-US" sz="3200" dirty="0" smtClean="0">
                <a:solidFill>
                  <a:schemeClr val="bg1"/>
                </a:solidFill>
              </a:rPr>
              <a:t>となる。</a:t>
            </a:r>
            <a:endParaRPr kumimoji="1" lang="ja-JP" altLang="en-US" sz="3200" dirty="0">
              <a:solidFill>
                <a:schemeClr val="bg1"/>
              </a:solidFill>
            </a:endParaRPr>
          </a:p>
        </p:txBody>
      </p:sp>
      <p:sp>
        <p:nvSpPr>
          <p:cNvPr id="196" name="テキスト ボックス 195"/>
          <p:cNvSpPr txBox="1"/>
          <p:nvPr/>
        </p:nvSpPr>
        <p:spPr>
          <a:xfrm>
            <a:off x="107970" y="605034"/>
            <a:ext cx="10685131" cy="584775"/>
          </a:xfrm>
          <a:prstGeom prst="rect">
            <a:avLst/>
          </a:prstGeom>
          <a:noFill/>
          <a:ln w="63500">
            <a:solidFill>
              <a:srgbClr val="00B0F0"/>
            </a:solidFill>
          </a:ln>
        </p:spPr>
        <p:txBody>
          <a:bodyPr wrap="square" rtlCol="0">
            <a:spAutoFit/>
          </a:bodyPr>
          <a:lstStyle/>
          <a:p>
            <a:r>
              <a:rPr kumimoji="1" lang="ja-JP" altLang="en-US" sz="3200" dirty="0" smtClean="0">
                <a:solidFill>
                  <a:schemeClr val="bg1"/>
                </a:solidFill>
              </a:rPr>
              <a:t>日中は日射遮蔽している全てのケースで負の値になっている。</a:t>
            </a:r>
            <a:endParaRPr kumimoji="1" lang="ja-JP" altLang="en-US" sz="3200" dirty="0">
              <a:solidFill>
                <a:schemeClr val="bg1"/>
              </a:solidFill>
            </a:endParaRPr>
          </a:p>
        </p:txBody>
      </p:sp>
      <p:sp>
        <p:nvSpPr>
          <p:cNvPr id="197" name="テキスト ボックス 196"/>
          <p:cNvSpPr txBox="1"/>
          <p:nvPr/>
        </p:nvSpPr>
        <p:spPr>
          <a:xfrm>
            <a:off x="416314" y="605034"/>
            <a:ext cx="8844644" cy="584775"/>
          </a:xfrm>
          <a:prstGeom prst="rect">
            <a:avLst/>
          </a:prstGeom>
          <a:noFill/>
          <a:ln w="63500">
            <a:solidFill>
              <a:srgbClr val="FF0000"/>
            </a:solidFill>
          </a:ln>
        </p:spPr>
        <p:txBody>
          <a:bodyPr wrap="square" rtlCol="0">
            <a:spAutoFit/>
          </a:bodyPr>
          <a:lstStyle/>
          <a:p>
            <a:r>
              <a:rPr kumimoji="1" lang="ja-JP" altLang="en-US" sz="3200" dirty="0" smtClean="0">
                <a:solidFill>
                  <a:schemeClr val="bg1"/>
                </a:solidFill>
              </a:rPr>
              <a:t>外気温が高くなると、相対的に蓄冷量が大きくなる。</a:t>
            </a:r>
            <a:endParaRPr kumimoji="1" lang="ja-JP" altLang="en-US" sz="3200" dirty="0">
              <a:solidFill>
                <a:schemeClr val="bg1"/>
              </a:solidFill>
            </a:endParaRPr>
          </a:p>
        </p:txBody>
      </p:sp>
      <p:sp>
        <p:nvSpPr>
          <p:cNvPr id="233" name="テキスト ボックス 232"/>
          <p:cNvSpPr txBox="1"/>
          <p:nvPr/>
        </p:nvSpPr>
        <p:spPr>
          <a:xfrm>
            <a:off x="114977" y="358812"/>
            <a:ext cx="10431796" cy="1077218"/>
          </a:xfrm>
          <a:prstGeom prst="rect">
            <a:avLst/>
          </a:prstGeom>
          <a:noFill/>
          <a:ln w="63500">
            <a:solidFill>
              <a:srgbClr val="FFFF00"/>
            </a:solidFill>
          </a:ln>
        </p:spPr>
        <p:txBody>
          <a:bodyPr wrap="square" rtlCol="0">
            <a:spAutoFit/>
          </a:bodyPr>
          <a:lstStyle/>
          <a:p>
            <a:r>
              <a:rPr kumimoji="1" lang="ja-JP" altLang="en-US" sz="3200" dirty="0" smtClean="0">
                <a:solidFill>
                  <a:schemeClr val="bg1"/>
                </a:solidFill>
              </a:rPr>
              <a:t>日射遮蔽</a:t>
            </a:r>
            <a:r>
              <a:rPr kumimoji="1" lang="en-US" altLang="ja-JP" sz="3200" dirty="0" smtClean="0">
                <a:solidFill>
                  <a:schemeClr val="bg1"/>
                </a:solidFill>
              </a:rPr>
              <a:t>(</a:t>
            </a:r>
            <a:r>
              <a:rPr kumimoji="1" lang="ja-JP" altLang="en-US" sz="3200" dirty="0" smtClean="0">
                <a:solidFill>
                  <a:schemeClr val="bg1"/>
                </a:solidFill>
              </a:rPr>
              <a:t>アルミ</a:t>
            </a:r>
            <a:r>
              <a:rPr kumimoji="1" lang="en-US" altLang="ja-JP" sz="3200" dirty="0" smtClean="0">
                <a:solidFill>
                  <a:schemeClr val="bg1"/>
                </a:solidFill>
              </a:rPr>
              <a:t>)</a:t>
            </a:r>
            <a:r>
              <a:rPr kumimoji="1" lang="ja-JP" altLang="en-US" sz="3200" dirty="0" smtClean="0">
                <a:solidFill>
                  <a:schemeClr val="bg1"/>
                </a:solidFill>
              </a:rPr>
              <a:t>と日射遮蔽</a:t>
            </a:r>
            <a:r>
              <a:rPr kumimoji="1" lang="en-US" altLang="ja-JP" sz="3200" dirty="0" smtClean="0">
                <a:solidFill>
                  <a:schemeClr val="bg1"/>
                </a:solidFill>
              </a:rPr>
              <a:t>(</a:t>
            </a:r>
            <a:r>
              <a:rPr kumimoji="1" lang="ja-JP" altLang="en-US" sz="3200" dirty="0" smtClean="0">
                <a:solidFill>
                  <a:schemeClr val="bg1"/>
                </a:solidFill>
              </a:rPr>
              <a:t>アルミ</a:t>
            </a:r>
            <a:r>
              <a:rPr kumimoji="1" lang="en-US" altLang="ja-JP" sz="3200" dirty="0" smtClean="0">
                <a:solidFill>
                  <a:schemeClr val="bg1"/>
                </a:solidFill>
              </a:rPr>
              <a:t>)</a:t>
            </a:r>
            <a:r>
              <a:rPr kumimoji="1" lang="ja-JP" altLang="en-US" sz="3200" dirty="0" smtClean="0">
                <a:solidFill>
                  <a:schemeClr val="bg1"/>
                </a:solidFill>
              </a:rPr>
              <a:t>打水は負の値の時間が長く常時蓄冷状態になる可能性がある。</a:t>
            </a:r>
            <a:endParaRPr kumimoji="1" lang="ja-JP" altLang="en-US" sz="3200" dirty="0">
              <a:solidFill>
                <a:schemeClr val="bg1"/>
              </a:solidFill>
            </a:endParaRPr>
          </a:p>
        </p:txBody>
      </p:sp>
      <p:pic>
        <p:nvPicPr>
          <p:cNvPr id="182" name="図 181"/>
          <p:cNvPicPr>
            <a:picLocks noChangeAspect="1"/>
          </p:cNvPicPr>
          <p:nvPr/>
        </p:nvPicPr>
        <p:blipFill>
          <a:blip r:embed="rId3"/>
          <a:stretch>
            <a:fillRect/>
          </a:stretch>
        </p:blipFill>
        <p:spPr>
          <a:xfrm>
            <a:off x="738776" y="1855911"/>
            <a:ext cx="10687016" cy="4587076"/>
          </a:xfrm>
          <a:prstGeom prst="rect">
            <a:avLst/>
          </a:prstGeom>
        </p:spPr>
      </p:pic>
      <p:grpSp>
        <p:nvGrpSpPr>
          <p:cNvPr id="198" name="グループ化 197"/>
          <p:cNvGrpSpPr/>
          <p:nvPr/>
        </p:nvGrpSpPr>
        <p:grpSpPr>
          <a:xfrm>
            <a:off x="8943975" y="1186130"/>
            <a:ext cx="3085435" cy="1071295"/>
            <a:chOff x="8943975" y="443453"/>
            <a:chExt cx="3085435" cy="1071295"/>
          </a:xfrm>
        </p:grpSpPr>
        <p:sp>
          <p:nvSpPr>
            <p:cNvPr id="199" name="テキスト ボックス 198"/>
            <p:cNvSpPr txBox="1"/>
            <p:nvPr/>
          </p:nvSpPr>
          <p:spPr>
            <a:xfrm>
              <a:off x="10574683" y="443453"/>
              <a:ext cx="1454727" cy="830997"/>
            </a:xfrm>
            <a:prstGeom prst="rect">
              <a:avLst/>
            </a:prstGeom>
            <a:solidFill>
              <a:schemeClr val="bg1"/>
            </a:solidFill>
            <a:ln w="38100">
              <a:solidFill>
                <a:srgbClr val="FFC000"/>
              </a:solidFill>
            </a:ln>
          </p:spPr>
          <p:txBody>
            <a:bodyPr wrap="square" rtlCol="0">
              <a:spAutoFit/>
            </a:bodyPr>
            <a:lstStyle/>
            <a:p>
              <a:r>
                <a:rPr lang="ja-JP" altLang="en-US" sz="2400" dirty="0" smtClean="0"/>
                <a:t>終日遮蔽</a:t>
              </a:r>
              <a:endParaRPr lang="en-US" altLang="ja-JP" sz="2400" dirty="0" smtClean="0"/>
            </a:p>
            <a:p>
              <a:pPr algn="ctr"/>
              <a:r>
                <a:rPr kumimoji="1" lang="ja-JP" altLang="en-US" sz="2400" dirty="0" smtClean="0"/>
                <a:t>膜材</a:t>
              </a:r>
              <a:endParaRPr kumimoji="1" lang="en-US" altLang="ja-JP" sz="2400" dirty="0" smtClean="0"/>
            </a:p>
          </p:txBody>
        </p:sp>
        <p:cxnSp>
          <p:nvCxnSpPr>
            <p:cNvPr id="200" name="直線コネクタ 199"/>
            <p:cNvCxnSpPr/>
            <p:nvPr/>
          </p:nvCxnSpPr>
          <p:spPr>
            <a:xfrm flipH="1">
              <a:off x="8943975" y="834645"/>
              <a:ext cx="1640235" cy="68010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1" name="グループ化 200"/>
          <p:cNvGrpSpPr/>
          <p:nvPr/>
        </p:nvGrpSpPr>
        <p:grpSpPr>
          <a:xfrm>
            <a:off x="9286875" y="2781300"/>
            <a:ext cx="2704434" cy="1380561"/>
            <a:chOff x="9115425" y="2275187"/>
            <a:chExt cx="2704434" cy="1380561"/>
          </a:xfrm>
        </p:grpSpPr>
        <p:sp>
          <p:nvSpPr>
            <p:cNvPr id="202" name="テキスト ボックス 201"/>
            <p:cNvSpPr txBox="1"/>
            <p:nvPr/>
          </p:nvSpPr>
          <p:spPr>
            <a:xfrm>
              <a:off x="10365132" y="2824751"/>
              <a:ext cx="1454727" cy="830997"/>
            </a:xfrm>
            <a:prstGeom prst="rect">
              <a:avLst/>
            </a:prstGeom>
            <a:solidFill>
              <a:schemeClr val="bg1"/>
            </a:solidFill>
            <a:ln w="38100">
              <a:solidFill>
                <a:srgbClr val="00B0F0"/>
              </a:solidFill>
            </a:ln>
          </p:spPr>
          <p:txBody>
            <a:bodyPr wrap="square" rtlCol="0">
              <a:spAutoFit/>
            </a:bodyPr>
            <a:lstStyle/>
            <a:p>
              <a:r>
                <a:rPr kumimoji="1" lang="ja-JP" altLang="en-US" sz="2400" dirty="0" smtClean="0"/>
                <a:t>日中遮蔽</a:t>
              </a:r>
              <a:endParaRPr kumimoji="1" lang="en-US" altLang="ja-JP" sz="2400" dirty="0" smtClean="0"/>
            </a:p>
            <a:p>
              <a:pPr algn="ctr"/>
              <a:r>
                <a:rPr lang="ja-JP" altLang="en-US" sz="2400" dirty="0"/>
                <a:t>アルミ</a:t>
              </a:r>
              <a:endParaRPr kumimoji="1" lang="ja-JP" altLang="en-US" sz="2400" dirty="0"/>
            </a:p>
          </p:txBody>
        </p:sp>
        <p:cxnSp>
          <p:nvCxnSpPr>
            <p:cNvPr id="203" name="直線コネクタ 202"/>
            <p:cNvCxnSpPr/>
            <p:nvPr/>
          </p:nvCxnSpPr>
          <p:spPr>
            <a:xfrm flipH="1" flipV="1">
              <a:off x="9115425" y="2275187"/>
              <a:ext cx="1261455" cy="77750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87" name="グループ化 186"/>
          <p:cNvGrpSpPr/>
          <p:nvPr/>
        </p:nvGrpSpPr>
        <p:grpSpPr>
          <a:xfrm>
            <a:off x="1466850" y="2019300"/>
            <a:ext cx="9105900" cy="3638550"/>
            <a:chOff x="1457325" y="2143125"/>
            <a:chExt cx="9105900" cy="3638550"/>
          </a:xfrm>
        </p:grpSpPr>
        <p:sp>
          <p:nvSpPr>
            <p:cNvPr id="188" name="テキスト ボックス 187"/>
            <p:cNvSpPr txBox="1"/>
            <p:nvPr/>
          </p:nvSpPr>
          <p:spPr>
            <a:xfrm>
              <a:off x="1457325" y="3562350"/>
              <a:ext cx="1371600" cy="923330"/>
            </a:xfrm>
            <a:prstGeom prst="rect">
              <a:avLst/>
            </a:prstGeom>
            <a:noFill/>
          </p:spPr>
          <p:txBody>
            <a:bodyPr wrap="square" rtlCol="0">
              <a:spAutoFit/>
            </a:bodyPr>
            <a:lstStyle/>
            <a:p>
              <a:r>
                <a:rPr kumimoji="1" lang="en-US" altLang="ja-JP" dirty="0" smtClean="0"/>
                <a:t>18</a:t>
              </a:r>
              <a:r>
                <a:rPr kumimoji="1" lang="ja-JP" altLang="en-US" dirty="0" smtClean="0"/>
                <a:t>時</a:t>
              </a:r>
              <a:r>
                <a:rPr kumimoji="1" lang="ja-JP" altLang="en-US" dirty="0" err="1" smtClean="0"/>
                <a:t>ー</a:t>
              </a:r>
              <a:r>
                <a:rPr kumimoji="1" lang="en-US" altLang="ja-JP" dirty="0" smtClean="0"/>
                <a:t>6</a:t>
              </a:r>
              <a:r>
                <a:rPr kumimoji="1" lang="ja-JP" altLang="en-US" dirty="0" smtClean="0"/>
                <a:t>時</a:t>
              </a:r>
              <a:endParaRPr kumimoji="1" lang="en-US" altLang="ja-JP" dirty="0" smtClean="0"/>
            </a:p>
            <a:p>
              <a:r>
                <a:rPr lang="ja-JP" altLang="en-US" dirty="0" smtClean="0"/>
                <a:t>外気温平均</a:t>
              </a:r>
              <a:endParaRPr lang="en-US" altLang="ja-JP" dirty="0" smtClean="0"/>
            </a:p>
            <a:p>
              <a:pPr algn="ctr"/>
              <a:r>
                <a:rPr kumimoji="1" lang="en-US" altLang="ja-JP" dirty="0" smtClean="0"/>
                <a:t>15.6</a:t>
              </a:r>
              <a:r>
                <a:rPr kumimoji="1" lang="ja-JP" altLang="en-US" dirty="0" smtClean="0"/>
                <a:t>℃</a:t>
              </a:r>
              <a:endParaRPr kumimoji="1" lang="ja-JP" altLang="en-US" dirty="0"/>
            </a:p>
          </p:txBody>
        </p:sp>
        <p:sp>
          <p:nvSpPr>
            <p:cNvPr id="189" name="角丸四角形 188"/>
            <p:cNvSpPr/>
            <p:nvPr/>
          </p:nvSpPr>
          <p:spPr>
            <a:xfrm>
              <a:off x="1476375" y="2171700"/>
              <a:ext cx="1285875" cy="3609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テキスト ボックス 189"/>
            <p:cNvSpPr txBox="1"/>
            <p:nvPr/>
          </p:nvSpPr>
          <p:spPr>
            <a:xfrm>
              <a:off x="4029075" y="3533775"/>
              <a:ext cx="1371600" cy="923330"/>
            </a:xfrm>
            <a:prstGeom prst="rect">
              <a:avLst/>
            </a:prstGeom>
            <a:noFill/>
          </p:spPr>
          <p:txBody>
            <a:bodyPr wrap="square" rtlCol="0">
              <a:spAutoFit/>
            </a:bodyPr>
            <a:lstStyle/>
            <a:p>
              <a:r>
                <a:rPr kumimoji="1" lang="en-US" altLang="ja-JP" dirty="0" smtClean="0"/>
                <a:t>18</a:t>
              </a:r>
              <a:r>
                <a:rPr kumimoji="1" lang="ja-JP" altLang="en-US" dirty="0" smtClean="0"/>
                <a:t>時</a:t>
              </a:r>
              <a:r>
                <a:rPr kumimoji="1" lang="ja-JP" altLang="en-US" dirty="0" err="1" smtClean="0"/>
                <a:t>ー</a:t>
              </a:r>
              <a:r>
                <a:rPr kumimoji="1" lang="en-US" altLang="ja-JP" dirty="0" smtClean="0"/>
                <a:t>6</a:t>
              </a:r>
              <a:r>
                <a:rPr kumimoji="1" lang="ja-JP" altLang="en-US" dirty="0" smtClean="0"/>
                <a:t>時</a:t>
              </a:r>
              <a:endParaRPr kumimoji="1" lang="en-US" altLang="ja-JP" dirty="0" smtClean="0"/>
            </a:p>
            <a:p>
              <a:r>
                <a:rPr lang="ja-JP" altLang="en-US" dirty="0" smtClean="0"/>
                <a:t>外気温平均</a:t>
              </a:r>
              <a:endParaRPr lang="en-US" altLang="ja-JP" dirty="0" smtClean="0"/>
            </a:p>
            <a:p>
              <a:pPr algn="ctr"/>
              <a:r>
                <a:rPr lang="en-US" altLang="ja-JP" dirty="0" smtClean="0"/>
                <a:t>16.</a:t>
              </a:r>
              <a:r>
                <a:rPr lang="en-US" altLang="ja-JP" dirty="0"/>
                <a:t>3</a:t>
              </a:r>
              <a:r>
                <a:rPr kumimoji="1" lang="ja-JP" altLang="en-US" dirty="0" smtClean="0"/>
                <a:t>℃</a:t>
              </a:r>
              <a:endParaRPr kumimoji="1" lang="ja-JP" altLang="en-US" dirty="0"/>
            </a:p>
          </p:txBody>
        </p:sp>
        <p:sp>
          <p:nvSpPr>
            <p:cNvPr id="191" name="角丸四角形 190"/>
            <p:cNvSpPr/>
            <p:nvPr/>
          </p:nvSpPr>
          <p:spPr>
            <a:xfrm>
              <a:off x="4048125" y="2143125"/>
              <a:ext cx="1285875" cy="3609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テキスト ボックス 191"/>
            <p:cNvSpPr txBox="1"/>
            <p:nvPr/>
          </p:nvSpPr>
          <p:spPr>
            <a:xfrm>
              <a:off x="6600825" y="3562350"/>
              <a:ext cx="1371600" cy="923330"/>
            </a:xfrm>
            <a:prstGeom prst="rect">
              <a:avLst/>
            </a:prstGeom>
            <a:noFill/>
          </p:spPr>
          <p:txBody>
            <a:bodyPr wrap="square" rtlCol="0">
              <a:spAutoFit/>
            </a:bodyPr>
            <a:lstStyle/>
            <a:p>
              <a:r>
                <a:rPr kumimoji="1" lang="en-US" altLang="ja-JP" dirty="0" smtClean="0"/>
                <a:t>18</a:t>
              </a:r>
              <a:r>
                <a:rPr kumimoji="1" lang="ja-JP" altLang="en-US" dirty="0" smtClean="0"/>
                <a:t>時</a:t>
              </a:r>
              <a:r>
                <a:rPr kumimoji="1" lang="ja-JP" altLang="en-US" dirty="0" err="1" smtClean="0"/>
                <a:t>ー</a:t>
              </a:r>
              <a:r>
                <a:rPr kumimoji="1" lang="en-US" altLang="ja-JP" dirty="0" smtClean="0"/>
                <a:t>6</a:t>
              </a:r>
              <a:r>
                <a:rPr kumimoji="1" lang="ja-JP" altLang="en-US" dirty="0" smtClean="0"/>
                <a:t>時</a:t>
              </a:r>
              <a:endParaRPr kumimoji="1" lang="en-US" altLang="ja-JP" dirty="0" smtClean="0"/>
            </a:p>
            <a:p>
              <a:r>
                <a:rPr lang="ja-JP" altLang="en-US" dirty="0" smtClean="0"/>
                <a:t>外気温平均</a:t>
              </a:r>
              <a:endParaRPr lang="en-US" altLang="ja-JP" dirty="0" smtClean="0"/>
            </a:p>
            <a:p>
              <a:pPr algn="ctr"/>
              <a:r>
                <a:rPr lang="en-US" altLang="ja-JP" dirty="0" smtClean="0"/>
                <a:t>18.</a:t>
              </a:r>
              <a:r>
                <a:rPr lang="en-US" altLang="ja-JP" dirty="0"/>
                <a:t>3</a:t>
              </a:r>
              <a:r>
                <a:rPr kumimoji="1" lang="ja-JP" altLang="en-US" dirty="0" smtClean="0"/>
                <a:t>℃</a:t>
              </a:r>
              <a:endParaRPr kumimoji="1" lang="ja-JP" altLang="en-US" dirty="0"/>
            </a:p>
          </p:txBody>
        </p:sp>
        <p:sp>
          <p:nvSpPr>
            <p:cNvPr id="193" name="角丸四角形 192"/>
            <p:cNvSpPr/>
            <p:nvPr/>
          </p:nvSpPr>
          <p:spPr>
            <a:xfrm>
              <a:off x="6619875" y="2171700"/>
              <a:ext cx="1285875" cy="3609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p:cNvSpPr txBox="1"/>
            <p:nvPr/>
          </p:nvSpPr>
          <p:spPr>
            <a:xfrm>
              <a:off x="9191625" y="3552825"/>
              <a:ext cx="1371600" cy="923330"/>
            </a:xfrm>
            <a:prstGeom prst="rect">
              <a:avLst/>
            </a:prstGeom>
            <a:noFill/>
          </p:spPr>
          <p:txBody>
            <a:bodyPr wrap="square" rtlCol="0">
              <a:spAutoFit/>
            </a:bodyPr>
            <a:lstStyle/>
            <a:p>
              <a:r>
                <a:rPr kumimoji="1" lang="en-US" altLang="ja-JP" dirty="0" smtClean="0"/>
                <a:t>18</a:t>
              </a:r>
              <a:r>
                <a:rPr kumimoji="1" lang="ja-JP" altLang="en-US" dirty="0" smtClean="0"/>
                <a:t>時</a:t>
              </a:r>
              <a:r>
                <a:rPr kumimoji="1" lang="ja-JP" altLang="en-US" dirty="0" err="1" smtClean="0"/>
                <a:t>ー</a:t>
              </a:r>
              <a:r>
                <a:rPr kumimoji="1" lang="en-US" altLang="ja-JP" dirty="0" smtClean="0"/>
                <a:t>6</a:t>
              </a:r>
              <a:r>
                <a:rPr kumimoji="1" lang="ja-JP" altLang="en-US" dirty="0" smtClean="0"/>
                <a:t>時</a:t>
              </a:r>
              <a:endParaRPr kumimoji="1" lang="en-US" altLang="ja-JP" dirty="0" smtClean="0"/>
            </a:p>
            <a:p>
              <a:r>
                <a:rPr lang="ja-JP" altLang="en-US" dirty="0" smtClean="0"/>
                <a:t>外気温平均</a:t>
              </a:r>
              <a:endParaRPr lang="en-US" altLang="ja-JP" dirty="0" smtClean="0"/>
            </a:p>
            <a:p>
              <a:pPr algn="ctr"/>
              <a:r>
                <a:rPr lang="en-US" altLang="ja-JP" dirty="0" smtClean="0">
                  <a:solidFill>
                    <a:srgbClr val="FF0000"/>
                  </a:solidFill>
                </a:rPr>
                <a:t>22.</a:t>
              </a:r>
              <a:r>
                <a:rPr lang="en-US" altLang="ja-JP" dirty="0">
                  <a:solidFill>
                    <a:srgbClr val="FF0000"/>
                  </a:solidFill>
                </a:rPr>
                <a:t>0</a:t>
              </a:r>
              <a:r>
                <a:rPr kumimoji="1" lang="ja-JP" altLang="en-US" dirty="0" smtClean="0">
                  <a:solidFill>
                    <a:srgbClr val="FF0000"/>
                  </a:solidFill>
                </a:rPr>
                <a:t>℃</a:t>
              </a:r>
              <a:endParaRPr kumimoji="1" lang="ja-JP" altLang="en-US" dirty="0">
                <a:solidFill>
                  <a:srgbClr val="FF0000"/>
                </a:solidFill>
              </a:endParaRPr>
            </a:p>
          </p:txBody>
        </p:sp>
        <p:sp>
          <p:nvSpPr>
            <p:cNvPr id="195" name="角丸四角形 194"/>
            <p:cNvSpPr/>
            <p:nvPr/>
          </p:nvSpPr>
          <p:spPr>
            <a:xfrm>
              <a:off x="9210675" y="2162175"/>
              <a:ext cx="1285875" cy="3609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p:cNvGrpSpPr/>
          <p:nvPr/>
        </p:nvGrpSpPr>
        <p:grpSpPr>
          <a:xfrm>
            <a:off x="8858250" y="2172703"/>
            <a:ext cx="3199735" cy="830997"/>
            <a:chOff x="8620124" y="330046"/>
            <a:chExt cx="3199735" cy="830997"/>
          </a:xfrm>
        </p:grpSpPr>
        <p:sp>
          <p:nvSpPr>
            <p:cNvPr id="208" name="テキスト ボックス 207"/>
            <p:cNvSpPr txBox="1"/>
            <p:nvPr/>
          </p:nvSpPr>
          <p:spPr>
            <a:xfrm>
              <a:off x="10365132" y="330046"/>
              <a:ext cx="1454727" cy="830997"/>
            </a:xfrm>
            <a:prstGeom prst="rect">
              <a:avLst/>
            </a:prstGeom>
            <a:solidFill>
              <a:schemeClr val="bg1"/>
            </a:solidFill>
            <a:ln w="38100">
              <a:solidFill>
                <a:srgbClr val="7030A0"/>
              </a:solidFill>
            </a:ln>
          </p:spPr>
          <p:txBody>
            <a:bodyPr wrap="square" rtlCol="0">
              <a:spAutoFit/>
            </a:bodyPr>
            <a:lstStyle/>
            <a:p>
              <a:r>
                <a:rPr lang="ja-JP" altLang="en-US" sz="2400" dirty="0"/>
                <a:t>日中</a:t>
              </a:r>
              <a:r>
                <a:rPr kumimoji="1" lang="ja-JP" altLang="en-US" sz="2400" dirty="0" smtClean="0"/>
                <a:t>遮蔽</a:t>
              </a:r>
              <a:endParaRPr kumimoji="1" lang="en-US" altLang="ja-JP" sz="2400" dirty="0" smtClean="0"/>
            </a:p>
            <a:p>
              <a:pPr algn="ctr"/>
              <a:r>
                <a:rPr lang="ja-JP" altLang="en-US" sz="2400" dirty="0" smtClean="0"/>
                <a:t>膜</a:t>
              </a:r>
              <a:r>
                <a:rPr lang="ja-JP" altLang="en-US" sz="2400" dirty="0"/>
                <a:t>材</a:t>
              </a:r>
              <a:endParaRPr kumimoji="1" lang="ja-JP" altLang="en-US" sz="2400" dirty="0"/>
            </a:p>
          </p:txBody>
        </p:sp>
        <p:cxnSp>
          <p:nvCxnSpPr>
            <p:cNvPr id="209" name="直線コネクタ 208"/>
            <p:cNvCxnSpPr/>
            <p:nvPr/>
          </p:nvCxnSpPr>
          <p:spPr>
            <a:xfrm flipH="1">
              <a:off x="8620124" y="548728"/>
              <a:ext cx="1745008" cy="24704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18" name="グループ化 217"/>
          <p:cNvGrpSpPr/>
          <p:nvPr/>
        </p:nvGrpSpPr>
        <p:grpSpPr>
          <a:xfrm>
            <a:off x="3629025" y="3248025"/>
            <a:ext cx="1781175" cy="2256861"/>
            <a:chOff x="3599784" y="1303637"/>
            <a:chExt cx="1781175" cy="2256861"/>
          </a:xfrm>
        </p:grpSpPr>
        <p:cxnSp>
          <p:nvCxnSpPr>
            <p:cNvPr id="220" name="直線コネクタ 219"/>
            <p:cNvCxnSpPr/>
            <p:nvPr/>
          </p:nvCxnSpPr>
          <p:spPr>
            <a:xfrm flipH="1" flipV="1">
              <a:off x="3599784" y="1303637"/>
              <a:ext cx="1185923" cy="180620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9" name="テキスト ボックス 218"/>
            <p:cNvSpPr txBox="1"/>
            <p:nvPr/>
          </p:nvSpPr>
          <p:spPr>
            <a:xfrm>
              <a:off x="3926232" y="2729501"/>
              <a:ext cx="1454727" cy="830997"/>
            </a:xfrm>
            <a:prstGeom prst="rect">
              <a:avLst/>
            </a:prstGeom>
            <a:solidFill>
              <a:schemeClr val="bg1"/>
            </a:solidFill>
            <a:ln w="38100">
              <a:solidFill>
                <a:schemeClr val="accent2"/>
              </a:solidFill>
            </a:ln>
          </p:spPr>
          <p:txBody>
            <a:bodyPr wrap="square" rtlCol="0">
              <a:spAutoFit/>
            </a:bodyPr>
            <a:lstStyle/>
            <a:p>
              <a:r>
                <a:rPr lang="ja-JP" altLang="en-US" sz="2400" dirty="0"/>
                <a:t>終日</a:t>
              </a:r>
              <a:r>
                <a:rPr kumimoji="1" lang="ja-JP" altLang="en-US" sz="2400" dirty="0" smtClean="0"/>
                <a:t>遮蔽</a:t>
              </a:r>
              <a:endParaRPr kumimoji="1" lang="en-US" altLang="ja-JP" sz="2400" dirty="0" smtClean="0"/>
            </a:p>
            <a:p>
              <a:pPr algn="ctr"/>
              <a:r>
                <a:rPr lang="ja-JP" altLang="en-US" sz="2400" dirty="0"/>
                <a:t>アルミ</a:t>
              </a:r>
              <a:endParaRPr kumimoji="1" lang="ja-JP" altLang="en-US" sz="2400" dirty="0"/>
            </a:p>
          </p:txBody>
        </p:sp>
      </p:grpSp>
      <p:grpSp>
        <p:nvGrpSpPr>
          <p:cNvPr id="204" name="グループ化 203"/>
          <p:cNvGrpSpPr/>
          <p:nvPr/>
        </p:nvGrpSpPr>
        <p:grpSpPr>
          <a:xfrm>
            <a:off x="6219826" y="4476751"/>
            <a:ext cx="3581400" cy="1228461"/>
            <a:chOff x="6029326" y="4748274"/>
            <a:chExt cx="3581400" cy="1228461"/>
          </a:xfrm>
        </p:grpSpPr>
        <p:cxnSp>
          <p:nvCxnSpPr>
            <p:cNvPr id="206" name="直線コネクタ 205"/>
            <p:cNvCxnSpPr>
              <a:stCxn id="205" idx="1"/>
            </p:cNvCxnSpPr>
            <p:nvPr/>
          </p:nvCxnSpPr>
          <p:spPr>
            <a:xfrm flipH="1" flipV="1">
              <a:off x="6029326" y="4748274"/>
              <a:ext cx="2171700" cy="62829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p:cNvSpPr txBox="1"/>
            <p:nvPr/>
          </p:nvSpPr>
          <p:spPr>
            <a:xfrm>
              <a:off x="8201026" y="4776406"/>
              <a:ext cx="1409700" cy="1200329"/>
            </a:xfrm>
            <a:prstGeom prst="rect">
              <a:avLst/>
            </a:prstGeom>
            <a:solidFill>
              <a:schemeClr val="bg1"/>
            </a:solidFill>
            <a:ln w="38100">
              <a:solidFill>
                <a:srgbClr val="92D050"/>
              </a:solidFill>
            </a:ln>
          </p:spPr>
          <p:txBody>
            <a:bodyPr wrap="square" rtlCol="0">
              <a:spAutoFit/>
            </a:bodyPr>
            <a:lstStyle/>
            <a:p>
              <a:pPr algn="ctr"/>
              <a:r>
                <a:rPr kumimoji="1" lang="ja-JP" altLang="en-US" sz="2400" dirty="0" smtClean="0"/>
                <a:t>日中遮蔽</a:t>
              </a:r>
              <a:endParaRPr kumimoji="1" lang="en-US" altLang="ja-JP" sz="2400" dirty="0" smtClean="0"/>
            </a:p>
            <a:p>
              <a:pPr algn="ctr"/>
              <a:r>
                <a:rPr kumimoji="1" lang="ja-JP" altLang="en-US" sz="2400" dirty="0" smtClean="0"/>
                <a:t>アルミ</a:t>
              </a:r>
              <a:endParaRPr kumimoji="1" lang="en-US" altLang="ja-JP" sz="2400" dirty="0" smtClean="0"/>
            </a:p>
            <a:p>
              <a:pPr algn="ctr"/>
              <a:r>
                <a:rPr kumimoji="1" lang="ja-JP" altLang="en-US" sz="2400" dirty="0" smtClean="0"/>
                <a:t>打水</a:t>
              </a:r>
              <a:endParaRPr kumimoji="1" lang="ja-JP" altLang="en-US" sz="2400" dirty="0"/>
            </a:p>
          </p:txBody>
        </p:sp>
      </p:grpSp>
      <p:grpSp>
        <p:nvGrpSpPr>
          <p:cNvPr id="183" name="グループ化 182"/>
          <p:cNvGrpSpPr/>
          <p:nvPr/>
        </p:nvGrpSpPr>
        <p:grpSpPr>
          <a:xfrm>
            <a:off x="2771775" y="2009776"/>
            <a:ext cx="6429375" cy="2847974"/>
            <a:chOff x="2771775" y="2009775"/>
            <a:chExt cx="6429375" cy="2847974"/>
          </a:xfrm>
        </p:grpSpPr>
        <p:sp>
          <p:nvSpPr>
            <p:cNvPr id="184" name="角丸四角形 183"/>
            <p:cNvSpPr/>
            <p:nvPr/>
          </p:nvSpPr>
          <p:spPr>
            <a:xfrm>
              <a:off x="2771775" y="2009775"/>
              <a:ext cx="1266825" cy="25908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角丸四角形 184"/>
            <p:cNvSpPr/>
            <p:nvPr/>
          </p:nvSpPr>
          <p:spPr>
            <a:xfrm>
              <a:off x="5334001" y="2028824"/>
              <a:ext cx="1276350" cy="282892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角丸四角形 185"/>
            <p:cNvSpPr/>
            <p:nvPr/>
          </p:nvSpPr>
          <p:spPr>
            <a:xfrm>
              <a:off x="7905750" y="2009775"/>
              <a:ext cx="1295400" cy="240982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26" name="図 225"/>
          <p:cNvPicPr>
            <a:picLocks noChangeAspect="1"/>
          </p:cNvPicPr>
          <p:nvPr/>
        </p:nvPicPr>
        <p:blipFill>
          <a:blip r:embed="rId4"/>
          <a:stretch>
            <a:fillRect/>
          </a:stretch>
        </p:blipFill>
        <p:spPr>
          <a:xfrm>
            <a:off x="738776" y="1853730"/>
            <a:ext cx="10697683" cy="4594695"/>
          </a:xfrm>
          <a:prstGeom prst="rect">
            <a:avLst/>
          </a:prstGeom>
        </p:spPr>
      </p:pic>
      <p:grpSp>
        <p:nvGrpSpPr>
          <p:cNvPr id="227" name="グループ化 226"/>
          <p:cNvGrpSpPr/>
          <p:nvPr/>
        </p:nvGrpSpPr>
        <p:grpSpPr>
          <a:xfrm>
            <a:off x="9296400" y="2826744"/>
            <a:ext cx="2694909" cy="2466411"/>
            <a:chOff x="9124950" y="1189337"/>
            <a:chExt cx="2694909" cy="2466411"/>
          </a:xfrm>
        </p:grpSpPr>
        <p:cxnSp>
          <p:nvCxnSpPr>
            <p:cNvPr id="229" name="直線コネクタ 228"/>
            <p:cNvCxnSpPr/>
            <p:nvPr/>
          </p:nvCxnSpPr>
          <p:spPr>
            <a:xfrm flipH="1" flipV="1">
              <a:off x="9124950" y="1189337"/>
              <a:ext cx="1251931" cy="186335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28" name="テキスト ボックス 227"/>
            <p:cNvSpPr txBox="1"/>
            <p:nvPr/>
          </p:nvSpPr>
          <p:spPr>
            <a:xfrm>
              <a:off x="10365132" y="2824751"/>
              <a:ext cx="1454727" cy="830997"/>
            </a:xfrm>
            <a:prstGeom prst="rect">
              <a:avLst/>
            </a:prstGeom>
            <a:solidFill>
              <a:schemeClr val="bg1"/>
            </a:solidFill>
            <a:ln w="76200">
              <a:solidFill>
                <a:srgbClr val="00B0F0"/>
              </a:solidFill>
            </a:ln>
          </p:spPr>
          <p:txBody>
            <a:bodyPr wrap="square" rtlCol="0">
              <a:spAutoFit/>
            </a:bodyPr>
            <a:lstStyle/>
            <a:p>
              <a:r>
                <a:rPr kumimoji="1" lang="ja-JP" altLang="en-US" sz="2400" dirty="0" smtClean="0"/>
                <a:t>日中遮蔽</a:t>
              </a:r>
              <a:endParaRPr kumimoji="1" lang="en-US" altLang="ja-JP" sz="2400" dirty="0" smtClean="0"/>
            </a:p>
            <a:p>
              <a:pPr algn="ctr"/>
              <a:r>
                <a:rPr lang="ja-JP" altLang="en-US" sz="2400" dirty="0"/>
                <a:t>アルミ</a:t>
              </a:r>
              <a:endParaRPr kumimoji="1" lang="ja-JP" altLang="en-US" sz="2400" dirty="0"/>
            </a:p>
          </p:txBody>
        </p:sp>
      </p:grpSp>
      <p:grpSp>
        <p:nvGrpSpPr>
          <p:cNvPr id="167" name="グループ化 166"/>
          <p:cNvGrpSpPr/>
          <p:nvPr/>
        </p:nvGrpSpPr>
        <p:grpSpPr>
          <a:xfrm>
            <a:off x="1435677" y="2003001"/>
            <a:ext cx="9032298" cy="3666879"/>
            <a:chOff x="1454727" y="679026"/>
            <a:chExt cx="9508548" cy="3666879"/>
          </a:xfrm>
        </p:grpSpPr>
        <p:grpSp>
          <p:nvGrpSpPr>
            <p:cNvPr id="157" name="グループ化 156"/>
            <p:cNvGrpSpPr/>
            <p:nvPr/>
          </p:nvGrpSpPr>
          <p:grpSpPr>
            <a:xfrm>
              <a:off x="1454727" y="679026"/>
              <a:ext cx="9508548" cy="3619253"/>
              <a:chOff x="1752600" y="976898"/>
              <a:chExt cx="9169786" cy="3715280"/>
            </a:xfrm>
          </p:grpSpPr>
          <p:sp>
            <p:nvSpPr>
              <p:cNvPr id="158" name="正方形/長方形 157"/>
              <p:cNvSpPr/>
              <p:nvPr/>
            </p:nvSpPr>
            <p:spPr>
              <a:xfrm>
                <a:off x="1752600" y="1001810"/>
                <a:ext cx="1270000" cy="368449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9" name="正方形/長方形 158"/>
              <p:cNvSpPr/>
              <p:nvPr/>
            </p:nvSpPr>
            <p:spPr>
              <a:xfrm>
                <a:off x="4322506" y="976898"/>
                <a:ext cx="1319071" cy="37152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p:cNvSpPr/>
              <p:nvPr/>
            </p:nvSpPr>
            <p:spPr>
              <a:xfrm>
                <a:off x="6890754" y="989356"/>
                <a:ext cx="1341845" cy="369304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p:cNvSpPr/>
              <p:nvPr/>
            </p:nvSpPr>
            <p:spPr>
              <a:xfrm>
                <a:off x="9559967" y="1001812"/>
                <a:ext cx="1362419" cy="369036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3" name="グループ化 162"/>
            <p:cNvGrpSpPr/>
            <p:nvPr/>
          </p:nvGrpSpPr>
          <p:grpSpPr>
            <a:xfrm>
              <a:off x="2798346" y="679026"/>
              <a:ext cx="6752179" cy="3666879"/>
              <a:chOff x="2981125" y="976896"/>
              <a:chExt cx="6524735" cy="3764170"/>
            </a:xfrm>
          </p:grpSpPr>
          <p:sp>
            <p:nvSpPr>
              <p:cNvPr id="164" name="正方形/長方形 163"/>
              <p:cNvSpPr/>
              <p:nvPr/>
            </p:nvSpPr>
            <p:spPr>
              <a:xfrm>
                <a:off x="2981125" y="976896"/>
                <a:ext cx="1311476" cy="370940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p:cNvSpPr/>
              <p:nvPr/>
            </p:nvSpPr>
            <p:spPr>
              <a:xfrm>
                <a:off x="5600775" y="989353"/>
                <a:ext cx="1270000" cy="375171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6" name="正方形/長方形 165"/>
              <p:cNvSpPr/>
              <p:nvPr/>
            </p:nvSpPr>
            <p:spPr>
              <a:xfrm>
                <a:off x="8191798" y="989353"/>
                <a:ext cx="1314062" cy="3738037"/>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230" name="グループ化 229"/>
          <p:cNvGrpSpPr/>
          <p:nvPr/>
        </p:nvGrpSpPr>
        <p:grpSpPr>
          <a:xfrm>
            <a:off x="6276976" y="4474570"/>
            <a:ext cx="3581400" cy="1228461"/>
            <a:chOff x="6029326" y="4748274"/>
            <a:chExt cx="3581400" cy="1228461"/>
          </a:xfrm>
        </p:grpSpPr>
        <p:cxnSp>
          <p:nvCxnSpPr>
            <p:cNvPr id="231" name="直線コネクタ 230"/>
            <p:cNvCxnSpPr>
              <a:stCxn id="232" idx="1"/>
            </p:cNvCxnSpPr>
            <p:nvPr/>
          </p:nvCxnSpPr>
          <p:spPr>
            <a:xfrm flipH="1" flipV="1">
              <a:off x="6029326" y="4748274"/>
              <a:ext cx="2171700" cy="628297"/>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232" name="テキスト ボックス 231"/>
            <p:cNvSpPr txBox="1"/>
            <p:nvPr/>
          </p:nvSpPr>
          <p:spPr>
            <a:xfrm>
              <a:off x="8201026" y="4776406"/>
              <a:ext cx="1409700" cy="1200329"/>
            </a:xfrm>
            <a:prstGeom prst="rect">
              <a:avLst/>
            </a:prstGeom>
            <a:solidFill>
              <a:schemeClr val="bg1"/>
            </a:solidFill>
            <a:ln w="76200">
              <a:solidFill>
                <a:srgbClr val="92D050"/>
              </a:solidFill>
            </a:ln>
          </p:spPr>
          <p:txBody>
            <a:bodyPr wrap="square" rtlCol="0">
              <a:spAutoFit/>
            </a:bodyPr>
            <a:lstStyle/>
            <a:p>
              <a:pPr algn="ctr"/>
              <a:r>
                <a:rPr kumimoji="1" lang="ja-JP" altLang="en-US" sz="2400" dirty="0" smtClean="0"/>
                <a:t>日中遮蔽</a:t>
              </a:r>
              <a:endParaRPr kumimoji="1" lang="en-US" altLang="ja-JP" sz="2400" dirty="0" smtClean="0"/>
            </a:p>
            <a:p>
              <a:pPr algn="ctr"/>
              <a:r>
                <a:rPr kumimoji="1" lang="ja-JP" altLang="en-US" sz="2400" dirty="0" smtClean="0"/>
                <a:t>アルミ</a:t>
              </a:r>
              <a:endParaRPr kumimoji="1" lang="en-US" altLang="ja-JP" sz="2400" dirty="0" smtClean="0"/>
            </a:p>
            <a:p>
              <a:pPr algn="ctr"/>
              <a:r>
                <a:rPr kumimoji="1" lang="ja-JP" altLang="en-US" sz="2400" dirty="0" smtClean="0"/>
                <a:t>打水</a:t>
              </a:r>
              <a:endParaRPr kumimoji="1" lang="ja-JP" altLang="en-US" sz="2400" dirty="0"/>
            </a:p>
          </p:txBody>
        </p:sp>
      </p:grpSp>
      <p:sp>
        <p:nvSpPr>
          <p:cNvPr id="2" name="テキスト ボックス 1"/>
          <p:cNvSpPr txBox="1"/>
          <p:nvPr/>
        </p:nvSpPr>
        <p:spPr>
          <a:xfrm>
            <a:off x="1424763" y="5029200"/>
            <a:ext cx="5803192" cy="461665"/>
          </a:xfrm>
          <a:prstGeom prst="rect">
            <a:avLst/>
          </a:prstGeom>
          <a:solidFill>
            <a:schemeClr val="bg1"/>
          </a:solidFill>
          <a:ln w="38100">
            <a:solidFill>
              <a:schemeClr val="accent1">
                <a:lumMod val="75000"/>
              </a:schemeClr>
            </a:solidFill>
          </a:ln>
        </p:spPr>
        <p:txBody>
          <a:bodyPr wrap="none" rtlCol="0">
            <a:spAutoFit/>
          </a:bodyPr>
          <a:lstStyle/>
          <a:p>
            <a:r>
              <a:rPr kumimoji="1" lang="ja-JP" altLang="en-US" sz="2400" dirty="0" smtClean="0"/>
              <a:t>打水による効果は表面温度ほど出ていない</a:t>
            </a:r>
            <a:endParaRPr kumimoji="1" lang="ja-JP" altLang="en-US" sz="2400" dirty="0"/>
          </a:p>
        </p:txBody>
      </p:sp>
      <p:sp>
        <p:nvSpPr>
          <p:cNvPr id="3" name="円/楕円 2"/>
          <p:cNvSpPr/>
          <p:nvPr/>
        </p:nvSpPr>
        <p:spPr>
          <a:xfrm>
            <a:off x="2498651" y="3508744"/>
            <a:ext cx="2020186" cy="1073889"/>
          </a:xfrm>
          <a:prstGeom prst="ellipse">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4990214" y="3703675"/>
            <a:ext cx="2020186" cy="1073889"/>
          </a:xfrm>
          <a:prstGeom prst="ellipse">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7712149" y="3320902"/>
            <a:ext cx="2020186" cy="1073889"/>
          </a:xfrm>
          <a:prstGeom prst="ellipse">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flipH="1">
            <a:off x="2796363" y="4518837"/>
            <a:ext cx="255181" cy="52099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a:stCxn id="61" idx="3"/>
          </p:cNvCxnSpPr>
          <p:nvPr/>
        </p:nvCxnSpPr>
        <p:spPr>
          <a:xfrm flipH="1">
            <a:off x="4582633" y="4620297"/>
            <a:ext cx="703430" cy="39827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62" idx="3"/>
          </p:cNvCxnSpPr>
          <p:nvPr/>
        </p:nvCxnSpPr>
        <p:spPr>
          <a:xfrm flipH="1">
            <a:off x="6794205" y="4237524"/>
            <a:ext cx="1213793" cy="78104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00100" y="3138055"/>
            <a:ext cx="280555" cy="1371600"/>
          </a:xfrm>
          <a:prstGeom prst="rect">
            <a:avLst/>
          </a:prstGeom>
          <a:solidFill>
            <a:schemeClr val="bg1"/>
          </a:solidFill>
        </p:spPr>
        <p:txBody>
          <a:bodyPr wrap="square" rtlCol="0">
            <a:spAutoFit/>
          </a:bodyPr>
          <a:lstStyle/>
          <a:p>
            <a:endParaRPr kumimoji="1" lang="ja-JP" altLang="en-US" dirty="0"/>
          </a:p>
        </p:txBody>
      </p:sp>
      <p:sp>
        <p:nvSpPr>
          <p:cNvPr id="11" name="テキスト ボックス 10"/>
          <p:cNvSpPr txBox="1"/>
          <p:nvPr/>
        </p:nvSpPr>
        <p:spPr>
          <a:xfrm rot="16200000">
            <a:off x="138865" y="3671774"/>
            <a:ext cx="1603026" cy="369332"/>
          </a:xfrm>
          <a:prstGeom prst="rect">
            <a:avLst/>
          </a:prstGeom>
          <a:solidFill>
            <a:schemeClr val="bg1"/>
          </a:solidFill>
        </p:spPr>
        <p:txBody>
          <a:bodyPr wrap="square" rtlCol="0">
            <a:spAutoFit/>
          </a:bodyPr>
          <a:lstStyle/>
          <a:p>
            <a:r>
              <a:rPr kumimoji="1" lang="ja-JP" altLang="en-US" dirty="0" smtClean="0"/>
              <a:t>蓄熱量</a:t>
            </a:r>
            <a:r>
              <a:rPr kumimoji="1" lang="en-US" altLang="ja-JP" dirty="0" smtClean="0"/>
              <a:t>(MJ/</a:t>
            </a:r>
            <a:r>
              <a:rPr kumimoji="1" lang="ja-JP" altLang="en-US" dirty="0" smtClean="0"/>
              <a:t>㎡</a:t>
            </a:r>
            <a:r>
              <a:rPr kumimoji="1" lang="en-US" altLang="ja-JP" dirty="0" smtClean="0"/>
              <a:t>)</a:t>
            </a:r>
            <a:endParaRPr kumimoji="1" lang="ja-JP" altLang="en-US" dirty="0"/>
          </a:p>
        </p:txBody>
      </p:sp>
    </p:spTree>
    <p:extLst>
      <p:ext uri="{BB962C8B-B14F-4D97-AF65-F5344CB8AC3E}">
        <p14:creationId xmlns:p14="http://schemas.microsoft.com/office/powerpoint/2010/main" val="279523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wipe(down)">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ipe(up)">
                                      <p:cBhvr>
                                        <p:cTn id="12" dur="5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wipe(left)">
                                      <p:cBhvr>
                                        <p:cTn id="17" dur="500"/>
                                        <p:tgtEl>
                                          <p:spTgt spid="182"/>
                                        </p:tgtEl>
                                      </p:cBhvr>
                                    </p:animEffect>
                                  </p:childTnLst>
                                </p:cTn>
                              </p:par>
                              <p:par>
                                <p:cTn id="18" presetID="22" presetClass="entr" presetSubtype="4" fill="hold" nodeType="withEffect">
                                  <p:stCondLst>
                                    <p:cond delay="0"/>
                                  </p:stCondLst>
                                  <p:childTnLst>
                                    <p:set>
                                      <p:cBhvr>
                                        <p:cTn id="19" dur="1" fill="hold">
                                          <p:stCondLst>
                                            <p:cond delay="0"/>
                                          </p:stCondLst>
                                        </p:cTn>
                                        <p:tgtEl>
                                          <p:spTgt spid="167"/>
                                        </p:tgtEl>
                                        <p:attrNameLst>
                                          <p:attrName>style.visibility</p:attrName>
                                        </p:attrNameLst>
                                      </p:cBhvr>
                                      <p:to>
                                        <p:strVal val="visible"/>
                                      </p:to>
                                    </p:set>
                                    <p:animEffect transition="in" filter="wipe(down)">
                                      <p:cBhvr>
                                        <p:cTn id="20" dur="500"/>
                                        <p:tgtEl>
                                          <p:spTgt spid="167"/>
                                        </p:tgtEl>
                                      </p:cBhvr>
                                    </p:animEffect>
                                  </p:childTnLst>
                                </p:cTn>
                              </p:par>
                              <p:par>
                                <p:cTn id="21" presetID="22" presetClass="entr" presetSubtype="4" fill="hold" nodeType="withEffect">
                                  <p:stCondLst>
                                    <p:cond delay="0"/>
                                  </p:stCondLst>
                                  <p:childTnLst>
                                    <p:set>
                                      <p:cBhvr>
                                        <p:cTn id="22" dur="1" fill="hold">
                                          <p:stCondLst>
                                            <p:cond delay="0"/>
                                          </p:stCondLst>
                                        </p:cTn>
                                        <p:tgtEl>
                                          <p:spTgt spid="198"/>
                                        </p:tgtEl>
                                        <p:attrNameLst>
                                          <p:attrName>style.visibility</p:attrName>
                                        </p:attrNameLst>
                                      </p:cBhvr>
                                      <p:to>
                                        <p:strVal val="visible"/>
                                      </p:to>
                                    </p:set>
                                    <p:animEffect transition="in" filter="wipe(down)">
                                      <p:cBhvr>
                                        <p:cTn id="23" dur="500"/>
                                        <p:tgtEl>
                                          <p:spTgt spid="198"/>
                                        </p:tgtEl>
                                      </p:cBhvr>
                                    </p:animEffect>
                                  </p:childTnLst>
                                </p:cTn>
                              </p:par>
                              <p:par>
                                <p:cTn id="24" presetID="22" presetClass="entr" presetSubtype="4" fill="hold" nodeType="with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wipe(down)">
                                      <p:cBhvr>
                                        <p:cTn id="26" dur="500"/>
                                        <p:tgtEl>
                                          <p:spTgt spid="207"/>
                                        </p:tgtEl>
                                      </p:cBhvr>
                                    </p:animEffect>
                                  </p:childTnLst>
                                </p:cTn>
                              </p:par>
                              <p:par>
                                <p:cTn id="27" presetID="22" presetClass="entr" presetSubtype="4" fill="hold" nodeType="with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wipe(down)">
                                      <p:cBhvr>
                                        <p:cTn id="29" dur="500"/>
                                        <p:tgtEl>
                                          <p:spTgt spid="204"/>
                                        </p:tgtEl>
                                      </p:cBhvr>
                                    </p:animEffect>
                                  </p:childTnLst>
                                </p:cTn>
                              </p:par>
                              <p:par>
                                <p:cTn id="30" presetID="22" presetClass="entr" presetSubtype="4" fill="hold"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wipe(down)">
                                      <p:cBhvr>
                                        <p:cTn id="32" dur="500"/>
                                        <p:tgtEl>
                                          <p:spTgt spid="218"/>
                                        </p:tgtEl>
                                      </p:cBhvr>
                                    </p:animEffect>
                                  </p:childTnLst>
                                </p:cTn>
                              </p:par>
                              <p:par>
                                <p:cTn id="33" presetID="22" presetClass="entr" presetSubtype="4" fill="hold" nodeType="withEffect">
                                  <p:stCondLst>
                                    <p:cond delay="0"/>
                                  </p:stCondLst>
                                  <p:childTnLst>
                                    <p:set>
                                      <p:cBhvr>
                                        <p:cTn id="34" dur="1" fill="hold">
                                          <p:stCondLst>
                                            <p:cond delay="0"/>
                                          </p:stCondLst>
                                        </p:cTn>
                                        <p:tgtEl>
                                          <p:spTgt spid="201"/>
                                        </p:tgtEl>
                                        <p:attrNameLst>
                                          <p:attrName>style.visibility</p:attrName>
                                        </p:attrNameLst>
                                      </p:cBhvr>
                                      <p:to>
                                        <p:strVal val="visible"/>
                                      </p:to>
                                    </p:set>
                                    <p:animEffect transition="in" filter="wipe(down)">
                                      <p:cBhvr>
                                        <p:cTn id="35" dur="500"/>
                                        <p:tgtEl>
                                          <p:spTgt spid="20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15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96"/>
                                        </p:tgtEl>
                                        <p:attrNameLst>
                                          <p:attrName>style.visibility</p:attrName>
                                        </p:attrNameLst>
                                      </p:cBhvr>
                                      <p:to>
                                        <p:strVal val="visible"/>
                                      </p:to>
                                    </p:set>
                                    <p:animEffect transition="in" filter="fade">
                                      <p:cBhvr>
                                        <p:cTn id="42" dur="500"/>
                                        <p:tgtEl>
                                          <p:spTgt spid="196"/>
                                        </p:tgtEl>
                                      </p:cBhvr>
                                    </p:animEffect>
                                  </p:childTnLst>
                                </p:cTn>
                              </p:par>
                              <p:par>
                                <p:cTn id="43" presetID="22" presetClass="entr" presetSubtype="4" fill="hold"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wipe(down)">
                                      <p:cBhvr>
                                        <p:cTn id="45" dur="500"/>
                                        <p:tgtEl>
                                          <p:spTgt spid="18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96"/>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233"/>
                                        </p:tgtEl>
                                        <p:attrNameLst>
                                          <p:attrName>style.visibility</p:attrName>
                                        </p:attrNameLst>
                                      </p:cBhvr>
                                      <p:to>
                                        <p:strVal val="visible"/>
                                      </p:to>
                                    </p:set>
                                    <p:animEffect transition="in" filter="fade">
                                      <p:cBhvr>
                                        <p:cTn id="52" dur="500"/>
                                        <p:tgtEl>
                                          <p:spTgt spid="233"/>
                                        </p:tgtEl>
                                      </p:cBhvr>
                                    </p:animEffect>
                                  </p:childTnLst>
                                </p:cTn>
                              </p:par>
                              <p:par>
                                <p:cTn id="53" presetID="22" presetClass="entr" presetSubtype="4" fill="hold" nodeType="withEffect">
                                  <p:stCondLst>
                                    <p:cond delay="0"/>
                                  </p:stCondLst>
                                  <p:childTnLst>
                                    <p:set>
                                      <p:cBhvr>
                                        <p:cTn id="54" dur="1" fill="hold">
                                          <p:stCondLst>
                                            <p:cond delay="0"/>
                                          </p:stCondLst>
                                        </p:cTn>
                                        <p:tgtEl>
                                          <p:spTgt spid="226"/>
                                        </p:tgtEl>
                                        <p:attrNameLst>
                                          <p:attrName>style.visibility</p:attrName>
                                        </p:attrNameLst>
                                      </p:cBhvr>
                                      <p:to>
                                        <p:strVal val="visible"/>
                                      </p:to>
                                    </p:set>
                                    <p:animEffect transition="in" filter="wipe(down)">
                                      <p:cBhvr>
                                        <p:cTn id="55" dur="500"/>
                                        <p:tgtEl>
                                          <p:spTgt spid="226"/>
                                        </p:tgtEl>
                                      </p:cBhvr>
                                    </p:animEffect>
                                  </p:childTnLst>
                                </p:cTn>
                              </p:par>
                              <p:par>
                                <p:cTn id="56" presetID="22" presetClass="entr" presetSubtype="4" fill="hold" nodeType="withEffect">
                                  <p:stCondLst>
                                    <p:cond delay="0"/>
                                  </p:stCondLst>
                                  <p:childTnLst>
                                    <p:set>
                                      <p:cBhvr>
                                        <p:cTn id="57" dur="1" fill="hold">
                                          <p:stCondLst>
                                            <p:cond delay="0"/>
                                          </p:stCondLst>
                                        </p:cTn>
                                        <p:tgtEl>
                                          <p:spTgt spid="227"/>
                                        </p:tgtEl>
                                        <p:attrNameLst>
                                          <p:attrName>style.visibility</p:attrName>
                                        </p:attrNameLst>
                                      </p:cBhvr>
                                      <p:to>
                                        <p:strVal val="visible"/>
                                      </p:to>
                                    </p:set>
                                    <p:animEffect transition="in" filter="wipe(down)">
                                      <p:cBhvr>
                                        <p:cTn id="58" dur="500"/>
                                        <p:tgtEl>
                                          <p:spTgt spid="227"/>
                                        </p:tgtEl>
                                      </p:cBhvr>
                                    </p:animEffect>
                                  </p:childTnLst>
                                </p:cTn>
                              </p:par>
                              <p:par>
                                <p:cTn id="59" presetID="22" presetClass="entr" presetSubtype="4" fill="hold" nodeType="withEffect">
                                  <p:stCondLst>
                                    <p:cond delay="0"/>
                                  </p:stCondLst>
                                  <p:childTnLst>
                                    <p:set>
                                      <p:cBhvr>
                                        <p:cTn id="60" dur="1" fill="hold">
                                          <p:stCondLst>
                                            <p:cond delay="0"/>
                                          </p:stCondLst>
                                        </p:cTn>
                                        <p:tgtEl>
                                          <p:spTgt spid="230"/>
                                        </p:tgtEl>
                                        <p:attrNameLst>
                                          <p:attrName>style.visibility</p:attrName>
                                        </p:attrNameLst>
                                      </p:cBhvr>
                                      <p:to>
                                        <p:strVal val="visible"/>
                                      </p:to>
                                    </p:set>
                                    <p:animEffect transition="in" filter="wipe(down)">
                                      <p:cBhvr>
                                        <p:cTn id="61" dur="500"/>
                                        <p:tgtEl>
                                          <p:spTgt spid="2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up)">
                                      <p:cBhvr>
                                        <p:cTn id="66" dur="500"/>
                                        <p:tgtEl>
                                          <p:spTgt spid="62"/>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ipe(up)">
                                      <p:cBhvr>
                                        <p:cTn id="69" dur="500"/>
                                        <p:tgtEl>
                                          <p:spTgt spid="61"/>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up)">
                                      <p:cBhvr>
                                        <p:cTn id="72" dur="500"/>
                                        <p:tgtEl>
                                          <p:spTgt spid="3"/>
                                        </p:tgtEl>
                                      </p:cBhvr>
                                    </p:animEffect>
                                  </p:childTnLst>
                                </p:cTn>
                              </p:par>
                              <p:par>
                                <p:cTn id="73" presetID="22" presetClass="entr" presetSubtype="1"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1"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up)">
                                      <p:cBhvr>
                                        <p:cTn id="78" dur="500"/>
                                        <p:tgtEl>
                                          <p:spTgt spid="7"/>
                                        </p:tgtEl>
                                      </p:cBhvr>
                                    </p:animEffect>
                                  </p:childTnLst>
                                </p:cTn>
                              </p:par>
                              <p:par>
                                <p:cTn id="79" presetID="22" presetClass="entr" presetSubtype="1"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up)">
                                      <p:cBhvr>
                                        <p:cTn id="81" dur="500"/>
                                        <p:tgtEl>
                                          <p:spTgt spid="9"/>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wipe(up)">
                                      <p:cBhvr>
                                        <p:cTn id="84" dur="5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3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9"/>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8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33"/>
                                        </p:tgtEl>
                                        <p:attrNameLst>
                                          <p:attrName>style.visibility</p:attrName>
                                        </p:attrNameLst>
                                      </p:cBhvr>
                                      <p:to>
                                        <p:strVal val="hidden"/>
                                      </p:to>
                                    </p:set>
                                  </p:childTnLst>
                                </p:cTn>
                              </p:par>
                              <p:par>
                                <p:cTn id="111" presetID="22" presetClass="entr" presetSubtype="4" fill="hold" nodeType="withEffect">
                                  <p:stCondLst>
                                    <p:cond delay="0"/>
                                  </p:stCondLst>
                                  <p:childTnLst>
                                    <p:set>
                                      <p:cBhvr>
                                        <p:cTn id="112" dur="1" fill="hold">
                                          <p:stCondLst>
                                            <p:cond delay="0"/>
                                          </p:stCondLst>
                                        </p:cTn>
                                        <p:tgtEl>
                                          <p:spTgt spid="187"/>
                                        </p:tgtEl>
                                        <p:attrNameLst>
                                          <p:attrName>style.visibility</p:attrName>
                                        </p:attrNameLst>
                                      </p:cBhvr>
                                      <p:to>
                                        <p:strVal val="visible"/>
                                      </p:to>
                                    </p:set>
                                    <p:animEffect transition="in" filter="wipe(down)">
                                      <p:cBhvr>
                                        <p:cTn id="113" dur="500"/>
                                        <p:tgtEl>
                                          <p:spTgt spid="187"/>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197"/>
                                        </p:tgtEl>
                                        <p:attrNameLst>
                                          <p:attrName>style.visibility</p:attrName>
                                        </p:attrNameLst>
                                      </p:cBhvr>
                                      <p:to>
                                        <p:strVal val="visible"/>
                                      </p:to>
                                    </p:set>
                                    <p:animEffect transition="in" filter="wipe(down)">
                                      <p:cBhvr>
                                        <p:cTn id="11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96" grpId="0" animBg="1"/>
      <p:bldP spid="196" grpId="1" animBg="1"/>
      <p:bldP spid="197" grpId="0" animBg="1"/>
      <p:bldP spid="233" grpId="0" animBg="1"/>
      <p:bldP spid="233" grpId="1" animBg="1"/>
      <p:bldP spid="2" grpId="0" animBg="1"/>
      <p:bldP spid="2" grpId="1" animBg="1"/>
      <p:bldP spid="3" grpId="0" animBg="1"/>
      <p:bldP spid="3" grpId="1" animBg="1"/>
      <p:bldP spid="61" grpId="0" animBg="1"/>
      <p:bldP spid="61" grpId="1" animBg="1"/>
      <p:bldP spid="62" grpId="0" animBg="1"/>
      <p:bldP spid="6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15900" y="-25972"/>
            <a:ext cx="2260600" cy="707886"/>
          </a:xfrm>
          <a:prstGeom prst="rect">
            <a:avLst/>
          </a:prstGeom>
          <a:noFill/>
        </p:spPr>
        <p:txBody>
          <a:bodyPr wrap="square" rtlCol="0">
            <a:spAutoFit/>
          </a:bodyPr>
          <a:lstStyle/>
          <a:p>
            <a:r>
              <a:rPr kumimoji="1" lang="ja-JP" altLang="en-US" sz="4000" dirty="0" smtClean="0">
                <a:solidFill>
                  <a:srgbClr val="FFFF00"/>
                </a:solidFill>
              </a:rPr>
              <a:t>まとめ</a:t>
            </a:r>
            <a:endParaRPr kumimoji="1" lang="ja-JP" altLang="en-US" sz="4000" dirty="0">
              <a:solidFill>
                <a:srgbClr val="FFFF00"/>
              </a:solidFill>
            </a:endParaRPr>
          </a:p>
        </p:txBody>
      </p:sp>
      <p:sp>
        <p:nvSpPr>
          <p:cNvPr id="3" name="テキスト ボックス 2"/>
          <p:cNvSpPr txBox="1"/>
          <p:nvPr/>
        </p:nvSpPr>
        <p:spPr>
          <a:xfrm>
            <a:off x="574158" y="1222744"/>
            <a:ext cx="10607391" cy="1569660"/>
          </a:xfrm>
          <a:prstGeom prst="rect">
            <a:avLst/>
          </a:prstGeom>
          <a:noFill/>
        </p:spPr>
        <p:txBody>
          <a:bodyPr wrap="none" rtlCol="0">
            <a:spAutoFit/>
          </a:bodyPr>
          <a:lstStyle/>
          <a:p>
            <a:r>
              <a:rPr lang="ja-JP" altLang="en-US" sz="3200" dirty="0" smtClean="0">
                <a:solidFill>
                  <a:schemeClr val="bg1"/>
                </a:solidFill>
              </a:rPr>
              <a:t>・遮蔽率の高い遮蔽材で日中の日射を遮蔽し、夜間は開放し</a:t>
            </a:r>
            <a:endParaRPr lang="en-US" altLang="ja-JP" sz="3200" dirty="0" smtClean="0">
              <a:solidFill>
                <a:schemeClr val="bg1"/>
              </a:solidFill>
            </a:endParaRPr>
          </a:p>
          <a:p>
            <a:r>
              <a:rPr lang="ja-JP" altLang="en-US" sz="3200" dirty="0">
                <a:solidFill>
                  <a:schemeClr val="bg1"/>
                </a:solidFill>
              </a:rPr>
              <a:t>　</a:t>
            </a:r>
            <a:r>
              <a:rPr lang="ja-JP" altLang="en-US" sz="3200" dirty="0" smtClean="0">
                <a:solidFill>
                  <a:schemeClr val="bg1"/>
                </a:solidFill>
              </a:rPr>
              <a:t>放射冷却させることで一日を通して外気温より表面温度が</a:t>
            </a:r>
            <a:endParaRPr lang="en-US" altLang="ja-JP" sz="3200" dirty="0" smtClean="0">
              <a:solidFill>
                <a:schemeClr val="bg1"/>
              </a:solidFill>
            </a:endParaRPr>
          </a:p>
          <a:p>
            <a:r>
              <a:rPr lang="ja-JP" altLang="en-US" sz="3200" dirty="0">
                <a:solidFill>
                  <a:schemeClr val="bg1"/>
                </a:solidFill>
              </a:rPr>
              <a:t>　</a:t>
            </a:r>
            <a:r>
              <a:rPr lang="ja-JP" altLang="en-US" sz="3200" dirty="0" smtClean="0">
                <a:solidFill>
                  <a:schemeClr val="bg1"/>
                </a:solidFill>
              </a:rPr>
              <a:t>下回り蓄冷状態になることが確認できた。</a:t>
            </a:r>
            <a:endParaRPr kumimoji="1" lang="ja-JP" altLang="en-US" sz="3200" dirty="0">
              <a:solidFill>
                <a:schemeClr val="bg1"/>
              </a:solidFill>
            </a:endParaRPr>
          </a:p>
        </p:txBody>
      </p:sp>
      <p:sp>
        <p:nvSpPr>
          <p:cNvPr id="5" name="テキスト ボックス 4"/>
          <p:cNvSpPr txBox="1"/>
          <p:nvPr/>
        </p:nvSpPr>
        <p:spPr>
          <a:xfrm>
            <a:off x="574158" y="2938130"/>
            <a:ext cx="10161756" cy="1569660"/>
          </a:xfrm>
          <a:prstGeom prst="rect">
            <a:avLst/>
          </a:prstGeom>
          <a:noFill/>
        </p:spPr>
        <p:txBody>
          <a:bodyPr wrap="none" rtlCol="0">
            <a:spAutoFit/>
          </a:bodyPr>
          <a:lstStyle/>
          <a:p>
            <a:r>
              <a:rPr lang="ja-JP" altLang="en-US" sz="3200" dirty="0" smtClean="0">
                <a:solidFill>
                  <a:schemeClr val="bg1"/>
                </a:solidFill>
              </a:rPr>
              <a:t>・遮蔽材からの赤外放射の影響で温度が上昇することが</a:t>
            </a:r>
            <a:endParaRPr lang="en-US" altLang="ja-JP" sz="3200" dirty="0" smtClean="0">
              <a:solidFill>
                <a:schemeClr val="bg1"/>
              </a:solidFill>
            </a:endParaRPr>
          </a:p>
          <a:p>
            <a:r>
              <a:rPr kumimoji="1" lang="ja-JP" altLang="en-US" sz="3200" dirty="0" smtClean="0">
                <a:solidFill>
                  <a:schemeClr val="bg1"/>
                </a:solidFill>
              </a:rPr>
              <a:t>　確認されたため、運用する際には素材も吟味する必要が</a:t>
            </a:r>
            <a:endParaRPr kumimoji="1" lang="en-US" altLang="ja-JP" sz="3200" dirty="0" smtClean="0">
              <a:solidFill>
                <a:schemeClr val="bg1"/>
              </a:solidFill>
            </a:endParaRPr>
          </a:p>
          <a:p>
            <a:r>
              <a:rPr kumimoji="1" lang="ja-JP" altLang="en-US" sz="3200" dirty="0" smtClean="0">
                <a:solidFill>
                  <a:schemeClr val="bg1"/>
                </a:solidFill>
              </a:rPr>
              <a:t>　あることがわかった。</a:t>
            </a:r>
            <a:endParaRPr kumimoji="1" lang="ja-JP" altLang="en-US" sz="3200" dirty="0">
              <a:solidFill>
                <a:schemeClr val="bg1"/>
              </a:solidFill>
            </a:endParaRPr>
          </a:p>
        </p:txBody>
      </p:sp>
      <p:sp>
        <p:nvSpPr>
          <p:cNvPr id="6" name="テキスト ボックス 5"/>
          <p:cNvSpPr txBox="1"/>
          <p:nvPr/>
        </p:nvSpPr>
        <p:spPr>
          <a:xfrm>
            <a:off x="574158" y="4653516"/>
            <a:ext cx="10956846" cy="1077218"/>
          </a:xfrm>
          <a:prstGeom prst="rect">
            <a:avLst/>
          </a:prstGeom>
          <a:noFill/>
        </p:spPr>
        <p:txBody>
          <a:bodyPr wrap="none" rtlCol="0">
            <a:spAutoFit/>
          </a:bodyPr>
          <a:lstStyle/>
          <a:p>
            <a:r>
              <a:rPr kumimoji="1" lang="ja-JP" altLang="en-US" sz="3200" dirty="0" smtClean="0">
                <a:solidFill>
                  <a:schemeClr val="bg1"/>
                </a:solidFill>
              </a:rPr>
              <a:t>・打水による効果は表面温度を下げるには有効だが、蓄熱量を</a:t>
            </a:r>
            <a:endParaRPr kumimoji="1" lang="en-US" altLang="ja-JP" sz="3200" dirty="0" smtClean="0">
              <a:solidFill>
                <a:schemeClr val="bg1"/>
              </a:solidFill>
            </a:endParaRPr>
          </a:p>
          <a:p>
            <a:r>
              <a:rPr lang="ja-JP" altLang="en-US" sz="3200" dirty="0">
                <a:solidFill>
                  <a:schemeClr val="bg1"/>
                </a:solidFill>
              </a:rPr>
              <a:t>　</a:t>
            </a:r>
            <a:r>
              <a:rPr lang="ja-JP" altLang="en-US" sz="3200" dirty="0" smtClean="0">
                <a:solidFill>
                  <a:schemeClr val="bg1"/>
                </a:solidFill>
              </a:rPr>
              <a:t>下げる効果は僅かだった</a:t>
            </a:r>
            <a:endParaRPr kumimoji="1" lang="ja-JP" altLang="en-US" sz="3200" dirty="0">
              <a:solidFill>
                <a:schemeClr val="bg1"/>
              </a:solidFill>
            </a:endParaRPr>
          </a:p>
        </p:txBody>
      </p:sp>
    </p:spTree>
    <p:extLst>
      <p:ext uri="{BB962C8B-B14F-4D97-AF65-F5344CB8AC3E}">
        <p14:creationId xmlns:p14="http://schemas.microsoft.com/office/powerpoint/2010/main" val="178524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5" name="図 24" descr="太陽.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7857" y="3257383"/>
            <a:ext cx="886968" cy="886968"/>
          </a:xfrm>
          <a:prstGeom prst="rect">
            <a:avLst/>
          </a:prstGeom>
        </p:spPr>
      </p:pic>
      <p:sp>
        <p:nvSpPr>
          <p:cNvPr id="2" name="テキスト ボックス 1"/>
          <p:cNvSpPr txBox="1"/>
          <p:nvPr/>
        </p:nvSpPr>
        <p:spPr>
          <a:xfrm>
            <a:off x="215900" y="165100"/>
            <a:ext cx="2260600" cy="707886"/>
          </a:xfrm>
          <a:prstGeom prst="rect">
            <a:avLst/>
          </a:prstGeom>
          <a:noFill/>
        </p:spPr>
        <p:txBody>
          <a:bodyPr wrap="square" rtlCol="0">
            <a:spAutoFit/>
          </a:bodyPr>
          <a:lstStyle/>
          <a:p>
            <a:r>
              <a:rPr kumimoji="1" lang="ja-JP" altLang="en-US" sz="4000" dirty="0" smtClean="0">
                <a:solidFill>
                  <a:srgbClr val="FFFF00"/>
                </a:solidFill>
              </a:rPr>
              <a:t>研究背景</a:t>
            </a:r>
            <a:endParaRPr kumimoji="1" lang="ja-JP" altLang="en-US" sz="4000" dirty="0">
              <a:solidFill>
                <a:srgbClr val="FFFF00"/>
              </a:solidFill>
            </a:endParaRPr>
          </a:p>
        </p:txBody>
      </p:sp>
      <p:sp>
        <p:nvSpPr>
          <p:cNvPr id="3" name="テキスト ボックス 2"/>
          <p:cNvSpPr txBox="1"/>
          <p:nvPr/>
        </p:nvSpPr>
        <p:spPr>
          <a:xfrm>
            <a:off x="-13714" y="2182780"/>
            <a:ext cx="4120783" cy="769441"/>
          </a:xfrm>
          <a:prstGeom prst="rect">
            <a:avLst/>
          </a:prstGeom>
          <a:noFill/>
        </p:spPr>
        <p:txBody>
          <a:bodyPr wrap="square" rtlCol="0">
            <a:spAutoFit/>
          </a:bodyPr>
          <a:lstStyle/>
          <a:p>
            <a:r>
              <a:rPr lang="ja-JP" altLang="en-US" sz="2200" b="1" dirty="0" smtClean="0">
                <a:solidFill>
                  <a:schemeClr val="bg1"/>
                </a:solidFill>
              </a:rPr>
              <a:t>アスファルト舗装面は日中</a:t>
            </a:r>
            <a:endParaRPr lang="en-US" altLang="ja-JP" sz="2200" b="1" dirty="0" smtClean="0">
              <a:solidFill>
                <a:schemeClr val="bg1"/>
              </a:solidFill>
            </a:endParaRPr>
          </a:p>
          <a:p>
            <a:r>
              <a:rPr lang="ja-JP" altLang="en-US" sz="2200" b="1" dirty="0" smtClean="0">
                <a:solidFill>
                  <a:schemeClr val="bg1"/>
                </a:solidFill>
              </a:rPr>
              <a:t>太陽の放射を受け高温化する</a:t>
            </a:r>
            <a:r>
              <a:rPr lang="ja-JP" altLang="en-US" sz="2200" b="1" dirty="0">
                <a:solidFill>
                  <a:schemeClr val="bg1"/>
                </a:solidFill>
              </a:rPr>
              <a:t>。</a:t>
            </a:r>
            <a:endParaRPr kumimoji="1" lang="ja-JP" altLang="en-US" sz="2200" b="1" dirty="0">
              <a:solidFill>
                <a:schemeClr val="bg1"/>
              </a:solidFill>
            </a:endParaRPr>
          </a:p>
        </p:txBody>
      </p:sp>
      <p:sp>
        <p:nvSpPr>
          <p:cNvPr id="4" name="テキスト ボックス 3"/>
          <p:cNvSpPr txBox="1"/>
          <p:nvPr/>
        </p:nvSpPr>
        <p:spPr>
          <a:xfrm>
            <a:off x="4026859" y="2219542"/>
            <a:ext cx="4167575" cy="769441"/>
          </a:xfrm>
          <a:prstGeom prst="rect">
            <a:avLst/>
          </a:prstGeom>
          <a:noFill/>
        </p:spPr>
        <p:txBody>
          <a:bodyPr wrap="square" rtlCol="0">
            <a:spAutoFit/>
          </a:bodyPr>
          <a:lstStyle/>
          <a:p>
            <a:r>
              <a:rPr kumimoji="1" lang="ja-JP" altLang="en-US" sz="2200" b="1" dirty="0" smtClean="0">
                <a:solidFill>
                  <a:schemeClr val="bg1"/>
                </a:solidFill>
              </a:rPr>
              <a:t>高温化したアスファルトは</a:t>
            </a:r>
            <a:endParaRPr kumimoji="1" lang="en-US" altLang="ja-JP" sz="2200" b="1" dirty="0" smtClean="0">
              <a:solidFill>
                <a:schemeClr val="bg1"/>
              </a:solidFill>
            </a:endParaRPr>
          </a:p>
          <a:p>
            <a:r>
              <a:rPr lang="ja-JP" altLang="en-US" sz="2200" b="1" dirty="0" smtClean="0">
                <a:solidFill>
                  <a:schemeClr val="bg1"/>
                </a:solidFill>
              </a:rPr>
              <a:t>夜間まで蓄熱し、熱を放出する。</a:t>
            </a:r>
            <a:endParaRPr kumimoji="1" lang="ja-JP" altLang="en-US" sz="2200" b="1" dirty="0">
              <a:solidFill>
                <a:schemeClr val="bg1"/>
              </a:solidFill>
            </a:endParaRPr>
          </a:p>
        </p:txBody>
      </p:sp>
      <p:sp>
        <p:nvSpPr>
          <p:cNvPr id="5" name="テキスト ボックス 4"/>
          <p:cNvSpPr txBox="1"/>
          <p:nvPr/>
        </p:nvSpPr>
        <p:spPr>
          <a:xfrm>
            <a:off x="8147642" y="2219543"/>
            <a:ext cx="4487074" cy="769441"/>
          </a:xfrm>
          <a:prstGeom prst="rect">
            <a:avLst/>
          </a:prstGeom>
          <a:noFill/>
        </p:spPr>
        <p:txBody>
          <a:bodyPr wrap="square" rtlCol="0">
            <a:spAutoFit/>
          </a:bodyPr>
          <a:lstStyle/>
          <a:p>
            <a:r>
              <a:rPr kumimoji="1" lang="ja-JP" altLang="en-US" sz="2200" b="1" dirty="0" smtClean="0">
                <a:solidFill>
                  <a:schemeClr val="bg1"/>
                </a:solidFill>
              </a:rPr>
              <a:t>夜間になっても気温が下がらず</a:t>
            </a:r>
            <a:endParaRPr kumimoji="1" lang="en-US" altLang="ja-JP" sz="2200" b="1" dirty="0" smtClean="0">
              <a:solidFill>
                <a:schemeClr val="bg1"/>
              </a:solidFill>
            </a:endParaRPr>
          </a:p>
          <a:p>
            <a:r>
              <a:rPr lang="ja-JP" altLang="en-US" sz="2200" b="1" dirty="0">
                <a:solidFill>
                  <a:schemeClr val="bg1"/>
                </a:solidFill>
              </a:rPr>
              <a:t>熱帯夜</a:t>
            </a:r>
            <a:r>
              <a:rPr lang="ja-JP" altLang="en-US" sz="2200" b="1" dirty="0" smtClean="0">
                <a:solidFill>
                  <a:schemeClr val="bg1"/>
                </a:solidFill>
              </a:rPr>
              <a:t>の要因になっている。</a:t>
            </a:r>
            <a:endParaRPr kumimoji="1" lang="ja-JP" altLang="en-US" sz="2200" b="1" dirty="0">
              <a:solidFill>
                <a:schemeClr val="bg1"/>
              </a:solidFill>
            </a:endParaRPr>
          </a:p>
        </p:txBody>
      </p:sp>
      <p:pic>
        <p:nvPicPr>
          <p:cNvPr id="9" name="図 8" descr="太陽.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87" y="3251521"/>
            <a:ext cx="886968" cy="886968"/>
          </a:xfrm>
          <a:prstGeom prst="rect">
            <a:avLst/>
          </a:prstGeom>
        </p:spPr>
      </p:pic>
      <p:pic>
        <p:nvPicPr>
          <p:cNvPr id="10" name="図 9" descr="矢印.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31439">
            <a:off x="929813" y="4134766"/>
            <a:ext cx="798576" cy="850392"/>
          </a:xfrm>
          <a:prstGeom prst="rect">
            <a:avLst/>
          </a:prstGeom>
        </p:spPr>
      </p:pic>
      <p:pic>
        <p:nvPicPr>
          <p:cNvPr id="11" name="図 10" descr="土.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5729111"/>
            <a:ext cx="2383536" cy="609600"/>
          </a:xfrm>
          <a:prstGeom prst="rect">
            <a:avLst/>
          </a:prstGeom>
        </p:spPr>
      </p:pic>
      <p:pic>
        <p:nvPicPr>
          <p:cNvPr id="12" name="図 11" descr="熱グラデ.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0" y="5729111"/>
            <a:ext cx="2383536" cy="371856"/>
          </a:xfrm>
          <a:prstGeom prst="rect">
            <a:avLst/>
          </a:prstGeom>
        </p:spPr>
      </p:pic>
      <p:pic>
        <p:nvPicPr>
          <p:cNvPr id="13" name="図 12" descr="月.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4697" y="3434644"/>
            <a:ext cx="576072" cy="585216"/>
          </a:xfrm>
          <a:prstGeom prst="rect">
            <a:avLst/>
          </a:prstGeom>
        </p:spPr>
      </p:pic>
      <p:pic>
        <p:nvPicPr>
          <p:cNvPr id="15" name="図 14" descr="土.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340" y="5729111"/>
            <a:ext cx="2383536" cy="609600"/>
          </a:xfrm>
          <a:prstGeom prst="rect">
            <a:avLst/>
          </a:prstGeom>
        </p:spPr>
      </p:pic>
      <p:pic>
        <p:nvPicPr>
          <p:cNvPr id="16" name="図 15" descr="熱グラデ.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340" y="5729111"/>
            <a:ext cx="2383536" cy="371856"/>
          </a:xfrm>
          <a:prstGeom prst="rect">
            <a:avLst/>
          </a:prstGeom>
        </p:spPr>
      </p:pic>
      <p:pic>
        <p:nvPicPr>
          <p:cNvPr id="17" name="図 16" descr="矢印.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606821" y="4758259"/>
            <a:ext cx="798576" cy="850392"/>
          </a:xfrm>
          <a:prstGeom prst="rect">
            <a:avLst/>
          </a:prstGeom>
        </p:spPr>
      </p:pic>
      <p:pic>
        <p:nvPicPr>
          <p:cNvPr id="18" name="図 17" descr="土.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1386" y="5729111"/>
            <a:ext cx="2383536" cy="609600"/>
          </a:xfrm>
          <a:prstGeom prst="rect">
            <a:avLst/>
          </a:prstGeom>
        </p:spPr>
      </p:pic>
      <p:pic>
        <p:nvPicPr>
          <p:cNvPr id="19" name="図 18" descr="熱グラデ.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86" y="5729111"/>
            <a:ext cx="2383536" cy="371856"/>
          </a:xfrm>
          <a:prstGeom prst="rect">
            <a:avLst/>
          </a:prstGeom>
        </p:spPr>
      </p:pic>
      <p:pic>
        <p:nvPicPr>
          <p:cNvPr id="20" name="図 19" descr="建物.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7343" y="4607278"/>
            <a:ext cx="569976" cy="1118616"/>
          </a:xfrm>
          <a:prstGeom prst="rect">
            <a:avLst/>
          </a:prstGeom>
        </p:spPr>
      </p:pic>
      <p:pic>
        <p:nvPicPr>
          <p:cNvPr id="21" name="図 20" descr="建物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3454" y="5006566"/>
            <a:ext cx="569976" cy="719328"/>
          </a:xfrm>
          <a:prstGeom prst="rect">
            <a:avLst/>
          </a:prstGeom>
        </p:spPr>
      </p:pic>
      <p:pic>
        <p:nvPicPr>
          <p:cNvPr id="22" name="図 21" descr="建物3.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7787" y="4811494"/>
            <a:ext cx="569976" cy="914400"/>
          </a:xfrm>
          <a:prstGeom prst="rect">
            <a:avLst/>
          </a:prstGeom>
        </p:spPr>
      </p:pic>
      <p:pic>
        <p:nvPicPr>
          <p:cNvPr id="23" name="図 22" descr="熱グラデ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6719" y="4534126"/>
            <a:ext cx="2383536" cy="1191768"/>
          </a:xfrm>
          <a:prstGeom prst="rect">
            <a:avLst/>
          </a:prstGeom>
        </p:spPr>
      </p:pic>
      <p:pic>
        <p:nvPicPr>
          <p:cNvPr id="24" name="図 23" descr="月.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1161" y="3434644"/>
            <a:ext cx="576072" cy="585216"/>
          </a:xfrm>
          <a:prstGeom prst="rect">
            <a:avLst/>
          </a:prstGeom>
        </p:spPr>
      </p:pic>
    </p:spTree>
    <p:extLst>
      <p:ext uri="{BB962C8B-B14F-4D97-AF65-F5344CB8AC3E}">
        <p14:creationId xmlns:p14="http://schemas.microsoft.com/office/powerpoint/2010/main" val="403399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horizont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15900" y="165100"/>
            <a:ext cx="2260600" cy="707886"/>
          </a:xfrm>
          <a:prstGeom prst="rect">
            <a:avLst/>
          </a:prstGeom>
          <a:noFill/>
        </p:spPr>
        <p:txBody>
          <a:bodyPr wrap="square" rtlCol="0">
            <a:spAutoFit/>
          </a:bodyPr>
          <a:lstStyle/>
          <a:p>
            <a:r>
              <a:rPr kumimoji="1" lang="ja-JP" altLang="en-US" sz="4000" dirty="0" smtClean="0">
                <a:solidFill>
                  <a:srgbClr val="FFFF00"/>
                </a:solidFill>
              </a:rPr>
              <a:t>研究目的</a:t>
            </a:r>
            <a:endParaRPr kumimoji="1" lang="ja-JP" altLang="en-US" sz="4000" dirty="0">
              <a:solidFill>
                <a:srgbClr val="FFFF00"/>
              </a:solidFill>
            </a:endParaRPr>
          </a:p>
        </p:txBody>
      </p:sp>
      <p:sp>
        <p:nvSpPr>
          <p:cNvPr id="5" name="テキスト ボックス 4"/>
          <p:cNvSpPr txBox="1"/>
          <p:nvPr/>
        </p:nvSpPr>
        <p:spPr>
          <a:xfrm>
            <a:off x="1037937" y="872986"/>
            <a:ext cx="10109200" cy="1754326"/>
          </a:xfrm>
          <a:prstGeom prst="rect">
            <a:avLst/>
          </a:prstGeom>
          <a:noFill/>
        </p:spPr>
        <p:txBody>
          <a:bodyPr wrap="square" rtlCol="0">
            <a:spAutoFit/>
          </a:bodyPr>
          <a:lstStyle/>
          <a:p>
            <a:pPr algn="just"/>
            <a:r>
              <a:rPr lang="ja-JP" altLang="en-US" sz="3600" dirty="0" smtClean="0">
                <a:solidFill>
                  <a:schemeClr val="bg1"/>
                </a:solidFill>
              </a:rPr>
              <a:t>熱容量が</a:t>
            </a:r>
            <a:r>
              <a:rPr kumimoji="1" lang="ja-JP" altLang="en-US" sz="3600" dirty="0" smtClean="0">
                <a:solidFill>
                  <a:schemeClr val="bg1"/>
                </a:solidFill>
              </a:rPr>
              <a:t>大きいアスファルトの特性を逆に利用することで、アスファルト表面温度が外気温より低くなり、</a:t>
            </a:r>
            <a:endParaRPr kumimoji="1" lang="en-US" altLang="ja-JP" sz="3600" dirty="0" smtClean="0">
              <a:solidFill>
                <a:schemeClr val="bg1"/>
              </a:solidFill>
            </a:endParaRPr>
          </a:p>
          <a:p>
            <a:pPr algn="just"/>
            <a:r>
              <a:rPr lang="ja-JP" altLang="en-US" sz="3600" dirty="0" smtClean="0">
                <a:solidFill>
                  <a:schemeClr val="bg1"/>
                </a:solidFill>
              </a:rPr>
              <a:t>冷却源になる可能性がある。</a:t>
            </a:r>
            <a:endParaRPr kumimoji="1" lang="ja-JP" altLang="en-US" sz="3600" dirty="0">
              <a:solidFill>
                <a:schemeClr val="bg1"/>
              </a:solidFill>
            </a:endParaRPr>
          </a:p>
        </p:txBody>
      </p:sp>
      <p:sp>
        <p:nvSpPr>
          <p:cNvPr id="9" name="テキスト ボックス 8"/>
          <p:cNvSpPr txBox="1"/>
          <p:nvPr/>
        </p:nvSpPr>
        <p:spPr>
          <a:xfrm>
            <a:off x="1041400" y="4230687"/>
            <a:ext cx="10109200" cy="2308324"/>
          </a:xfrm>
          <a:prstGeom prst="rect">
            <a:avLst/>
          </a:prstGeom>
          <a:noFill/>
        </p:spPr>
        <p:txBody>
          <a:bodyPr wrap="square" rtlCol="0">
            <a:spAutoFit/>
          </a:bodyPr>
          <a:lstStyle/>
          <a:p>
            <a:pPr algn="just"/>
            <a:r>
              <a:rPr kumimoji="1" lang="ja-JP" altLang="en-US" sz="3600" dirty="0" smtClean="0">
                <a:solidFill>
                  <a:schemeClr val="bg1"/>
                </a:solidFill>
              </a:rPr>
              <a:t>アスファルト舗装面への日射遮蔽や打水を実施し、日中の表面温度の上昇を抑制し、夜間は放射冷却させることでアスファルト舗装面が冷却源になる</a:t>
            </a:r>
            <a:endParaRPr kumimoji="1" lang="en-US" altLang="ja-JP" sz="3600" dirty="0" smtClean="0">
              <a:solidFill>
                <a:schemeClr val="bg1"/>
              </a:solidFill>
            </a:endParaRPr>
          </a:p>
          <a:p>
            <a:pPr algn="just"/>
            <a:r>
              <a:rPr kumimoji="1" lang="ja-JP" altLang="en-US" sz="3600" dirty="0" smtClean="0">
                <a:solidFill>
                  <a:schemeClr val="bg1"/>
                </a:solidFill>
              </a:rPr>
              <a:t>可能性について検討する。</a:t>
            </a:r>
            <a:endParaRPr kumimoji="1" lang="ja-JP" altLang="en-US" sz="3600" dirty="0">
              <a:solidFill>
                <a:schemeClr val="bg1"/>
              </a:solidFill>
            </a:endParaRPr>
          </a:p>
        </p:txBody>
      </p:sp>
      <p:sp>
        <p:nvSpPr>
          <p:cNvPr id="10" name="正方形/長方形 9"/>
          <p:cNvSpPr/>
          <p:nvPr/>
        </p:nvSpPr>
        <p:spPr>
          <a:xfrm>
            <a:off x="1041400" y="872986"/>
            <a:ext cx="10109200" cy="175432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041400" y="4230687"/>
            <a:ext cx="10109200" cy="2308324"/>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下矢印 2"/>
          <p:cNvSpPr/>
          <p:nvPr/>
        </p:nvSpPr>
        <p:spPr>
          <a:xfrm>
            <a:off x="5548424" y="3104707"/>
            <a:ext cx="1095153" cy="7230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713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15900" y="165100"/>
            <a:ext cx="5041900" cy="707886"/>
          </a:xfrm>
          <a:prstGeom prst="rect">
            <a:avLst/>
          </a:prstGeom>
          <a:noFill/>
        </p:spPr>
        <p:txBody>
          <a:bodyPr wrap="square" rtlCol="0">
            <a:spAutoFit/>
          </a:bodyPr>
          <a:lstStyle/>
          <a:p>
            <a:r>
              <a:rPr kumimoji="1" lang="ja-JP" altLang="en-US" sz="4000" dirty="0" smtClean="0">
                <a:solidFill>
                  <a:srgbClr val="FFFF00"/>
                </a:solidFill>
              </a:rPr>
              <a:t>実験概要・実験場</a:t>
            </a:r>
            <a:endParaRPr kumimoji="1" lang="ja-JP" altLang="en-US" sz="4000" dirty="0">
              <a:solidFill>
                <a:srgbClr val="FFFF00"/>
              </a:solidFill>
            </a:endParaRPr>
          </a:p>
        </p:txBody>
      </p:sp>
      <p:sp>
        <p:nvSpPr>
          <p:cNvPr id="4" name="テキスト ボックス 3"/>
          <p:cNvSpPr txBox="1"/>
          <p:nvPr/>
        </p:nvSpPr>
        <p:spPr>
          <a:xfrm>
            <a:off x="105029" y="1021452"/>
            <a:ext cx="11981943" cy="646331"/>
          </a:xfrm>
          <a:prstGeom prst="rect">
            <a:avLst/>
          </a:prstGeom>
          <a:noFill/>
        </p:spPr>
        <p:txBody>
          <a:bodyPr wrap="square" rtlCol="0">
            <a:spAutoFit/>
          </a:bodyPr>
          <a:lstStyle/>
          <a:p>
            <a:pPr algn="ctr"/>
            <a:r>
              <a:rPr kumimoji="1" lang="ja-JP" altLang="en-US" sz="3600" dirty="0" smtClean="0">
                <a:solidFill>
                  <a:schemeClr val="bg1"/>
                </a:solidFill>
              </a:rPr>
              <a:t>日本工業大学内に設けた３ｍ</a:t>
            </a:r>
            <a:r>
              <a:rPr kumimoji="1" lang="en-US" altLang="ja-JP" sz="3600" dirty="0" smtClean="0">
                <a:solidFill>
                  <a:schemeClr val="bg1"/>
                </a:solidFill>
              </a:rPr>
              <a:t>×</a:t>
            </a:r>
            <a:r>
              <a:rPr kumimoji="1" lang="ja-JP" altLang="en-US" sz="3600" dirty="0" smtClean="0">
                <a:solidFill>
                  <a:schemeClr val="bg1"/>
                </a:solidFill>
              </a:rPr>
              <a:t>３ｍのアスファルト面</a:t>
            </a:r>
            <a:r>
              <a:rPr lang="ja-JP" altLang="en-US" sz="3600" dirty="0" smtClean="0">
                <a:solidFill>
                  <a:schemeClr val="bg1"/>
                </a:solidFill>
              </a:rPr>
              <a:t>６区画</a:t>
            </a:r>
            <a:endParaRPr kumimoji="1" lang="ja-JP" altLang="en-US" sz="3600" dirty="0">
              <a:solidFill>
                <a:schemeClr val="bg1"/>
              </a:solidFill>
            </a:endParaRP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b="24647"/>
          <a:stretch/>
        </p:blipFill>
        <p:spPr>
          <a:xfrm>
            <a:off x="1536261" y="1641764"/>
            <a:ext cx="9119479" cy="5153893"/>
          </a:xfrm>
          <a:prstGeom prst="rect">
            <a:avLst/>
          </a:prstGeom>
        </p:spPr>
      </p:pic>
    </p:spTree>
    <p:extLst>
      <p:ext uri="{BB962C8B-B14F-4D97-AF65-F5344CB8AC3E}">
        <p14:creationId xmlns:p14="http://schemas.microsoft.com/office/powerpoint/2010/main" val="3994183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15899" y="-42720"/>
            <a:ext cx="5695043" cy="707886"/>
          </a:xfrm>
          <a:prstGeom prst="rect">
            <a:avLst/>
          </a:prstGeom>
          <a:noFill/>
        </p:spPr>
        <p:txBody>
          <a:bodyPr wrap="square" rtlCol="0">
            <a:spAutoFit/>
          </a:bodyPr>
          <a:lstStyle/>
          <a:p>
            <a:r>
              <a:rPr kumimoji="1" lang="ja-JP" altLang="en-US" sz="4000" dirty="0" smtClean="0">
                <a:solidFill>
                  <a:srgbClr val="FFFF00"/>
                </a:solidFill>
              </a:rPr>
              <a:t>実験概要・測定項目</a:t>
            </a:r>
            <a:endParaRPr kumimoji="1" lang="ja-JP" altLang="en-US" sz="4000" dirty="0">
              <a:solidFill>
                <a:srgbClr val="FFFF00"/>
              </a:solidFill>
            </a:endParaRPr>
          </a:p>
        </p:txBody>
      </p:sp>
      <p:pic>
        <p:nvPicPr>
          <p:cNvPr id="2" name="図 1" descr="シェルター.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8512" y="5042637"/>
            <a:ext cx="3014472" cy="1097280"/>
          </a:xfrm>
          <a:prstGeom prst="rect">
            <a:avLst/>
          </a:prstGeom>
        </p:spPr>
      </p:pic>
      <p:pic>
        <p:nvPicPr>
          <p:cNvPr id="7" name="図 6" descr="通風のイメージ.png"/>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5425145" y="5153889"/>
            <a:ext cx="3261360" cy="874776"/>
          </a:xfrm>
          <a:prstGeom prst="rect">
            <a:avLst/>
          </a:prstGeom>
        </p:spPr>
      </p:pic>
      <p:grpSp>
        <p:nvGrpSpPr>
          <p:cNvPr id="25" name="図形グループ 24"/>
          <p:cNvGrpSpPr/>
          <p:nvPr/>
        </p:nvGrpSpPr>
        <p:grpSpPr>
          <a:xfrm>
            <a:off x="0" y="4395441"/>
            <a:ext cx="5057075" cy="2752192"/>
            <a:chOff x="736777" y="-516949"/>
            <a:chExt cx="5057075" cy="2752192"/>
          </a:xfrm>
        </p:grpSpPr>
        <p:grpSp>
          <p:nvGrpSpPr>
            <p:cNvPr id="24" name="図形グループ 23"/>
            <p:cNvGrpSpPr/>
            <p:nvPr/>
          </p:nvGrpSpPr>
          <p:grpSpPr>
            <a:xfrm>
              <a:off x="736777" y="-516949"/>
              <a:ext cx="5057075" cy="2752192"/>
              <a:chOff x="3917543" y="-605745"/>
              <a:chExt cx="5057075" cy="2752192"/>
            </a:xfrm>
          </p:grpSpPr>
          <p:grpSp>
            <p:nvGrpSpPr>
              <p:cNvPr id="19" name="図形グループ 18"/>
              <p:cNvGrpSpPr/>
              <p:nvPr/>
            </p:nvGrpSpPr>
            <p:grpSpPr>
              <a:xfrm>
                <a:off x="3917543" y="-605745"/>
                <a:ext cx="5057075" cy="2752192"/>
                <a:chOff x="3862326" y="1945299"/>
                <a:chExt cx="5057075" cy="2752192"/>
              </a:xfrm>
            </p:grpSpPr>
            <p:pic>
              <p:nvPicPr>
                <p:cNvPr id="8" name="図 7" descr="アスファルト階段図.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326" y="1945299"/>
                  <a:ext cx="5057075" cy="2752192"/>
                </a:xfrm>
                <a:prstGeom prst="rect">
                  <a:avLst/>
                </a:prstGeom>
              </p:spPr>
            </p:pic>
            <p:cxnSp>
              <p:nvCxnSpPr>
                <p:cNvPr id="13" name="直線コネクタ 12"/>
                <p:cNvCxnSpPr/>
                <p:nvPr/>
              </p:nvCxnSpPr>
              <p:spPr>
                <a:xfrm>
                  <a:off x="4607339" y="2440609"/>
                  <a:ext cx="0" cy="8746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4502426" y="2440609"/>
                  <a:ext cx="20982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502426" y="2869096"/>
                  <a:ext cx="20982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4502426" y="3330713"/>
                  <a:ext cx="20982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1" name="テキスト ボックス 20"/>
              <p:cNvSpPr txBox="1"/>
              <p:nvPr/>
            </p:nvSpPr>
            <p:spPr>
              <a:xfrm>
                <a:off x="3928009" y="-83335"/>
                <a:ext cx="706782" cy="369332"/>
              </a:xfrm>
              <a:prstGeom prst="rect">
                <a:avLst/>
              </a:prstGeom>
              <a:noFill/>
            </p:spPr>
            <p:txBody>
              <a:bodyPr wrap="square" rtlCol="0">
                <a:spAutoFit/>
              </a:bodyPr>
              <a:lstStyle/>
              <a:p>
                <a:r>
                  <a:rPr kumimoji="1" lang="ja-JP" altLang="en-US" dirty="0" smtClean="0">
                    <a:solidFill>
                      <a:schemeClr val="bg1"/>
                    </a:solidFill>
                  </a:rPr>
                  <a:t>５ｃｍ</a:t>
                </a:r>
                <a:endParaRPr kumimoji="1" lang="ja-JP" altLang="en-US" dirty="0">
                  <a:solidFill>
                    <a:schemeClr val="bg1"/>
                  </a:solidFill>
                </a:endParaRPr>
              </a:p>
            </p:txBody>
          </p:sp>
          <p:sp>
            <p:nvSpPr>
              <p:cNvPr id="22" name="テキスト ボックス 21"/>
              <p:cNvSpPr txBox="1"/>
              <p:nvPr/>
            </p:nvSpPr>
            <p:spPr>
              <a:xfrm>
                <a:off x="3928009" y="327540"/>
                <a:ext cx="706782" cy="369332"/>
              </a:xfrm>
              <a:prstGeom prst="rect">
                <a:avLst/>
              </a:prstGeom>
              <a:noFill/>
            </p:spPr>
            <p:txBody>
              <a:bodyPr wrap="square" rtlCol="0">
                <a:spAutoFit/>
              </a:bodyPr>
              <a:lstStyle/>
              <a:p>
                <a:r>
                  <a:rPr kumimoji="1" lang="ja-JP" altLang="en-US" dirty="0" smtClean="0">
                    <a:solidFill>
                      <a:schemeClr val="bg1"/>
                    </a:solidFill>
                  </a:rPr>
                  <a:t>５ｃｍ</a:t>
                </a:r>
                <a:endParaRPr kumimoji="1" lang="ja-JP" altLang="en-US" dirty="0">
                  <a:solidFill>
                    <a:schemeClr val="bg1"/>
                  </a:solidFill>
                </a:endParaRPr>
              </a:p>
            </p:txBody>
          </p:sp>
        </p:grpSp>
        <p:sp>
          <p:nvSpPr>
            <p:cNvPr id="9" name="テキスト ボックス 8"/>
            <p:cNvSpPr txBox="1"/>
            <p:nvPr/>
          </p:nvSpPr>
          <p:spPr>
            <a:xfrm>
              <a:off x="1733655" y="12615"/>
              <a:ext cx="651567" cy="369332"/>
            </a:xfrm>
            <a:prstGeom prst="rect">
              <a:avLst/>
            </a:prstGeom>
            <a:solidFill>
              <a:schemeClr val="bg1"/>
            </a:solidFill>
          </p:spPr>
          <p:txBody>
            <a:bodyPr wrap="square" rtlCol="0">
              <a:spAutoFit/>
            </a:bodyPr>
            <a:lstStyle/>
            <a:p>
              <a:r>
                <a:rPr kumimoji="1" lang="ja-JP" altLang="en-US" dirty="0" smtClean="0"/>
                <a:t>密粒</a:t>
              </a:r>
              <a:endParaRPr kumimoji="1" lang="ja-JP" altLang="en-US" dirty="0"/>
            </a:p>
          </p:txBody>
        </p:sp>
        <p:sp>
          <p:nvSpPr>
            <p:cNvPr id="10" name="テキスト ボックス 9"/>
            <p:cNvSpPr txBox="1"/>
            <p:nvPr/>
          </p:nvSpPr>
          <p:spPr>
            <a:xfrm>
              <a:off x="1733655" y="452146"/>
              <a:ext cx="651567" cy="369332"/>
            </a:xfrm>
            <a:prstGeom prst="rect">
              <a:avLst/>
            </a:prstGeom>
            <a:solidFill>
              <a:schemeClr val="bg1"/>
            </a:solidFill>
          </p:spPr>
          <p:txBody>
            <a:bodyPr wrap="square" rtlCol="0">
              <a:spAutoFit/>
            </a:bodyPr>
            <a:lstStyle/>
            <a:p>
              <a:r>
                <a:rPr lang="ja-JP" altLang="en-US" dirty="0" smtClean="0"/>
                <a:t>粗粒</a:t>
              </a:r>
              <a:endParaRPr kumimoji="1" lang="ja-JP" altLang="en-US" dirty="0"/>
            </a:p>
          </p:txBody>
        </p:sp>
        <p:sp>
          <p:nvSpPr>
            <p:cNvPr id="11" name="テキスト ボックス 10"/>
            <p:cNvSpPr txBox="1"/>
            <p:nvPr/>
          </p:nvSpPr>
          <p:spPr>
            <a:xfrm>
              <a:off x="1733655" y="882841"/>
              <a:ext cx="651567" cy="369332"/>
            </a:xfrm>
            <a:prstGeom prst="rect">
              <a:avLst/>
            </a:prstGeom>
            <a:solidFill>
              <a:schemeClr val="bg1"/>
            </a:solidFill>
          </p:spPr>
          <p:txBody>
            <a:bodyPr wrap="square" rtlCol="0">
              <a:spAutoFit/>
            </a:bodyPr>
            <a:lstStyle/>
            <a:p>
              <a:r>
                <a:rPr lang="ja-JP" altLang="en-US" dirty="0" smtClean="0"/>
                <a:t>砕石</a:t>
              </a:r>
              <a:endParaRPr kumimoji="1" lang="ja-JP" altLang="en-US" dirty="0"/>
            </a:p>
          </p:txBody>
        </p:sp>
      </p:grpSp>
      <p:pic>
        <p:nvPicPr>
          <p:cNvPr id="26" name="図 25" descr="電対.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3529920" y="4743306"/>
            <a:ext cx="1307592" cy="210312"/>
          </a:xfrm>
          <a:prstGeom prst="rect">
            <a:avLst/>
          </a:prstGeom>
        </p:spPr>
      </p:pic>
      <p:pic>
        <p:nvPicPr>
          <p:cNvPr id="27" name="図 26" descr="電対.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3529920" y="5154180"/>
            <a:ext cx="1307592" cy="210312"/>
          </a:xfrm>
          <a:prstGeom prst="rect">
            <a:avLst/>
          </a:prstGeom>
        </p:spPr>
      </p:pic>
      <p:pic>
        <p:nvPicPr>
          <p:cNvPr id="28" name="図 27" descr="電対.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3529920" y="5587531"/>
            <a:ext cx="1307592" cy="210312"/>
          </a:xfrm>
          <a:prstGeom prst="rect">
            <a:avLst/>
          </a:prstGeom>
        </p:spPr>
      </p:pic>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4291" y="5396910"/>
            <a:ext cx="2898654" cy="1374651"/>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1734" y="4464496"/>
            <a:ext cx="798578" cy="850394"/>
          </a:xfrm>
          <a:prstGeom prst="rect">
            <a:avLst/>
          </a:prstGeom>
        </p:spPr>
      </p:pic>
      <p:sp>
        <p:nvSpPr>
          <p:cNvPr id="14" name="正方形/長方形 13"/>
          <p:cNvSpPr/>
          <p:nvPr/>
        </p:nvSpPr>
        <p:spPr>
          <a:xfrm>
            <a:off x="148853" y="627985"/>
            <a:ext cx="11343492" cy="120032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48853" y="1914017"/>
            <a:ext cx="11343492" cy="120032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sp>
        <p:nvSpPr>
          <p:cNvPr id="32" name="正方形/長方形 31"/>
          <p:cNvSpPr/>
          <p:nvPr/>
        </p:nvSpPr>
        <p:spPr>
          <a:xfrm>
            <a:off x="148853" y="3197632"/>
            <a:ext cx="11343492" cy="120032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35876" y="665166"/>
            <a:ext cx="11214930" cy="1200329"/>
          </a:xfrm>
          <a:prstGeom prst="rect">
            <a:avLst/>
          </a:prstGeom>
          <a:noFill/>
        </p:spPr>
        <p:txBody>
          <a:bodyPr wrap="none" rtlCol="0">
            <a:spAutoFit/>
          </a:bodyPr>
          <a:lstStyle/>
          <a:p>
            <a:pPr algn="just"/>
            <a:r>
              <a:rPr lang="ja-JP" altLang="en-US" sz="3600" dirty="0">
                <a:solidFill>
                  <a:schemeClr val="bg1"/>
                </a:solidFill>
              </a:rPr>
              <a:t>温度：アスファルトの表面・５ｃｍ・１０ｃｍの深さにＴ熱電対</a:t>
            </a:r>
            <a:endParaRPr lang="en-US" altLang="ja-JP" sz="3600" dirty="0">
              <a:solidFill>
                <a:schemeClr val="bg1"/>
              </a:solidFill>
            </a:endParaRPr>
          </a:p>
          <a:p>
            <a:pPr algn="just"/>
            <a:r>
              <a:rPr lang="ja-JP" altLang="en-US" sz="3600" dirty="0">
                <a:solidFill>
                  <a:schemeClr val="bg1"/>
                </a:solidFill>
              </a:rPr>
              <a:t>　　　　（</a:t>
            </a:r>
            <a:r>
              <a:rPr lang="en-US" altLang="ja-JP" sz="3600" dirty="0">
                <a:solidFill>
                  <a:schemeClr val="bg1"/>
                </a:solidFill>
              </a:rPr>
              <a:t>φ0.32mm</a:t>
            </a:r>
            <a:r>
              <a:rPr lang="ja-JP" altLang="en-US" sz="3600" dirty="0">
                <a:solidFill>
                  <a:schemeClr val="bg1"/>
                </a:solidFill>
              </a:rPr>
              <a:t>）を埋め込み、測定する</a:t>
            </a:r>
            <a:r>
              <a:rPr lang="ja-JP" altLang="en-US" sz="3600" dirty="0" smtClean="0">
                <a:solidFill>
                  <a:schemeClr val="bg1"/>
                </a:solidFill>
              </a:rPr>
              <a:t>。</a:t>
            </a:r>
            <a:endParaRPr kumimoji="1" lang="ja-JP" altLang="en-US" sz="3600" dirty="0"/>
          </a:p>
        </p:txBody>
      </p:sp>
      <p:sp>
        <p:nvSpPr>
          <p:cNvPr id="33" name="テキスト ボックス 32"/>
          <p:cNvSpPr txBox="1"/>
          <p:nvPr/>
        </p:nvSpPr>
        <p:spPr>
          <a:xfrm>
            <a:off x="135876" y="1933897"/>
            <a:ext cx="11412098" cy="1200329"/>
          </a:xfrm>
          <a:prstGeom prst="rect">
            <a:avLst/>
          </a:prstGeom>
          <a:noFill/>
        </p:spPr>
        <p:txBody>
          <a:bodyPr wrap="none" rtlCol="0">
            <a:spAutoFit/>
          </a:bodyPr>
          <a:lstStyle/>
          <a:p>
            <a:pPr algn="just"/>
            <a:r>
              <a:rPr lang="ja-JP" altLang="en-US" sz="3600" dirty="0">
                <a:solidFill>
                  <a:schemeClr val="bg1"/>
                </a:solidFill>
              </a:rPr>
              <a:t>気温：通風ファンを装着したシェルターを作成し常時通風を</a:t>
            </a:r>
            <a:endParaRPr lang="en-US" altLang="ja-JP" sz="3600" dirty="0">
              <a:solidFill>
                <a:schemeClr val="bg1"/>
              </a:solidFill>
            </a:endParaRPr>
          </a:p>
          <a:p>
            <a:pPr algn="just"/>
            <a:r>
              <a:rPr lang="ja-JP" altLang="en-US" sz="3600" dirty="0">
                <a:solidFill>
                  <a:schemeClr val="bg1"/>
                </a:solidFill>
              </a:rPr>
              <a:t>　　　</a:t>
            </a:r>
            <a:r>
              <a:rPr lang="ja-JP" altLang="en-US" sz="3600" dirty="0" smtClean="0">
                <a:solidFill>
                  <a:schemeClr val="bg1"/>
                </a:solidFill>
              </a:rPr>
              <a:t>  行い</a:t>
            </a:r>
            <a:r>
              <a:rPr lang="ja-JP" altLang="en-US" sz="3600" dirty="0">
                <a:solidFill>
                  <a:schemeClr val="bg1"/>
                </a:solidFill>
              </a:rPr>
              <a:t>ながら測定</a:t>
            </a:r>
            <a:r>
              <a:rPr lang="ja-JP" altLang="en-US" sz="3600" dirty="0" smtClean="0">
                <a:solidFill>
                  <a:schemeClr val="bg1"/>
                </a:solidFill>
              </a:rPr>
              <a:t>する</a:t>
            </a:r>
            <a:r>
              <a:rPr lang="ja-JP" altLang="en-US" sz="3600" dirty="0">
                <a:solidFill>
                  <a:schemeClr val="bg1"/>
                </a:solidFill>
              </a:rPr>
              <a:t>。</a:t>
            </a:r>
            <a:endParaRPr kumimoji="1" lang="ja-JP" altLang="en-US" sz="3600" dirty="0"/>
          </a:p>
        </p:txBody>
      </p:sp>
      <p:sp>
        <p:nvSpPr>
          <p:cNvPr id="34" name="テキスト ボックス 33"/>
          <p:cNvSpPr txBox="1"/>
          <p:nvPr/>
        </p:nvSpPr>
        <p:spPr>
          <a:xfrm>
            <a:off x="135876" y="3263488"/>
            <a:ext cx="11501867" cy="1200329"/>
          </a:xfrm>
          <a:prstGeom prst="rect">
            <a:avLst/>
          </a:prstGeom>
          <a:noFill/>
        </p:spPr>
        <p:txBody>
          <a:bodyPr wrap="none" rtlCol="0">
            <a:spAutoFit/>
          </a:bodyPr>
          <a:lstStyle/>
          <a:p>
            <a:pPr algn="just"/>
            <a:r>
              <a:rPr lang="ja-JP" altLang="en-US" sz="3600" dirty="0" smtClean="0">
                <a:solidFill>
                  <a:schemeClr val="bg1"/>
                </a:solidFill>
              </a:rPr>
              <a:t>長波放射量</a:t>
            </a:r>
            <a:r>
              <a:rPr lang="ja-JP" altLang="en-US" sz="3600" dirty="0">
                <a:solidFill>
                  <a:schemeClr val="bg1"/>
                </a:solidFill>
              </a:rPr>
              <a:t>：長短波放射計を使用し測定する。本実験では</a:t>
            </a:r>
            <a:endParaRPr lang="en-US" altLang="ja-JP" sz="3600" dirty="0">
              <a:solidFill>
                <a:schemeClr val="bg1"/>
              </a:solidFill>
            </a:endParaRPr>
          </a:p>
          <a:p>
            <a:pPr algn="just"/>
            <a:r>
              <a:rPr lang="ja-JP" altLang="en-US" sz="3600" dirty="0">
                <a:solidFill>
                  <a:schemeClr val="bg1"/>
                </a:solidFill>
              </a:rPr>
              <a:t>　　　　　</a:t>
            </a:r>
            <a:r>
              <a:rPr lang="ja-JP" altLang="en-US" sz="3600" dirty="0" smtClean="0">
                <a:solidFill>
                  <a:schemeClr val="bg1"/>
                </a:solidFill>
              </a:rPr>
              <a:t>　　　 下向き</a:t>
            </a:r>
            <a:r>
              <a:rPr lang="ja-JP" altLang="en-US" sz="3600" dirty="0">
                <a:solidFill>
                  <a:schemeClr val="bg1"/>
                </a:solidFill>
              </a:rPr>
              <a:t>長波放射量のみ使用する</a:t>
            </a:r>
            <a:r>
              <a:rPr lang="ja-JP" altLang="en-US" sz="3600" dirty="0" smtClean="0">
                <a:solidFill>
                  <a:schemeClr val="bg1"/>
                </a:solidFill>
              </a:rPr>
              <a:t>。</a:t>
            </a:r>
            <a:endParaRPr kumimoji="1" lang="ja-JP" altLang="en-US" sz="3600" dirty="0"/>
          </a:p>
        </p:txBody>
      </p:sp>
    </p:spTree>
    <p:extLst>
      <p:ext uri="{BB962C8B-B14F-4D97-AF65-F5344CB8AC3E}">
        <p14:creationId xmlns:p14="http://schemas.microsoft.com/office/powerpoint/2010/main" val="73165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par>
                                <p:cTn id="48" presetID="1"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1" grpId="0" animBg="1"/>
      <p:bldP spid="31" grpId="1" animBg="1"/>
      <p:bldP spid="32" grpId="0" animBg="1"/>
      <p:bldP spid="3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15899" y="165100"/>
            <a:ext cx="5762625" cy="707886"/>
          </a:xfrm>
          <a:prstGeom prst="rect">
            <a:avLst/>
          </a:prstGeom>
          <a:noFill/>
        </p:spPr>
        <p:txBody>
          <a:bodyPr wrap="square" rtlCol="0">
            <a:spAutoFit/>
          </a:bodyPr>
          <a:lstStyle/>
          <a:p>
            <a:r>
              <a:rPr kumimoji="1" lang="ja-JP" altLang="en-US" sz="4000" dirty="0" smtClean="0">
                <a:solidFill>
                  <a:srgbClr val="FFFF00"/>
                </a:solidFill>
              </a:rPr>
              <a:t>実験概要・遮蔽材</a:t>
            </a:r>
            <a:endParaRPr kumimoji="1" lang="ja-JP" altLang="en-US" sz="4000" dirty="0">
              <a:solidFill>
                <a:srgbClr val="FFFF00"/>
              </a:solidFill>
            </a:endParaRPr>
          </a:p>
        </p:txBody>
      </p:sp>
      <p:sp>
        <p:nvSpPr>
          <p:cNvPr id="3" name="テキスト ボックス 2"/>
          <p:cNvSpPr txBox="1"/>
          <p:nvPr/>
        </p:nvSpPr>
        <p:spPr>
          <a:xfrm>
            <a:off x="215900" y="990600"/>
            <a:ext cx="11849100" cy="646331"/>
          </a:xfrm>
          <a:prstGeom prst="rect">
            <a:avLst/>
          </a:prstGeom>
          <a:noFill/>
        </p:spPr>
        <p:txBody>
          <a:bodyPr wrap="square" rtlCol="0">
            <a:spAutoFit/>
          </a:bodyPr>
          <a:lstStyle/>
          <a:p>
            <a:r>
              <a:rPr kumimoji="1" lang="ja-JP" altLang="en-US" sz="3600" dirty="0" smtClean="0">
                <a:solidFill>
                  <a:schemeClr val="bg1"/>
                </a:solidFill>
              </a:rPr>
              <a:t>比較するため、日射遮蔽率が異なる遮蔽材を</a:t>
            </a:r>
            <a:r>
              <a:rPr kumimoji="1" lang="en-US" altLang="ja-JP" sz="3600" dirty="0" smtClean="0">
                <a:solidFill>
                  <a:schemeClr val="bg1"/>
                </a:solidFill>
              </a:rPr>
              <a:t>2</a:t>
            </a:r>
            <a:r>
              <a:rPr kumimoji="1" lang="ja-JP" altLang="en-US" sz="3600" dirty="0" smtClean="0">
                <a:solidFill>
                  <a:schemeClr val="bg1"/>
                </a:solidFill>
              </a:rPr>
              <a:t>種類用意した</a:t>
            </a:r>
            <a:endParaRPr kumimoji="1" lang="ja-JP" altLang="en-US" sz="3600" dirty="0">
              <a:solidFill>
                <a:schemeClr val="bg1"/>
              </a:solidFill>
            </a:endParaRPr>
          </a:p>
        </p:txBody>
      </p:sp>
      <p:sp>
        <p:nvSpPr>
          <p:cNvPr id="4" name="正方形/長方形 3"/>
          <p:cNvSpPr/>
          <p:nvPr/>
        </p:nvSpPr>
        <p:spPr>
          <a:xfrm>
            <a:off x="171450" y="1905000"/>
            <a:ext cx="5969000" cy="45974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140450" y="1905000"/>
            <a:ext cx="5969000" cy="45974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739900" y="1940968"/>
            <a:ext cx="2832100" cy="646331"/>
          </a:xfrm>
          <a:prstGeom prst="rect">
            <a:avLst/>
          </a:prstGeom>
          <a:noFill/>
        </p:spPr>
        <p:txBody>
          <a:bodyPr wrap="square" rtlCol="0">
            <a:spAutoFit/>
          </a:bodyPr>
          <a:lstStyle/>
          <a:p>
            <a:pPr algn="ctr"/>
            <a:r>
              <a:rPr kumimoji="1" lang="ja-JP" altLang="en-US" sz="3600" dirty="0" smtClean="0">
                <a:solidFill>
                  <a:schemeClr val="bg1"/>
                </a:solidFill>
              </a:rPr>
              <a:t>アルミシート</a:t>
            </a:r>
            <a:endParaRPr kumimoji="1" lang="ja-JP" altLang="en-US" sz="3600" dirty="0">
              <a:solidFill>
                <a:schemeClr val="bg1"/>
              </a:solidFill>
            </a:endParaRPr>
          </a:p>
        </p:txBody>
      </p:sp>
      <p:sp>
        <p:nvSpPr>
          <p:cNvPr id="7" name="テキスト ボックス 6"/>
          <p:cNvSpPr txBox="1"/>
          <p:nvPr/>
        </p:nvSpPr>
        <p:spPr>
          <a:xfrm>
            <a:off x="7708900" y="1940968"/>
            <a:ext cx="2832100" cy="646331"/>
          </a:xfrm>
          <a:prstGeom prst="rect">
            <a:avLst/>
          </a:prstGeom>
          <a:noFill/>
        </p:spPr>
        <p:txBody>
          <a:bodyPr wrap="square" rtlCol="0">
            <a:spAutoFit/>
          </a:bodyPr>
          <a:lstStyle/>
          <a:p>
            <a:pPr algn="ctr"/>
            <a:r>
              <a:rPr kumimoji="1" lang="ja-JP" altLang="en-US" sz="3600" dirty="0" smtClean="0">
                <a:solidFill>
                  <a:schemeClr val="bg1"/>
                </a:solidFill>
              </a:rPr>
              <a:t>膜材</a:t>
            </a:r>
            <a:endParaRPr kumimoji="1" lang="ja-JP" altLang="en-US" sz="3600" dirty="0">
              <a:solidFill>
                <a:schemeClr val="bg1"/>
              </a:solidFill>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509" y="3795376"/>
            <a:ext cx="3890883" cy="2590119"/>
          </a:xfrm>
          <a:prstGeom prst="rect">
            <a:avLst/>
          </a:prstGeom>
        </p:spPr>
      </p:pic>
      <p:pic>
        <p:nvPicPr>
          <p:cNvPr id="17" name="図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79150" y="3794435"/>
            <a:ext cx="3891600" cy="2592000"/>
          </a:xfrm>
          <a:prstGeom prst="rect">
            <a:avLst/>
          </a:prstGeom>
        </p:spPr>
      </p:pic>
      <p:sp>
        <p:nvSpPr>
          <p:cNvPr id="18" name="正方形/長方形 17"/>
          <p:cNvSpPr/>
          <p:nvPr/>
        </p:nvSpPr>
        <p:spPr>
          <a:xfrm>
            <a:off x="391802" y="2587299"/>
            <a:ext cx="3890883" cy="2196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91801" y="2785730"/>
            <a:ext cx="3890883" cy="21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91801" y="3000636"/>
            <a:ext cx="3890883" cy="2196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631201" y="2508983"/>
            <a:ext cx="1430200" cy="369332"/>
          </a:xfrm>
          <a:prstGeom prst="rect">
            <a:avLst/>
          </a:prstGeom>
          <a:noFill/>
        </p:spPr>
        <p:txBody>
          <a:bodyPr wrap="none" rtlCol="0">
            <a:spAutoFit/>
          </a:bodyPr>
          <a:lstStyle/>
          <a:p>
            <a:r>
              <a:rPr kumimoji="1" lang="ja-JP" altLang="en-US" dirty="0" smtClean="0"/>
              <a:t>アルミニウム</a:t>
            </a:r>
            <a:endParaRPr kumimoji="1" lang="ja-JP" altLang="en-US" dirty="0"/>
          </a:p>
        </p:txBody>
      </p:sp>
      <p:sp>
        <p:nvSpPr>
          <p:cNvPr id="23" name="テキスト ボックス 22"/>
          <p:cNvSpPr txBox="1"/>
          <p:nvPr/>
        </p:nvSpPr>
        <p:spPr>
          <a:xfrm>
            <a:off x="1631201" y="2928062"/>
            <a:ext cx="1430200" cy="369332"/>
          </a:xfrm>
          <a:prstGeom prst="rect">
            <a:avLst/>
          </a:prstGeom>
          <a:noFill/>
        </p:spPr>
        <p:txBody>
          <a:bodyPr wrap="none" rtlCol="0">
            <a:spAutoFit/>
          </a:bodyPr>
          <a:lstStyle/>
          <a:p>
            <a:r>
              <a:rPr kumimoji="1" lang="ja-JP" altLang="en-US" dirty="0" smtClean="0"/>
              <a:t>アルミニウム</a:t>
            </a:r>
            <a:endParaRPr kumimoji="1" lang="ja-JP" altLang="en-US" dirty="0"/>
          </a:p>
        </p:txBody>
      </p:sp>
      <p:sp>
        <p:nvSpPr>
          <p:cNvPr id="24" name="テキスト ボックス 23"/>
          <p:cNvSpPr txBox="1"/>
          <p:nvPr/>
        </p:nvSpPr>
        <p:spPr>
          <a:xfrm>
            <a:off x="1355485" y="2693649"/>
            <a:ext cx="1981633" cy="369332"/>
          </a:xfrm>
          <a:prstGeom prst="rect">
            <a:avLst/>
          </a:prstGeom>
          <a:noFill/>
        </p:spPr>
        <p:txBody>
          <a:bodyPr wrap="none" rtlCol="0">
            <a:spAutoFit/>
          </a:bodyPr>
          <a:lstStyle/>
          <a:p>
            <a:r>
              <a:rPr kumimoji="1" lang="ja-JP" altLang="en-US" dirty="0" smtClean="0"/>
              <a:t>ポリエチレンクロス</a:t>
            </a:r>
            <a:endParaRPr kumimoji="1" lang="ja-JP" altLang="en-US" dirty="0"/>
          </a:p>
        </p:txBody>
      </p:sp>
      <p:cxnSp>
        <p:nvCxnSpPr>
          <p:cNvPr id="26" name="直線コネクタ 25"/>
          <p:cNvCxnSpPr/>
          <p:nvPr/>
        </p:nvCxnSpPr>
        <p:spPr>
          <a:xfrm>
            <a:off x="4455037" y="2587299"/>
            <a:ext cx="297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455037" y="3216831"/>
            <a:ext cx="297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603893" y="2587299"/>
            <a:ext cx="0" cy="633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659674" y="2649595"/>
            <a:ext cx="1146468" cy="523220"/>
          </a:xfrm>
          <a:prstGeom prst="rect">
            <a:avLst/>
          </a:prstGeom>
          <a:noFill/>
        </p:spPr>
        <p:txBody>
          <a:bodyPr wrap="none" rtlCol="0">
            <a:spAutoFit/>
          </a:bodyPr>
          <a:lstStyle/>
          <a:p>
            <a:r>
              <a:rPr kumimoji="1" lang="en-US" altLang="ja-JP" sz="2800" dirty="0" smtClean="0">
                <a:solidFill>
                  <a:schemeClr val="bg1"/>
                </a:solidFill>
                <a:latin typeface="+mn-ea"/>
              </a:rPr>
              <a:t>0.2mm</a:t>
            </a:r>
            <a:endParaRPr kumimoji="1" lang="ja-JP" altLang="en-US" sz="2800" dirty="0">
              <a:solidFill>
                <a:schemeClr val="bg1"/>
              </a:solidFill>
              <a:latin typeface="+mn-ea"/>
            </a:endParaRPr>
          </a:p>
        </p:txBody>
      </p:sp>
      <p:sp>
        <p:nvSpPr>
          <p:cNvPr id="31" name="正方形/長方形 30"/>
          <p:cNvSpPr/>
          <p:nvPr/>
        </p:nvSpPr>
        <p:spPr>
          <a:xfrm>
            <a:off x="6530971" y="2535434"/>
            <a:ext cx="3890883" cy="76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ポリエステル繊維＋塩化ビニール樹脂</a:t>
            </a:r>
            <a:endParaRPr kumimoji="1" lang="ja-JP" altLang="en-US" dirty="0">
              <a:solidFill>
                <a:schemeClr val="tx1"/>
              </a:solidFill>
            </a:endParaRPr>
          </a:p>
        </p:txBody>
      </p:sp>
      <p:cxnSp>
        <p:nvCxnSpPr>
          <p:cNvPr id="32" name="直線コネクタ 31"/>
          <p:cNvCxnSpPr/>
          <p:nvPr/>
        </p:nvCxnSpPr>
        <p:spPr>
          <a:xfrm>
            <a:off x="10528494" y="2508983"/>
            <a:ext cx="297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0528494" y="3288672"/>
            <a:ext cx="297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0677350" y="2508983"/>
            <a:ext cx="0" cy="7884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10634975" y="2613558"/>
            <a:ext cx="1326004" cy="523220"/>
          </a:xfrm>
          <a:prstGeom prst="rect">
            <a:avLst/>
          </a:prstGeom>
          <a:noFill/>
        </p:spPr>
        <p:txBody>
          <a:bodyPr wrap="none" rtlCol="0">
            <a:spAutoFit/>
          </a:bodyPr>
          <a:lstStyle/>
          <a:p>
            <a:r>
              <a:rPr kumimoji="1" lang="en-US" altLang="ja-JP" sz="2800" dirty="0" smtClean="0">
                <a:solidFill>
                  <a:schemeClr val="bg1"/>
                </a:solidFill>
                <a:latin typeface="+mn-ea"/>
              </a:rPr>
              <a:t>0.35mm</a:t>
            </a:r>
            <a:endParaRPr kumimoji="1" lang="ja-JP" altLang="en-US" sz="2800" dirty="0">
              <a:solidFill>
                <a:schemeClr val="bg1"/>
              </a:solidFill>
              <a:latin typeface="+mn-ea"/>
            </a:endParaRPr>
          </a:p>
        </p:txBody>
      </p:sp>
    </p:spTree>
    <p:extLst>
      <p:ext uri="{BB962C8B-B14F-4D97-AF65-F5344CB8AC3E}">
        <p14:creationId xmlns:p14="http://schemas.microsoft.com/office/powerpoint/2010/main" val="1881416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15899" y="165100"/>
            <a:ext cx="5762625" cy="707886"/>
          </a:xfrm>
          <a:prstGeom prst="rect">
            <a:avLst/>
          </a:prstGeom>
          <a:noFill/>
        </p:spPr>
        <p:txBody>
          <a:bodyPr wrap="square" rtlCol="0">
            <a:spAutoFit/>
          </a:bodyPr>
          <a:lstStyle/>
          <a:p>
            <a:r>
              <a:rPr lang="ja-JP" altLang="en-US" sz="4000" dirty="0" smtClean="0">
                <a:solidFill>
                  <a:srgbClr val="FFFF00"/>
                </a:solidFill>
              </a:rPr>
              <a:t>遮蔽材</a:t>
            </a:r>
            <a:endParaRPr kumimoji="1" lang="ja-JP" altLang="en-US" sz="4000" dirty="0">
              <a:solidFill>
                <a:srgbClr val="FFFF00"/>
              </a:solidFill>
            </a:endParaRPr>
          </a:p>
        </p:txBody>
      </p:sp>
      <p:sp>
        <p:nvSpPr>
          <p:cNvPr id="3" name="テキスト ボックス 2"/>
          <p:cNvSpPr txBox="1"/>
          <p:nvPr/>
        </p:nvSpPr>
        <p:spPr>
          <a:xfrm>
            <a:off x="0" y="1016134"/>
            <a:ext cx="12191999" cy="1384995"/>
          </a:xfrm>
          <a:prstGeom prst="rect">
            <a:avLst/>
          </a:prstGeom>
          <a:noFill/>
        </p:spPr>
        <p:txBody>
          <a:bodyPr wrap="square" rtlCol="0">
            <a:spAutoFit/>
          </a:bodyPr>
          <a:lstStyle/>
          <a:p>
            <a:pPr algn="just"/>
            <a:r>
              <a:rPr kumimoji="1" lang="en-US" altLang="ja-JP" sz="2800" dirty="0" smtClean="0">
                <a:solidFill>
                  <a:schemeClr val="bg1"/>
                </a:solidFill>
              </a:rPr>
              <a:t>2014</a:t>
            </a:r>
            <a:r>
              <a:rPr kumimoji="1" lang="ja-JP" altLang="en-US" sz="2800" dirty="0" smtClean="0">
                <a:solidFill>
                  <a:schemeClr val="bg1"/>
                </a:solidFill>
              </a:rPr>
              <a:t>年</a:t>
            </a:r>
            <a:r>
              <a:rPr kumimoji="1" lang="en-US" altLang="ja-JP" sz="2800" dirty="0" smtClean="0">
                <a:solidFill>
                  <a:schemeClr val="bg1"/>
                </a:solidFill>
              </a:rPr>
              <a:t>8</a:t>
            </a:r>
            <a:r>
              <a:rPr kumimoji="1" lang="ja-JP" altLang="en-US" sz="2800" dirty="0" smtClean="0">
                <a:solidFill>
                  <a:schemeClr val="bg1"/>
                </a:solidFill>
              </a:rPr>
              <a:t>月</a:t>
            </a:r>
            <a:r>
              <a:rPr kumimoji="1" lang="en-US" altLang="ja-JP" sz="2800" dirty="0" smtClean="0">
                <a:solidFill>
                  <a:schemeClr val="bg1"/>
                </a:solidFill>
              </a:rPr>
              <a:t>19</a:t>
            </a:r>
            <a:r>
              <a:rPr kumimoji="1" lang="ja-JP" altLang="en-US" sz="2800" dirty="0" smtClean="0">
                <a:solidFill>
                  <a:schemeClr val="bg1"/>
                </a:solidFill>
              </a:rPr>
              <a:t>日から測定を開始したが、強風や雨水</a:t>
            </a:r>
            <a:r>
              <a:rPr lang="ja-JP" altLang="en-US" sz="2800" dirty="0" smtClean="0">
                <a:solidFill>
                  <a:schemeClr val="bg1"/>
                </a:solidFill>
              </a:rPr>
              <a:t>により、遮蔽材が破損したため</a:t>
            </a:r>
            <a:r>
              <a:rPr kumimoji="1" lang="ja-JP" altLang="en-US" sz="2800" dirty="0" smtClean="0">
                <a:solidFill>
                  <a:schemeClr val="bg1"/>
                </a:solidFill>
              </a:rPr>
              <a:t>強度補強としてブルーシートをアルミ、膜材の下に挟み</a:t>
            </a:r>
            <a:r>
              <a:rPr kumimoji="1" lang="en-US" altLang="ja-JP" sz="2800" dirty="0" smtClean="0">
                <a:solidFill>
                  <a:schemeClr val="bg1"/>
                </a:solidFill>
              </a:rPr>
              <a:t>9</a:t>
            </a:r>
            <a:r>
              <a:rPr lang="ja-JP" altLang="en-US" sz="2800" dirty="0" smtClean="0">
                <a:solidFill>
                  <a:schemeClr val="bg1"/>
                </a:solidFill>
              </a:rPr>
              <a:t>月</a:t>
            </a:r>
            <a:r>
              <a:rPr lang="en-US" altLang="ja-JP" sz="2800" dirty="0" smtClean="0">
                <a:solidFill>
                  <a:schemeClr val="bg1"/>
                </a:solidFill>
              </a:rPr>
              <a:t>2</a:t>
            </a:r>
            <a:r>
              <a:rPr lang="ja-JP" altLang="en-US" sz="2800" dirty="0" smtClean="0">
                <a:solidFill>
                  <a:schemeClr val="bg1"/>
                </a:solidFill>
              </a:rPr>
              <a:t>日から測定を再開した。また、雨水の排水のために片側を</a:t>
            </a:r>
            <a:r>
              <a:rPr lang="en-US" altLang="ja-JP" sz="2800" dirty="0" smtClean="0">
                <a:solidFill>
                  <a:schemeClr val="bg1"/>
                </a:solidFill>
              </a:rPr>
              <a:t>50</a:t>
            </a:r>
            <a:r>
              <a:rPr lang="ja-JP" altLang="en-US" sz="2800" dirty="0" smtClean="0">
                <a:solidFill>
                  <a:schemeClr val="bg1"/>
                </a:solidFill>
              </a:rPr>
              <a:t>ｃｍ程度上げて、勾配をつけた。</a:t>
            </a:r>
            <a:endParaRPr kumimoji="1" lang="ja-JP" altLang="en-US" sz="2800" dirty="0">
              <a:solidFill>
                <a:schemeClr val="bg1"/>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8346" y="2782164"/>
            <a:ext cx="5115791" cy="383684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09" y="2775098"/>
            <a:ext cx="5116800" cy="3837600"/>
          </a:xfrm>
          <a:prstGeom prst="rect">
            <a:avLst/>
          </a:prstGeom>
        </p:spPr>
      </p:pic>
    </p:spTree>
    <p:extLst>
      <p:ext uri="{BB962C8B-B14F-4D97-AF65-F5344CB8AC3E}">
        <p14:creationId xmlns:p14="http://schemas.microsoft.com/office/powerpoint/2010/main" val="99341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15899" y="165100"/>
            <a:ext cx="5762625" cy="707886"/>
          </a:xfrm>
          <a:prstGeom prst="rect">
            <a:avLst/>
          </a:prstGeom>
          <a:noFill/>
        </p:spPr>
        <p:txBody>
          <a:bodyPr wrap="square" rtlCol="0">
            <a:spAutoFit/>
          </a:bodyPr>
          <a:lstStyle/>
          <a:p>
            <a:r>
              <a:rPr lang="ja-JP" altLang="en-US" sz="4000" dirty="0" smtClean="0">
                <a:solidFill>
                  <a:srgbClr val="FFFF00"/>
                </a:solidFill>
              </a:rPr>
              <a:t>日射遮蔽量</a:t>
            </a:r>
            <a:endParaRPr kumimoji="1" lang="ja-JP" altLang="en-US" sz="4000" dirty="0">
              <a:solidFill>
                <a:srgbClr val="FFFF00"/>
              </a:solidFill>
            </a:endParaRPr>
          </a:p>
        </p:txBody>
      </p:sp>
      <p:grpSp>
        <p:nvGrpSpPr>
          <p:cNvPr id="5" name="グループ化 4"/>
          <p:cNvGrpSpPr/>
          <p:nvPr/>
        </p:nvGrpSpPr>
        <p:grpSpPr>
          <a:xfrm>
            <a:off x="5758708" y="4977248"/>
            <a:ext cx="674584" cy="706582"/>
            <a:chOff x="3345873" y="2774373"/>
            <a:chExt cx="758536" cy="706582"/>
          </a:xfrm>
        </p:grpSpPr>
        <p:sp>
          <p:nvSpPr>
            <p:cNvPr id="3" name="円/楕円 2"/>
            <p:cNvSpPr/>
            <p:nvPr/>
          </p:nvSpPr>
          <p:spPr>
            <a:xfrm>
              <a:off x="3454978" y="2774373"/>
              <a:ext cx="540327"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345873" y="2919845"/>
              <a:ext cx="758536" cy="5611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1378528" y="5683827"/>
            <a:ext cx="9434945" cy="92479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71896" y="3844636"/>
            <a:ext cx="11648209" cy="187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71896" y="3612573"/>
            <a:ext cx="11648209" cy="18703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91386" y="923098"/>
            <a:ext cx="11559575" cy="1569660"/>
          </a:xfrm>
          <a:prstGeom prst="rect">
            <a:avLst/>
          </a:prstGeom>
          <a:noFill/>
        </p:spPr>
        <p:txBody>
          <a:bodyPr wrap="none" rtlCol="0">
            <a:spAutoFit/>
          </a:bodyPr>
          <a:lstStyle/>
          <a:p>
            <a:pPr algn="just"/>
            <a:r>
              <a:rPr kumimoji="1" lang="ja-JP" altLang="en-US" sz="3200" dirty="0" smtClean="0">
                <a:solidFill>
                  <a:schemeClr val="bg1"/>
                </a:solidFill>
              </a:rPr>
              <a:t>快晴の日に、日射計をアスファルト舗装面の中心に置き、</a:t>
            </a:r>
            <a:endParaRPr kumimoji="1" lang="en-US" altLang="ja-JP" sz="3200" dirty="0" smtClean="0">
              <a:solidFill>
                <a:schemeClr val="bg1"/>
              </a:solidFill>
            </a:endParaRPr>
          </a:p>
          <a:p>
            <a:pPr algn="just"/>
            <a:r>
              <a:rPr kumimoji="1" lang="ja-JP" altLang="en-US" sz="3200" dirty="0" smtClean="0">
                <a:solidFill>
                  <a:schemeClr val="bg1"/>
                </a:solidFill>
              </a:rPr>
              <a:t>遮蔽材</a:t>
            </a:r>
            <a:r>
              <a:rPr lang="ja-JP" altLang="en-US" sz="3200" dirty="0" smtClean="0">
                <a:solidFill>
                  <a:schemeClr val="bg1"/>
                </a:solidFill>
              </a:rPr>
              <a:t>（ブルーシートを挟んだもの）で遮蔽した場合としない場合を</a:t>
            </a:r>
            <a:endParaRPr lang="en-US" altLang="ja-JP" sz="3200" dirty="0" smtClean="0">
              <a:solidFill>
                <a:schemeClr val="bg1"/>
              </a:solidFill>
            </a:endParaRPr>
          </a:p>
          <a:p>
            <a:pPr algn="just"/>
            <a:r>
              <a:rPr lang="ja-JP" altLang="en-US" sz="3200" dirty="0" smtClean="0">
                <a:solidFill>
                  <a:schemeClr val="bg1"/>
                </a:solidFill>
              </a:rPr>
              <a:t>交互に行い求めた。</a:t>
            </a:r>
            <a:endParaRPr kumimoji="1" lang="ja-JP" altLang="en-US" sz="3200" dirty="0">
              <a:solidFill>
                <a:schemeClr val="bg1"/>
              </a:solidFill>
            </a:endParaRPr>
          </a:p>
        </p:txBody>
      </p:sp>
      <p:cxnSp>
        <p:nvCxnSpPr>
          <p:cNvPr id="12" name="直線コネクタ 11"/>
          <p:cNvCxnSpPr/>
          <p:nvPr/>
        </p:nvCxnSpPr>
        <p:spPr>
          <a:xfrm flipH="1">
            <a:off x="2317898" y="2945219"/>
            <a:ext cx="786809" cy="68048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115340" y="2700670"/>
            <a:ext cx="2281394" cy="523220"/>
          </a:xfrm>
          <a:prstGeom prst="rect">
            <a:avLst/>
          </a:prstGeom>
          <a:solidFill>
            <a:schemeClr val="bg1"/>
          </a:solidFill>
          <a:ln w="38100">
            <a:solidFill>
              <a:srgbClr val="FFC000"/>
            </a:solidFill>
          </a:ln>
        </p:spPr>
        <p:txBody>
          <a:bodyPr wrap="none" rtlCol="0">
            <a:spAutoFit/>
          </a:bodyPr>
          <a:lstStyle/>
          <a:p>
            <a:pPr algn="ctr"/>
            <a:r>
              <a:rPr kumimoji="1" lang="ja-JP" altLang="en-US" sz="2800" dirty="0" smtClean="0"/>
              <a:t>アルミ</a:t>
            </a:r>
            <a:r>
              <a:rPr kumimoji="1" lang="en-US" altLang="ja-JP" sz="2800" dirty="0" smtClean="0"/>
              <a:t>or</a:t>
            </a:r>
            <a:r>
              <a:rPr kumimoji="1" lang="ja-JP" altLang="en-US" sz="2800" dirty="0" smtClean="0"/>
              <a:t>テント</a:t>
            </a:r>
            <a:endParaRPr kumimoji="1" lang="ja-JP" altLang="en-US" sz="2800" dirty="0"/>
          </a:p>
        </p:txBody>
      </p:sp>
      <p:cxnSp>
        <p:nvCxnSpPr>
          <p:cNvPr id="14" name="直線コネクタ 13"/>
          <p:cNvCxnSpPr/>
          <p:nvPr/>
        </p:nvCxnSpPr>
        <p:spPr>
          <a:xfrm flipH="1" flipV="1">
            <a:off x="2296633" y="4040372"/>
            <a:ext cx="779721" cy="40758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086986" y="4203404"/>
            <a:ext cx="2281394" cy="523220"/>
          </a:xfrm>
          <a:prstGeom prst="rect">
            <a:avLst/>
          </a:prstGeom>
          <a:solidFill>
            <a:schemeClr val="bg1"/>
          </a:solidFill>
          <a:ln w="38100">
            <a:solidFill>
              <a:srgbClr val="FFC000"/>
            </a:solidFill>
          </a:ln>
        </p:spPr>
        <p:txBody>
          <a:bodyPr wrap="square" rtlCol="0">
            <a:spAutoFit/>
          </a:bodyPr>
          <a:lstStyle/>
          <a:p>
            <a:pPr algn="ctr"/>
            <a:r>
              <a:rPr kumimoji="1" lang="ja-JP" altLang="en-US" sz="2800" dirty="0" smtClean="0"/>
              <a:t>ブルーシート</a:t>
            </a:r>
            <a:endParaRPr kumimoji="1" lang="ja-JP" altLang="en-US" sz="2800" dirty="0"/>
          </a:p>
        </p:txBody>
      </p:sp>
      <p:cxnSp>
        <p:nvCxnSpPr>
          <p:cNvPr id="17" name="直線コネクタ 16"/>
          <p:cNvCxnSpPr>
            <a:endCxn id="4" idx="3"/>
          </p:cNvCxnSpPr>
          <p:nvPr/>
        </p:nvCxnSpPr>
        <p:spPr>
          <a:xfrm flipH="1">
            <a:off x="6433292" y="4908699"/>
            <a:ext cx="814570" cy="49457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258493" y="4664149"/>
            <a:ext cx="1321981" cy="523220"/>
          </a:xfrm>
          <a:prstGeom prst="rect">
            <a:avLst/>
          </a:prstGeom>
          <a:solidFill>
            <a:schemeClr val="bg1"/>
          </a:solidFill>
          <a:ln w="38100">
            <a:solidFill>
              <a:srgbClr val="FFC000"/>
            </a:solidFill>
          </a:ln>
        </p:spPr>
        <p:txBody>
          <a:bodyPr wrap="square" rtlCol="0">
            <a:spAutoFit/>
          </a:bodyPr>
          <a:lstStyle/>
          <a:p>
            <a:pPr algn="ctr"/>
            <a:r>
              <a:rPr kumimoji="1" lang="ja-JP" altLang="en-US" sz="2800" dirty="0" smtClean="0"/>
              <a:t>日射計</a:t>
            </a:r>
            <a:endParaRPr kumimoji="1" lang="ja-JP" altLang="en-US" sz="2800" dirty="0"/>
          </a:p>
        </p:txBody>
      </p:sp>
    </p:spTree>
    <p:extLst>
      <p:ext uri="{BB962C8B-B14F-4D97-AF65-F5344CB8AC3E}">
        <p14:creationId xmlns:p14="http://schemas.microsoft.com/office/powerpoint/2010/main" val="2029270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731" y="1354986"/>
            <a:ext cx="9048666" cy="5396689"/>
          </a:xfrm>
          <a:prstGeom prst="rect">
            <a:avLst/>
          </a:prstGeom>
        </p:spPr>
      </p:pic>
      <p:sp>
        <p:nvSpPr>
          <p:cNvPr id="3" name="正方形/長方形 2"/>
          <p:cNvSpPr/>
          <p:nvPr/>
        </p:nvSpPr>
        <p:spPr>
          <a:xfrm>
            <a:off x="1911927" y="4769427"/>
            <a:ext cx="1693718" cy="1506682"/>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15899" y="-5028"/>
            <a:ext cx="5629730" cy="707886"/>
          </a:xfrm>
          <a:prstGeom prst="rect">
            <a:avLst/>
          </a:prstGeom>
          <a:noFill/>
        </p:spPr>
        <p:txBody>
          <a:bodyPr wrap="square" rtlCol="0">
            <a:spAutoFit/>
          </a:bodyPr>
          <a:lstStyle/>
          <a:p>
            <a:r>
              <a:rPr kumimoji="1" lang="ja-JP" altLang="en-US" sz="4000" dirty="0" smtClean="0">
                <a:solidFill>
                  <a:srgbClr val="FFFF00"/>
                </a:solidFill>
              </a:rPr>
              <a:t>実験概要・実験ケース</a:t>
            </a:r>
            <a:endParaRPr kumimoji="1" lang="ja-JP" altLang="en-US" sz="4000" dirty="0">
              <a:solidFill>
                <a:srgbClr val="FFFF00"/>
              </a:solidFill>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87" y="1400896"/>
            <a:ext cx="1140666" cy="1140666"/>
          </a:xfrm>
          <a:prstGeom prst="rect">
            <a:avLst/>
          </a:prstGeom>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2607" y="90700"/>
            <a:ext cx="1506075" cy="1529981"/>
          </a:xfrm>
          <a:prstGeom prst="rect">
            <a:avLst/>
          </a:prstGeom>
        </p:spPr>
      </p:pic>
      <p:pic>
        <p:nvPicPr>
          <p:cNvPr id="25" name="図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9794" y="0"/>
            <a:ext cx="1709540" cy="1709540"/>
          </a:xfrm>
          <a:prstGeom prst="rect">
            <a:avLst/>
          </a:prstGeom>
        </p:spPr>
      </p:pic>
      <p:sp>
        <p:nvSpPr>
          <p:cNvPr id="38" name="テキスト ボックス 37"/>
          <p:cNvSpPr txBox="1"/>
          <p:nvPr/>
        </p:nvSpPr>
        <p:spPr>
          <a:xfrm>
            <a:off x="8430653" y="2174358"/>
            <a:ext cx="1826141" cy="584775"/>
          </a:xfrm>
          <a:prstGeom prst="rect">
            <a:avLst/>
          </a:prstGeom>
          <a:noFill/>
        </p:spPr>
        <p:txBody>
          <a:bodyPr wrap="none" rtlCol="0">
            <a:spAutoFit/>
          </a:bodyPr>
          <a:lstStyle/>
          <a:p>
            <a:r>
              <a:rPr kumimoji="1" lang="ja-JP" altLang="en-US" sz="3200" dirty="0" smtClean="0"/>
              <a:t>終日開放</a:t>
            </a:r>
            <a:endParaRPr kumimoji="1" lang="ja-JP" altLang="en-US" sz="3200" dirty="0"/>
          </a:p>
        </p:txBody>
      </p:sp>
      <p:sp>
        <p:nvSpPr>
          <p:cNvPr id="34" name="正方形/長方形 33"/>
          <p:cNvSpPr/>
          <p:nvPr/>
        </p:nvSpPr>
        <p:spPr>
          <a:xfrm>
            <a:off x="1746316" y="4501116"/>
            <a:ext cx="1967023" cy="1967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110908" y="5245798"/>
            <a:ext cx="1237839" cy="584775"/>
          </a:xfrm>
          <a:prstGeom prst="rect">
            <a:avLst/>
          </a:prstGeom>
          <a:noFill/>
        </p:spPr>
        <p:txBody>
          <a:bodyPr wrap="none" rtlCol="0">
            <a:spAutoFit/>
          </a:bodyPr>
          <a:lstStyle/>
          <a:p>
            <a:r>
              <a:rPr kumimoji="1" lang="ja-JP" altLang="en-US" sz="3200" dirty="0" smtClean="0"/>
              <a:t>アルミ</a:t>
            </a:r>
            <a:endParaRPr kumimoji="1" lang="ja-JP" altLang="en-US" sz="3200" dirty="0"/>
          </a:p>
        </p:txBody>
      </p:sp>
      <p:sp>
        <p:nvSpPr>
          <p:cNvPr id="33" name="正方形/長方形 32"/>
          <p:cNvSpPr/>
          <p:nvPr/>
        </p:nvSpPr>
        <p:spPr>
          <a:xfrm>
            <a:off x="5062407" y="4501116"/>
            <a:ext cx="1967023" cy="1967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5132848" y="4933185"/>
            <a:ext cx="1826141" cy="584775"/>
          </a:xfrm>
          <a:prstGeom prst="rect">
            <a:avLst/>
          </a:prstGeom>
          <a:noFill/>
        </p:spPr>
        <p:txBody>
          <a:bodyPr wrap="none" rtlCol="0">
            <a:spAutoFit/>
          </a:bodyPr>
          <a:lstStyle/>
          <a:p>
            <a:r>
              <a:rPr kumimoji="1" lang="ja-JP" altLang="en-US" sz="3200" dirty="0" smtClean="0"/>
              <a:t>終日遮蔽</a:t>
            </a:r>
            <a:endParaRPr kumimoji="1" lang="ja-JP" altLang="en-US" sz="3200" dirty="0"/>
          </a:p>
        </p:txBody>
      </p:sp>
      <p:sp>
        <p:nvSpPr>
          <p:cNvPr id="45" name="テキスト ボックス 44"/>
          <p:cNvSpPr txBox="1"/>
          <p:nvPr/>
        </p:nvSpPr>
        <p:spPr>
          <a:xfrm>
            <a:off x="5426999" y="5333678"/>
            <a:ext cx="1237839" cy="584775"/>
          </a:xfrm>
          <a:prstGeom prst="rect">
            <a:avLst/>
          </a:prstGeom>
          <a:noFill/>
        </p:spPr>
        <p:txBody>
          <a:bodyPr wrap="none" rtlCol="0">
            <a:spAutoFit/>
          </a:bodyPr>
          <a:lstStyle/>
          <a:p>
            <a:r>
              <a:rPr kumimoji="1" lang="ja-JP" altLang="en-US" sz="3200" dirty="0" smtClean="0"/>
              <a:t>アルミ</a:t>
            </a:r>
            <a:endParaRPr kumimoji="1" lang="ja-JP" altLang="en-US" sz="3200" dirty="0"/>
          </a:p>
        </p:txBody>
      </p:sp>
      <p:sp>
        <p:nvSpPr>
          <p:cNvPr id="32" name="正方形/長方形 31"/>
          <p:cNvSpPr/>
          <p:nvPr/>
        </p:nvSpPr>
        <p:spPr>
          <a:xfrm>
            <a:off x="8318205" y="4501116"/>
            <a:ext cx="1967023" cy="1967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8430653" y="4752753"/>
            <a:ext cx="1826141" cy="584775"/>
          </a:xfrm>
          <a:prstGeom prst="rect">
            <a:avLst/>
          </a:prstGeom>
          <a:noFill/>
        </p:spPr>
        <p:txBody>
          <a:bodyPr wrap="none" rtlCol="0">
            <a:spAutoFit/>
          </a:bodyPr>
          <a:lstStyle/>
          <a:p>
            <a:r>
              <a:rPr lang="ja-JP" altLang="en-US" sz="3200" dirty="0"/>
              <a:t>日中</a:t>
            </a:r>
            <a:r>
              <a:rPr kumimoji="1" lang="ja-JP" altLang="en-US" sz="3200" dirty="0" smtClean="0"/>
              <a:t>遮蔽</a:t>
            </a:r>
            <a:endParaRPr kumimoji="1" lang="ja-JP" altLang="en-US" sz="3200" dirty="0"/>
          </a:p>
        </p:txBody>
      </p:sp>
      <p:sp>
        <p:nvSpPr>
          <p:cNvPr id="46" name="テキスト ボックス 45"/>
          <p:cNvSpPr txBox="1"/>
          <p:nvPr/>
        </p:nvSpPr>
        <p:spPr>
          <a:xfrm>
            <a:off x="8724804" y="5188688"/>
            <a:ext cx="1237839" cy="584775"/>
          </a:xfrm>
          <a:prstGeom prst="rect">
            <a:avLst/>
          </a:prstGeom>
          <a:noFill/>
        </p:spPr>
        <p:txBody>
          <a:bodyPr wrap="none" rtlCol="0">
            <a:spAutoFit/>
          </a:bodyPr>
          <a:lstStyle/>
          <a:p>
            <a:r>
              <a:rPr kumimoji="1" lang="ja-JP" altLang="en-US" sz="3200" dirty="0" smtClean="0"/>
              <a:t>アルミ</a:t>
            </a:r>
            <a:endParaRPr kumimoji="1" lang="ja-JP" altLang="en-US" sz="3200" dirty="0"/>
          </a:p>
        </p:txBody>
      </p:sp>
      <p:sp>
        <p:nvSpPr>
          <p:cNvPr id="31" name="正方形/長方形 30"/>
          <p:cNvSpPr/>
          <p:nvPr/>
        </p:nvSpPr>
        <p:spPr>
          <a:xfrm>
            <a:off x="5062407" y="1594884"/>
            <a:ext cx="1967023" cy="1967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5132848" y="1995381"/>
            <a:ext cx="1826141" cy="584775"/>
          </a:xfrm>
          <a:prstGeom prst="rect">
            <a:avLst/>
          </a:prstGeom>
          <a:noFill/>
        </p:spPr>
        <p:txBody>
          <a:bodyPr wrap="none" rtlCol="0">
            <a:spAutoFit/>
          </a:bodyPr>
          <a:lstStyle/>
          <a:p>
            <a:pPr algn="just"/>
            <a:r>
              <a:rPr kumimoji="1" lang="ja-JP" altLang="en-US" sz="3200" dirty="0" smtClean="0"/>
              <a:t>終日遮蔽</a:t>
            </a:r>
            <a:endParaRPr kumimoji="1" lang="ja-JP" altLang="en-US" sz="3200" dirty="0"/>
          </a:p>
        </p:txBody>
      </p:sp>
      <p:sp>
        <p:nvSpPr>
          <p:cNvPr id="47" name="テキスト ボックス 46"/>
          <p:cNvSpPr txBox="1"/>
          <p:nvPr/>
        </p:nvSpPr>
        <p:spPr>
          <a:xfrm>
            <a:off x="5461463" y="2424228"/>
            <a:ext cx="1168910" cy="584775"/>
          </a:xfrm>
          <a:prstGeom prst="rect">
            <a:avLst/>
          </a:prstGeom>
          <a:noFill/>
        </p:spPr>
        <p:txBody>
          <a:bodyPr wrap="none" rtlCol="0">
            <a:spAutoFit/>
          </a:bodyPr>
          <a:lstStyle/>
          <a:p>
            <a:pPr algn="just"/>
            <a:r>
              <a:rPr kumimoji="1" lang="ja-JP" altLang="en-US" sz="3200" dirty="0" smtClean="0"/>
              <a:t>テント</a:t>
            </a:r>
            <a:endParaRPr kumimoji="1" lang="ja-JP" altLang="en-US" sz="3200" dirty="0"/>
          </a:p>
        </p:txBody>
      </p:sp>
      <p:sp>
        <p:nvSpPr>
          <p:cNvPr id="7" name="正方形/長方形 6"/>
          <p:cNvSpPr/>
          <p:nvPr/>
        </p:nvSpPr>
        <p:spPr>
          <a:xfrm>
            <a:off x="1746316" y="1594884"/>
            <a:ext cx="1967023" cy="1967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816757" y="1998924"/>
            <a:ext cx="1826141" cy="584775"/>
          </a:xfrm>
          <a:prstGeom prst="rect">
            <a:avLst/>
          </a:prstGeom>
          <a:noFill/>
        </p:spPr>
        <p:txBody>
          <a:bodyPr wrap="none" rtlCol="0">
            <a:spAutoFit/>
          </a:bodyPr>
          <a:lstStyle/>
          <a:p>
            <a:r>
              <a:rPr lang="ja-JP" altLang="en-US" sz="3200" dirty="0"/>
              <a:t>日中</a:t>
            </a:r>
            <a:r>
              <a:rPr kumimoji="1" lang="ja-JP" altLang="en-US" sz="3200" dirty="0" smtClean="0"/>
              <a:t>遮蔽</a:t>
            </a:r>
            <a:endParaRPr kumimoji="1" lang="ja-JP" altLang="en-US" sz="3200" dirty="0"/>
          </a:p>
        </p:txBody>
      </p:sp>
      <p:sp>
        <p:nvSpPr>
          <p:cNvPr id="48" name="テキスト ボックス 47"/>
          <p:cNvSpPr txBox="1"/>
          <p:nvPr/>
        </p:nvSpPr>
        <p:spPr>
          <a:xfrm>
            <a:off x="2145372" y="2371064"/>
            <a:ext cx="1168910" cy="584775"/>
          </a:xfrm>
          <a:prstGeom prst="rect">
            <a:avLst/>
          </a:prstGeom>
          <a:noFill/>
        </p:spPr>
        <p:txBody>
          <a:bodyPr wrap="none" rtlCol="0">
            <a:spAutoFit/>
          </a:bodyPr>
          <a:lstStyle/>
          <a:p>
            <a:r>
              <a:rPr kumimoji="1" lang="ja-JP" altLang="en-US" sz="3200" dirty="0" smtClean="0"/>
              <a:t>テント</a:t>
            </a:r>
            <a:endParaRPr kumimoji="1" lang="ja-JP" altLang="en-US" sz="3200" dirty="0"/>
          </a:p>
        </p:txBody>
      </p:sp>
      <p:grpSp>
        <p:nvGrpSpPr>
          <p:cNvPr id="100" name="グループ化 99"/>
          <p:cNvGrpSpPr/>
          <p:nvPr/>
        </p:nvGrpSpPr>
        <p:grpSpPr>
          <a:xfrm>
            <a:off x="1981196" y="1024270"/>
            <a:ext cx="9240486" cy="5259572"/>
            <a:chOff x="1938666" y="1024270"/>
            <a:chExt cx="9240486" cy="5259572"/>
          </a:xfrm>
        </p:grpSpPr>
        <p:grpSp>
          <p:nvGrpSpPr>
            <p:cNvPr id="61" name="グループ化 60"/>
            <p:cNvGrpSpPr/>
            <p:nvPr/>
          </p:nvGrpSpPr>
          <p:grpSpPr>
            <a:xfrm>
              <a:off x="10322441" y="1828800"/>
              <a:ext cx="382772" cy="4455042"/>
              <a:chOff x="10322441" y="1828800"/>
              <a:chExt cx="382772" cy="4455042"/>
            </a:xfrm>
          </p:grpSpPr>
          <p:cxnSp>
            <p:nvCxnSpPr>
              <p:cNvPr id="36" name="直線コネクタ 35"/>
              <p:cNvCxnSpPr/>
              <p:nvPr/>
            </p:nvCxnSpPr>
            <p:spPr>
              <a:xfrm>
                <a:off x="10322441" y="1828800"/>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0513827" y="1839433"/>
                <a:ext cx="0" cy="44444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0322441" y="3306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0322441" y="4830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10322441" y="6283842"/>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rot="16200000">
              <a:off x="7488868" y="-866557"/>
              <a:ext cx="382772" cy="4898070"/>
              <a:chOff x="10322441" y="1828800"/>
              <a:chExt cx="382772" cy="4455042"/>
            </a:xfrm>
          </p:grpSpPr>
          <p:cxnSp>
            <p:nvCxnSpPr>
              <p:cNvPr id="63" name="直線コネクタ 62"/>
              <p:cNvCxnSpPr/>
              <p:nvPr/>
            </p:nvCxnSpPr>
            <p:spPr>
              <a:xfrm>
                <a:off x="10322441" y="1828800"/>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0513827" y="1839433"/>
                <a:ext cx="0" cy="44444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10322441" y="3306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0322441" y="4830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0322441" y="6283842"/>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p:cNvGrpSpPr/>
            <p:nvPr/>
          </p:nvGrpSpPr>
          <p:grpSpPr>
            <a:xfrm rot="16200000">
              <a:off x="4196315" y="-866557"/>
              <a:ext cx="382772" cy="4898070"/>
              <a:chOff x="10322441" y="1828800"/>
              <a:chExt cx="382772" cy="4455042"/>
            </a:xfrm>
          </p:grpSpPr>
          <p:cxnSp>
            <p:nvCxnSpPr>
              <p:cNvPr id="69" name="直線コネクタ 68"/>
              <p:cNvCxnSpPr/>
              <p:nvPr/>
            </p:nvCxnSpPr>
            <p:spPr>
              <a:xfrm>
                <a:off x="10322441" y="1828800"/>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10513827" y="1839433"/>
                <a:ext cx="0" cy="44444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10322441" y="3306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10322441" y="48307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10322441" y="6283842"/>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p:cNvGrpSpPr/>
            <p:nvPr/>
          </p:nvGrpSpPr>
          <p:grpSpPr>
            <a:xfrm>
              <a:off x="2296629" y="1024270"/>
              <a:ext cx="7426670" cy="634393"/>
              <a:chOff x="2296629" y="1024270"/>
              <a:chExt cx="7426670" cy="634393"/>
            </a:xfrm>
          </p:grpSpPr>
          <p:sp>
            <p:nvSpPr>
              <p:cNvPr id="74" name="テキスト ボックス 73"/>
              <p:cNvSpPr txBox="1"/>
              <p:nvPr/>
            </p:nvSpPr>
            <p:spPr>
              <a:xfrm>
                <a:off x="2296629" y="1073888"/>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75" name="テキスト ボックス 74"/>
              <p:cNvSpPr txBox="1"/>
              <p:nvPr/>
            </p:nvSpPr>
            <p:spPr>
              <a:xfrm>
                <a:off x="3958852" y="1045535"/>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76" name="テキスト ボックス 75"/>
              <p:cNvSpPr txBox="1"/>
              <p:nvPr/>
            </p:nvSpPr>
            <p:spPr>
              <a:xfrm>
                <a:off x="5621075" y="1066800"/>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77" name="テキスト ボックス 76"/>
              <p:cNvSpPr txBox="1"/>
              <p:nvPr/>
            </p:nvSpPr>
            <p:spPr>
              <a:xfrm>
                <a:off x="7283298" y="1024270"/>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78" name="テキスト ボックス 77"/>
              <p:cNvSpPr txBox="1"/>
              <p:nvPr/>
            </p:nvSpPr>
            <p:spPr>
              <a:xfrm>
                <a:off x="8945522" y="1045535"/>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grpSp>
        <p:grpSp>
          <p:nvGrpSpPr>
            <p:cNvPr id="80" name="グループ化 79"/>
            <p:cNvGrpSpPr/>
            <p:nvPr/>
          </p:nvGrpSpPr>
          <p:grpSpPr>
            <a:xfrm rot="5400000">
              <a:off x="8821476" y="3714308"/>
              <a:ext cx="4102223" cy="613128"/>
              <a:chOff x="2296629" y="1045535"/>
              <a:chExt cx="4102223" cy="613128"/>
            </a:xfrm>
          </p:grpSpPr>
          <p:sp>
            <p:nvSpPr>
              <p:cNvPr id="81" name="テキスト ボックス 80"/>
              <p:cNvSpPr txBox="1"/>
              <p:nvPr/>
            </p:nvSpPr>
            <p:spPr>
              <a:xfrm>
                <a:off x="2296629" y="1073888"/>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82" name="テキスト ボックス 81"/>
              <p:cNvSpPr txBox="1"/>
              <p:nvPr/>
            </p:nvSpPr>
            <p:spPr>
              <a:xfrm>
                <a:off x="3958852" y="1045535"/>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sp>
            <p:nvSpPr>
              <p:cNvPr id="83" name="テキスト ボックス 82"/>
              <p:cNvSpPr txBox="1"/>
              <p:nvPr/>
            </p:nvSpPr>
            <p:spPr>
              <a:xfrm>
                <a:off x="5621075" y="1066800"/>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grpSp>
      </p:grpSp>
      <p:grpSp>
        <p:nvGrpSpPr>
          <p:cNvPr id="86" name="グループ化 85"/>
          <p:cNvGrpSpPr/>
          <p:nvPr/>
        </p:nvGrpSpPr>
        <p:grpSpPr>
          <a:xfrm>
            <a:off x="10357883" y="4533015"/>
            <a:ext cx="382772" cy="1935126"/>
            <a:chOff x="9822711" y="2286000"/>
            <a:chExt cx="382772" cy="1935126"/>
          </a:xfrm>
        </p:grpSpPr>
        <p:cxnSp>
          <p:nvCxnSpPr>
            <p:cNvPr id="87" name="直線コネクタ 86"/>
            <p:cNvCxnSpPr/>
            <p:nvPr/>
          </p:nvCxnSpPr>
          <p:spPr>
            <a:xfrm>
              <a:off x="9822711" y="2286000"/>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10014097" y="2296633"/>
              <a:ext cx="0" cy="19209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9822711" y="42211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テキスト ボックス 93"/>
          <p:cNvSpPr txBox="1"/>
          <p:nvPr/>
        </p:nvSpPr>
        <p:spPr>
          <a:xfrm rot="5400000">
            <a:off x="10480155" y="5146160"/>
            <a:ext cx="777777" cy="584775"/>
          </a:xfrm>
          <a:prstGeom prst="rect">
            <a:avLst/>
          </a:prstGeom>
          <a:noFill/>
        </p:spPr>
        <p:txBody>
          <a:bodyPr wrap="none" rtlCol="0">
            <a:spAutoFit/>
          </a:bodyPr>
          <a:lstStyle/>
          <a:p>
            <a:r>
              <a:rPr lang="en-US" altLang="ja-JP" sz="3200" dirty="0" smtClean="0">
                <a:solidFill>
                  <a:schemeClr val="bg1"/>
                </a:solidFill>
              </a:rPr>
              <a:t>4</a:t>
            </a:r>
            <a:r>
              <a:rPr lang="ja-JP" altLang="en-US" sz="3200" dirty="0">
                <a:solidFill>
                  <a:schemeClr val="bg1"/>
                </a:solidFill>
              </a:rPr>
              <a:t>ｍ</a:t>
            </a:r>
            <a:endParaRPr kumimoji="1" lang="ja-JP" altLang="en-US" sz="3200" dirty="0">
              <a:solidFill>
                <a:schemeClr val="bg1"/>
              </a:solidFill>
            </a:endParaRPr>
          </a:p>
        </p:txBody>
      </p:sp>
      <p:grpSp>
        <p:nvGrpSpPr>
          <p:cNvPr id="95" name="グループ化 94"/>
          <p:cNvGrpSpPr/>
          <p:nvPr/>
        </p:nvGrpSpPr>
        <p:grpSpPr>
          <a:xfrm rot="16200000">
            <a:off x="9128050" y="3260652"/>
            <a:ext cx="382772" cy="1935126"/>
            <a:chOff x="9822711" y="2286000"/>
            <a:chExt cx="382772" cy="1935126"/>
          </a:xfrm>
        </p:grpSpPr>
        <p:cxnSp>
          <p:nvCxnSpPr>
            <p:cNvPr id="96" name="直線コネクタ 95"/>
            <p:cNvCxnSpPr/>
            <p:nvPr/>
          </p:nvCxnSpPr>
          <p:spPr>
            <a:xfrm>
              <a:off x="9822711" y="2286000"/>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0014097" y="2296633"/>
              <a:ext cx="0" cy="19209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9822711" y="422112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9" name="テキスト ボックス 98"/>
          <p:cNvSpPr txBox="1"/>
          <p:nvPr/>
        </p:nvSpPr>
        <p:spPr>
          <a:xfrm>
            <a:off x="8910081" y="3703676"/>
            <a:ext cx="777777" cy="584775"/>
          </a:xfrm>
          <a:prstGeom prst="rect">
            <a:avLst/>
          </a:prstGeom>
          <a:noFill/>
        </p:spPr>
        <p:txBody>
          <a:bodyPr wrap="none" rtlCol="0">
            <a:spAutoFit/>
          </a:bodyPr>
          <a:lstStyle/>
          <a:p>
            <a:r>
              <a:rPr lang="en-US" altLang="ja-JP" sz="3200" dirty="0" smtClean="0">
                <a:solidFill>
                  <a:schemeClr val="bg1"/>
                </a:solidFill>
              </a:rPr>
              <a:t>4</a:t>
            </a:r>
            <a:r>
              <a:rPr lang="ja-JP" altLang="en-US" sz="3200" dirty="0">
                <a:solidFill>
                  <a:schemeClr val="bg1"/>
                </a:solidFill>
              </a:rPr>
              <a:t>ｍ</a:t>
            </a:r>
            <a:endParaRPr kumimoji="1" lang="ja-JP" altLang="en-US" sz="3200" dirty="0">
              <a:solidFill>
                <a:schemeClr val="bg1"/>
              </a:solidFill>
            </a:endParaRPr>
          </a:p>
        </p:txBody>
      </p:sp>
      <p:grpSp>
        <p:nvGrpSpPr>
          <p:cNvPr id="109" name="グループ化 108"/>
          <p:cNvGrpSpPr/>
          <p:nvPr/>
        </p:nvGrpSpPr>
        <p:grpSpPr>
          <a:xfrm>
            <a:off x="10347251" y="1821713"/>
            <a:ext cx="817725" cy="1477926"/>
            <a:chOff x="7221279" y="2044996"/>
            <a:chExt cx="817725" cy="1477926"/>
          </a:xfrm>
        </p:grpSpPr>
        <p:cxnSp>
          <p:nvCxnSpPr>
            <p:cNvPr id="104" name="直線コネクタ 103"/>
            <p:cNvCxnSpPr/>
            <p:nvPr/>
          </p:nvCxnSpPr>
          <p:spPr>
            <a:xfrm>
              <a:off x="7221279" y="2044996"/>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7412665" y="2055629"/>
              <a:ext cx="0" cy="1453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7221279" y="3522922"/>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rot="5400000">
              <a:off x="7357728" y="2452578"/>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grpSp>
      <p:grpSp>
        <p:nvGrpSpPr>
          <p:cNvPr id="110" name="グループ化 109"/>
          <p:cNvGrpSpPr/>
          <p:nvPr/>
        </p:nvGrpSpPr>
        <p:grpSpPr>
          <a:xfrm rot="16200000">
            <a:off x="8926524" y="544035"/>
            <a:ext cx="817725" cy="1616149"/>
            <a:chOff x="7221279" y="1912578"/>
            <a:chExt cx="817725" cy="1616149"/>
          </a:xfrm>
        </p:grpSpPr>
        <p:cxnSp>
          <p:nvCxnSpPr>
            <p:cNvPr id="111" name="直線コネクタ 110"/>
            <p:cNvCxnSpPr/>
            <p:nvPr/>
          </p:nvCxnSpPr>
          <p:spPr>
            <a:xfrm>
              <a:off x="7221279" y="1917405"/>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5400000">
              <a:off x="6604593" y="2720653"/>
              <a:ext cx="16161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7221279" y="3522922"/>
              <a:ext cx="382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p:cNvSpPr txBox="1"/>
            <p:nvPr/>
          </p:nvSpPr>
          <p:spPr>
            <a:xfrm rot="5400000">
              <a:off x="7357728" y="2452578"/>
              <a:ext cx="777777" cy="584775"/>
            </a:xfrm>
            <a:prstGeom prst="rect">
              <a:avLst/>
            </a:prstGeom>
            <a:noFill/>
          </p:spPr>
          <p:txBody>
            <a:bodyPr wrap="none" rtlCol="0">
              <a:spAutoFit/>
            </a:bodyPr>
            <a:lstStyle/>
            <a:p>
              <a:r>
                <a:rPr kumimoji="1" lang="en-US" altLang="ja-JP" sz="3200" dirty="0" smtClean="0">
                  <a:solidFill>
                    <a:schemeClr val="bg1"/>
                  </a:solidFill>
                </a:rPr>
                <a:t>3</a:t>
              </a:r>
              <a:r>
                <a:rPr kumimoji="1" lang="ja-JP" altLang="en-US" sz="3200" dirty="0" smtClean="0">
                  <a:solidFill>
                    <a:schemeClr val="bg1"/>
                  </a:solidFill>
                </a:rPr>
                <a:t>ｍ</a:t>
              </a:r>
              <a:endParaRPr kumimoji="1" lang="ja-JP" altLang="en-US" sz="3200" dirty="0">
                <a:solidFill>
                  <a:schemeClr val="bg1"/>
                </a:solidFill>
              </a:endParaRPr>
            </a:p>
          </p:txBody>
        </p:sp>
      </p:grpSp>
      <p:sp>
        <p:nvSpPr>
          <p:cNvPr id="84" name="テキスト ボックス 83"/>
          <p:cNvSpPr txBox="1"/>
          <p:nvPr/>
        </p:nvSpPr>
        <p:spPr>
          <a:xfrm>
            <a:off x="2227126" y="5664415"/>
            <a:ext cx="1005403" cy="584775"/>
          </a:xfrm>
          <a:prstGeom prst="rect">
            <a:avLst/>
          </a:prstGeom>
          <a:noFill/>
        </p:spPr>
        <p:txBody>
          <a:bodyPr wrap="none" rtlCol="0">
            <a:spAutoFit/>
          </a:bodyPr>
          <a:lstStyle/>
          <a:p>
            <a:r>
              <a:rPr kumimoji="1" lang="ja-JP" altLang="en-US" sz="3200" dirty="0" smtClean="0"/>
              <a:t>打水</a:t>
            </a:r>
            <a:endParaRPr kumimoji="1" lang="ja-JP" altLang="en-US" sz="3200" dirty="0"/>
          </a:p>
        </p:txBody>
      </p:sp>
      <p:sp>
        <p:nvSpPr>
          <p:cNvPr id="43" name="テキスト ボックス 42"/>
          <p:cNvSpPr txBox="1"/>
          <p:nvPr/>
        </p:nvSpPr>
        <p:spPr>
          <a:xfrm>
            <a:off x="1816757" y="4827181"/>
            <a:ext cx="1826141" cy="584775"/>
          </a:xfrm>
          <a:prstGeom prst="rect">
            <a:avLst/>
          </a:prstGeom>
          <a:noFill/>
        </p:spPr>
        <p:txBody>
          <a:bodyPr wrap="none" rtlCol="0">
            <a:spAutoFit/>
          </a:bodyPr>
          <a:lstStyle/>
          <a:p>
            <a:r>
              <a:rPr lang="ja-JP" altLang="en-US" sz="3200" dirty="0"/>
              <a:t>日中</a:t>
            </a:r>
            <a:r>
              <a:rPr kumimoji="1" lang="ja-JP" altLang="en-US" sz="3200" dirty="0" smtClean="0"/>
              <a:t>遮蔽</a:t>
            </a:r>
            <a:endParaRPr kumimoji="1" lang="ja-JP" altLang="en-US" sz="3200" dirty="0"/>
          </a:p>
        </p:txBody>
      </p:sp>
    </p:spTree>
    <p:extLst>
      <p:ext uri="{BB962C8B-B14F-4D97-AF65-F5344CB8AC3E}">
        <p14:creationId xmlns:p14="http://schemas.microsoft.com/office/powerpoint/2010/main" val="307141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animEffect transition="in" filter="fade">
                                      <p:cBhvr>
                                        <p:cTn id="9" dur="500"/>
                                        <p:tgtEl>
                                          <p:spTgt spid="109"/>
                                        </p:tgtEl>
                                      </p:cBhvr>
                                    </p:animEffect>
                                  </p:childTnLst>
                                </p:cTn>
                              </p:par>
                              <p:par>
                                <p:cTn id="10" presetID="10"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par>
                                <p:cTn id="18" presetID="10" presetClass="entr" presetSubtype="0" fill="hold" nodeType="with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par>
                                <p:cTn id="24" presetID="10" presetClass="entr" presetSubtype="0"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xit" presetSubtype="0" fill="hold" grpId="1"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4"/>
                                        </p:tgtEl>
                                      </p:cBhvr>
                                    </p:animEffect>
                                    <p:set>
                                      <p:cBhvr>
                                        <p:cTn id="85" dur="1" fill="hold">
                                          <p:stCondLst>
                                            <p:cond delay="499"/>
                                          </p:stCondLst>
                                        </p:cTn>
                                        <p:tgtEl>
                                          <p:spTgt spid="3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wipe(down)">
                                      <p:cBhvr>
                                        <p:cTn id="90" dur="500"/>
                                        <p:tgtEl>
                                          <p:spTgt spid="8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00"/>
                                        <p:tgtEl>
                                          <p:spTgt spid="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500"/>
                                        <p:tgtEl>
                                          <p:spTgt spid="7"/>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4" grpId="1" animBg="1"/>
      <p:bldP spid="34" grpId="2" animBg="1"/>
      <p:bldP spid="44" grpId="0"/>
      <p:bldP spid="33" grpId="0" animBg="1"/>
      <p:bldP spid="39" grpId="0"/>
      <p:bldP spid="45" grpId="0"/>
      <p:bldP spid="32" grpId="0" animBg="1"/>
      <p:bldP spid="32" grpId="1" animBg="1"/>
      <p:bldP spid="32" grpId="2" animBg="1"/>
      <p:bldP spid="41" grpId="0"/>
      <p:bldP spid="46" grpId="0"/>
      <p:bldP spid="31" grpId="0" animBg="1"/>
      <p:bldP spid="40" grpId="0"/>
      <p:bldP spid="47" grpId="0"/>
      <p:bldP spid="7" grpId="0" animBg="1"/>
      <p:bldP spid="7" grpId="1" animBg="1"/>
      <p:bldP spid="7" grpId="2" animBg="1"/>
      <p:bldP spid="42" grpId="0"/>
      <p:bldP spid="48" grpId="0"/>
      <p:bldP spid="94" grpId="0"/>
      <p:bldP spid="99" grpId="0"/>
      <p:bldP spid="84" grpId="0"/>
      <p:bldP spid="4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8329</TotalTime>
  <Words>902</Words>
  <Application>Microsoft Office PowerPoint</Application>
  <PresentationFormat>ワイド画面</PresentationFormat>
  <Paragraphs>170</Paragraphs>
  <Slides>14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ＭＳ Ｐゴシック</vt:lpstr>
      <vt:lpstr>Arial</vt:lpstr>
      <vt:lpstr>Calibri</vt:lpstr>
      <vt:lpstr>Calibri Light</vt:lpstr>
      <vt:lpstr>Office テーマ</vt:lpstr>
      <vt:lpstr>アスファルト舗装面の蓄冷実験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日本工業大学(OVS-ES)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アスファルト舗装面の蓄冷実験</dc:title>
  <dc:creator>成田研究室</dc:creator>
  <cp:lastModifiedBy>成田研究室</cp:lastModifiedBy>
  <cp:revision>263</cp:revision>
  <dcterms:created xsi:type="dcterms:W3CDTF">2014-12-19T10:21:51Z</dcterms:created>
  <dcterms:modified xsi:type="dcterms:W3CDTF">2015-02-10T09:30:54Z</dcterms:modified>
</cp:coreProperties>
</file>