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96" r:id="rId6"/>
    <p:sldId id="297" r:id="rId7"/>
    <p:sldId id="279" r:id="rId8"/>
    <p:sldId id="283" r:id="rId9"/>
    <p:sldId id="291" r:id="rId10"/>
    <p:sldId id="290" r:id="rId11"/>
    <p:sldId id="288" r:id="rId12"/>
    <p:sldId id="267" r:id="rId13"/>
    <p:sldId id="292" r:id="rId14"/>
    <p:sldId id="293" r:id="rId15"/>
    <p:sldId id="270" r:id="rId16"/>
    <p:sldId id="294" r:id="rId17"/>
    <p:sldId id="295" r:id="rId18"/>
    <p:sldId id="272" r:id="rId19"/>
    <p:sldId id="273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CC"/>
    <a:srgbClr val="66FF99"/>
    <a:srgbClr val="FF6600"/>
    <a:srgbClr val="663300"/>
    <a:srgbClr val="0099FF"/>
    <a:srgbClr val="FFFFCC"/>
    <a:srgbClr val="FF33CC"/>
    <a:srgbClr val="FC52CB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2166" autoAdjust="0"/>
  </p:normalViewPr>
  <p:slideViewPr>
    <p:cSldViewPr snapToGrid="0">
      <p:cViewPr varScale="1">
        <p:scale>
          <a:sx n="99" d="100"/>
          <a:sy n="99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3DE88-5416-4643-A951-71174D8D77A8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AE04-EFF9-494D-BD4F-3EC59A9F7A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93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1AE04-EFF9-494D-BD4F-3EC59A9F7A6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88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1AE04-EFF9-494D-BD4F-3EC59A9F7A6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02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1AE04-EFF9-494D-BD4F-3EC59A9F7A6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816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1AE04-EFF9-494D-BD4F-3EC59A9F7A6F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13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96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27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06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31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50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77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9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8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2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45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556A8-EFD6-4409-B1B5-7818E0C6E150}" type="datetimeFigureOut">
              <a:rPr kumimoji="1" lang="ja-JP" altLang="en-US" smtClean="0"/>
              <a:t>2015/2/7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66A2-111D-45B7-BA86-BB5D12E38F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82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71550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FF00"/>
                </a:solidFill>
              </a:rPr>
              <a:t>江古田の森の冷気形成と周辺市街地への影響</a:t>
            </a:r>
            <a:endParaRPr kumimoji="1" lang="ja-JP" altLang="en-US" sz="4400" dirty="0">
              <a:solidFill>
                <a:srgbClr val="FFFF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6104891"/>
            <a:ext cx="9144000" cy="767079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solidFill>
                  <a:schemeClr val="bg1"/>
                </a:solidFill>
              </a:rPr>
              <a:t>1113142 </a:t>
            </a:r>
            <a:r>
              <a:rPr kumimoji="1" lang="ja-JP" altLang="en-US" sz="4000" dirty="0" smtClean="0">
                <a:solidFill>
                  <a:schemeClr val="bg1"/>
                </a:solidFill>
              </a:rPr>
              <a:t>奥田健太　</a:t>
            </a:r>
            <a:r>
              <a:rPr kumimoji="1" lang="en-US" altLang="ja-JP" sz="4000" dirty="0" smtClean="0">
                <a:solidFill>
                  <a:schemeClr val="bg1"/>
                </a:solidFill>
              </a:rPr>
              <a:t>1113245 </a:t>
            </a:r>
            <a:r>
              <a:rPr kumimoji="1" lang="ja-JP" altLang="en-US" sz="4000" dirty="0" smtClean="0">
                <a:solidFill>
                  <a:schemeClr val="bg1"/>
                </a:solidFill>
              </a:rPr>
              <a:t>杉浦健太郎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5268" b="9584"/>
          <a:stretch/>
        </p:blipFill>
        <p:spPr>
          <a:xfrm>
            <a:off x="2067989" y="1028906"/>
            <a:ext cx="8056022" cy="50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93" y="846108"/>
            <a:ext cx="5097553" cy="591664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1282" y="2395305"/>
            <a:ext cx="4389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冷気形成</a:t>
            </a:r>
            <a:r>
              <a:rPr lang="ja-JP" altLang="en-US" sz="3200" dirty="0" smtClean="0">
                <a:solidFill>
                  <a:prstClr val="white"/>
                </a:solidFill>
              </a:rPr>
              <a:t>は</a:t>
            </a:r>
            <a:r>
              <a:rPr lang="ja-JP" altLang="en-US" sz="3200" dirty="0" smtClean="0">
                <a:solidFill>
                  <a:srgbClr val="FFFF00"/>
                </a:solidFill>
              </a:rPr>
              <a:t>公園西側</a:t>
            </a:r>
            <a:r>
              <a:rPr lang="ja-JP" altLang="en-US" sz="3200" dirty="0" smtClean="0">
                <a:solidFill>
                  <a:prstClr val="white"/>
                </a:solidFill>
              </a:rPr>
              <a:t>と</a:t>
            </a:r>
            <a:r>
              <a:rPr lang="ja-JP" altLang="en-US" sz="3200" dirty="0" smtClean="0">
                <a:solidFill>
                  <a:srgbClr val="FFFF00"/>
                </a:solidFill>
              </a:rPr>
              <a:t>中央部分</a:t>
            </a:r>
            <a:r>
              <a:rPr lang="ja-JP" altLang="en-US" sz="3200" dirty="0" smtClean="0">
                <a:solidFill>
                  <a:prstClr val="white"/>
                </a:solidFill>
              </a:rPr>
              <a:t>から</a:t>
            </a:r>
            <a:r>
              <a:rPr lang="ja-JP" altLang="en-US" sz="3200" dirty="0" smtClean="0">
                <a:solidFill>
                  <a:srgbClr val="FFFF00"/>
                </a:solidFill>
              </a:rPr>
              <a:t>始まる</a:t>
            </a:r>
            <a:r>
              <a:rPr lang="ja-JP" altLang="en-US" sz="3200" dirty="0" smtClean="0">
                <a:solidFill>
                  <a:prstClr val="white"/>
                </a:solidFill>
              </a:rPr>
              <a:t>。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282" y="3587570"/>
            <a:ext cx="505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公園内の冷気層</a:t>
            </a:r>
            <a:r>
              <a:rPr lang="ja-JP" altLang="en-US" sz="3200" dirty="0" smtClean="0">
                <a:solidFill>
                  <a:prstClr val="white"/>
                </a:solidFill>
              </a:rPr>
              <a:t>が</a:t>
            </a:r>
            <a:r>
              <a:rPr lang="ja-JP" altLang="en-US" sz="3200" dirty="0" smtClean="0">
                <a:solidFill>
                  <a:srgbClr val="FFFF00"/>
                </a:solidFill>
              </a:rPr>
              <a:t>厚くなる。</a:t>
            </a:r>
            <a:r>
              <a:rPr lang="ja-JP" altLang="en-US" sz="3200" dirty="0" smtClean="0">
                <a:solidFill>
                  <a:prstClr val="white"/>
                </a:solidFill>
              </a:rPr>
              <a:t>公園</a:t>
            </a:r>
            <a:r>
              <a:rPr lang="ja-JP" altLang="en-US" sz="3200" dirty="0">
                <a:solidFill>
                  <a:prstClr val="white"/>
                </a:solidFill>
              </a:rPr>
              <a:t>の境界付近</a:t>
            </a:r>
            <a:r>
              <a:rPr lang="ja-JP" altLang="en-US" sz="3200" dirty="0" smtClean="0">
                <a:solidFill>
                  <a:prstClr val="white"/>
                </a:solidFill>
              </a:rPr>
              <a:t>で風が外側を向く。</a:t>
            </a:r>
            <a:endParaRPr lang="en-US" altLang="ja-JP" sz="3200" dirty="0" smtClean="0">
              <a:solidFill>
                <a:prstClr val="white"/>
              </a:solidFill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-9525" y="-10301"/>
            <a:ext cx="11464646" cy="107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典型例から見る冷気形成</a:t>
            </a:r>
            <a:r>
              <a:rPr lang="ja-JP" altLang="en-US" dirty="0">
                <a:solidFill>
                  <a:srgbClr val="FFFF00"/>
                </a:solidFill>
              </a:rPr>
              <a:t>過程</a:t>
            </a: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78909" y="1259013"/>
            <a:ext cx="639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上空より</a:t>
            </a:r>
            <a:r>
              <a:rPr lang="ja-JP" altLang="en-US" sz="2400" dirty="0">
                <a:solidFill>
                  <a:prstClr val="white"/>
                </a:solidFill>
              </a:rPr>
              <a:t>、</a:t>
            </a:r>
            <a:r>
              <a:rPr lang="ja-JP" altLang="en-US" sz="2400" dirty="0" smtClean="0">
                <a:solidFill>
                  <a:prstClr val="white"/>
                </a:solidFill>
              </a:rPr>
              <a:t>地表面の気温差が高いと</a:t>
            </a:r>
            <a:r>
              <a:rPr lang="ja-JP" altLang="en-US" sz="2400" dirty="0" smtClean="0">
                <a:solidFill>
                  <a:srgbClr val="FF0000"/>
                </a:solidFill>
              </a:rPr>
              <a:t>●</a:t>
            </a:r>
            <a:r>
              <a:rPr lang="ja-JP" altLang="en-US" sz="2400" dirty="0" smtClean="0">
                <a:solidFill>
                  <a:prstClr val="white"/>
                </a:solidFill>
              </a:rPr>
              <a:t>、低いと</a:t>
            </a:r>
            <a:r>
              <a:rPr lang="ja-JP" altLang="en-US" sz="2400" dirty="0" smtClean="0">
                <a:solidFill>
                  <a:srgbClr val="0099FF"/>
                </a:solidFill>
              </a:rPr>
              <a:t>●</a:t>
            </a:r>
            <a:r>
              <a:rPr lang="ja-JP" altLang="en-US" sz="2400" dirty="0">
                <a:solidFill>
                  <a:prstClr val="white"/>
                </a:solidFill>
              </a:rPr>
              <a:t>上空</a:t>
            </a:r>
            <a:r>
              <a:rPr lang="ja-JP" altLang="en-US" sz="2400" dirty="0" smtClean="0">
                <a:solidFill>
                  <a:prstClr val="white"/>
                </a:solidFill>
              </a:rPr>
              <a:t>の風向を　　、風速を矢印の長さで表す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280" name="テキスト ボックス 279"/>
          <p:cNvSpPr txBox="1"/>
          <p:nvPr/>
        </p:nvSpPr>
        <p:spPr>
          <a:xfrm>
            <a:off x="7752687" y="296043"/>
            <a:ext cx="2999672" cy="461665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２０</a:t>
            </a:r>
            <a:r>
              <a:rPr lang="ja-JP" altLang="en-US" sz="2400" dirty="0" smtClean="0">
                <a:solidFill>
                  <a:srgbClr val="FFFF00"/>
                </a:solidFill>
              </a:rPr>
              <a:t>：３０～２１：００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73" name="風向きの説明"/>
          <p:cNvGrpSpPr/>
          <p:nvPr/>
        </p:nvGrpSpPr>
        <p:grpSpPr>
          <a:xfrm>
            <a:off x="7937789" y="2072139"/>
            <a:ext cx="3922631" cy="2500789"/>
            <a:chOff x="7532490" y="1837839"/>
            <a:chExt cx="3922631" cy="2500789"/>
          </a:xfrm>
        </p:grpSpPr>
        <p:sp>
          <p:nvSpPr>
            <p:cNvPr id="71" name="円/楕円 70"/>
            <p:cNvSpPr/>
            <p:nvPr/>
          </p:nvSpPr>
          <p:spPr>
            <a:xfrm>
              <a:off x="8538210" y="2194560"/>
              <a:ext cx="388757" cy="336213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円/楕円 324"/>
            <p:cNvSpPr/>
            <p:nvPr/>
          </p:nvSpPr>
          <p:spPr>
            <a:xfrm>
              <a:off x="9035139" y="2617081"/>
              <a:ext cx="388757" cy="336213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6" name="円/楕円 325"/>
            <p:cNvSpPr/>
            <p:nvPr/>
          </p:nvSpPr>
          <p:spPr>
            <a:xfrm>
              <a:off x="9564397" y="4002415"/>
              <a:ext cx="388757" cy="336213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7" name="円/楕円 326"/>
            <p:cNvSpPr/>
            <p:nvPr/>
          </p:nvSpPr>
          <p:spPr>
            <a:xfrm>
              <a:off x="7532490" y="3345085"/>
              <a:ext cx="388757" cy="336213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9675424" y="1837839"/>
              <a:ext cx="1779697" cy="646331"/>
            </a:xfrm>
            <a:prstGeom prst="rect">
              <a:avLst/>
            </a:prstGeom>
            <a:solidFill>
              <a:srgbClr val="002060"/>
            </a:solidFill>
            <a:ln w="254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境界付近で外側を向き出す</a:t>
              </a: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方位"/>
          <p:cNvGrpSpPr/>
          <p:nvPr/>
        </p:nvGrpSpPr>
        <p:grpSpPr>
          <a:xfrm>
            <a:off x="7179014" y="4957682"/>
            <a:ext cx="806400" cy="1395239"/>
            <a:chOff x="6942469" y="5332789"/>
            <a:chExt cx="806400" cy="1395239"/>
          </a:xfrm>
        </p:grpSpPr>
        <p:pic>
          <p:nvPicPr>
            <p:cNvPr id="259" name="図 2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260" name="二等辺三角形 259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テキスト ボックス 260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prstClr val="black"/>
                  </a:solidFill>
                </a:rPr>
                <a:t>N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上矢印 18"/>
          <p:cNvSpPr/>
          <p:nvPr/>
        </p:nvSpPr>
        <p:spPr>
          <a:xfrm>
            <a:off x="2312630" y="1664463"/>
            <a:ext cx="360000" cy="360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083" y="844432"/>
            <a:ext cx="5097553" cy="59183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1282" y="2395305"/>
            <a:ext cx="4389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冷気形成</a:t>
            </a:r>
            <a:r>
              <a:rPr lang="ja-JP" altLang="en-US" sz="3200" dirty="0" smtClean="0">
                <a:solidFill>
                  <a:prstClr val="white"/>
                </a:solidFill>
              </a:rPr>
              <a:t>は</a:t>
            </a:r>
            <a:r>
              <a:rPr lang="ja-JP" altLang="en-US" sz="3200" dirty="0" smtClean="0">
                <a:solidFill>
                  <a:srgbClr val="FFFF00"/>
                </a:solidFill>
              </a:rPr>
              <a:t>公園西側</a:t>
            </a:r>
            <a:r>
              <a:rPr lang="ja-JP" altLang="en-US" sz="3200" dirty="0" smtClean="0">
                <a:solidFill>
                  <a:prstClr val="white"/>
                </a:solidFill>
              </a:rPr>
              <a:t>と</a:t>
            </a:r>
            <a:r>
              <a:rPr lang="ja-JP" altLang="en-US" sz="3200" dirty="0" smtClean="0">
                <a:solidFill>
                  <a:srgbClr val="FFFF00"/>
                </a:solidFill>
              </a:rPr>
              <a:t>中央部分</a:t>
            </a:r>
            <a:r>
              <a:rPr lang="ja-JP" altLang="en-US" sz="3200" dirty="0" smtClean="0">
                <a:solidFill>
                  <a:prstClr val="white"/>
                </a:solidFill>
              </a:rPr>
              <a:t>から</a:t>
            </a:r>
            <a:r>
              <a:rPr lang="ja-JP" altLang="en-US" sz="3200" dirty="0" smtClean="0">
                <a:solidFill>
                  <a:srgbClr val="FFFF00"/>
                </a:solidFill>
              </a:rPr>
              <a:t>始まる</a:t>
            </a:r>
            <a:r>
              <a:rPr lang="ja-JP" altLang="en-US" sz="3200" dirty="0" smtClean="0">
                <a:solidFill>
                  <a:prstClr val="white"/>
                </a:solidFill>
              </a:rPr>
              <a:t>。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282" y="3587570"/>
            <a:ext cx="505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公園内の冷気層</a:t>
            </a:r>
            <a:r>
              <a:rPr lang="ja-JP" altLang="en-US" sz="3200" dirty="0" smtClean="0">
                <a:solidFill>
                  <a:prstClr val="white"/>
                </a:solidFill>
              </a:rPr>
              <a:t>が</a:t>
            </a:r>
            <a:r>
              <a:rPr lang="ja-JP" altLang="en-US" sz="3200" dirty="0" smtClean="0">
                <a:solidFill>
                  <a:srgbClr val="FFFF00"/>
                </a:solidFill>
              </a:rPr>
              <a:t>厚くなる。</a:t>
            </a:r>
            <a:r>
              <a:rPr lang="ja-JP" altLang="en-US" sz="3200" dirty="0" smtClean="0">
                <a:solidFill>
                  <a:prstClr val="white"/>
                </a:solidFill>
              </a:rPr>
              <a:t>公園</a:t>
            </a:r>
            <a:r>
              <a:rPr lang="ja-JP" altLang="en-US" sz="3200" dirty="0">
                <a:solidFill>
                  <a:prstClr val="white"/>
                </a:solidFill>
              </a:rPr>
              <a:t>の境界付近</a:t>
            </a:r>
            <a:r>
              <a:rPr lang="ja-JP" altLang="en-US" sz="3200" dirty="0" smtClean="0">
                <a:solidFill>
                  <a:prstClr val="white"/>
                </a:solidFill>
              </a:rPr>
              <a:t>で風が外側を向く。</a:t>
            </a:r>
            <a:endParaRPr lang="en-US" altLang="ja-JP" sz="3200" dirty="0" smtClean="0">
              <a:solidFill>
                <a:prstClr val="white"/>
              </a:solidFill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-9525" y="-10301"/>
            <a:ext cx="11464646" cy="107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典型例から見る冷気形成</a:t>
            </a:r>
            <a:r>
              <a:rPr lang="ja-JP" altLang="en-US" dirty="0">
                <a:solidFill>
                  <a:srgbClr val="FFFF00"/>
                </a:solidFill>
              </a:rPr>
              <a:t>過程</a:t>
            </a: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78909" y="1259013"/>
            <a:ext cx="639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上空より</a:t>
            </a:r>
            <a:r>
              <a:rPr lang="ja-JP" altLang="en-US" sz="2400" dirty="0">
                <a:solidFill>
                  <a:prstClr val="white"/>
                </a:solidFill>
              </a:rPr>
              <a:t>、</a:t>
            </a:r>
            <a:r>
              <a:rPr lang="ja-JP" altLang="en-US" sz="2400" dirty="0" smtClean="0">
                <a:solidFill>
                  <a:prstClr val="white"/>
                </a:solidFill>
              </a:rPr>
              <a:t>地表面の気温差が高いと</a:t>
            </a:r>
            <a:r>
              <a:rPr lang="ja-JP" altLang="en-US" sz="2400" dirty="0" smtClean="0">
                <a:solidFill>
                  <a:srgbClr val="FF0000"/>
                </a:solidFill>
              </a:rPr>
              <a:t>●</a:t>
            </a:r>
            <a:r>
              <a:rPr lang="ja-JP" altLang="en-US" sz="2400" dirty="0" smtClean="0">
                <a:solidFill>
                  <a:prstClr val="white"/>
                </a:solidFill>
              </a:rPr>
              <a:t>、低いと</a:t>
            </a:r>
            <a:r>
              <a:rPr lang="ja-JP" altLang="en-US" sz="2400" dirty="0" smtClean="0">
                <a:solidFill>
                  <a:srgbClr val="0099FF"/>
                </a:solidFill>
              </a:rPr>
              <a:t>●</a:t>
            </a:r>
            <a:r>
              <a:rPr lang="ja-JP" altLang="en-US" sz="2400" dirty="0">
                <a:solidFill>
                  <a:prstClr val="white"/>
                </a:solidFill>
              </a:rPr>
              <a:t>上空</a:t>
            </a:r>
            <a:r>
              <a:rPr lang="ja-JP" altLang="en-US" sz="2400" dirty="0" smtClean="0">
                <a:solidFill>
                  <a:prstClr val="white"/>
                </a:solidFill>
              </a:rPr>
              <a:t>の風向を　　、風速を矢印の長さで表す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2" name="上矢印 1"/>
          <p:cNvSpPr/>
          <p:nvPr/>
        </p:nvSpPr>
        <p:spPr>
          <a:xfrm>
            <a:off x="2312630" y="1664463"/>
            <a:ext cx="360000" cy="360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2" name="テキスト ボックス 291"/>
          <p:cNvSpPr txBox="1"/>
          <p:nvPr/>
        </p:nvSpPr>
        <p:spPr>
          <a:xfrm>
            <a:off x="7753521" y="298240"/>
            <a:ext cx="2999672" cy="461665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</a:rPr>
              <a:t>　０：</a:t>
            </a:r>
            <a:r>
              <a:rPr lang="ja-JP" altLang="en-US" sz="2400" dirty="0">
                <a:solidFill>
                  <a:srgbClr val="FFFF00"/>
                </a:solidFill>
              </a:rPr>
              <a:t>０</a:t>
            </a:r>
            <a:r>
              <a:rPr lang="ja-JP" altLang="en-US" sz="2400" dirty="0" smtClean="0">
                <a:solidFill>
                  <a:srgbClr val="FFFF00"/>
                </a:solidFill>
              </a:rPr>
              <a:t>０～　</a:t>
            </a:r>
            <a:r>
              <a:rPr lang="ja-JP" altLang="en-US" sz="2400" dirty="0">
                <a:solidFill>
                  <a:srgbClr val="FFFF00"/>
                </a:solidFill>
              </a:rPr>
              <a:t>０</a:t>
            </a:r>
            <a:r>
              <a:rPr lang="ja-JP" altLang="en-US" sz="2400" dirty="0" smtClean="0">
                <a:solidFill>
                  <a:srgbClr val="FFFF00"/>
                </a:solidFill>
              </a:rPr>
              <a:t>：３０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8" name="方位"/>
          <p:cNvGrpSpPr/>
          <p:nvPr/>
        </p:nvGrpSpPr>
        <p:grpSpPr>
          <a:xfrm>
            <a:off x="7181120" y="4956586"/>
            <a:ext cx="806400" cy="1395239"/>
            <a:chOff x="6942469" y="5332789"/>
            <a:chExt cx="806400" cy="1395239"/>
          </a:xfrm>
        </p:grpSpPr>
        <p:pic>
          <p:nvPicPr>
            <p:cNvPr id="259" name="図 2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260" name="二等辺三角形 259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テキスト ボックス 260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prstClr val="black"/>
                  </a:solidFill>
                </a:rPr>
                <a:t>N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51282" y="5229763"/>
            <a:ext cx="543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FF00"/>
                </a:solidFill>
              </a:rPr>
              <a:t>深夜から未明にかけて冷気形成がピーク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を迎え、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市街地への冷気流出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が確認できる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。</a:t>
            </a:r>
            <a:endParaRPr kumimoji="1"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 rot="600000">
            <a:off x="8971599" y="1689099"/>
            <a:ext cx="371475" cy="888237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 rot="600000">
            <a:off x="10254309" y="4323738"/>
            <a:ext cx="371475" cy="41297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 rot="5400000">
            <a:off x="7764424" y="2034186"/>
            <a:ext cx="446955" cy="1169193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0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3"/>
          <a:srcRect l="8976" t="27308" r="16261" b="20464"/>
          <a:stretch/>
        </p:blipFill>
        <p:spPr>
          <a:xfrm>
            <a:off x="6074516" y="1114547"/>
            <a:ext cx="5797899" cy="53002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6162675" cy="13255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開発地区</a:t>
            </a:r>
            <a:r>
              <a:rPr lang="ja-JP" altLang="en-US" dirty="0" smtClean="0">
                <a:solidFill>
                  <a:srgbClr val="FFFF00"/>
                </a:solidFill>
              </a:rPr>
              <a:t>が受ける</a:t>
            </a:r>
            <a:r>
              <a:rPr kumimoji="1" lang="ja-JP" altLang="en-US" dirty="0" smtClean="0">
                <a:solidFill>
                  <a:srgbClr val="FFFF00"/>
                </a:solidFill>
              </a:rPr>
              <a:t>影響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67211" y="2679636"/>
            <a:ext cx="4170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江</a:t>
            </a:r>
            <a:r>
              <a:rPr lang="ja-JP" altLang="en-US" sz="2800" dirty="0">
                <a:solidFill>
                  <a:srgbClr val="FFFF00"/>
                </a:solidFill>
              </a:rPr>
              <a:t>古田の森</a:t>
            </a:r>
            <a:r>
              <a:rPr lang="ja-JP" altLang="en-US" sz="2800" dirty="0" smtClean="0">
                <a:solidFill>
                  <a:schemeClr val="bg1"/>
                </a:solidFill>
              </a:rPr>
              <a:t>で形成された</a:t>
            </a:r>
            <a:r>
              <a:rPr lang="ja-JP" altLang="en-US" sz="2800" dirty="0" smtClean="0">
                <a:solidFill>
                  <a:srgbClr val="FFFF00"/>
                </a:solidFill>
              </a:rPr>
              <a:t>冷気</a:t>
            </a:r>
            <a:r>
              <a:rPr lang="ja-JP" altLang="en-US" sz="2800" dirty="0" smtClean="0">
                <a:solidFill>
                  <a:schemeClr val="bg1"/>
                </a:solidFill>
              </a:rPr>
              <a:t>の</a:t>
            </a:r>
            <a:r>
              <a:rPr lang="ja-JP" altLang="en-US" sz="2800" dirty="0" smtClean="0">
                <a:solidFill>
                  <a:srgbClr val="FFFF00"/>
                </a:solidFill>
              </a:rPr>
              <a:t>流入</a:t>
            </a:r>
            <a:endParaRPr lang="en-US" altLang="ja-JP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67211" y="4117560"/>
            <a:ext cx="51876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spcBef>
                <a:spcPts val="1000"/>
              </a:spcBef>
            </a:pPr>
            <a:r>
              <a:rPr lang="ja-JP" altLang="en-US" sz="2800" dirty="0" smtClean="0">
                <a:solidFill>
                  <a:srgbClr val="FFFF00"/>
                </a:solidFill>
              </a:rPr>
              <a:t>開発</a:t>
            </a:r>
            <a:r>
              <a:rPr lang="ja-JP" altLang="en-US" sz="2800" dirty="0">
                <a:solidFill>
                  <a:srgbClr val="FFFF00"/>
                </a:solidFill>
              </a:rPr>
              <a:t>地区</a:t>
            </a:r>
            <a:r>
              <a:rPr lang="ja-JP" altLang="en-US" sz="2800" dirty="0" smtClean="0">
                <a:solidFill>
                  <a:srgbClr val="FFFF00"/>
                </a:solidFill>
              </a:rPr>
              <a:t>東側斜面緑地</a:t>
            </a:r>
            <a:r>
              <a:rPr lang="ja-JP" altLang="en-US" sz="2800" dirty="0" smtClean="0">
                <a:solidFill>
                  <a:schemeClr val="bg1"/>
                </a:solidFill>
              </a:rPr>
              <a:t>で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lvl="0">
              <a:lnSpc>
                <a:spcPts val="2200"/>
              </a:lnSpc>
              <a:spcBef>
                <a:spcPts val="1000"/>
              </a:spcBef>
            </a:pPr>
            <a:r>
              <a:rPr lang="ja-JP" altLang="en-US" sz="2800" dirty="0" smtClean="0">
                <a:solidFill>
                  <a:schemeClr val="bg1"/>
                </a:solidFill>
              </a:rPr>
              <a:t>形成された</a:t>
            </a:r>
            <a:r>
              <a:rPr lang="ja-JP" altLang="en-US" sz="2800" dirty="0" smtClean="0">
                <a:solidFill>
                  <a:srgbClr val="FFFF00"/>
                </a:solidFill>
              </a:rPr>
              <a:t>冷気</a:t>
            </a:r>
            <a:r>
              <a:rPr lang="ja-JP" altLang="en-US" sz="2800" dirty="0" smtClean="0">
                <a:solidFill>
                  <a:schemeClr val="bg1"/>
                </a:solidFill>
              </a:rPr>
              <a:t>の</a:t>
            </a:r>
            <a:r>
              <a:rPr lang="ja-JP" altLang="en-US" sz="2800" dirty="0" smtClean="0">
                <a:solidFill>
                  <a:srgbClr val="FFFF00"/>
                </a:solidFill>
              </a:rPr>
              <a:t>流入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 rot="21480000">
            <a:off x="8436035" y="3467447"/>
            <a:ext cx="699535" cy="624707"/>
          </a:xfrm>
          <a:prstGeom prst="downArrow">
            <a:avLst/>
          </a:prstGeom>
          <a:solidFill>
            <a:srgbClr val="0070C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 rot="4800000">
            <a:off x="9651828" y="4683479"/>
            <a:ext cx="666167" cy="697671"/>
          </a:xfrm>
          <a:prstGeom prst="downArrow">
            <a:avLst/>
          </a:prstGeom>
          <a:solidFill>
            <a:srgbClr val="0070C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31484" y="1672599"/>
            <a:ext cx="511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開発地区が影響を受ける要因は</a:t>
            </a:r>
            <a:endParaRPr lang="en-US" altLang="ja-JP" sz="2800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3842" y="5469655"/>
            <a:ext cx="47099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ja-JP" altLang="en-US" sz="2800" dirty="0" smtClean="0">
                <a:solidFill>
                  <a:schemeClr val="bg1"/>
                </a:solidFill>
              </a:rPr>
              <a:t>以上のことについて考察する</a:t>
            </a:r>
            <a:endParaRPr lang="en-US" altLang="ja-JP" sz="2800" dirty="0">
              <a:solidFill>
                <a:schemeClr val="bg1"/>
              </a:solidFill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7783618" y="2182532"/>
            <a:ext cx="1967070" cy="3000489"/>
            <a:chOff x="7783618" y="2182532"/>
            <a:chExt cx="1967070" cy="3000489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7950585" y="4659801"/>
              <a:ext cx="1633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開発地区</a:t>
              </a:r>
              <a:endParaRPr kumimoji="1" lang="ja-JP" altLang="en-US" sz="2800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7783618" y="2182532"/>
              <a:ext cx="1967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江古田の森</a:t>
              </a:r>
              <a:endParaRPr kumimoji="1" lang="ja-JP" altLang="en-US" sz="2800" dirty="0"/>
            </a:p>
          </p:txBody>
        </p:sp>
      </p:grpSp>
      <p:grpSp>
        <p:nvGrpSpPr>
          <p:cNvPr id="49" name="方位"/>
          <p:cNvGrpSpPr/>
          <p:nvPr/>
        </p:nvGrpSpPr>
        <p:grpSpPr>
          <a:xfrm>
            <a:off x="6074516" y="5024191"/>
            <a:ext cx="806400" cy="1395239"/>
            <a:chOff x="6942469" y="5332789"/>
            <a:chExt cx="806400" cy="1395239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51" name="二等辺三角形 50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N</a:t>
              </a:r>
              <a:endParaRPr kumimoji="1" lang="ja-JP" altLang="en-US" sz="2800" dirty="0"/>
            </a:p>
          </p:txBody>
        </p:sp>
      </p:grpSp>
      <p:sp>
        <p:nvSpPr>
          <p:cNvPr id="20" name="正方形/長方形 19"/>
          <p:cNvSpPr/>
          <p:nvPr/>
        </p:nvSpPr>
        <p:spPr>
          <a:xfrm rot="20929433">
            <a:off x="8026765" y="2813027"/>
            <a:ext cx="961351" cy="627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9470535" y="3557543"/>
            <a:ext cx="1356692" cy="2204002"/>
          </a:xfrm>
          <a:custGeom>
            <a:avLst/>
            <a:gdLst>
              <a:gd name="connsiteX0" fmla="*/ 629478 w 1358348"/>
              <a:gd name="connsiteY0" fmla="*/ 786848 h 2236304"/>
              <a:gd name="connsiteX1" fmla="*/ 455544 w 1358348"/>
              <a:gd name="connsiteY1" fmla="*/ 0 h 2236304"/>
              <a:gd name="connsiteX2" fmla="*/ 1167848 w 1358348"/>
              <a:gd name="connsiteY2" fmla="*/ 99391 h 2236304"/>
              <a:gd name="connsiteX3" fmla="*/ 1159565 w 1358348"/>
              <a:gd name="connsiteY3" fmla="*/ 919369 h 2236304"/>
              <a:gd name="connsiteX4" fmla="*/ 1358348 w 1358348"/>
              <a:gd name="connsiteY4" fmla="*/ 1250674 h 2236304"/>
              <a:gd name="connsiteX5" fmla="*/ 422413 w 1358348"/>
              <a:gd name="connsiteY5" fmla="*/ 2236304 h 2236304"/>
              <a:gd name="connsiteX6" fmla="*/ 149087 w 1358348"/>
              <a:gd name="connsiteY6" fmla="*/ 2087217 h 2236304"/>
              <a:gd name="connsiteX7" fmla="*/ 687457 w 1358348"/>
              <a:gd name="connsiteY7" fmla="*/ 1946413 h 2236304"/>
              <a:gd name="connsiteX8" fmla="*/ 877957 w 1358348"/>
              <a:gd name="connsiteY8" fmla="*/ 1532282 h 2236304"/>
              <a:gd name="connsiteX9" fmla="*/ 770283 w 1358348"/>
              <a:gd name="connsiteY9" fmla="*/ 1043608 h 2236304"/>
              <a:gd name="connsiteX10" fmla="*/ 41413 w 1358348"/>
              <a:gd name="connsiteY10" fmla="*/ 1184413 h 2236304"/>
              <a:gd name="connsiteX11" fmla="*/ 0 w 1358348"/>
              <a:gd name="connsiteY11" fmla="*/ 927652 h 2236304"/>
              <a:gd name="connsiteX12" fmla="*/ 629478 w 1358348"/>
              <a:gd name="connsiteY12" fmla="*/ 786848 h 22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348" h="2236304">
                <a:moveTo>
                  <a:pt x="629478" y="786848"/>
                </a:moveTo>
                <a:lnTo>
                  <a:pt x="455544" y="0"/>
                </a:lnTo>
                <a:lnTo>
                  <a:pt x="1167848" y="99391"/>
                </a:lnTo>
                <a:lnTo>
                  <a:pt x="1159565" y="919369"/>
                </a:lnTo>
                <a:lnTo>
                  <a:pt x="1358348" y="1250674"/>
                </a:lnTo>
                <a:lnTo>
                  <a:pt x="422413" y="2236304"/>
                </a:lnTo>
                <a:lnTo>
                  <a:pt x="149087" y="2087217"/>
                </a:lnTo>
                <a:lnTo>
                  <a:pt x="687457" y="1946413"/>
                </a:lnTo>
                <a:lnTo>
                  <a:pt x="877957" y="1532282"/>
                </a:lnTo>
                <a:lnTo>
                  <a:pt x="770283" y="1043608"/>
                </a:lnTo>
                <a:lnTo>
                  <a:pt x="41413" y="1184413"/>
                </a:lnTo>
                <a:lnTo>
                  <a:pt x="0" y="927652"/>
                </a:lnTo>
                <a:lnTo>
                  <a:pt x="629478" y="786848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57421" y="3667371"/>
            <a:ext cx="461665" cy="12686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斜面緑地</a:t>
            </a:r>
            <a:endParaRPr kumimoji="1" lang="ja-JP" altLang="en-US" dirty="0"/>
          </a:p>
        </p:txBody>
      </p:sp>
      <p:sp>
        <p:nvSpPr>
          <p:cNvPr id="17" name="フリーフォーム 16"/>
          <p:cNvSpPr/>
          <p:nvPr/>
        </p:nvSpPr>
        <p:spPr>
          <a:xfrm>
            <a:off x="7063547" y="1391876"/>
            <a:ext cx="3553239" cy="2784613"/>
          </a:xfrm>
          <a:custGeom>
            <a:avLst/>
            <a:gdLst>
              <a:gd name="connsiteX0" fmla="*/ 3561522 w 3561522"/>
              <a:gd name="connsiteY0" fmla="*/ 2153478 h 2824370"/>
              <a:gd name="connsiteX1" fmla="*/ 2625587 w 3561522"/>
              <a:gd name="connsiteY1" fmla="*/ 2004392 h 2824370"/>
              <a:gd name="connsiteX2" fmla="*/ 2352261 w 3561522"/>
              <a:gd name="connsiteY2" fmla="*/ 2004392 h 2824370"/>
              <a:gd name="connsiteX3" fmla="*/ 2062370 w 3561522"/>
              <a:gd name="connsiteY3" fmla="*/ 2054087 h 2824370"/>
              <a:gd name="connsiteX4" fmla="*/ 2029240 w 3561522"/>
              <a:gd name="connsiteY4" fmla="*/ 1938131 h 2824370"/>
              <a:gd name="connsiteX5" fmla="*/ 1838740 w 3561522"/>
              <a:gd name="connsiteY5" fmla="*/ 1971261 h 2824370"/>
              <a:gd name="connsiteX6" fmla="*/ 1797326 w 3561522"/>
              <a:gd name="connsiteY6" fmla="*/ 2120348 h 2824370"/>
              <a:gd name="connsiteX7" fmla="*/ 952500 w 3561522"/>
              <a:gd name="connsiteY7" fmla="*/ 2294283 h 2824370"/>
              <a:gd name="connsiteX8" fmla="*/ 720587 w 3561522"/>
              <a:gd name="connsiteY8" fmla="*/ 2426805 h 2824370"/>
              <a:gd name="connsiteX9" fmla="*/ 621196 w 3561522"/>
              <a:gd name="connsiteY9" fmla="*/ 2575892 h 2824370"/>
              <a:gd name="connsiteX10" fmla="*/ 538370 w 3561522"/>
              <a:gd name="connsiteY10" fmla="*/ 2799522 h 2824370"/>
              <a:gd name="connsiteX11" fmla="*/ 488674 w 3561522"/>
              <a:gd name="connsiteY11" fmla="*/ 2824370 h 2824370"/>
              <a:gd name="connsiteX12" fmla="*/ 190500 w 3561522"/>
              <a:gd name="connsiteY12" fmla="*/ 2468218 h 2824370"/>
              <a:gd name="connsiteX13" fmla="*/ 0 w 3561522"/>
              <a:gd name="connsiteY13" fmla="*/ 2509631 h 2824370"/>
              <a:gd name="connsiteX14" fmla="*/ 612913 w 3561522"/>
              <a:gd name="connsiteY14" fmla="*/ 488674 h 2824370"/>
              <a:gd name="connsiteX15" fmla="*/ 745435 w 3561522"/>
              <a:gd name="connsiteY15" fmla="*/ 240196 h 2824370"/>
              <a:gd name="connsiteX16" fmla="*/ 1018761 w 3561522"/>
              <a:gd name="connsiteY16" fmla="*/ 66261 h 2824370"/>
              <a:gd name="connsiteX17" fmla="*/ 1258957 w 3561522"/>
              <a:gd name="connsiteY17" fmla="*/ 0 h 2824370"/>
              <a:gd name="connsiteX18" fmla="*/ 2037522 w 3561522"/>
              <a:gd name="connsiteY18" fmla="*/ 82826 h 2824370"/>
              <a:gd name="connsiteX19" fmla="*/ 2459935 w 3561522"/>
              <a:gd name="connsiteY19" fmla="*/ 215348 h 2824370"/>
              <a:gd name="connsiteX20" fmla="*/ 2633870 w 3561522"/>
              <a:gd name="connsiteY20" fmla="*/ 372718 h 2824370"/>
              <a:gd name="connsiteX21" fmla="*/ 2782957 w 3561522"/>
              <a:gd name="connsiteY21" fmla="*/ 629478 h 2824370"/>
              <a:gd name="connsiteX22" fmla="*/ 3561522 w 3561522"/>
              <a:gd name="connsiteY22" fmla="*/ 2020957 h 2824370"/>
              <a:gd name="connsiteX23" fmla="*/ 3561522 w 3561522"/>
              <a:gd name="connsiteY23" fmla="*/ 2153478 h 282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61522" h="2824370">
                <a:moveTo>
                  <a:pt x="3561522" y="2153478"/>
                </a:moveTo>
                <a:lnTo>
                  <a:pt x="2625587" y="2004392"/>
                </a:lnTo>
                <a:lnTo>
                  <a:pt x="2352261" y="2004392"/>
                </a:lnTo>
                <a:lnTo>
                  <a:pt x="2062370" y="2054087"/>
                </a:lnTo>
                <a:lnTo>
                  <a:pt x="2029240" y="1938131"/>
                </a:lnTo>
                <a:lnTo>
                  <a:pt x="1838740" y="1971261"/>
                </a:lnTo>
                <a:lnTo>
                  <a:pt x="1797326" y="2120348"/>
                </a:lnTo>
                <a:lnTo>
                  <a:pt x="952500" y="2294283"/>
                </a:lnTo>
                <a:lnTo>
                  <a:pt x="720587" y="2426805"/>
                </a:lnTo>
                <a:lnTo>
                  <a:pt x="621196" y="2575892"/>
                </a:lnTo>
                <a:lnTo>
                  <a:pt x="538370" y="2799522"/>
                </a:lnTo>
                <a:lnTo>
                  <a:pt x="488674" y="2824370"/>
                </a:lnTo>
                <a:lnTo>
                  <a:pt x="190500" y="2468218"/>
                </a:lnTo>
                <a:lnTo>
                  <a:pt x="0" y="2509631"/>
                </a:lnTo>
                <a:lnTo>
                  <a:pt x="612913" y="488674"/>
                </a:lnTo>
                <a:lnTo>
                  <a:pt x="745435" y="240196"/>
                </a:lnTo>
                <a:lnTo>
                  <a:pt x="1018761" y="66261"/>
                </a:lnTo>
                <a:lnTo>
                  <a:pt x="1258957" y="0"/>
                </a:lnTo>
                <a:lnTo>
                  <a:pt x="2037522" y="82826"/>
                </a:lnTo>
                <a:lnTo>
                  <a:pt x="2459935" y="215348"/>
                </a:lnTo>
                <a:lnTo>
                  <a:pt x="2633870" y="372718"/>
                </a:lnTo>
                <a:lnTo>
                  <a:pt x="2782957" y="629478"/>
                </a:lnTo>
                <a:lnTo>
                  <a:pt x="3561522" y="2020957"/>
                </a:lnTo>
                <a:lnTo>
                  <a:pt x="3561522" y="2153478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29269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8" grpId="0" animBg="1"/>
      <p:bldP spid="37" grpId="0"/>
      <p:bldP spid="19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564208" y="5121173"/>
            <a:ext cx="4871949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よって</a:t>
            </a:r>
            <a:r>
              <a:rPr lang="ja-JP" altLang="en-US" sz="2400" dirty="0" smtClean="0">
                <a:solidFill>
                  <a:srgbClr val="FFFF00"/>
                </a:solidFill>
              </a:rPr>
              <a:t>江古田の森から</a:t>
            </a:r>
            <a:r>
              <a:rPr lang="ja-JP" altLang="en-US" sz="2400" dirty="0" smtClean="0">
                <a:solidFill>
                  <a:prstClr val="white"/>
                </a:solidFill>
              </a:rPr>
              <a:t>開発地区への温熱環境的</a:t>
            </a:r>
            <a:r>
              <a:rPr lang="ja-JP" altLang="en-US" sz="2400" dirty="0" smtClean="0">
                <a:solidFill>
                  <a:srgbClr val="FFFF00"/>
                </a:solidFill>
              </a:rPr>
              <a:t>影響は少ない</a:t>
            </a:r>
            <a:r>
              <a:rPr lang="ja-JP" altLang="en-US" sz="2400" dirty="0" smtClean="0">
                <a:solidFill>
                  <a:prstClr val="white"/>
                </a:solidFill>
              </a:rPr>
              <a:t>と考える。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984992" cy="1325563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江</a:t>
            </a:r>
            <a:r>
              <a:rPr lang="ja-JP" altLang="en-US" dirty="0">
                <a:solidFill>
                  <a:srgbClr val="FFFF00"/>
                </a:solidFill>
              </a:rPr>
              <a:t>古田の</a:t>
            </a:r>
            <a:r>
              <a:rPr lang="ja-JP" altLang="en-US" dirty="0" smtClean="0">
                <a:solidFill>
                  <a:srgbClr val="FFFF00"/>
                </a:solidFill>
              </a:rPr>
              <a:t>森から開発地区への冷気流出？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074516" y="1114547"/>
            <a:ext cx="5797899" cy="5300217"/>
            <a:chOff x="6073941" y="762855"/>
            <a:chExt cx="5797899" cy="5300217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2"/>
            <a:srcRect l="8976" t="27308" r="16261" b="20464"/>
            <a:stretch/>
          </p:blipFill>
          <p:spPr>
            <a:xfrm>
              <a:off x="6073941" y="762855"/>
              <a:ext cx="5797899" cy="53002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二等辺三角形 17"/>
            <p:cNvSpPr/>
            <p:nvPr/>
          </p:nvSpPr>
          <p:spPr>
            <a:xfrm>
              <a:off x="8259745" y="3181851"/>
              <a:ext cx="401934" cy="341644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568934" y="1620058"/>
            <a:ext cx="4702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冷気形成時に公園、開発地区の</a:t>
            </a:r>
            <a:endParaRPr lang="en-US" altLang="ja-JP" sz="2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srgbClr val="FFFF00"/>
                </a:solidFill>
              </a:rPr>
              <a:t>境界地点の風向</a:t>
            </a:r>
            <a:r>
              <a:rPr lang="ja-JP" altLang="en-US" sz="2400" dirty="0" smtClean="0">
                <a:solidFill>
                  <a:prstClr val="white"/>
                </a:solidFill>
              </a:rPr>
              <a:t>を割合で表す。</a:t>
            </a:r>
            <a:endParaRPr lang="en-US" altLang="ja-JP" sz="2400" dirty="0" smtClean="0">
              <a:solidFill>
                <a:prstClr val="white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4208" y="4055788"/>
            <a:ext cx="470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南西からの風が最も多かった。</a:t>
            </a:r>
            <a:endParaRPr lang="en-US" altLang="ja-JP" sz="2400" dirty="0" smtClean="0">
              <a:solidFill>
                <a:srgbClr val="FFFF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8215" y="2807869"/>
            <a:ext cx="437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江古田の森</a:t>
            </a:r>
            <a:r>
              <a:rPr lang="ja-JP" altLang="en-US" sz="2400" dirty="0" smtClean="0">
                <a:solidFill>
                  <a:prstClr val="white"/>
                </a:solidFill>
              </a:rPr>
              <a:t>から開発地区への</a:t>
            </a:r>
            <a:r>
              <a:rPr lang="ja-JP" altLang="en-US" sz="2400" dirty="0" smtClean="0">
                <a:solidFill>
                  <a:srgbClr val="FFFF00"/>
                </a:solidFill>
              </a:rPr>
              <a:t>冷気流出は北からの風。</a:t>
            </a:r>
            <a:endParaRPr lang="en-US" altLang="ja-JP" sz="2400" dirty="0" smtClean="0">
              <a:solidFill>
                <a:prstClr val="white"/>
              </a:solidFill>
            </a:endParaRPr>
          </a:p>
        </p:txBody>
      </p:sp>
      <p:grpSp>
        <p:nvGrpSpPr>
          <p:cNvPr id="39" name="方位"/>
          <p:cNvGrpSpPr/>
          <p:nvPr/>
        </p:nvGrpSpPr>
        <p:grpSpPr>
          <a:xfrm>
            <a:off x="6074516" y="5024191"/>
            <a:ext cx="806400" cy="1395239"/>
            <a:chOff x="6942469" y="5332789"/>
            <a:chExt cx="806400" cy="1395239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41" name="二等辺三角形 40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prstClr val="black"/>
                  </a:solidFill>
                </a:rPr>
                <a:t>N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465" y="2512968"/>
            <a:ext cx="1872552" cy="187262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4" name="直線コネクタ 3"/>
          <p:cNvCxnSpPr>
            <a:stCxn id="2" idx="1"/>
            <a:endCxn id="18" idx="5"/>
          </p:cNvCxnSpPr>
          <p:nvPr/>
        </p:nvCxnSpPr>
        <p:spPr>
          <a:xfrm flipH="1">
            <a:off x="8561771" y="3449280"/>
            <a:ext cx="411694" cy="255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7622850" y="2040184"/>
            <a:ext cx="1967070" cy="3000489"/>
            <a:chOff x="7783618" y="2182532"/>
            <a:chExt cx="1967070" cy="3000489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7950585" y="4659801"/>
              <a:ext cx="1633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prstClr val="black"/>
                  </a:solidFill>
                </a:rPr>
                <a:t>開発地区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783618" y="2182532"/>
              <a:ext cx="1967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prstClr val="black"/>
                  </a:solidFill>
                </a:rPr>
                <a:t>江古田の森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9635164" y="2563404"/>
            <a:ext cx="584124" cy="739583"/>
            <a:chOff x="9635164" y="2563404"/>
            <a:chExt cx="584124" cy="739583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9635164" y="2563404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30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9636484" y="2786036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2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635164" y="2995210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1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0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最後の文"/>
          <p:cNvSpPr txBox="1"/>
          <p:nvPr/>
        </p:nvSpPr>
        <p:spPr>
          <a:xfrm>
            <a:off x="506499" y="5500033"/>
            <a:ext cx="5197165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よって</a:t>
            </a:r>
            <a:r>
              <a:rPr lang="ja-JP" altLang="en-US" sz="2400" dirty="0" smtClean="0">
                <a:solidFill>
                  <a:srgbClr val="FFFF00"/>
                </a:solidFill>
              </a:rPr>
              <a:t>隣接緑地から</a:t>
            </a:r>
            <a:r>
              <a:rPr lang="ja-JP" altLang="en-US" sz="2400" dirty="0" smtClean="0">
                <a:solidFill>
                  <a:prstClr val="white"/>
                </a:solidFill>
              </a:rPr>
              <a:t>開発地区への温熱環境的</a:t>
            </a:r>
            <a:r>
              <a:rPr lang="ja-JP" altLang="en-US" sz="2400" dirty="0" smtClean="0">
                <a:solidFill>
                  <a:srgbClr val="FFFF00"/>
                </a:solidFill>
              </a:rPr>
              <a:t>影響は少ないと考えられる。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4" name="2個めの文"/>
          <p:cNvSpPr txBox="1"/>
          <p:nvPr/>
        </p:nvSpPr>
        <p:spPr>
          <a:xfrm>
            <a:off x="526952" y="3805330"/>
            <a:ext cx="569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</a:rPr>
              <a:t>3</a:t>
            </a:r>
            <a:r>
              <a:rPr lang="ja-JP" altLang="en-US" sz="2400" dirty="0" smtClean="0">
                <a:solidFill>
                  <a:prstClr val="white"/>
                </a:solidFill>
              </a:rPr>
              <a:t>地点とも</a:t>
            </a:r>
            <a:r>
              <a:rPr lang="ja-JP" altLang="en-US" sz="2400" dirty="0" smtClean="0">
                <a:solidFill>
                  <a:srgbClr val="FFFF00"/>
                </a:solidFill>
              </a:rPr>
              <a:t>西寄りの風</a:t>
            </a:r>
            <a:r>
              <a:rPr lang="ja-JP" altLang="en-US" sz="2400" dirty="0">
                <a:solidFill>
                  <a:prstClr val="white"/>
                </a:solidFill>
              </a:rPr>
              <a:t>が</a:t>
            </a:r>
            <a:r>
              <a:rPr lang="ja-JP" altLang="en-US" sz="2400" dirty="0">
                <a:solidFill>
                  <a:srgbClr val="FFFF00"/>
                </a:solidFill>
              </a:rPr>
              <a:t>多かった</a:t>
            </a:r>
            <a:r>
              <a:rPr lang="ja-JP" altLang="en-US" sz="2400" dirty="0" smtClean="0">
                <a:solidFill>
                  <a:prstClr val="white"/>
                </a:solidFill>
              </a:rPr>
              <a:t>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23" name="不動の文"/>
          <p:cNvSpPr txBox="1"/>
          <p:nvPr/>
        </p:nvSpPr>
        <p:spPr>
          <a:xfrm>
            <a:off x="492256" y="1690313"/>
            <a:ext cx="495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dirty="0" smtClean="0">
                <a:solidFill>
                  <a:prstClr val="white"/>
                </a:solidFill>
              </a:rPr>
              <a:t>冷気形成時、東側緑地と開発地区の</a:t>
            </a:r>
            <a:r>
              <a:rPr lang="ja-JP" altLang="en-US" sz="2400" dirty="0" smtClean="0">
                <a:solidFill>
                  <a:srgbClr val="FFFF00"/>
                </a:solidFill>
              </a:rPr>
              <a:t>境界地点の風向</a:t>
            </a:r>
            <a:r>
              <a:rPr lang="ja-JP" altLang="en-US" sz="2400" dirty="0" smtClean="0">
                <a:solidFill>
                  <a:prstClr val="white"/>
                </a:solidFill>
              </a:rPr>
              <a:t>に注目し割合で表す。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10577565" cy="13255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東側緑地から開発地区への冷気流出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526952" y="2736269"/>
            <a:ext cx="479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東側緑地</a:t>
            </a:r>
            <a:r>
              <a:rPr lang="ja-JP" altLang="en-US" sz="2400" dirty="0" smtClean="0">
                <a:solidFill>
                  <a:prstClr val="white"/>
                </a:solidFill>
              </a:rPr>
              <a:t>から開発地区への</a:t>
            </a:r>
            <a:r>
              <a:rPr lang="ja-JP" altLang="en-US" sz="2400" dirty="0" smtClean="0">
                <a:solidFill>
                  <a:srgbClr val="FFFF00"/>
                </a:solidFill>
              </a:rPr>
              <a:t>冷気流出は東からの風</a:t>
            </a:r>
            <a:r>
              <a:rPr lang="ja-JP" altLang="en-US" sz="2400" dirty="0" smtClean="0">
                <a:solidFill>
                  <a:prstClr val="white"/>
                </a:solidFill>
              </a:rPr>
              <a:t>。</a:t>
            </a:r>
            <a:endParaRPr lang="en-US" altLang="ja-JP" sz="2400" dirty="0" smtClean="0">
              <a:solidFill>
                <a:prstClr val="white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6074516" y="1114547"/>
            <a:ext cx="5797899" cy="5300217"/>
            <a:chOff x="6073941" y="762855"/>
            <a:chExt cx="5797899" cy="5300217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2"/>
            <a:srcRect l="8976" t="27308" r="16261" b="20464"/>
            <a:stretch/>
          </p:blipFill>
          <p:spPr>
            <a:xfrm>
              <a:off x="6073941" y="762855"/>
              <a:ext cx="5797899" cy="5300217"/>
            </a:xfrm>
            <a:prstGeom prst="rect">
              <a:avLst/>
            </a:prstGeom>
          </p:spPr>
        </p:pic>
        <p:sp>
          <p:nvSpPr>
            <p:cNvPr id="29" name="二等辺三角形 28"/>
            <p:cNvSpPr/>
            <p:nvPr/>
          </p:nvSpPr>
          <p:spPr>
            <a:xfrm>
              <a:off x="9936145" y="4067676"/>
              <a:ext cx="401934" cy="341644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方位"/>
          <p:cNvGrpSpPr/>
          <p:nvPr/>
        </p:nvGrpSpPr>
        <p:grpSpPr>
          <a:xfrm>
            <a:off x="6074516" y="5024191"/>
            <a:ext cx="806400" cy="1395239"/>
            <a:chOff x="6942469" y="5332789"/>
            <a:chExt cx="806400" cy="1395239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36" name="二等辺三角形 35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prstClr val="black"/>
                  </a:solidFill>
                </a:rPr>
                <a:t>N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" name="二等辺三角形 37"/>
          <p:cNvSpPr/>
          <p:nvPr/>
        </p:nvSpPr>
        <p:spPr>
          <a:xfrm>
            <a:off x="10405390" y="4541077"/>
            <a:ext cx="401934" cy="34164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二等辺三角形 38"/>
          <p:cNvSpPr/>
          <p:nvPr/>
        </p:nvSpPr>
        <p:spPr>
          <a:xfrm>
            <a:off x="10074099" y="4944157"/>
            <a:ext cx="401934" cy="34164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7622850" y="2040184"/>
            <a:ext cx="1967070" cy="3000489"/>
            <a:chOff x="7783618" y="2182532"/>
            <a:chExt cx="1967070" cy="3000489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7950585" y="4659801"/>
              <a:ext cx="1633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prstClr val="black"/>
                  </a:solidFill>
                </a:rPr>
                <a:t>開発地区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783618" y="2182532"/>
              <a:ext cx="1967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prstClr val="black"/>
                  </a:solidFill>
                </a:rPr>
                <a:t>江古田の森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" name="直線コネクタ 3"/>
          <p:cNvCxnSpPr>
            <a:stCxn id="29" idx="1"/>
          </p:cNvCxnSpPr>
          <p:nvPr/>
        </p:nvCxnSpPr>
        <p:spPr>
          <a:xfrm flipH="1" flipV="1">
            <a:off x="9548029" y="4404340"/>
            <a:ext cx="489175" cy="1858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109" y="2532326"/>
            <a:ext cx="1872552" cy="18720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378" y="2521310"/>
            <a:ext cx="1872552" cy="18720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741" y="4985376"/>
            <a:ext cx="1872552" cy="18726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30" name="直線コネクタ 29"/>
          <p:cNvCxnSpPr>
            <a:stCxn id="39" idx="3"/>
            <a:endCxn id="9" idx="3"/>
          </p:cNvCxnSpPr>
          <p:nvPr/>
        </p:nvCxnSpPr>
        <p:spPr>
          <a:xfrm flipH="1">
            <a:off x="9537293" y="5285801"/>
            <a:ext cx="737773" cy="63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38" idx="5"/>
            <a:endCxn id="7" idx="2"/>
          </p:cNvCxnSpPr>
          <p:nvPr/>
        </p:nvCxnSpPr>
        <p:spPr>
          <a:xfrm flipV="1">
            <a:off x="10706841" y="4393324"/>
            <a:ext cx="189813" cy="31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2個めの文"/>
          <p:cNvSpPr txBox="1"/>
          <p:nvPr/>
        </p:nvSpPr>
        <p:spPr>
          <a:xfrm>
            <a:off x="543956" y="4450980"/>
            <a:ext cx="569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それは</a:t>
            </a:r>
            <a:r>
              <a:rPr lang="ja-JP" altLang="en-US" sz="2400" dirty="0" smtClean="0">
                <a:solidFill>
                  <a:srgbClr val="FFFF00"/>
                </a:solidFill>
              </a:rPr>
              <a:t>東</a:t>
            </a:r>
            <a:r>
              <a:rPr lang="ja-JP" altLang="en-US" sz="2400" dirty="0">
                <a:solidFill>
                  <a:srgbClr val="FFFF00"/>
                </a:solidFill>
              </a:rPr>
              <a:t>側</a:t>
            </a:r>
            <a:r>
              <a:rPr lang="ja-JP" altLang="en-US" sz="2400" dirty="0" smtClean="0">
                <a:solidFill>
                  <a:srgbClr val="FFFF00"/>
                </a:solidFill>
              </a:rPr>
              <a:t>緑地が斜面緑地であるため、冷気が斜面を下ってしまうためである。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8308955" y="2591520"/>
            <a:ext cx="584124" cy="739583"/>
            <a:chOff x="9635164" y="2563404"/>
            <a:chExt cx="584124" cy="739583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9635164" y="2563404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30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9636484" y="2786036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2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9635164" y="2995210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1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10606357" y="2598248"/>
            <a:ext cx="584124" cy="739583"/>
            <a:chOff x="9635164" y="2563404"/>
            <a:chExt cx="584124" cy="739583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9635164" y="2563404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30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9636484" y="2786036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2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9635164" y="2995210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1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8319206" y="5040673"/>
            <a:ext cx="584124" cy="739583"/>
            <a:chOff x="9635164" y="2563404"/>
            <a:chExt cx="584124" cy="739583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9635164" y="2563404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30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9636484" y="2786036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2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9635164" y="2995210"/>
              <a:ext cx="582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1</a:t>
              </a:r>
              <a:r>
                <a:rPr kumimoji="1" lang="en-US" altLang="ja-JP" sz="1400" dirty="0" smtClean="0"/>
                <a:t>0</a:t>
              </a:r>
              <a:r>
                <a:rPr kumimoji="1" lang="ja-JP" altLang="en-US" sz="1400" dirty="0" smtClean="0"/>
                <a:t>％</a:t>
              </a:r>
              <a:endParaRPr kumimoji="1" lang="ja-JP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36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0" y="0"/>
            <a:ext cx="7199086" cy="1376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srgbClr val="FFFF00"/>
                </a:solidFill>
              </a:rPr>
              <a:t>周辺</a:t>
            </a:r>
            <a:r>
              <a:rPr lang="ja-JP" altLang="en-US" dirty="0" smtClean="0">
                <a:solidFill>
                  <a:srgbClr val="FFFF00"/>
                </a:solidFill>
              </a:rPr>
              <a:t>市街地</a:t>
            </a:r>
            <a:r>
              <a:rPr lang="ja-JP" altLang="en-US" dirty="0">
                <a:solidFill>
                  <a:srgbClr val="FFFF00"/>
                </a:solidFill>
              </a:rPr>
              <a:t>への</a:t>
            </a:r>
            <a:r>
              <a:rPr lang="ja-JP" altLang="en-US" dirty="0" smtClean="0">
                <a:solidFill>
                  <a:srgbClr val="FFFF00"/>
                </a:solidFill>
              </a:rPr>
              <a:t>影響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23067" y="4463039"/>
            <a:ext cx="415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公園から</a:t>
            </a:r>
            <a:r>
              <a:rPr lang="ja-JP" altLang="en-US" sz="2800" dirty="0" smtClean="0">
                <a:solidFill>
                  <a:schemeClr val="bg1"/>
                </a:solidFill>
              </a:rPr>
              <a:t>の</a:t>
            </a:r>
            <a:r>
              <a:rPr lang="ja-JP" altLang="en-US" sz="2800" dirty="0" smtClean="0">
                <a:solidFill>
                  <a:srgbClr val="FFFF00"/>
                </a:solidFill>
              </a:rPr>
              <a:t>冷気</a:t>
            </a:r>
            <a:r>
              <a:rPr lang="ja-JP" altLang="en-US" sz="2800" dirty="0">
                <a:solidFill>
                  <a:srgbClr val="FFFF00"/>
                </a:solidFill>
              </a:rPr>
              <a:t>流出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23068" y="2998823"/>
            <a:ext cx="4533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地点</a:t>
            </a:r>
            <a:r>
              <a:rPr lang="en-US" altLang="ja-JP" sz="2800" dirty="0" smtClean="0">
                <a:solidFill>
                  <a:srgbClr val="FFFF00"/>
                </a:solidFill>
              </a:rPr>
              <a:t>1</a:t>
            </a:r>
            <a:r>
              <a:rPr lang="ja-JP" altLang="en-US" sz="2800" dirty="0" smtClean="0">
                <a:solidFill>
                  <a:srgbClr val="FFFF00"/>
                </a:solidFill>
              </a:rPr>
              <a:t>から地点７</a:t>
            </a:r>
            <a:r>
              <a:rPr lang="ja-JP" altLang="en-US" sz="2800" dirty="0" smtClean="0">
                <a:solidFill>
                  <a:schemeClr val="bg1"/>
                </a:solidFill>
              </a:rPr>
              <a:t>における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lang="ja-JP" altLang="en-US" sz="2800" dirty="0">
                <a:solidFill>
                  <a:srgbClr val="FFFF00"/>
                </a:solidFill>
              </a:rPr>
              <a:t>気温</a:t>
            </a:r>
            <a:r>
              <a:rPr lang="ja-JP" altLang="en-US" sz="2800" dirty="0" smtClean="0">
                <a:solidFill>
                  <a:srgbClr val="FFFF00"/>
                </a:solidFill>
              </a:rPr>
              <a:t>変化</a:t>
            </a:r>
            <a:r>
              <a:rPr lang="ja-JP" altLang="en-US" sz="2800" dirty="0" smtClean="0">
                <a:solidFill>
                  <a:schemeClr val="bg1"/>
                </a:solidFill>
              </a:rPr>
              <a:t>と</a:t>
            </a:r>
            <a:r>
              <a:rPr lang="ja-JP" altLang="en-US" sz="2800" dirty="0" smtClean="0">
                <a:solidFill>
                  <a:srgbClr val="FFFF00"/>
                </a:solidFill>
              </a:rPr>
              <a:t>冷気層の関係性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3069" y="1534607"/>
            <a:ext cx="3965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rgbClr val="FFFF00"/>
                </a:solidFill>
              </a:rPr>
              <a:t>周辺市街地</a:t>
            </a:r>
            <a:r>
              <a:rPr lang="ja-JP" altLang="en-US" sz="2800" dirty="0">
                <a:solidFill>
                  <a:schemeClr val="bg1"/>
                </a:solidFill>
              </a:rPr>
              <a:t>への</a:t>
            </a:r>
            <a:r>
              <a:rPr lang="ja-JP" altLang="en-US" sz="2800" dirty="0" smtClean="0">
                <a:solidFill>
                  <a:srgbClr val="FFFF00"/>
                </a:solidFill>
              </a:rPr>
              <a:t>影響</a:t>
            </a:r>
            <a:r>
              <a:rPr lang="ja-JP" altLang="en-US" sz="2800" dirty="0" smtClean="0">
                <a:solidFill>
                  <a:schemeClr val="bg1"/>
                </a:solidFill>
              </a:rPr>
              <a:t>を探るために</a:t>
            </a:r>
            <a:endParaRPr lang="en-US" altLang="ja-JP" sz="2800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27971" t="9554" r="26240" b="43408"/>
          <a:stretch/>
        </p:blipFill>
        <p:spPr>
          <a:xfrm>
            <a:off x="7315200" y="1376644"/>
            <a:ext cx="4223658" cy="5152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0249318" y="1469897"/>
            <a:ext cx="83778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地点７</a:t>
            </a:r>
            <a:endParaRPr kumimoji="1" lang="ja-JP" altLang="en-US" dirty="0"/>
          </a:p>
        </p:txBody>
      </p:sp>
      <p:cxnSp>
        <p:nvCxnSpPr>
          <p:cNvPr id="24" name="直線コネクタ 23"/>
          <p:cNvCxnSpPr>
            <a:stCxn id="10" idx="1"/>
          </p:cNvCxnSpPr>
          <p:nvPr/>
        </p:nvCxnSpPr>
        <p:spPr>
          <a:xfrm flipH="1" flipV="1">
            <a:off x="9982202" y="1649897"/>
            <a:ext cx="267116" cy="4666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9452986" y="3726930"/>
            <a:ext cx="267119" cy="0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下矢印 27"/>
          <p:cNvSpPr/>
          <p:nvPr/>
        </p:nvSpPr>
        <p:spPr>
          <a:xfrm rot="10800000">
            <a:off x="8523885" y="3034836"/>
            <a:ext cx="699535" cy="624707"/>
          </a:xfrm>
          <a:prstGeom prst="downArrow">
            <a:avLst/>
          </a:prstGeom>
          <a:solidFill>
            <a:schemeClr val="accent1">
              <a:alpha val="7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 rot="20872175">
            <a:off x="8492863" y="4957225"/>
            <a:ext cx="961351" cy="627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23067" y="5496368"/>
            <a:ext cx="47099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ja-JP" altLang="en-US" sz="2800" dirty="0" smtClean="0">
                <a:solidFill>
                  <a:schemeClr val="bg1"/>
                </a:solidFill>
              </a:rPr>
              <a:t>以上のことについて考察する</a:t>
            </a:r>
            <a:endParaRPr lang="en-US" altLang="ja-JP" sz="28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157222" y="4501402"/>
            <a:ext cx="213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江古田の森</a:t>
            </a:r>
            <a:endParaRPr kumimoji="1" lang="ja-JP" altLang="en-US" sz="2800" dirty="0"/>
          </a:p>
        </p:txBody>
      </p:sp>
      <p:sp>
        <p:nvSpPr>
          <p:cNvPr id="20" name="フリーフォーム 19"/>
          <p:cNvSpPr/>
          <p:nvPr/>
        </p:nvSpPr>
        <p:spPr>
          <a:xfrm>
            <a:off x="7463200" y="3541683"/>
            <a:ext cx="3553239" cy="2784613"/>
          </a:xfrm>
          <a:custGeom>
            <a:avLst/>
            <a:gdLst>
              <a:gd name="connsiteX0" fmla="*/ 3561522 w 3561522"/>
              <a:gd name="connsiteY0" fmla="*/ 2153478 h 2824370"/>
              <a:gd name="connsiteX1" fmla="*/ 2625587 w 3561522"/>
              <a:gd name="connsiteY1" fmla="*/ 2004392 h 2824370"/>
              <a:gd name="connsiteX2" fmla="*/ 2352261 w 3561522"/>
              <a:gd name="connsiteY2" fmla="*/ 2004392 h 2824370"/>
              <a:gd name="connsiteX3" fmla="*/ 2062370 w 3561522"/>
              <a:gd name="connsiteY3" fmla="*/ 2054087 h 2824370"/>
              <a:gd name="connsiteX4" fmla="*/ 2029240 w 3561522"/>
              <a:gd name="connsiteY4" fmla="*/ 1938131 h 2824370"/>
              <a:gd name="connsiteX5" fmla="*/ 1838740 w 3561522"/>
              <a:gd name="connsiteY5" fmla="*/ 1971261 h 2824370"/>
              <a:gd name="connsiteX6" fmla="*/ 1797326 w 3561522"/>
              <a:gd name="connsiteY6" fmla="*/ 2120348 h 2824370"/>
              <a:gd name="connsiteX7" fmla="*/ 952500 w 3561522"/>
              <a:gd name="connsiteY7" fmla="*/ 2294283 h 2824370"/>
              <a:gd name="connsiteX8" fmla="*/ 720587 w 3561522"/>
              <a:gd name="connsiteY8" fmla="*/ 2426805 h 2824370"/>
              <a:gd name="connsiteX9" fmla="*/ 621196 w 3561522"/>
              <a:gd name="connsiteY9" fmla="*/ 2575892 h 2824370"/>
              <a:gd name="connsiteX10" fmla="*/ 538370 w 3561522"/>
              <a:gd name="connsiteY10" fmla="*/ 2799522 h 2824370"/>
              <a:gd name="connsiteX11" fmla="*/ 488674 w 3561522"/>
              <a:gd name="connsiteY11" fmla="*/ 2824370 h 2824370"/>
              <a:gd name="connsiteX12" fmla="*/ 190500 w 3561522"/>
              <a:gd name="connsiteY12" fmla="*/ 2468218 h 2824370"/>
              <a:gd name="connsiteX13" fmla="*/ 0 w 3561522"/>
              <a:gd name="connsiteY13" fmla="*/ 2509631 h 2824370"/>
              <a:gd name="connsiteX14" fmla="*/ 612913 w 3561522"/>
              <a:gd name="connsiteY14" fmla="*/ 488674 h 2824370"/>
              <a:gd name="connsiteX15" fmla="*/ 745435 w 3561522"/>
              <a:gd name="connsiteY15" fmla="*/ 240196 h 2824370"/>
              <a:gd name="connsiteX16" fmla="*/ 1018761 w 3561522"/>
              <a:gd name="connsiteY16" fmla="*/ 66261 h 2824370"/>
              <a:gd name="connsiteX17" fmla="*/ 1258957 w 3561522"/>
              <a:gd name="connsiteY17" fmla="*/ 0 h 2824370"/>
              <a:gd name="connsiteX18" fmla="*/ 2037522 w 3561522"/>
              <a:gd name="connsiteY18" fmla="*/ 82826 h 2824370"/>
              <a:gd name="connsiteX19" fmla="*/ 2459935 w 3561522"/>
              <a:gd name="connsiteY19" fmla="*/ 215348 h 2824370"/>
              <a:gd name="connsiteX20" fmla="*/ 2633870 w 3561522"/>
              <a:gd name="connsiteY20" fmla="*/ 372718 h 2824370"/>
              <a:gd name="connsiteX21" fmla="*/ 2782957 w 3561522"/>
              <a:gd name="connsiteY21" fmla="*/ 629478 h 2824370"/>
              <a:gd name="connsiteX22" fmla="*/ 3561522 w 3561522"/>
              <a:gd name="connsiteY22" fmla="*/ 2020957 h 2824370"/>
              <a:gd name="connsiteX23" fmla="*/ 3561522 w 3561522"/>
              <a:gd name="connsiteY23" fmla="*/ 2153478 h 282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61522" h="2824370">
                <a:moveTo>
                  <a:pt x="3561522" y="2153478"/>
                </a:moveTo>
                <a:lnTo>
                  <a:pt x="2625587" y="2004392"/>
                </a:lnTo>
                <a:lnTo>
                  <a:pt x="2352261" y="2004392"/>
                </a:lnTo>
                <a:lnTo>
                  <a:pt x="2062370" y="2054087"/>
                </a:lnTo>
                <a:lnTo>
                  <a:pt x="2029240" y="1938131"/>
                </a:lnTo>
                <a:lnTo>
                  <a:pt x="1838740" y="1971261"/>
                </a:lnTo>
                <a:lnTo>
                  <a:pt x="1797326" y="2120348"/>
                </a:lnTo>
                <a:lnTo>
                  <a:pt x="952500" y="2294283"/>
                </a:lnTo>
                <a:lnTo>
                  <a:pt x="720587" y="2426805"/>
                </a:lnTo>
                <a:lnTo>
                  <a:pt x="621196" y="2575892"/>
                </a:lnTo>
                <a:lnTo>
                  <a:pt x="538370" y="2799522"/>
                </a:lnTo>
                <a:lnTo>
                  <a:pt x="488674" y="2824370"/>
                </a:lnTo>
                <a:lnTo>
                  <a:pt x="190500" y="2468218"/>
                </a:lnTo>
                <a:lnTo>
                  <a:pt x="0" y="2509631"/>
                </a:lnTo>
                <a:lnTo>
                  <a:pt x="612913" y="488674"/>
                </a:lnTo>
                <a:lnTo>
                  <a:pt x="745435" y="240196"/>
                </a:lnTo>
                <a:lnTo>
                  <a:pt x="1018761" y="66261"/>
                </a:lnTo>
                <a:lnTo>
                  <a:pt x="1258957" y="0"/>
                </a:lnTo>
                <a:lnTo>
                  <a:pt x="2037522" y="82826"/>
                </a:lnTo>
                <a:lnTo>
                  <a:pt x="2459935" y="215348"/>
                </a:lnTo>
                <a:lnTo>
                  <a:pt x="2633870" y="372718"/>
                </a:lnTo>
                <a:lnTo>
                  <a:pt x="2782957" y="629478"/>
                </a:lnTo>
                <a:lnTo>
                  <a:pt x="3561522" y="2020957"/>
                </a:lnTo>
                <a:lnTo>
                  <a:pt x="3561522" y="2153478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720105" y="3541683"/>
            <a:ext cx="86217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地点１</a:t>
            </a:r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9270986" y="3618349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5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8" grpId="0" animBg="1"/>
      <p:bldP spid="30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4" y="3555458"/>
            <a:ext cx="5079665" cy="3304594"/>
          </a:xfrm>
          <a:prstGeom prst="rect">
            <a:avLst/>
          </a:prstGeom>
        </p:spPr>
      </p:pic>
      <p:grpSp>
        <p:nvGrpSpPr>
          <p:cNvPr id="336" name="グループ化 335"/>
          <p:cNvGrpSpPr/>
          <p:nvPr/>
        </p:nvGrpSpPr>
        <p:grpSpPr>
          <a:xfrm>
            <a:off x="6362281" y="-1704415"/>
            <a:ext cx="5690906" cy="5349172"/>
            <a:chOff x="2132126" y="-2817652"/>
            <a:chExt cx="8763734" cy="823748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2126" y="-1"/>
              <a:ext cx="7280880" cy="5419831"/>
            </a:xfrm>
            <a:prstGeom prst="rect">
              <a:avLst/>
            </a:prstGeom>
          </p:spPr>
        </p:pic>
        <p:grpSp>
          <p:nvGrpSpPr>
            <p:cNvPr id="335" name="グループ化 334"/>
            <p:cNvGrpSpPr/>
            <p:nvPr/>
          </p:nvGrpSpPr>
          <p:grpSpPr>
            <a:xfrm>
              <a:off x="3075607" y="-2817652"/>
              <a:ext cx="7820253" cy="7625755"/>
              <a:chOff x="3066082" y="-2817652"/>
              <a:chExt cx="7820253" cy="7625755"/>
            </a:xfrm>
          </p:grpSpPr>
          <p:grpSp>
            <p:nvGrpSpPr>
              <p:cNvPr id="308" name="グループ化 307"/>
              <p:cNvGrpSpPr/>
              <p:nvPr/>
            </p:nvGrpSpPr>
            <p:grpSpPr>
              <a:xfrm>
                <a:off x="9311603" y="-2817652"/>
                <a:ext cx="1574732" cy="7625755"/>
                <a:chOff x="8907884" y="-2263824"/>
                <a:chExt cx="1574732" cy="7642730"/>
              </a:xfrm>
            </p:grpSpPr>
            <p:grpSp>
              <p:nvGrpSpPr>
                <p:cNvPr id="222" name="市街地イメージ"/>
                <p:cNvGrpSpPr/>
                <p:nvPr/>
              </p:nvGrpSpPr>
              <p:grpSpPr>
                <a:xfrm rot="-5400000">
                  <a:off x="7418859" y="2398416"/>
                  <a:ext cx="4469515" cy="1491465"/>
                  <a:chOff x="1716764" y="4336364"/>
                  <a:chExt cx="9788597" cy="1904686"/>
                </a:xfrm>
              </p:grpSpPr>
              <p:grpSp>
                <p:nvGrpSpPr>
                  <p:cNvPr id="223" name="グループ化 222"/>
                  <p:cNvGrpSpPr/>
                  <p:nvPr/>
                </p:nvGrpSpPr>
                <p:grpSpPr>
                  <a:xfrm>
                    <a:off x="1858661" y="4336364"/>
                    <a:ext cx="9646700" cy="1378636"/>
                    <a:chOff x="1858661" y="4336364"/>
                    <a:chExt cx="9646700" cy="1378636"/>
                  </a:xfrm>
                </p:grpSpPr>
                <p:cxnSp>
                  <p:nvCxnSpPr>
                    <p:cNvPr id="245" name="直線コネクタ 244"/>
                    <p:cNvCxnSpPr/>
                    <p:nvPr/>
                  </p:nvCxnSpPr>
                  <p:spPr>
                    <a:xfrm>
                      <a:off x="2461846" y="5365820"/>
                      <a:ext cx="9043515" cy="0"/>
                    </a:xfrm>
                    <a:prstGeom prst="line">
                      <a:avLst/>
                    </a:prstGeom>
                    <a:ln w="50800"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6" name="正方形/長方形 245"/>
                    <p:cNvSpPr/>
                    <p:nvPr/>
                  </p:nvSpPr>
                  <p:spPr>
                    <a:xfrm>
                      <a:off x="2461846" y="5403501"/>
                      <a:ext cx="592852" cy="31149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7" name="正方形/長方形 246"/>
                    <p:cNvSpPr/>
                    <p:nvPr/>
                  </p:nvSpPr>
                  <p:spPr>
                    <a:xfrm>
                      <a:off x="3865208" y="4486377"/>
                      <a:ext cx="341700" cy="849216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" name="正方形/長方形 247"/>
                    <p:cNvSpPr/>
                    <p:nvPr/>
                  </p:nvSpPr>
                  <p:spPr>
                    <a:xfrm>
                      <a:off x="6164668" y="4996488"/>
                      <a:ext cx="305629" cy="33416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9" name="正方形/長方形 248"/>
                    <p:cNvSpPr/>
                    <p:nvPr/>
                  </p:nvSpPr>
                  <p:spPr>
                    <a:xfrm>
                      <a:off x="4273833" y="4946717"/>
                      <a:ext cx="284766" cy="386443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50" name="グループ化 249"/>
                    <p:cNvGrpSpPr/>
                    <p:nvPr/>
                  </p:nvGrpSpPr>
                  <p:grpSpPr>
                    <a:xfrm>
                      <a:off x="2491993" y="5132197"/>
                      <a:ext cx="562708" cy="422030"/>
                      <a:chOff x="2491993" y="5132197"/>
                      <a:chExt cx="562708" cy="422030"/>
                    </a:xfrm>
                  </p:grpSpPr>
                  <p:sp>
                    <p:nvSpPr>
                      <p:cNvPr id="298" name="円弧 297"/>
                      <p:cNvSpPr/>
                      <p:nvPr/>
                    </p:nvSpPr>
                    <p:spPr>
                      <a:xfrm rot="-5400000">
                        <a:off x="2562332" y="5061858"/>
                        <a:ext cx="422030" cy="562708"/>
                      </a:xfrm>
                      <a:prstGeom prst="arc">
                        <a:avLst>
                          <a:gd name="adj1" fmla="val 16200000"/>
                          <a:gd name="adj2" fmla="val 5745255"/>
                        </a:avLst>
                      </a:prstGeom>
                      <a:ln w="508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cxnSp>
                    <p:nvCxnSpPr>
                      <p:cNvPr id="299" name="直線コネクタ 298"/>
                      <p:cNvCxnSpPr/>
                      <p:nvPr/>
                    </p:nvCxnSpPr>
                    <p:spPr>
                      <a:xfrm>
                        <a:off x="2602523" y="5150201"/>
                        <a:ext cx="0" cy="268792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0" name="直線コネクタ 299"/>
                      <p:cNvCxnSpPr/>
                      <p:nvPr/>
                    </p:nvCxnSpPr>
                    <p:spPr>
                      <a:xfrm>
                        <a:off x="2764970" y="5150201"/>
                        <a:ext cx="0" cy="268792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1" name="直線コネクタ 300"/>
                      <p:cNvCxnSpPr/>
                      <p:nvPr/>
                    </p:nvCxnSpPr>
                    <p:spPr>
                      <a:xfrm>
                        <a:off x="2924071" y="5166710"/>
                        <a:ext cx="5023" cy="252283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1" name="正方形/長方形 250"/>
                    <p:cNvSpPr/>
                    <p:nvPr/>
                  </p:nvSpPr>
                  <p:spPr>
                    <a:xfrm>
                      <a:off x="4625525" y="4772964"/>
                      <a:ext cx="269634" cy="560196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2" name="正方形/長方形 251"/>
                    <p:cNvSpPr/>
                    <p:nvPr/>
                  </p:nvSpPr>
                  <p:spPr>
                    <a:xfrm>
                      <a:off x="4950487" y="4932961"/>
                      <a:ext cx="437944" cy="400455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3" name="正方形/長方形 252"/>
                    <p:cNvSpPr/>
                    <p:nvPr/>
                  </p:nvSpPr>
                  <p:spPr>
                    <a:xfrm>
                      <a:off x="6497728" y="4685545"/>
                      <a:ext cx="765622" cy="646867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4" name="正方形/長方形 253"/>
                    <p:cNvSpPr/>
                    <p:nvPr/>
                  </p:nvSpPr>
                  <p:spPr>
                    <a:xfrm>
                      <a:off x="7297932" y="4990628"/>
                      <a:ext cx="305629" cy="33416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" name="正方形/長方形 254"/>
                    <p:cNvSpPr/>
                    <p:nvPr/>
                  </p:nvSpPr>
                  <p:spPr>
                    <a:xfrm>
                      <a:off x="10536281" y="4876907"/>
                      <a:ext cx="540005" cy="457455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6" name="正方形/長方形 255"/>
                    <p:cNvSpPr/>
                    <p:nvPr/>
                  </p:nvSpPr>
                  <p:spPr>
                    <a:xfrm>
                      <a:off x="9241971" y="4996488"/>
                      <a:ext cx="417593" cy="34044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7" name="正方形/長方形 256"/>
                    <p:cNvSpPr/>
                    <p:nvPr/>
                  </p:nvSpPr>
                  <p:spPr>
                    <a:xfrm>
                      <a:off x="8433764" y="4336364"/>
                      <a:ext cx="758029" cy="999396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85" name="直線コネクタ 284"/>
                    <p:cNvCxnSpPr/>
                    <p:nvPr/>
                  </p:nvCxnSpPr>
                  <p:spPr>
                    <a:xfrm>
                      <a:off x="1858661" y="5365821"/>
                      <a:ext cx="592853" cy="0"/>
                    </a:xfrm>
                    <a:prstGeom prst="line">
                      <a:avLst/>
                    </a:prstGeom>
                    <a:ln w="50800">
                      <a:solidFill>
                        <a:srgbClr val="6633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59" name="グループ化 258"/>
                    <p:cNvGrpSpPr/>
                    <p:nvPr/>
                  </p:nvGrpSpPr>
                  <p:grpSpPr>
                    <a:xfrm>
                      <a:off x="2154348" y="5056650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82" name="直線コネクタ 281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83" name="円/楕円 282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0" name="グループ化 259"/>
                    <p:cNvGrpSpPr/>
                    <p:nvPr/>
                  </p:nvGrpSpPr>
                  <p:grpSpPr>
                    <a:xfrm>
                      <a:off x="5262173" y="5035294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80" name="直線コネクタ 279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81" name="円/楕円 280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1" name="グループ化 260"/>
                    <p:cNvGrpSpPr/>
                    <p:nvPr/>
                  </p:nvGrpSpPr>
                  <p:grpSpPr>
                    <a:xfrm>
                      <a:off x="6558845" y="5028481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78" name="直線コネクタ 277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9" name="円/楕円 278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2" name="グループ化 261"/>
                    <p:cNvGrpSpPr/>
                    <p:nvPr/>
                  </p:nvGrpSpPr>
                  <p:grpSpPr>
                    <a:xfrm>
                      <a:off x="4390526" y="5032786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76" name="直線コネクタ 275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7" name="円/楕円 276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3" name="グループ化 262"/>
                    <p:cNvGrpSpPr/>
                    <p:nvPr/>
                  </p:nvGrpSpPr>
                  <p:grpSpPr>
                    <a:xfrm>
                      <a:off x="7414672" y="5028481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74" name="直線コネクタ 273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5" name="円/楕円 274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4" name="グループ化 263"/>
                    <p:cNvGrpSpPr/>
                    <p:nvPr/>
                  </p:nvGrpSpPr>
                  <p:grpSpPr>
                    <a:xfrm>
                      <a:off x="8990755" y="5028481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72" name="直線コネクタ 271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3" name="円/楕円 272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5" name="グループ化 264"/>
                    <p:cNvGrpSpPr/>
                    <p:nvPr/>
                  </p:nvGrpSpPr>
                  <p:grpSpPr>
                    <a:xfrm>
                      <a:off x="10760564" y="5048878"/>
                      <a:ext cx="45719" cy="297866"/>
                      <a:chOff x="2255353" y="5045346"/>
                      <a:chExt cx="45719" cy="297866"/>
                    </a:xfrm>
                  </p:grpSpPr>
                  <p:cxnSp>
                    <p:nvCxnSpPr>
                      <p:cNvPr id="270" name="直線コネクタ 269"/>
                      <p:cNvCxnSpPr/>
                      <p:nvPr/>
                    </p:nvCxnSpPr>
                    <p:spPr>
                      <a:xfrm>
                        <a:off x="2280976" y="5045529"/>
                        <a:ext cx="0" cy="297683"/>
                      </a:xfrm>
                      <a:prstGeom prst="line">
                        <a:avLst/>
                      </a:prstGeom>
                      <a:ln>
                        <a:solidFill>
                          <a:schemeClr val="bg2">
                            <a:lumMod val="9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1" name="円/楕円 270"/>
                      <p:cNvSpPr/>
                      <p:nvPr/>
                    </p:nvSpPr>
                    <p:spPr>
                      <a:xfrm>
                        <a:off x="2255353" y="5045346"/>
                        <a:ext cx="45719" cy="6107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pic>
                  <p:nvPicPr>
                    <p:cNvPr id="266" name="図 265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8968" t="56252" b="15616"/>
                    <a:stretch/>
                  </p:blipFill>
                  <p:spPr>
                    <a:xfrm>
                      <a:off x="3275283" y="5139962"/>
                      <a:ext cx="293852" cy="1997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7" name="図 266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0452" t="10831" b="63088"/>
                    <a:stretch/>
                  </p:blipFill>
                  <p:spPr>
                    <a:xfrm>
                      <a:off x="7751901" y="5166613"/>
                      <a:ext cx="279798" cy="1852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8" name="図 26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6439" t="53647" r="3495" b="17173"/>
                    <a:stretch/>
                  </p:blipFill>
                  <p:spPr>
                    <a:xfrm>
                      <a:off x="5683810" y="5149463"/>
                      <a:ext cx="286378" cy="1959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9" name="図 268"/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8264" t="7611" r="3780" b="62836"/>
                    <a:stretch/>
                  </p:blipFill>
                  <p:spPr>
                    <a:xfrm>
                      <a:off x="10144919" y="5146852"/>
                      <a:ext cx="266281" cy="19845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43" name="テキスト ボックス 242"/>
                  <p:cNvSpPr txBox="1"/>
                  <p:nvPr/>
                </p:nvSpPr>
                <p:spPr>
                  <a:xfrm>
                    <a:off x="1716764" y="5545271"/>
                    <a:ext cx="926420" cy="673759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>
                        <a:solidFill>
                          <a:prstClr val="black"/>
                        </a:solidFill>
                      </a:rPr>
                      <a:t>１</a:t>
                    </a:r>
                  </a:p>
                </p:txBody>
              </p:sp>
              <p:sp>
                <p:nvSpPr>
                  <p:cNvPr id="241" name="テキスト ボックス 240"/>
                  <p:cNvSpPr txBox="1"/>
                  <p:nvPr/>
                </p:nvSpPr>
                <p:spPr>
                  <a:xfrm>
                    <a:off x="3927313" y="5545271"/>
                    <a:ext cx="926420" cy="67375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２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" name="テキスト ボックス 238"/>
                  <p:cNvSpPr txBox="1"/>
                  <p:nvPr/>
                </p:nvSpPr>
                <p:spPr>
                  <a:xfrm>
                    <a:off x="4835646" y="5545271"/>
                    <a:ext cx="926420" cy="67375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３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" name="テキスト ボックス 236"/>
                  <p:cNvSpPr txBox="1"/>
                  <p:nvPr/>
                </p:nvSpPr>
                <p:spPr>
                  <a:xfrm>
                    <a:off x="6045290" y="5563161"/>
                    <a:ext cx="926420" cy="67375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４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5" name="テキスト ボックス 234"/>
                  <p:cNvSpPr txBox="1"/>
                  <p:nvPr/>
                </p:nvSpPr>
                <p:spPr>
                  <a:xfrm>
                    <a:off x="6961804" y="5563158"/>
                    <a:ext cx="926420" cy="673758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５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3" name="テキスト ボックス 232"/>
                  <p:cNvSpPr txBox="1"/>
                  <p:nvPr/>
                </p:nvSpPr>
                <p:spPr>
                  <a:xfrm>
                    <a:off x="8401996" y="5552933"/>
                    <a:ext cx="926421" cy="673758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６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" name="テキスト ボックス 230"/>
                  <p:cNvSpPr txBox="1"/>
                  <p:nvPr/>
                </p:nvSpPr>
                <p:spPr>
                  <a:xfrm>
                    <a:off x="10244753" y="5567294"/>
                    <a:ext cx="926421" cy="67375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dirty="0" smtClean="0">
                        <a:solidFill>
                          <a:prstClr val="black"/>
                        </a:solidFill>
                      </a:rPr>
                      <a:t>７</a:t>
                    </a:r>
                    <a:endParaRPr lang="ja-JP" alt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cxnSp>
              <p:nvCxnSpPr>
                <p:cNvPr id="305" name="直線コネクタ 304"/>
                <p:cNvCxnSpPr/>
                <p:nvPr/>
              </p:nvCxnSpPr>
              <p:spPr>
                <a:xfrm rot="16200000">
                  <a:off x="10327497" y="-2418944"/>
                  <a:ext cx="0" cy="310239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" name="直線コネクタ 3"/>
              <p:cNvCxnSpPr/>
              <p:nvPr/>
            </p:nvCxnSpPr>
            <p:spPr>
              <a:xfrm>
                <a:off x="3066082" y="677550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直線コネクタ 326"/>
              <p:cNvCxnSpPr/>
              <p:nvPr/>
            </p:nvCxnSpPr>
            <p:spPr>
              <a:xfrm>
                <a:off x="3074174" y="1487506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直線コネクタ 327"/>
              <p:cNvCxnSpPr/>
              <p:nvPr/>
            </p:nvCxnSpPr>
            <p:spPr>
              <a:xfrm>
                <a:off x="3066082" y="2203003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直線コネクタ 328"/>
              <p:cNvCxnSpPr/>
              <p:nvPr/>
            </p:nvCxnSpPr>
            <p:spPr>
              <a:xfrm>
                <a:off x="3066082" y="2592610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直線コネクタ 329"/>
              <p:cNvCxnSpPr/>
              <p:nvPr/>
            </p:nvCxnSpPr>
            <p:spPr>
              <a:xfrm>
                <a:off x="3066082" y="3177422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直線コネクタ 330"/>
              <p:cNvCxnSpPr/>
              <p:nvPr/>
            </p:nvCxnSpPr>
            <p:spPr>
              <a:xfrm>
                <a:off x="3066082" y="3594429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直線コネクタ 332"/>
              <p:cNvCxnSpPr/>
              <p:nvPr/>
            </p:nvCxnSpPr>
            <p:spPr>
              <a:xfrm>
                <a:off x="3066082" y="4598512"/>
                <a:ext cx="6866685" cy="0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7" name="テキスト ボックス 336"/>
          <p:cNvSpPr txBox="1"/>
          <p:nvPr/>
        </p:nvSpPr>
        <p:spPr>
          <a:xfrm>
            <a:off x="580383" y="1908839"/>
            <a:ext cx="4448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dirty="0" smtClean="0">
                <a:solidFill>
                  <a:prstClr val="white"/>
                </a:solidFill>
              </a:rPr>
              <a:t>地点</a:t>
            </a:r>
            <a:r>
              <a:rPr lang="en-US" altLang="ja-JP" sz="2400" dirty="0" smtClean="0">
                <a:solidFill>
                  <a:prstClr val="white"/>
                </a:solidFill>
              </a:rPr>
              <a:t>7</a:t>
            </a:r>
            <a:r>
              <a:rPr lang="ja-JP" altLang="en-US" sz="2400" dirty="0">
                <a:solidFill>
                  <a:prstClr val="white"/>
                </a:solidFill>
              </a:rPr>
              <a:t>と</a:t>
            </a:r>
            <a:r>
              <a:rPr lang="ja-JP" altLang="en-US" sz="2400" dirty="0" smtClean="0">
                <a:solidFill>
                  <a:prstClr val="white"/>
                </a:solidFill>
              </a:rPr>
              <a:t>の気温差が－</a:t>
            </a:r>
            <a:r>
              <a:rPr lang="ja-JP" altLang="en-US" sz="2400" dirty="0">
                <a:solidFill>
                  <a:prstClr val="white"/>
                </a:solidFill>
              </a:rPr>
              <a:t>１</a:t>
            </a:r>
            <a:r>
              <a:rPr lang="ja-JP" altLang="en-US" sz="2400" dirty="0" smtClean="0">
                <a:solidFill>
                  <a:prstClr val="white"/>
                </a:solidFill>
              </a:rPr>
              <a:t>℃以上のときを、公園から流出する冷気として考える。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349" name="タイトル 1"/>
          <p:cNvSpPr txBox="1">
            <a:spLocks/>
          </p:cNvSpPr>
          <p:nvPr/>
        </p:nvSpPr>
        <p:spPr>
          <a:xfrm>
            <a:off x="0" y="-2053"/>
            <a:ext cx="5872566" cy="163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>
                <a:solidFill>
                  <a:srgbClr val="FFFF00"/>
                </a:solidFill>
              </a:rPr>
              <a:t>周辺市街地への影響</a:t>
            </a:r>
            <a:endParaRPr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351" name="グループ化 350"/>
          <p:cNvGrpSpPr/>
          <p:nvPr/>
        </p:nvGrpSpPr>
        <p:grpSpPr>
          <a:xfrm>
            <a:off x="8353425" y="3550937"/>
            <a:ext cx="1465622" cy="1236173"/>
            <a:chOff x="7705680" y="3419609"/>
            <a:chExt cx="1465622" cy="1236173"/>
          </a:xfrm>
        </p:grpSpPr>
        <p:sp>
          <p:nvSpPr>
            <p:cNvPr id="352" name="テキスト ボックス 351"/>
            <p:cNvSpPr txBox="1"/>
            <p:nvPr/>
          </p:nvSpPr>
          <p:spPr>
            <a:xfrm>
              <a:off x="7951996" y="3419609"/>
              <a:ext cx="12193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上空気温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53" name="直線コネクタ 352"/>
            <p:cNvCxnSpPr>
              <a:stCxn id="352" idx="2"/>
            </p:cNvCxnSpPr>
            <p:nvPr/>
          </p:nvCxnSpPr>
          <p:spPr>
            <a:xfrm flipH="1">
              <a:off x="7705680" y="3788941"/>
              <a:ext cx="855969" cy="8668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グループ化 353"/>
          <p:cNvGrpSpPr/>
          <p:nvPr/>
        </p:nvGrpSpPr>
        <p:grpSpPr>
          <a:xfrm>
            <a:off x="9721523" y="4734040"/>
            <a:ext cx="1219306" cy="680923"/>
            <a:chOff x="10474541" y="5189359"/>
            <a:chExt cx="1219306" cy="680923"/>
          </a:xfrm>
        </p:grpSpPr>
        <p:sp>
          <p:nvSpPr>
            <p:cNvPr id="355" name="テキスト ボックス 354"/>
            <p:cNvSpPr txBox="1"/>
            <p:nvPr/>
          </p:nvSpPr>
          <p:spPr>
            <a:xfrm>
              <a:off x="10474541" y="5189359"/>
              <a:ext cx="12193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地点</a:t>
              </a:r>
              <a:r>
                <a:rPr lang="en-US" altLang="ja-JP" dirty="0">
                  <a:solidFill>
                    <a:prstClr val="black"/>
                  </a:solidFill>
                </a:rPr>
                <a:t>7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気温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56" name="直線コネクタ 355"/>
            <p:cNvCxnSpPr>
              <a:stCxn id="355" idx="2"/>
            </p:cNvCxnSpPr>
            <p:nvPr/>
          </p:nvCxnSpPr>
          <p:spPr>
            <a:xfrm flipH="1">
              <a:off x="10935244" y="5558691"/>
              <a:ext cx="148950" cy="31159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グループ化 356"/>
          <p:cNvGrpSpPr/>
          <p:nvPr/>
        </p:nvGrpSpPr>
        <p:grpSpPr>
          <a:xfrm>
            <a:off x="9260322" y="6008247"/>
            <a:ext cx="1468066" cy="821000"/>
            <a:chOff x="9847286" y="6068653"/>
            <a:chExt cx="1468066" cy="821000"/>
          </a:xfrm>
        </p:grpSpPr>
        <p:sp>
          <p:nvSpPr>
            <p:cNvPr id="358" name="テキスト ボックス 357"/>
            <p:cNvSpPr txBox="1"/>
            <p:nvPr/>
          </p:nvSpPr>
          <p:spPr>
            <a:xfrm>
              <a:off x="9847286" y="6520321"/>
              <a:ext cx="146806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79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地点１風速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59" name="直線コネクタ 358"/>
            <p:cNvCxnSpPr>
              <a:stCxn id="358" idx="0"/>
            </p:cNvCxnSpPr>
            <p:nvPr/>
          </p:nvCxnSpPr>
          <p:spPr>
            <a:xfrm flipV="1">
              <a:off x="10581319" y="6068653"/>
              <a:ext cx="0" cy="451668"/>
            </a:xfrm>
            <a:prstGeom prst="line">
              <a:avLst/>
            </a:prstGeom>
            <a:ln w="25400">
              <a:solidFill>
                <a:srgbClr val="6679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0" name="グループ化 359"/>
          <p:cNvGrpSpPr/>
          <p:nvPr/>
        </p:nvGrpSpPr>
        <p:grpSpPr>
          <a:xfrm>
            <a:off x="9721523" y="4055452"/>
            <a:ext cx="1233375" cy="659239"/>
            <a:chOff x="10308487" y="4115858"/>
            <a:chExt cx="1233375" cy="659239"/>
          </a:xfrm>
        </p:grpSpPr>
        <p:sp>
          <p:nvSpPr>
            <p:cNvPr id="361" name="テキスト ボックス 360"/>
            <p:cNvSpPr txBox="1"/>
            <p:nvPr/>
          </p:nvSpPr>
          <p:spPr>
            <a:xfrm>
              <a:off x="10308487" y="4405765"/>
              <a:ext cx="1233375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地点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1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風向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62" name="直線コネクタ 361"/>
            <p:cNvCxnSpPr/>
            <p:nvPr/>
          </p:nvCxnSpPr>
          <p:spPr>
            <a:xfrm flipV="1">
              <a:off x="10925175" y="4115858"/>
              <a:ext cx="0" cy="270558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3" name="テキスト ボックス 362"/>
          <p:cNvSpPr txBox="1"/>
          <p:nvPr/>
        </p:nvSpPr>
        <p:spPr>
          <a:xfrm>
            <a:off x="583604" y="3176802"/>
            <a:ext cx="444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 smtClean="0">
                <a:solidFill>
                  <a:prstClr val="white"/>
                </a:solidFill>
              </a:rPr>
              <a:t>19</a:t>
            </a:r>
            <a:r>
              <a:rPr lang="ja-JP" altLang="en-US" sz="2400" dirty="0" smtClean="0">
                <a:solidFill>
                  <a:prstClr val="white"/>
                </a:solidFill>
              </a:rPr>
              <a:t>時から冷気が流出している。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364" name="テキスト ボックス 363"/>
          <p:cNvSpPr txBox="1"/>
          <p:nvPr/>
        </p:nvSpPr>
        <p:spPr>
          <a:xfrm>
            <a:off x="584295" y="4152000"/>
            <a:ext cx="471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dirty="0" smtClean="0">
                <a:solidFill>
                  <a:prstClr val="white"/>
                </a:solidFill>
              </a:rPr>
              <a:t>冷気流出時は、風向も緑地から市街地に流出する向きになっている。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365" name="テキスト ボックス 364"/>
          <p:cNvSpPr txBox="1"/>
          <p:nvPr/>
        </p:nvSpPr>
        <p:spPr>
          <a:xfrm>
            <a:off x="671033" y="5369615"/>
            <a:ext cx="4715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 smtClean="0">
                <a:solidFill>
                  <a:prstClr val="white"/>
                </a:solidFill>
              </a:rPr>
              <a:t>3</a:t>
            </a:r>
            <a:r>
              <a:rPr lang="ja-JP" altLang="en-US" sz="2400" dirty="0" smtClean="0">
                <a:solidFill>
                  <a:prstClr val="white"/>
                </a:solidFill>
              </a:rPr>
              <a:t>時以降はエリアに北風が流入し、市街地の空気が公園内に侵入するため、気温差が消滅している。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直線矢印コネクタ 4"/>
          <p:cNvCxnSpPr>
            <a:stCxn id="337" idx="3"/>
          </p:cNvCxnSpPr>
          <p:nvPr/>
        </p:nvCxnSpPr>
        <p:spPr>
          <a:xfrm>
            <a:off x="5028766" y="2509004"/>
            <a:ext cx="2336266" cy="59553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グループ化 178"/>
          <p:cNvGrpSpPr/>
          <p:nvPr/>
        </p:nvGrpSpPr>
        <p:grpSpPr>
          <a:xfrm>
            <a:off x="8262042" y="5414963"/>
            <a:ext cx="1219306" cy="593284"/>
            <a:chOff x="10474541" y="4965407"/>
            <a:chExt cx="1219306" cy="593284"/>
          </a:xfrm>
        </p:grpSpPr>
        <p:sp>
          <p:nvSpPr>
            <p:cNvPr id="180" name="テキスト ボックス 179"/>
            <p:cNvSpPr txBox="1"/>
            <p:nvPr/>
          </p:nvSpPr>
          <p:spPr>
            <a:xfrm>
              <a:off x="10474541" y="5189359"/>
              <a:ext cx="12193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地点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1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気温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81" name="直線コネクタ 180"/>
            <p:cNvCxnSpPr>
              <a:stCxn id="180" idx="0"/>
            </p:cNvCxnSpPr>
            <p:nvPr/>
          </p:nvCxnSpPr>
          <p:spPr>
            <a:xfrm flipV="1">
              <a:off x="11084194" y="4965407"/>
              <a:ext cx="332764" cy="22395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7031357" y="5062538"/>
            <a:ext cx="1219306" cy="676409"/>
            <a:chOff x="10474541" y="4882282"/>
            <a:chExt cx="1219306" cy="676409"/>
          </a:xfrm>
        </p:grpSpPr>
        <p:sp>
          <p:nvSpPr>
            <p:cNvPr id="185" name="テキスト ボックス 184"/>
            <p:cNvSpPr txBox="1"/>
            <p:nvPr/>
          </p:nvSpPr>
          <p:spPr>
            <a:xfrm>
              <a:off x="10474541" y="5189359"/>
              <a:ext cx="12193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A3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地点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1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気温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86" name="直線コネクタ 185"/>
            <p:cNvCxnSpPr>
              <a:stCxn id="185" idx="0"/>
            </p:cNvCxnSpPr>
            <p:nvPr/>
          </p:nvCxnSpPr>
          <p:spPr>
            <a:xfrm flipV="1">
              <a:off x="11084194" y="4882282"/>
              <a:ext cx="250453" cy="307077"/>
            </a:xfrm>
            <a:prstGeom prst="line">
              <a:avLst/>
            </a:prstGeom>
            <a:ln w="254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テキスト ボックス 92"/>
          <p:cNvSpPr txBox="1"/>
          <p:nvPr/>
        </p:nvSpPr>
        <p:spPr>
          <a:xfrm>
            <a:off x="5790338" y="531099"/>
            <a:ext cx="553998" cy="22596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ja-JP" altLang="en-US" sz="2400" dirty="0" smtClean="0">
                <a:solidFill>
                  <a:prstClr val="white"/>
                </a:solidFill>
              </a:rPr>
              <a:t>水平気温分布図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35" y="3589341"/>
            <a:ext cx="4981876" cy="32399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639" y="37014"/>
            <a:ext cx="4649944" cy="3531253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862937" y="1853585"/>
            <a:ext cx="371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上空風が止まないと冷気層</a:t>
            </a:r>
            <a:endParaRPr lang="en-US" altLang="ja-JP" sz="2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prstClr val="white"/>
                </a:solidFill>
              </a:rPr>
              <a:t>が形成されない。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2937" y="3376881"/>
            <a:ext cx="329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北風が入ることで</a:t>
            </a:r>
            <a:endParaRPr lang="en-US" altLang="ja-JP" sz="2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prstClr val="white"/>
                </a:solidFill>
              </a:rPr>
              <a:t>冷気層が壊されている。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2937" y="4901865"/>
            <a:ext cx="401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南風の間は冷気層ができ、</a:t>
            </a:r>
            <a:endParaRPr lang="en-US" altLang="ja-JP" sz="2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prstClr val="white"/>
                </a:solidFill>
              </a:rPr>
              <a:t>風速が１</a:t>
            </a:r>
            <a:r>
              <a:rPr lang="en-US" altLang="ja-JP" sz="2400" dirty="0" smtClean="0">
                <a:solidFill>
                  <a:prstClr val="white"/>
                </a:solidFill>
              </a:rPr>
              <a:t>m/s</a:t>
            </a:r>
            <a:r>
              <a:rPr lang="ja-JP" altLang="en-US" sz="2400" dirty="0" smtClean="0">
                <a:solidFill>
                  <a:prstClr val="white"/>
                </a:solidFill>
              </a:rPr>
              <a:t>を下回った時に</a:t>
            </a:r>
            <a:endParaRPr lang="en-US" altLang="ja-JP" sz="2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prstClr val="white"/>
                </a:solidFill>
              </a:rPr>
              <a:t>厚みを増している。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0" y="-2053"/>
            <a:ext cx="5020286" cy="178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冷気層厚さの変化</a:t>
            </a:r>
            <a:endParaRPr lang="en-US" altLang="ja-JP" dirty="0" smtClean="0">
              <a:solidFill>
                <a:srgbClr val="FFFF0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8862838" y="4159250"/>
            <a:ext cx="1120051" cy="684766"/>
            <a:chOff x="10391870" y="4296759"/>
            <a:chExt cx="1120051" cy="684766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10391870" y="4612193"/>
              <a:ext cx="1120051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上空風向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直線コネクタ 24"/>
            <p:cNvCxnSpPr>
              <a:stCxn id="19" idx="0"/>
            </p:cNvCxnSpPr>
            <p:nvPr/>
          </p:nvCxnSpPr>
          <p:spPr>
            <a:xfrm flipH="1" flipV="1">
              <a:off x="10814050" y="4296759"/>
              <a:ext cx="137846" cy="315434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/>
          <p:cNvGrpSpPr/>
          <p:nvPr/>
        </p:nvGrpSpPr>
        <p:grpSpPr>
          <a:xfrm>
            <a:off x="8192094" y="4865090"/>
            <a:ext cx="1790798" cy="369332"/>
            <a:chOff x="9865909" y="5235396"/>
            <a:chExt cx="1805197" cy="369332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10542049" y="5235396"/>
              <a:ext cx="1129057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上空気温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直線コネクタ 28"/>
            <p:cNvCxnSpPr>
              <a:stCxn id="21" idx="1"/>
            </p:cNvCxnSpPr>
            <p:nvPr/>
          </p:nvCxnSpPr>
          <p:spPr>
            <a:xfrm flipH="1">
              <a:off x="9865909" y="5420062"/>
              <a:ext cx="6761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/>
        </p:nvGrpSpPr>
        <p:grpSpPr>
          <a:xfrm>
            <a:off x="8830794" y="5995988"/>
            <a:ext cx="1136834" cy="796817"/>
            <a:chOff x="9286143" y="5433592"/>
            <a:chExt cx="1136834" cy="796817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9286143" y="5861077"/>
              <a:ext cx="1136834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2060">
                  <a:alpha val="7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上空風速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2" name="直線コネクタ 31"/>
            <p:cNvCxnSpPr>
              <a:endCxn id="22" idx="0"/>
            </p:cNvCxnSpPr>
            <p:nvPr/>
          </p:nvCxnSpPr>
          <p:spPr>
            <a:xfrm>
              <a:off x="9318187" y="5433592"/>
              <a:ext cx="536373" cy="427485"/>
            </a:xfrm>
            <a:prstGeom prst="line">
              <a:avLst/>
            </a:prstGeom>
            <a:ln w="25400">
              <a:solidFill>
                <a:srgbClr val="00206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グループ化 125"/>
          <p:cNvGrpSpPr/>
          <p:nvPr/>
        </p:nvGrpSpPr>
        <p:grpSpPr>
          <a:xfrm>
            <a:off x="6265307" y="317931"/>
            <a:ext cx="5652030" cy="3056416"/>
            <a:chOff x="5545635" y="280917"/>
            <a:chExt cx="6646365" cy="3242613"/>
          </a:xfrm>
        </p:grpSpPr>
        <p:grpSp>
          <p:nvGrpSpPr>
            <p:cNvPr id="35" name="グループ化 34"/>
            <p:cNvGrpSpPr/>
            <p:nvPr/>
          </p:nvGrpSpPr>
          <p:grpSpPr>
            <a:xfrm flipH="1">
              <a:off x="9662320" y="280917"/>
              <a:ext cx="2529680" cy="3242613"/>
              <a:chOff x="5088974" y="209290"/>
              <a:chExt cx="3895338" cy="6259915"/>
            </a:xfrm>
          </p:grpSpPr>
          <p:grpSp>
            <p:nvGrpSpPr>
              <p:cNvPr id="44" name="グループ化 43"/>
              <p:cNvGrpSpPr/>
              <p:nvPr/>
            </p:nvGrpSpPr>
            <p:grpSpPr>
              <a:xfrm>
                <a:off x="5088974" y="209290"/>
                <a:ext cx="3895338" cy="6259915"/>
                <a:chOff x="4229486" y="209290"/>
                <a:chExt cx="3895338" cy="6259915"/>
              </a:xfrm>
            </p:grpSpPr>
            <p:sp>
              <p:nvSpPr>
                <p:cNvPr id="53" name="正方形/長方形 52"/>
                <p:cNvSpPr/>
                <p:nvPr/>
              </p:nvSpPr>
              <p:spPr>
                <a:xfrm>
                  <a:off x="4629150" y="1716230"/>
                  <a:ext cx="1809750" cy="4752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1 つの角を丸めた四角形 53"/>
                <p:cNvSpPr/>
                <p:nvPr/>
              </p:nvSpPr>
              <p:spPr>
                <a:xfrm>
                  <a:off x="4629150" y="924736"/>
                  <a:ext cx="1170767" cy="781050"/>
                </a:xfrm>
                <a:prstGeom prst="round1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正方形/長方形 54"/>
                <p:cNvSpPr/>
                <p:nvPr/>
              </p:nvSpPr>
              <p:spPr>
                <a:xfrm>
                  <a:off x="4625620" y="4123968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正方形/長方形 55"/>
                <p:cNvSpPr/>
                <p:nvPr/>
              </p:nvSpPr>
              <p:spPr>
                <a:xfrm>
                  <a:off x="4624812" y="4878575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正方形/長方形 56"/>
                <p:cNvSpPr/>
                <p:nvPr/>
              </p:nvSpPr>
              <p:spPr>
                <a:xfrm>
                  <a:off x="4626428" y="3363400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正方形/長方形 57"/>
                <p:cNvSpPr/>
                <p:nvPr/>
              </p:nvSpPr>
              <p:spPr>
                <a:xfrm>
                  <a:off x="4626428" y="2602832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正方形/長方形 58"/>
                <p:cNvSpPr/>
                <p:nvPr/>
              </p:nvSpPr>
              <p:spPr>
                <a:xfrm>
                  <a:off x="4628841" y="1842863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正方形/長方形 59"/>
                <p:cNvSpPr/>
                <p:nvPr/>
              </p:nvSpPr>
              <p:spPr>
                <a:xfrm>
                  <a:off x="4624811" y="5633638"/>
                  <a:ext cx="1632659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正方形/長方形 60"/>
                <p:cNvSpPr/>
                <p:nvPr/>
              </p:nvSpPr>
              <p:spPr>
                <a:xfrm>
                  <a:off x="7171707" y="1872466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正方形/長方形 61"/>
                <p:cNvSpPr/>
                <p:nvPr/>
              </p:nvSpPr>
              <p:spPr>
                <a:xfrm>
                  <a:off x="7172324" y="2642103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正方形/長方形 62"/>
                <p:cNvSpPr/>
                <p:nvPr/>
              </p:nvSpPr>
              <p:spPr>
                <a:xfrm>
                  <a:off x="7172324" y="3397166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正方形/長方形 63"/>
                <p:cNvSpPr/>
                <p:nvPr/>
              </p:nvSpPr>
              <p:spPr>
                <a:xfrm>
                  <a:off x="7174363" y="4157278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正方形/長方形 64"/>
                <p:cNvSpPr/>
                <p:nvPr/>
              </p:nvSpPr>
              <p:spPr>
                <a:xfrm>
                  <a:off x="7172324" y="4912342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正方形/長方形 65"/>
                <p:cNvSpPr/>
                <p:nvPr/>
              </p:nvSpPr>
              <p:spPr>
                <a:xfrm>
                  <a:off x="7158803" y="5701170"/>
                  <a:ext cx="190501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正方形/長方形 66"/>
                <p:cNvSpPr/>
                <p:nvPr/>
              </p:nvSpPr>
              <p:spPr>
                <a:xfrm>
                  <a:off x="6438900" y="1704975"/>
                  <a:ext cx="732807" cy="475297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正方形/長方形 67"/>
                <p:cNvSpPr/>
                <p:nvPr/>
              </p:nvSpPr>
              <p:spPr>
                <a:xfrm>
                  <a:off x="4624811" y="1082295"/>
                  <a:ext cx="1004464" cy="6175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9" name="直線コネクタ 68"/>
                <p:cNvCxnSpPr/>
                <p:nvPr/>
              </p:nvCxnSpPr>
              <p:spPr>
                <a:xfrm>
                  <a:off x="4229486" y="6457950"/>
                  <a:ext cx="3895338" cy="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正方形/長方形 69"/>
                <p:cNvSpPr/>
                <p:nvPr/>
              </p:nvSpPr>
              <p:spPr>
                <a:xfrm>
                  <a:off x="4887947" y="276225"/>
                  <a:ext cx="81091" cy="64851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正方形/長方形 70"/>
                <p:cNvSpPr/>
                <p:nvPr/>
              </p:nvSpPr>
              <p:spPr>
                <a:xfrm>
                  <a:off x="5227835" y="276225"/>
                  <a:ext cx="81091" cy="64851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正方形/長方形 71"/>
                <p:cNvSpPr/>
                <p:nvPr/>
              </p:nvSpPr>
              <p:spPr>
                <a:xfrm>
                  <a:off x="5298783" y="514755"/>
                  <a:ext cx="190500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正方形/長方形 72"/>
                <p:cNvSpPr/>
                <p:nvPr/>
              </p:nvSpPr>
              <p:spPr>
                <a:xfrm>
                  <a:off x="5173130" y="212462"/>
                  <a:ext cx="190500" cy="17145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正方形/長方形 73"/>
                <p:cNvSpPr/>
                <p:nvPr/>
              </p:nvSpPr>
              <p:spPr>
                <a:xfrm>
                  <a:off x="4833242" y="209290"/>
                  <a:ext cx="190500" cy="17145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テキスト ボックス 74"/>
                <p:cNvSpPr txBox="1"/>
                <p:nvPr/>
              </p:nvSpPr>
              <p:spPr>
                <a:xfrm>
                  <a:off x="6387546" y="1787928"/>
                  <a:ext cx="461664" cy="4670025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非常用滑り台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5" name="グループ化 44"/>
              <p:cNvGrpSpPr/>
              <p:nvPr/>
            </p:nvGrpSpPr>
            <p:grpSpPr>
              <a:xfrm>
                <a:off x="5358051" y="1047682"/>
                <a:ext cx="1184152" cy="5302667"/>
                <a:chOff x="5099979" y="1047637"/>
                <a:chExt cx="1184152" cy="5302667"/>
              </a:xfrm>
            </p:grpSpPr>
            <p:sp>
              <p:nvSpPr>
                <p:cNvPr id="46" name="テキスト ボックス 45"/>
                <p:cNvSpPr txBox="1"/>
                <p:nvPr/>
              </p:nvSpPr>
              <p:spPr>
                <a:xfrm>
                  <a:off x="5288081" y="5593867"/>
                  <a:ext cx="996050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</a:rPr>
                    <a:t>1</a:t>
                  </a:r>
                  <a:r>
                    <a:rPr lang="ja-JP" altLang="en-US" dirty="0">
                      <a:solidFill>
                        <a:prstClr val="black"/>
                      </a:solidFill>
                    </a:rPr>
                    <a:t>階</a:t>
                  </a:r>
                </a:p>
              </p:txBody>
            </p:sp>
            <p:sp>
              <p:nvSpPr>
                <p:cNvPr id="47" name="テキスト ボックス 46"/>
                <p:cNvSpPr txBox="1"/>
                <p:nvPr/>
              </p:nvSpPr>
              <p:spPr>
                <a:xfrm>
                  <a:off x="5099979" y="4095505"/>
                  <a:ext cx="1170887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prstClr val="black"/>
                      </a:solidFill>
                    </a:rPr>
                    <a:t>3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5288082" y="4849419"/>
                  <a:ext cx="981170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</a:rPr>
                    <a:t>2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5171047" y="1810280"/>
                  <a:ext cx="1100856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prstClr val="black"/>
                      </a:solidFill>
                    </a:rPr>
                    <a:t>6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5171049" y="2565116"/>
                  <a:ext cx="1099820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prstClr val="black"/>
                      </a:solidFill>
                    </a:rPr>
                    <a:t>5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5171049" y="3325082"/>
                  <a:ext cx="1099818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prstClr val="black"/>
                      </a:solidFill>
                    </a:rPr>
                    <a:t>4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テキスト ボックス 51"/>
                <p:cNvSpPr txBox="1"/>
                <p:nvPr/>
              </p:nvSpPr>
              <p:spPr>
                <a:xfrm>
                  <a:off x="5171047" y="1047637"/>
                  <a:ext cx="1100856" cy="756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prstClr val="black"/>
                      </a:solidFill>
                    </a:rPr>
                    <a:t>7</a:t>
                  </a:r>
                  <a:r>
                    <a:rPr lang="ja-JP" altLang="en-US" dirty="0" smtClean="0">
                      <a:solidFill>
                        <a:prstClr val="black"/>
                      </a:solidFill>
                    </a:rPr>
                    <a:t>階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84" name="直線コネクタ 83"/>
            <p:cNvCxnSpPr>
              <a:stCxn id="72" idx="3"/>
            </p:cNvCxnSpPr>
            <p:nvPr/>
          </p:nvCxnSpPr>
          <p:spPr>
            <a:xfrm flipH="1">
              <a:off x="5547360" y="483552"/>
              <a:ext cx="58265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61" idx="3"/>
            </p:cNvCxnSpPr>
            <p:nvPr/>
          </p:nvCxnSpPr>
          <p:spPr>
            <a:xfrm flipH="1">
              <a:off x="5547360" y="1186841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 flipH="1">
              <a:off x="5545635" y="2370365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flipH="1">
              <a:off x="5545635" y="1582409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/>
            <p:nvPr/>
          </p:nvCxnSpPr>
          <p:spPr>
            <a:xfrm flipH="1">
              <a:off x="5545635" y="1981811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/>
            <p:nvPr/>
          </p:nvCxnSpPr>
          <p:spPr>
            <a:xfrm flipH="1">
              <a:off x="5568495" y="2761485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/>
            <p:nvPr/>
          </p:nvCxnSpPr>
          <p:spPr>
            <a:xfrm flipH="1">
              <a:off x="5555740" y="3170095"/>
              <a:ext cx="461021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グループ化 76"/>
          <p:cNvGrpSpPr/>
          <p:nvPr/>
        </p:nvGrpSpPr>
        <p:grpSpPr>
          <a:xfrm>
            <a:off x="7759134" y="3393299"/>
            <a:ext cx="2279454" cy="1360411"/>
            <a:chOff x="9854057" y="4577159"/>
            <a:chExt cx="2279454" cy="1360411"/>
          </a:xfrm>
        </p:grpSpPr>
        <p:sp>
          <p:nvSpPr>
            <p:cNvPr id="78" name="テキスト ボックス 77"/>
            <p:cNvSpPr txBox="1"/>
            <p:nvPr/>
          </p:nvSpPr>
          <p:spPr>
            <a:xfrm>
              <a:off x="10535705" y="4577159"/>
              <a:ext cx="15978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市街地代表点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79" name="直線コネクタ 78"/>
            <p:cNvCxnSpPr>
              <a:stCxn id="78" idx="2"/>
            </p:cNvCxnSpPr>
            <p:nvPr/>
          </p:nvCxnSpPr>
          <p:spPr>
            <a:xfrm flipH="1">
              <a:off x="9854057" y="4946491"/>
              <a:ext cx="1480551" cy="99107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グループ化 82"/>
          <p:cNvGrpSpPr/>
          <p:nvPr/>
        </p:nvGrpSpPr>
        <p:grpSpPr>
          <a:xfrm>
            <a:off x="6882253" y="3498539"/>
            <a:ext cx="904580" cy="1551217"/>
            <a:chOff x="10361182" y="4586676"/>
            <a:chExt cx="581142" cy="3021272"/>
          </a:xfrm>
        </p:grpSpPr>
        <p:sp>
          <p:nvSpPr>
            <p:cNvPr id="85" name="テキスト ボックス 84"/>
            <p:cNvSpPr txBox="1"/>
            <p:nvPr/>
          </p:nvSpPr>
          <p:spPr>
            <a:xfrm>
              <a:off x="10361182" y="4586676"/>
              <a:ext cx="581142" cy="71934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A3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prstClr val="black"/>
                  </a:solidFill>
                </a:rPr>
                <a:t>地表面</a:t>
              </a:r>
            </a:p>
          </p:txBody>
        </p:sp>
        <p:cxnSp>
          <p:nvCxnSpPr>
            <p:cNvPr id="86" name="直線コネクタ 85"/>
            <p:cNvCxnSpPr>
              <a:stCxn id="85" idx="2"/>
            </p:cNvCxnSpPr>
            <p:nvPr/>
          </p:nvCxnSpPr>
          <p:spPr>
            <a:xfrm flipH="1">
              <a:off x="10555634" y="5306016"/>
              <a:ext cx="96119" cy="2301932"/>
            </a:xfrm>
            <a:prstGeom prst="line">
              <a:avLst/>
            </a:prstGeom>
            <a:ln w="254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グループ化 92"/>
          <p:cNvGrpSpPr/>
          <p:nvPr/>
        </p:nvGrpSpPr>
        <p:grpSpPr>
          <a:xfrm>
            <a:off x="6028362" y="5322311"/>
            <a:ext cx="1597806" cy="1470494"/>
            <a:chOff x="8650054" y="5685940"/>
            <a:chExt cx="1597806" cy="1470494"/>
          </a:xfrm>
        </p:grpSpPr>
        <p:sp>
          <p:nvSpPr>
            <p:cNvPr id="94" name="テキスト ボックス 93"/>
            <p:cNvSpPr txBox="1"/>
            <p:nvPr/>
          </p:nvSpPr>
          <p:spPr>
            <a:xfrm>
              <a:off x="8650054" y="6787102"/>
              <a:ext cx="159780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673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公園内代表点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95" name="直線コネクタ 94"/>
            <p:cNvCxnSpPr>
              <a:stCxn id="94" idx="0"/>
            </p:cNvCxnSpPr>
            <p:nvPr/>
          </p:nvCxnSpPr>
          <p:spPr>
            <a:xfrm flipV="1">
              <a:off x="9448957" y="5685940"/>
              <a:ext cx="546403" cy="1101162"/>
            </a:xfrm>
            <a:prstGeom prst="line">
              <a:avLst/>
            </a:prstGeom>
            <a:ln w="25400">
              <a:solidFill>
                <a:srgbClr val="0673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テキスト ボックス 75"/>
          <p:cNvSpPr txBox="1"/>
          <p:nvPr/>
        </p:nvSpPr>
        <p:spPr>
          <a:xfrm>
            <a:off x="5158796" y="707713"/>
            <a:ext cx="553998" cy="22596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ja-JP" altLang="en-US" sz="2400" dirty="0">
                <a:solidFill>
                  <a:prstClr val="white"/>
                </a:solidFill>
              </a:rPr>
              <a:t>鉛直</a:t>
            </a:r>
            <a:r>
              <a:rPr lang="ja-JP" altLang="en-US" sz="2400" dirty="0" smtClean="0">
                <a:solidFill>
                  <a:prstClr val="white"/>
                </a:solidFill>
              </a:rPr>
              <a:t>気温分布図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r="6732"/>
          <a:stretch/>
        </p:blipFill>
        <p:spPr>
          <a:xfrm>
            <a:off x="5022606" y="1415672"/>
            <a:ext cx="7169394" cy="46129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正方形/長方形 16"/>
          <p:cNvSpPr/>
          <p:nvPr/>
        </p:nvSpPr>
        <p:spPr>
          <a:xfrm>
            <a:off x="6241312" y="1586012"/>
            <a:ext cx="1998921" cy="1512966"/>
          </a:xfrm>
          <a:prstGeom prst="rect">
            <a:avLst/>
          </a:prstGeom>
          <a:noFill/>
          <a:ln w="5080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552976" y="3625702"/>
            <a:ext cx="1973257" cy="1307805"/>
          </a:xfrm>
          <a:prstGeom prst="rect">
            <a:avLst/>
          </a:prstGeom>
          <a:noFill/>
          <a:ln w="5080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2372"/>
            <a:ext cx="9494874" cy="111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冷気層形成・冷気流出と風速の関係性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2300" y="1532635"/>
            <a:ext cx="485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北側市街地の測線上の</a:t>
            </a:r>
            <a:r>
              <a:rPr lang="ja-JP" altLang="en-US" sz="2400" dirty="0" smtClean="0">
                <a:solidFill>
                  <a:srgbClr val="FFFF00"/>
                </a:solidFill>
              </a:rPr>
              <a:t>地点１と地点</a:t>
            </a:r>
            <a:r>
              <a:rPr lang="en-US" altLang="ja-JP" sz="2400" dirty="0" smtClean="0">
                <a:solidFill>
                  <a:srgbClr val="FFFF00"/>
                </a:solidFill>
              </a:rPr>
              <a:t>7</a:t>
            </a:r>
            <a:r>
              <a:rPr lang="ja-JP" altLang="en-US" sz="2400" dirty="0" smtClean="0">
                <a:solidFill>
                  <a:srgbClr val="FFFF00"/>
                </a:solidFill>
              </a:rPr>
              <a:t>の気温差</a:t>
            </a:r>
            <a:r>
              <a:rPr lang="ja-JP" altLang="en-US" sz="2400" dirty="0" smtClean="0">
                <a:solidFill>
                  <a:schemeClr val="bg1"/>
                </a:solidFill>
              </a:rPr>
              <a:t>と鉛直気温差との関係。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32604" y="4828332"/>
            <a:ext cx="407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冷気層</a:t>
            </a:r>
            <a:r>
              <a:rPr lang="ja-JP" altLang="en-US" sz="2400" dirty="0" smtClean="0">
                <a:solidFill>
                  <a:srgbClr val="FFFF00"/>
                </a:solidFill>
              </a:rPr>
              <a:t>の厚みが増したときに、市街地測線の水平気温差も大きくなっている。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2604" y="3098978"/>
            <a:ext cx="377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風速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別にみると、風が吹いているとき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は</a:t>
            </a:r>
            <a:r>
              <a:rPr lang="ja-JP" altLang="en-US" sz="2400" dirty="0">
                <a:solidFill>
                  <a:schemeClr val="bg1"/>
                </a:solidFill>
              </a:rPr>
              <a:t>あ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まり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冷えない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。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682716" y="1419165"/>
            <a:ext cx="250928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dirty="0" smtClean="0">
                <a:solidFill>
                  <a:srgbClr val="FF0000"/>
                </a:solidFill>
              </a:rPr>
              <a:t>✕</a:t>
            </a:r>
            <a:r>
              <a:rPr kumimoji="1" lang="ja-JP" altLang="en-US" dirty="0" smtClean="0"/>
              <a:t>風が吹いている</a:t>
            </a:r>
            <a:endParaRPr kumimoji="1" lang="en-US" altLang="ja-JP" dirty="0" smtClean="0"/>
          </a:p>
          <a:p>
            <a:pPr algn="dist"/>
            <a:r>
              <a:rPr lang="ja-JP" altLang="en-US" dirty="0">
                <a:solidFill>
                  <a:srgbClr val="00B050"/>
                </a:solidFill>
              </a:rPr>
              <a:t>△</a:t>
            </a:r>
            <a:r>
              <a:rPr lang="ja-JP" altLang="en-US" dirty="0" smtClean="0"/>
              <a:t>少し風が吹いている</a:t>
            </a:r>
            <a:endParaRPr lang="en-US" altLang="ja-JP" dirty="0" smtClean="0"/>
          </a:p>
          <a:p>
            <a:pPr algn="dist"/>
            <a:r>
              <a:rPr lang="ja-JP" altLang="en-US" dirty="0">
                <a:solidFill>
                  <a:srgbClr val="0070C0"/>
                </a:solidFill>
              </a:rPr>
              <a:t>○</a:t>
            </a:r>
            <a:r>
              <a:rPr lang="ja-JP" altLang="en-US" dirty="0" smtClean="0"/>
              <a:t>風がやんでいる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211360" y="2363632"/>
            <a:ext cx="2029952" cy="11508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4594578" y="4809543"/>
            <a:ext cx="3958398" cy="61895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2181225" cy="1325563"/>
          </a:xfrm>
        </p:spPr>
        <p:txBody>
          <a:bodyPr/>
          <a:lstStyle/>
          <a:p>
            <a:pPr algn="ctr"/>
            <a:r>
              <a:rPr lang="ja-JP" altLang="en-US" dirty="0">
                <a:solidFill>
                  <a:srgbClr val="FFFF00"/>
                </a:solidFill>
              </a:rPr>
              <a:t>まとめ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776" y="1266907"/>
            <a:ext cx="11912426" cy="17821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rgbClr val="FFFF00"/>
                </a:solidFill>
              </a:rPr>
              <a:t>冷気形成は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、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江古田の森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公園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の西側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と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中央部分から始まり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、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深夜頃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には、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市街地に冷気流出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するほどになった。ただし、風向や風速によっては、形成</a:t>
            </a:r>
            <a:r>
              <a:rPr lang="ja-JP" altLang="en-US" sz="3600" dirty="0" smtClean="0">
                <a:solidFill>
                  <a:schemeClr val="bg1"/>
                </a:solidFill>
              </a:rPr>
              <a:t>時間帯やエリアが変化する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775" y="3400986"/>
            <a:ext cx="11912426" cy="12193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3600" dirty="0" smtClean="0">
                <a:solidFill>
                  <a:srgbClr val="FFFF00"/>
                </a:solidFill>
              </a:rPr>
              <a:t>開発地区において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は、江古田の森公園と、東側隣接緑地</a:t>
            </a:r>
            <a:endParaRPr kumimoji="1" lang="en-US" altLang="ja-JP" sz="3600" dirty="0" smtClean="0">
              <a:solidFill>
                <a:schemeClr val="bg1"/>
              </a:solidFill>
            </a:endParaRPr>
          </a:p>
          <a:p>
            <a:r>
              <a:rPr kumimoji="1" lang="ja-JP" altLang="en-US" sz="3600" dirty="0" smtClean="0">
                <a:solidFill>
                  <a:schemeClr val="bg1"/>
                </a:solidFill>
              </a:rPr>
              <a:t>からの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冷気の流入は認められなかった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776" y="4956372"/>
            <a:ext cx="11912426" cy="12193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周辺市街地へ冷気流出は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、上空風が弱まり、冷気層の厚さが増したときに顕著となった。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研究背景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507332" y="674703"/>
            <a:ext cx="5104660" cy="585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95099" y="2068497"/>
            <a:ext cx="378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航空</a:t>
            </a:r>
            <a:r>
              <a:rPr lang="ja-JP" altLang="en-US" dirty="0"/>
              <a:t>写真とか？</a:t>
            </a:r>
            <a:endParaRPr kumimoji="1" lang="en-US" altLang="ja-JP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t="21014" r="39125" b="24763"/>
          <a:stretch/>
        </p:blipFill>
        <p:spPr>
          <a:xfrm>
            <a:off x="5925589" y="90435"/>
            <a:ext cx="6208230" cy="667713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45934" y="1683124"/>
            <a:ext cx="5551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江古田の森公園に隣接する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団地の建て替え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が行われている。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45936" y="3122841"/>
            <a:ext cx="5711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団地周辺には江古田の森を含めて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緑地が隣接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している。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6017" y="4562558"/>
            <a:ext cx="5400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都市内緑地における、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夜間冷気の形成と流出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はヒートアイランド対策として大きな注目を集める。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863304" y="171450"/>
            <a:ext cx="4680996" cy="3422650"/>
            <a:chOff x="6863304" y="171450"/>
            <a:chExt cx="4680996" cy="3422650"/>
          </a:xfrm>
        </p:grpSpPr>
        <p:sp>
          <p:nvSpPr>
            <p:cNvPr id="23" name="フリーフォーム 22"/>
            <p:cNvSpPr/>
            <p:nvPr/>
          </p:nvSpPr>
          <p:spPr>
            <a:xfrm>
              <a:off x="6863304" y="171450"/>
              <a:ext cx="4680996" cy="3422650"/>
            </a:xfrm>
            <a:custGeom>
              <a:avLst/>
              <a:gdLst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314700 w 4660900"/>
                <a:gd name="connsiteY6" fmla="*/ 2400300 h 3422650"/>
                <a:gd name="connsiteX7" fmla="*/ 3384550 w 4660900"/>
                <a:gd name="connsiteY7" fmla="*/ 2641600 h 3422650"/>
                <a:gd name="connsiteX8" fmla="*/ 344805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71900 w 4660900"/>
                <a:gd name="connsiteY13" fmla="*/ 622300 h 3422650"/>
                <a:gd name="connsiteX14" fmla="*/ 3232150 w 4660900"/>
                <a:gd name="connsiteY14" fmla="*/ 2349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314700 w 4660900"/>
                <a:gd name="connsiteY6" fmla="*/ 2400300 h 3422650"/>
                <a:gd name="connsiteX7" fmla="*/ 3384550 w 4660900"/>
                <a:gd name="connsiteY7" fmla="*/ 2641600 h 3422650"/>
                <a:gd name="connsiteX8" fmla="*/ 344805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32150 w 4660900"/>
                <a:gd name="connsiteY14" fmla="*/ 2349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295650 w 4660900"/>
                <a:gd name="connsiteY6" fmla="*/ 2400300 h 3422650"/>
                <a:gd name="connsiteX7" fmla="*/ 3384550 w 4660900"/>
                <a:gd name="connsiteY7" fmla="*/ 2641600 h 3422650"/>
                <a:gd name="connsiteX8" fmla="*/ 344805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32150 w 4660900"/>
                <a:gd name="connsiteY14" fmla="*/ 2349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295650 w 4660900"/>
                <a:gd name="connsiteY6" fmla="*/ 2400300 h 3422650"/>
                <a:gd name="connsiteX7" fmla="*/ 3384550 w 4660900"/>
                <a:gd name="connsiteY7" fmla="*/ 2641600 h 3422650"/>
                <a:gd name="connsiteX8" fmla="*/ 347980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32150 w 4660900"/>
                <a:gd name="connsiteY14" fmla="*/ 2349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295650 w 4660900"/>
                <a:gd name="connsiteY6" fmla="*/ 2400300 h 3422650"/>
                <a:gd name="connsiteX7" fmla="*/ 3384550 w 4660900"/>
                <a:gd name="connsiteY7" fmla="*/ 2641600 h 3422650"/>
                <a:gd name="connsiteX8" fmla="*/ 347980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57550 w 4660900"/>
                <a:gd name="connsiteY14" fmla="*/ 1968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04950 w 4660900"/>
                <a:gd name="connsiteY0" fmla="*/ 179070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295650 w 4660900"/>
                <a:gd name="connsiteY6" fmla="*/ 2400300 h 3422650"/>
                <a:gd name="connsiteX7" fmla="*/ 3384550 w 4660900"/>
                <a:gd name="connsiteY7" fmla="*/ 2641600 h 3422650"/>
                <a:gd name="connsiteX8" fmla="*/ 347980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57550 w 4660900"/>
                <a:gd name="connsiteY14" fmla="*/ 1968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04950 w 4660900"/>
                <a:gd name="connsiteY29" fmla="*/ 1790700 h 3422650"/>
                <a:gd name="connsiteX0" fmla="*/ 1524000 w 4660900"/>
                <a:gd name="connsiteY0" fmla="*/ 1860550 h 3422650"/>
                <a:gd name="connsiteX1" fmla="*/ 2794000 w 4660900"/>
                <a:gd name="connsiteY1" fmla="*/ 1835150 h 3422650"/>
                <a:gd name="connsiteX2" fmla="*/ 2844800 w 4660900"/>
                <a:gd name="connsiteY2" fmla="*/ 2101850 h 3422650"/>
                <a:gd name="connsiteX3" fmla="*/ 2914650 w 4660900"/>
                <a:gd name="connsiteY3" fmla="*/ 2152650 h 3422650"/>
                <a:gd name="connsiteX4" fmla="*/ 2997200 w 4660900"/>
                <a:gd name="connsiteY4" fmla="*/ 2197100 h 3422650"/>
                <a:gd name="connsiteX5" fmla="*/ 3232150 w 4660900"/>
                <a:gd name="connsiteY5" fmla="*/ 2222500 h 3422650"/>
                <a:gd name="connsiteX6" fmla="*/ 3295650 w 4660900"/>
                <a:gd name="connsiteY6" fmla="*/ 2400300 h 3422650"/>
                <a:gd name="connsiteX7" fmla="*/ 3384550 w 4660900"/>
                <a:gd name="connsiteY7" fmla="*/ 2641600 h 3422650"/>
                <a:gd name="connsiteX8" fmla="*/ 3479800 w 4660900"/>
                <a:gd name="connsiteY8" fmla="*/ 2736850 h 3422650"/>
                <a:gd name="connsiteX9" fmla="*/ 3600450 w 4660900"/>
                <a:gd name="connsiteY9" fmla="*/ 3035300 h 3422650"/>
                <a:gd name="connsiteX10" fmla="*/ 4660900 w 4660900"/>
                <a:gd name="connsiteY10" fmla="*/ 3422650 h 3422650"/>
                <a:gd name="connsiteX11" fmla="*/ 4070350 w 4660900"/>
                <a:gd name="connsiteY11" fmla="*/ 901700 h 3422650"/>
                <a:gd name="connsiteX12" fmla="*/ 3905250 w 4660900"/>
                <a:gd name="connsiteY12" fmla="*/ 666750 h 3422650"/>
                <a:gd name="connsiteX13" fmla="*/ 3790950 w 4660900"/>
                <a:gd name="connsiteY13" fmla="*/ 508000 h 3422650"/>
                <a:gd name="connsiteX14" fmla="*/ 3257550 w 4660900"/>
                <a:gd name="connsiteY14" fmla="*/ 196850 h 3422650"/>
                <a:gd name="connsiteX15" fmla="*/ 2794000 w 4660900"/>
                <a:gd name="connsiteY15" fmla="*/ 57150 h 3422650"/>
                <a:gd name="connsiteX16" fmla="*/ 2501900 w 4660900"/>
                <a:gd name="connsiteY16" fmla="*/ 12700 h 3422650"/>
                <a:gd name="connsiteX17" fmla="*/ 2254250 w 4660900"/>
                <a:gd name="connsiteY17" fmla="*/ 0 h 3422650"/>
                <a:gd name="connsiteX18" fmla="*/ 1987550 w 4660900"/>
                <a:gd name="connsiteY18" fmla="*/ 25400 h 3422650"/>
                <a:gd name="connsiteX19" fmla="*/ 1689100 w 4660900"/>
                <a:gd name="connsiteY19" fmla="*/ 139700 h 3422650"/>
                <a:gd name="connsiteX20" fmla="*/ 0 w 4660900"/>
                <a:gd name="connsiteY20" fmla="*/ 2768600 h 3422650"/>
                <a:gd name="connsiteX21" fmla="*/ 273050 w 4660900"/>
                <a:gd name="connsiteY21" fmla="*/ 2844800 h 3422650"/>
                <a:gd name="connsiteX22" fmla="*/ 546100 w 4660900"/>
                <a:gd name="connsiteY22" fmla="*/ 3371850 h 3422650"/>
                <a:gd name="connsiteX23" fmla="*/ 755650 w 4660900"/>
                <a:gd name="connsiteY23" fmla="*/ 3105150 h 3422650"/>
                <a:gd name="connsiteX24" fmla="*/ 882650 w 4660900"/>
                <a:gd name="connsiteY24" fmla="*/ 3016250 h 3422650"/>
                <a:gd name="connsiteX25" fmla="*/ 1022350 w 4660900"/>
                <a:gd name="connsiteY25" fmla="*/ 2908300 h 3422650"/>
                <a:gd name="connsiteX26" fmla="*/ 1212850 w 4660900"/>
                <a:gd name="connsiteY26" fmla="*/ 2889250 h 3422650"/>
                <a:gd name="connsiteX27" fmla="*/ 1365250 w 4660900"/>
                <a:gd name="connsiteY27" fmla="*/ 2870200 h 3422650"/>
                <a:gd name="connsiteX28" fmla="*/ 1517650 w 4660900"/>
                <a:gd name="connsiteY28" fmla="*/ 2876550 h 3422650"/>
                <a:gd name="connsiteX29" fmla="*/ 1524000 w 4660900"/>
                <a:gd name="connsiteY29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64896 w 4680996"/>
                <a:gd name="connsiteY2" fmla="*/ 2101850 h 3422650"/>
                <a:gd name="connsiteX3" fmla="*/ 2934746 w 4680996"/>
                <a:gd name="connsiteY3" fmla="*/ 2152650 h 3422650"/>
                <a:gd name="connsiteX4" fmla="*/ 3017296 w 4680996"/>
                <a:gd name="connsiteY4" fmla="*/ 2197100 h 3422650"/>
                <a:gd name="connsiteX5" fmla="*/ 3252246 w 4680996"/>
                <a:gd name="connsiteY5" fmla="*/ 2222500 h 3422650"/>
                <a:gd name="connsiteX6" fmla="*/ 3315746 w 4680996"/>
                <a:gd name="connsiteY6" fmla="*/ 2400300 h 3422650"/>
                <a:gd name="connsiteX7" fmla="*/ 3404646 w 4680996"/>
                <a:gd name="connsiteY7" fmla="*/ 2641600 h 3422650"/>
                <a:gd name="connsiteX8" fmla="*/ 3499896 w 4680996"/>
                <a:gd name="connsiteY8" fmla="*/ 2736850 h 3422650"/>
                <a:gd name="connsiteX9" fmla="*/ 3620546 w 4680996"/>
                <a:gd name="connsiteY9" fmla="*/ 3035300 h 3422650"/>
                <a:gd name="connsiteX10" fmla="*/ 4680996 w 4680996"/>
                <a:gd name="connsiteY10" fmla="*/ 3422650 h 3422650"/>
                <a:gd name="connsiteX11" fmla="*/ 4090446 w 4680996"/>
                <a:gd name="connsiteY11" fmla="*/ 901700 h 3422650"/>
                <a:gd name="connsiteX12" fmla="*/ 3925346 w 4680996"/>
                <a:gd name="connsiteY12" fmla="*/ 666750 h 3422650"/>
                <a:gd name="connsiteX13" fmla="*/ 3811046 w 4680996"/>
                <a:gd name="connsiteY13" fmla="*/ 508000 h 3422650"/>
                <a:gd name="connsiteX14" fmla="*/ 3277646 w 4680996"/>
                <a:gd name="connsiteY14" fmla="*/ 196850 h 3422650"/>
                <a:gd name="connsiteX15" fmla="*/ 2814096 w 4680996"/>
                <a:gd name="connsiteY15" fmla="*/ 57150 h 3422650"/>
                <a:gd name="connsiteX16" fmla="*/ 2521996 w 4680996"/>
                <a:gd name="connsiteY16" fmla="*/ 12700 h 3422650"/>
                <a:gd name="connsiteX17" fmla="*/ 2274346 w 4680996"/>
                <a:gd name="connsiteY17" fmla="*/ 0 h 3422650"/>
                <a:gd name="connsiteX18" fmla="*/ 2007646 w 4680996"/>
                <a:gd name="connsiteY18" fmla="*/ 25400 h 3422650"/>
                <a:gd name="connsiteX19" fmla="*/ 1709196 w 4680996"/>
                <a:gd name="connsiteY19" fmla="*/ 139700 h 3422650"/>
                <a:gd name="connsiteX20" fmla="*/ 0 w 4680996"/>
                <a:gd name="connsiteY20" fmla="*/ 2768600 h 3422650"/>
                <a:gd name="connsiteX21" fmla="*/ 293146 w 4680996"/>
                <a:gd name="connsiteY21" fmla="*/ 2844800 h 3422650"/>
                <a:gd name="connsiteX22" fmla="*/ 566196 w 4680996"/>
                <a:gd name="connsiteY22" fmla="*/ 3371850 h 3422650"/>
                <a:gd name="connsiteX23" fmla="*/ 775746 w 4680996"/>
                <a:gd name="connsiteY23" fmla="*/ 3105150 h 3422650"/>
                <a:gd name="connsiteX24" fmla="*/ 902746 w 4680996"/>
                <a:gd name="connsiteY24" fmla="*/ 3016250 h 3422650"/>
                <a:gd name="connsiteX25" fmla="*/ 1042446 w 4680996"/>
                <a:gd name="connsiteY25" fmla="*/ 2908300 h 3422650"/>
                <a:gd name="connsiteX26" fmla="*/ 1232946 w 4680996"/>
                <a:gd name="connsiteY26" fmla="*/ 2889250 h 3422650"/>
                <a:gd name="connsiteX27" fmla="*/ 1385346 w 4680996"/>
                <a:gd name="connsiteY27" fmla="*/ 2870200 h 3422650"/>
                <a:gd name="connsiteX28" fmla="*/ 1537746 w 4680996"/>
                <a:gd name="connsiteY28" fmla="*/ 2876550 h 3422650"/>
                <a:gd name="connsiteX29" fmla="*/ 1544096 w 4680996"/>
                <a:gd name="connsiteY29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64896 w 4680996"/>
                <a:gd name="connsiteY2" fmla="*/ 2101850 h 3422650"/>
                <a:gd name="connsiteX3" fmla="*/ 2934746 w 4680996"/>
                <a:gd name="connsiteY3" fmla="*/ 2152650 h 3422650"/>
                <a:gd name="connsiteX4" fmla="*/ 3017296 w 4680996"/>
                <a:gd name="connsiteY4" fmla="*/ 2197100 h 3422650"/>
                <a:gd name="connsiteX5" fmla="*/ 3252246 w 4680996"/>
                <a:gd name="connsiteY5" fmla="*/ 2222500 h 3422650"/>
                <a:gd name="connsiteX6" fmla="*/ 3315746 w 4680996"/>
                <a:gd name="connsiteY6" fmla="*/ 2400300 h 3422650"/>
                <a:gd name="connsiteX7" fmla="*/ 3404646 w 4680996"/>
                <a:gd name="connsiteY7" fmla="*/ 2641600 h 3422650"/>
                <a:gd name="connsiteX8" fmla="*/ 3499896 w 4680996"/>
                <a:gd name="connsiteY8" fmla="*/ 2736850 h 3422650"/>
                <a:gd name="connsiteX9" fmla="*/ 3620546 w 4680996"/>
                <a:gd name="connsiteY9" fmla="*/ 3035300 h 3422650"/>
                <a:gd name="connsiteX10" fmla="*/ 4680996 w 4680996"/>
                <a:gd name="connsiteY10" fmla="*/ 3422650 h 3422650"/>
                <a:gd name="connsiteX11" fmla="*/ 4090446 w 4680996"/>
                <a:gd name="connsiteY11" fmla="*/ 901700 h 3422650"/>
                <a:gd name="connsiteX12" fmla="*/ 3925346 w 4680996"/>
                <a:gd name="connsiteY12" fmla="*/ 666750 h 3422650"/>
                <a:gd name="connsiteX13" fmla="*/ 3811046 w 4680996"/>
                <a:gd name="connsiteY13" fmla="*/ 508000 h 3422650"/>
                <a:gd name="connsiteX14" fmla="*/ 3277646 w 4680996"/>
                <a:gd name="connsiteY14" fmla="*/ 196850 h 3422650"/>
                <a:gd name="connsiteX15" fmla="*/ 2814096 w 4680996"/>
                <a:gd name="connsiteY15" fmla="*/ 57150 h 3422650"/>
                <a:gd name="connsiteX16" fmla="*/ 2521996 w 4680996"/>
                <a:gd name="connsiteY16" fmla="*/ 12700 h 3422650"/>
                <a:gd name="connsiteX17" fmla="*/ 2274346 w 4680996"/>
                <a:gd name="connsiteY17" fmla="*/ 0 h 3422650"/>
                <a:gd name="connsiteX18" fmla="*/ 2007646 w 4680996"/>
                <a:gd name="connsiteY18" fmla="*/ 25400 h 3422650"/>
                <a:gd name="connsiteX19" fmla="*/ 1709196 w 4680996"/>
                <a:gd name="connsiteY19" fmla="*/ 139700 h 3422650"/>
                <a:gd name="connsiteX20" fmla="*/ 0 w 4680996"/>
                <a:gd name="connsiteY20" fmla="*/ 2768600 h 3422650"/>
                <a:gd name="connsiteX21" fmla="*/ 263001 w 4680996"/>
                <a:gd name="connsiteY21" fmla="*/ 2864897 h 3422650"/>
                <a:gd name="connsiteX22" fmla="*/ 566196 w 4680996"/>
                <a:gd name="connsiteY22" fmla="*/ 3371850 h 3422650"/>
                <a:gd name="connsiteX23" fmla="*/ 775746 w 4680996"/>
                <a:gd name="connsiteY23" fmla="*/ 3105150 h 3422650"/>
                <a:gd name="connsiteX24" fmla="*/ 902746 w 4680996"/>
                <a:gd name="connsiteY24" fmla="*/ 3016250 h 3422650"/>
                <a:gd name="connsiteX25" fmla="*/ 1042446 w 4680996"/>
                <a:gd name="connsiteY25" fmla="*/ 2908300 h 3422650"/>
                <a:gd name="connsiteX26" fmla="*/ 1232946 w 4680996"/>
                <a:gd name="connsiteY26" fmla="*/ 2889250 h 3422650"/>
                <a:gd name="connsiteX27" fmla="*/ 1385346 w 4680996"/>
                <a:gd name="connsiteY27" fmla="*/ 2870200 h 3422650"/>
                <a:gd name="connsiteX28" fmla="*/ 1537746 w 4680996"/>
                <a:gd name="connsiteY28" fmla="*/ 2876550 h 3422650"/>
                <a:gd name="connsiteX29" fmla="*/ 1544096 w 4680996"/>
                <a:gd name="connsiteY29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64896 w 4680996"/>
                <a:gd name="connsiteY2" fmla="*/ 2101850 h 3422650"/>
                <a:gd name="connsiteX3" fmla="*/ 2934746 w 4680996"/>
                <a:gd name="connsiteY3" fmla="*/ 2152650 h 3422650"/>
                <a:gd name="connsiteX4" fmla="*/ 3017296 w 4680996"/>
                <a:gd name="connsiteY4" fmla="*/ 2197100 h 3422650"/>
                <a:gd name="connsiteX5" fmla="*/ 3252246 w 4680996"/>
                <a:gd name="connsiteY5" fmla="*/ 2222500 h 3422650"/>
                <a:gd name="connsiteX6" fmla="*/ 3315746 w 4680996"/>
                <a:gd name="connsiteY6" fmla="*/ 2400300 h 3422650"/>
                <a:gd name="connsiteX7" fmla="*/ 3404646 w 4680996"/>
                <a:gd name="connsiteY7" fmla="*/ 2641600 h 3422650"/>
                <a:gd name="connsiteX8" fmla="*/ 3499896 w 4680996"/>
                <a:gd name="connsiteY8" fmla="*/ 2736850 h 3422650"/>
                <a:gd name="connsiteX9" fmla="*/ 3620546 w 4680996"/>
                <a:gd name="connsiteY9" fmla="*/ 3035300 h 3422650"/>
                <a:gd name="connsiteX10" fmla="*/ 4680996 w 4680996"/>
                <a:gd name="connsiteY10" fmla="*/ 3422650 h 3422650"/>
                <a:gd name="connsiteX11" fmla="*/ 4090446 w 4680996"/>
                <a:gd name="connsiteY11" fmla="*/ 901700 h 3422650"/>
                <a:gd name="connsiteX12" fmla="*/ 3925346 w 4680996"/>
                <a:gd name="connsiteY12" fmla="*/ 666750 h 3422650"/>
                <a:gd name="connsiteX13" fmla="*/ 3811046 w 4680996"/>
                <a:gd name="connsiteY13" fmla="*/ 508000 h 3422650"/>
                <a:gd name="connsiteX14" fmla="*/ 3277646 w 4680996"/>
                <a:gd name="connsiteY14" fmla="*/ 196850 h 3422650"/>
                <a:gd name="connsiteX15" fmla="*/ 2814096 w 4680996"/>
                <a:gd name="connsiteY15" fmla="*/ 57150 h 3422650"/>
                <a:gd name="connsiteX16" fmla="*/ 2521996 w 4680996"/>
                <a:gd name="connsiteY16" fmla="*/ 12700 h 3422650"/>
                <a:gd name="connsiteX17" fmla="*/ 2274346 w 4680996"/>
                <a:gd name="connsiteY17" fmla="*/ 0 h 3422650"/>
                <a:gd name="connsiteX18" fmla="*/ 2007646 w 4680996"/>
                <a:gd name="connsiteY18" fmla="*/ 25400 h 3422650"/>
                <a:gd name="connsiteX19" fmla="*/ 1709196 w 4680996"/>
                <a:gd name="connsiteY19" fmla="*/ 139700 h 3422650"/>
                <a:gd name="connsiteX20" fmla="*/ 0 w 4680996"/>
                <a:gd name="connsiteY20" fmla="*/ 2768600 h 3422650"/>
                <a:gd name="connsiteX21" fmla="*/ 263001 w 4680996"/>
                <a:gd name="connsiteY21" fmla="*/ 2864897 h 3422650"/>
                <a:gd name="connsiteX22" fmla="*/ 482041 w 4680996"/>
                <a:gd name="connsiteY22" fmla="*/ 3204796 h 3422650"/>
                <a:gd name="connsiteX23" fmla="*/ 566196 w 4680996"/>
                <a:gd name="connsiteY23" fmla="*/ 3371850 h 3422650"/>
                <a:gd name="connsiteX24" fmla="*/ 775746 w 4680996"/>
                <a:gd name="connsiteY24" fmla="*/ 3105150 h 3422650"/>
                <a:gd name="connsiteX25" fmla="*/ 902746 w 4680996"/>
                <a:gd name="connsiteY25" fmla="*/ 3016250 h 3422650"/>
                <a:gd name="connsiteX26" fmla="*/ 1042446 w 4680996"/>
                <a:gd name="connsiteY26" fmla="*/ 2908300 h 3422650"/>
                <a:gd name="connsiteX27" fmla="*/ 1232946 w 4680996"/>
                <a:gd name="connsiteY27" fmla="*/ 2889250 h 3422650"/>
                <a:gd name="connsiteX28" fmla="*/ 1385346 w 4680996"/>
                <a:gd name="connsiteY28" fmla="*/ 2870200 h 3422650"/>
                <a:gd name="connsiteX29" fmla="*/ 1537746 w 4680996"/>
                <a:gd name="connsiteY29" fmla="*/ 2876550 h 3422650"/>
                <a:gd name="connsiteX30" fmla="*/ 1544096 w 4680996"/>
                <a:gd name="connsiteY30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99896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25346 w 4680996"/>
                <a:gd name="connsiteY13" fmla="*/ 666750 h 3422650"/>
                <a:gd name="connsiteX14" fmla="*/ 3811046 w 4680996"/>
                <a:gd name="connsiteY14" fmla="*/ 508000 h 3422650"/>
                <a:gd name="connsiteX15" fmla="*/ 3277646 w 4680996"/>
                <a:gd name="connsiteY15" fmla="*/ 196850 h 3422650"/>
                <a:gd name="connsiteX16" fmla="*/ 2814096 w 4680996"/>
                <a:gd name="connsiteY16" fmla="*/ 57150 h 3422650"/>
                <a:gd name="connsiteX17" fmla="*/ 2521996 w 4680996"/>
                <a:gd name="connsiteY17" fmla="*/ 12700 h 3422650"/>
                <a:gd name="connsiteX18" fmla="*/ 2274346 w 4680996"/>
                <a:gd name="connsiteY18" fmla="*/ 0 h 3422650"/>
                <a:gd name="connsiteX19" fmla="*/ 2007646 w 4680996"/>
                <a:gd name="connsiteY19" fmla="*/ 25400 h 3422650"/>
                <a:gd name="connsiteX20" fmla="*/ 1709196 w 4680996"/>
                <a:gd name="connsiteY20" fmla="*/ 139700 h 3422650"/>
                <a:gd name="connsiteX21" fmla="*/ 0 w 4680996"/>
                <a:gd name="connsiteY21" fmla="*/ 2768600 h 3422650"/>
                <a:gd name="connsiteX22" fmla="*/ 263001 w 4680996"/>
                <a:gd name="connsiteY22" fmla="*/ 2864897 h 3422650"/>
                <a:gd name="connsiteX23" fmla="*/ 482041 w 4680996"/>
                <a:gd name="connsiteY23" fmla="*/ 3204796 h 3422650"/>
                <a:gd name="connsiteX24" fmla="*/ 566196 w 4680996"/>
                <a:gd name="connsiteY24" fmla="*/ 3371850 h 3422650"/>
                <a:gd name="connsiteX25" fmla="*/ 775746 w 4680996"/>
                <a:gd name="connsiteY25" fmla="*/ 3105150 h 3422650"/>
                <a:gd name="connsiteX26" fmla="*/ 902746 w 4680996"/>
                <a:gd name="connsiteY26" fmla="*/ 3016250 h 3422650"/>
                <a:gd name="connsiteX27" fmla="*/ 1042446 w 4680996"/>
                <a:gd name="connsiteY27" fmla="*/ 2908300 h 3422650"/>
                <a:gd name="connsiteX28" fmla="*/ 1232946 w 4680996"/>
                <a:gd name="connsiteY28" fmla="*/ 2889250 h 3422650"/>
                <a:gd name="connsiteX29" fmla="*/ 1385346 w 4680996"/>
                <a:gd name="connsiteY29" fmla="*/ 2870200 h 3422650"/>
                <a:gd name="connsiteX30" fmla="*/ 1537746 w 4680996"/>
                <a:gd name="connsiteY30" fmla="*/ 2876550 h 3422650"/>
                <a:gd name="connsiteX31" fmla="*/ 1544096 w 4680996"/>
                <a:gd name="connsiteY31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25346 w 4680996"/>
                <a:gd name="connsiteY13" fmla="*/ 666750 h 3422650"/>
                <a:gd name="connsiteX14" fmla="*/ 3811046 w 4680996"/>
                <a:gd name="connsiteY14" fmla="*/ 508000 h 3422650"/>
                <a:gd name="connsiteX15" fmla="*/ 3277646 w 4680996"/>
                <a:gd name="connsiteY15" fmla="*/ 196850 h 3422650"/>
                <a:gd name="connsiteX16" fmla="*/ 2814096 w 4680996"/>
                <a:gd name="connsiteY16" fmla="*/ 57150 h 3422650"/>
                <a:gd name="connsiteX17" fmla="*/ 2521996 w 4680996"/>
                <a:gd name="connsiteY17" fmla="*/ 12700 h 3422650"/>
                <a:gd name="connsiteX18" fmla="*/ 2274346 w 4680996"/>
                <a:gd name="connsiteY18" fmla="*/ 0 h 3422650"/>
                <a:gd name="connsiteX19" fmla="*/ 2007646 w 4680996"/>
                <a:gd name="connsiteY19" fmla="*/ 25400 h 3422650"/>
                <a:gd name="connsiteX20" fmla="*/ 1709196 w 4680996"/>
                <a:gd name="connsiteY20" fmla="*/ 139700 h 3422650"/>
                <a:gd name="connsiteX21" fmla="*/ 0 w 4680996"/>
                <a:gd name="connsiteY21" fmla="*/ 2768600 h 3422650"/>
                <a:gd name="connsiteX22" fmla="*/ 263001 w 4680996"/>
                <a:gd name="connsiteY22" fmla="*/ 2864897 h 3422650"/>
                <a:gd name="connsiteX23" fmla="*/ 482041 w 4680996"/>
                <a:gd name="connsiteY23" fmla="*/ 3204796 h 3422650"/>
                <a:gd name="connsiteX24" fmla="*/ 566196 w 4680996"/>
                <a:gd name="connsiteY24" fmla="*/ 3371850 h 3422650"/>
                <a:gd name="connsiteX25" fmla="*/ 775746 w 4680996"/>
                <a:gd name="connsiteY25" fmla="*/ 3105150 h 3422650"/>
                <a:gd name="connsiteX26" fmla="*/ 902746 w 4680996"/>
                <a:gd name="connsiteY26" fmla="*/ 3016250 h 3422650"/>
                <a:gd name="connsiteX27" fmla="*/ 1042446 w 4680996"/>
                <a:gd name="connsiteY27" fmla="*/ 2908300 h 3422650"/>
                <a:gd name="connsiteX28" fmla="*/ 1232946 w 4680996"/>
                <a:gd name="connsiteY28" fmla="*/ 2889250 h 3422650"/>
                <a:gd name="connsiteX29" fmla="*/ 1385346 w 4680996"/>
                <a:gd name="connsiteY29" fmla="*/ 2870200 h 3422650"/>
                <a:gd name="connsiteX30" fmla="*/ 1537746 w 4680996"/>
                <a:gd name="connsiteY30" fmla="*/ 2876550 h 3422650"/>
                <a:gd name="connsiteX31" fmla="*/ 1544096 w 4680996"/>
                <a:gd name="connsiteY31" fmla="*/ 1860550 h 3422650"/>
                <a:gd name="connsiteX0" fmla="*/ 1544096 w 4680996"/>
                <a:gd name="connsiteY0" fmla="*/ 1860550 h 3422650"/>
                <a:gd name="connsiteX1" fmla="*/ 2814096 w 4680996"/>
                <a:gd name="connsiteY1" fmla="*/ 1835150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25346 w 4680996"/>
                <a:gd name="connsiteY13" fmla="*/ 666750 h 3422650"/>
                <a:gd name="connsiteX14" fmla="*/ 3811046 w 4680996"/>
                <a:gd name="connsiteY14" fmla="*/ 508000 h 3422650"/>
                <a:gd name="connsiteX15" fmla="*/ 3277646 w 4680996"/>
                <a:gd name="connsiteY15" fmla="*/ 196850 h 3422650"/>
                <a:gd name="connsiteX16" fmla="*/ 2814096 w 4680996"/>
                <a:gd name="connsiteY16" fmla="*/ 57150 h 3422650"/>
                <a:gd name="connsiteX17" fmla="*/ 2521996 w 4680996"/>
                <a:gd name="connsiteY17" fmla="*/ 12700 h 3422650"/>
                <a:gd name="connsiteX18" fmla="*/ 2274346 w 4680996"/>
                <a:gd name="connsiteY18" fmla="*/ 0 h 3422650"/>
                <a:gd name="connsiteX19" fmla="*/ 2007646 w 4680996"/>
                <a:gd name="connsiteY19" fmla="*/ 25400 h 3422650"/>
                <a:gd name="connsiteX20" fmla="*/ 1709196 w 4680996"/>
                <a:gd name="connsiteY20" fmla="*/ 139700 h 3422650"/>
                <a:gd name="connsiteX21" fmla="*/ 0 w 4680996"/>
                <a:gd name="connsiteY21" fmla="*/ 2768600 h 3422650"/>
                <a:gd name="connsiteX22" fmla="*/ 263001 w 4680996"/>
                <a:gd name="connsiteY22" fmla="*/ 2864897 h 3422650"/>
                <a:gd name="connsiteX23" fmla="*/ 482041 w 4680996"/>
                <a:gd name="connsiteY23" fmla="*/ 3204796 h 3422650"/>
                <a:gd name="connsiteX24" fmla="*/ 566196 w 4680996"/>
                <a:gd name="connsiteY24" fmla="*/ 3371850 h 3422650"/>
                <a:gd name="connsiteX25" fmla="*/ 775746 w 4680996"/>
                <a:gd name="connsiteY25" fmla="*/ 3105150 h 3422650"/>
                <a:gd name="connsiteX26" fmla="*/ 902746 w 4680996"/>
                <a:gd name="connsiteY26" fmla="*/ 3016250 h 3422650"/>
                <a:gd name="connsiteX27" fmla="*/ 1042446 w 4680996"/>
                <a:gd name="connsiteY27" fmla="*/ 2908300 h 3422650"/>
                <a:gd name="connsiteX28" fmla="*/ 1232946 w 4680996"/>
                <a:gd name="connsiteY28" fmla="*/ 2889250 h 3422650"/>
                <a:gd name="connsiteX29" fmla="*/ 1385346 w 4680996"/>
                <a:gd name="connsiteY29" fmla="*/ 2870200 h 3422650"/>
                <a:gd name="connsiteX30" fmla="*/ 1537746 w 4680996"/>
                <a:gd name="connsiteY30" fmla="*/ 2876550 h 3422650"/>
                <a:gd name="connsiteX31" fmla="*/ 1544096 w 4680996"/>
                <a:gd name="connsiteY31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25346 w 4680996"/>
                <a:gd name="connsiteY13" fmla="*/ 666750 h 3422650"/>
                <a:gd name="connsiteX14" fmla="*/ 3811046 w 4680996"/>
                <a:gd name="connsiteY14" fmla="*/ 508000 h 3422650"/>
                <a:gd name="connsiteX15" fmla="*/ 3277646 w 4680996"/>
                <a:gd name="connsiteY15" fmla="*/ 196850 h 3422650"/>
                <a:gd name="connsiteX16" fmla="*/ 2814096 w 4680996"/>
                <a:gd name="connsiteY16" fmla="*/ 57150 h 3422650"/>
                <a:gd name="connsiteX17" fmla="*/ 2521996 w 4680996"/>
                <a:gd name="connsiteY17" fmla="*/ 12700 h 3422650"/>
                <a:gd name="connsiteX18" fmla="*/ 2274346 w 4680996"/>
                <a:gd name="connsiteY18" fmla="*/ 0 h 3422650"/>
                <a:gd name="connsiteX19" fmla="*/ 2007646 w 4680996"/>
                <a:gd name="connsiteY19" fmla="*/ 25400 h 3422650"/>
                <a:gd name="connsiteX20" fmla="*/ 1709196 w 4680996"/>
                <a:gd name="connsiteY20" fmla="*/ 139700 h 3422650"/>
                <a:gd name="connsiteX21" fmla="*/ 0 w 4680996"/>
                <a:gd name="connsiteY21" fmla="*/ 2768600 h 3422650"/>
                <a:gd name="connsiteX22" fmla="*/ 263001 w 4680996"/>
                <a:gd name="connsiteY22" fmla="*/ 2864897 h 3422650"/>
                <a:gd name="connsiteX23" fmla="*/ 482041 w 4680996"/>
                <a:gd name="connsiteY23" fmla="*/ 3204796 h 3422650"/>
                <a:gd name="connsiteX24" fmla="*/ 566196 w 4680996"/>
                <a:gd name="connsiteY24" fmla="*/ 3371850 h 3422650"/>
                <a:gd name="connsiteX25" fmla="*/ 775746 w 4680996"/>
                <a:gd name="connsiteY25" fmla="*/ 3105150 h 3422650"/>
                <a:gd name="connsiteX26" fmla="*/ 902746 w 4680996"/>
                <a:gd name="connsiteY26" fmla="*/ 3016250 h 3422650"/>
                <a:gd name="connsiteX27" fmla="*/ 1042446 w 4680996"/>
                <a:gd name="connsiteY27" fmla="*/ 2908300 h 3422650"/>
                <a:gd name="connsiteX28" fmla="*/ 1232946 w 4680996"/>
                <a:gd name="connsiteY28" fmla="*/ 2889250 h 3422650"/>
                <a:gd name="connsiteX29" fmla="*/ 1385346 w 4680996"/>
                <a:gd name="connsiteY29" fmla="*/ 2870200 h 3422650"/>
                <a:gd name="connsiteX30" fmla="*/ 1537746 w 4680996"/>
                <a:gd name="connsiteY30" fmla="*/ 2876550 h 3422650"/>
                <a:gd name="connsiteX31" fmla="*/ 1544096 w 4680996"/>
                <a:gd name="connsiteY31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277646 w 4680996"/>
                <a:gd name="connsiteY15" fmla="*/ 196850 h 3422650"/>
                <a:gd name="connsiteX16" fmla="*/ 2814096 w 4680996"/>
                <a:gd name="connsiteY16" fmla="*/ 57150 h 3422650"/>
                <a:gd name="connsiteX17" fmla="*/ 2521996 w 4680996"/>
                <a:gd name="connsiteY17" fmla="*/ 12700 h 3422650"/>
                <a:gd name="connsiteX18" fmla="*/ 2274346 w 4680996"/>
                <a:gd name="connsiteY18" fmla="*/ 0 h 3422650"/>
                <a:gd name="connsiteX19" fmla="*/ 2007646 w 4680996"/>
                <a:gd name="connsiteY19" fmla="*/ 25400 h 3422650"/>
                <a:gd name="connsiteX20" fmla="*/ 1709196 w 4680996"/>
                <a:gd name="connsiteY20" fmla="*/ 139700 h 3422650"/>
                <a:gd name="connsiteX21" fmla="*/ 0 w 4680996"/>
                <a:gd name="connsiteY21" fmla="*/ 2768600 h 3422650"/>
                <a:gd name="connsiteX22" fmla="*/ 263001 w 4680996"/>
                <a:gd name="connsiteY22" fmla="*/ 2864897 h 3422650"/>
                <a:gd name="connsiteX23" fmla="*/ 482041 w 4680996"/>
                <a:gd name="connsiteY23" fmla="*/ 3204796 h 3422650"/>
                <a:gd name="connsiteX24" fmla="*/ 566196 w 4680996"/>
                <a:gd name="connsiteY24" fmla="*/ 3371850 h 3422650"/>
                <a:gd name="connsiteX25" fmla="*/ 775746 w 4680996"/>
                <a:gd name="connsiteY25" fmla="*/ 3105150 h 3422650"/>
                <a:gd name="connsiteX26" fmla="*/ 902746 w 4680996"/>
                <a:gd name="connsiteY26" fmla="*/ 3016250 h 3422650"/>
                <a:gd name="connsiteX27" fmla="*/ 1042446 w 4680996"/>
                <a:gd name="connsiteY27" fmla="*/ 2908300 h 3422650"/>
                <a:gd name="connsiteX28" fmla="*/ 1232946 w 4680996"/>
                <a:gd name="connsiteY28" fmla="*/ 2889250 h 3422650"/>
                <a:gd name="connsiteX29" fmla="*/ 1385346 w 4680996"/>
                <a:gd name="connsiteY29" fmla="*/ 2870200 h 3422650"/>
                <a:gd name="connsiteX30" fmla="*/ 1537746 w 4680996"/>
                <a:gd name="connsiteY30" fmla="*/ 2876550 h 3422650"/>
                <a:gd name="connsiteX31" fmla="*/ 1544096 w 4680996"/>
                <a:gd name="connsiteY31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277646 w 4680996"/>
                <a:gd name="connsiteY16" fmla="*/ 196850 h 3422650"/>
                <a:gd name="connsiteX17" fmla="*/ 2814096 w 4680996"/>
                <a:gd name="connsiteY17" fmla="*/ 57150 h 3422650"/>
                <a:gd name="connsiteX18" fmla="*/ 2521996 w 4680996"/>
                <a:gd name="connsiteY18" fmla="*/ 12700 h 3422650"/>
                <a:gd name="connsiteX19" fmla="*/ 2274346 w 4680996"/>
                <a:gd name="connsiteY19" fmla="*/ 0 h 3422650"/>
                <a:gd name="connsiteX20" fmla="*/ 2007646 w 4680996"/>
                <a:gd name="connsiteY20" fmla="*/ 25400 h 3422650"/>
                <a:gd name="connsiteX21" fmla="*/ 1709196 w 4680996"/>
                <a:gd name="connsiteY21" fmla="*/ 139700 h 3422650"/>
                <a:gd name="connsiteX22" fmla="*/ 0 w 4680996"/>
                <a:gd name="connsiteY22" fmla="*/ 2768600 h 3422650"/>
                <a:gd name="connsiteX23" fmla="*/ 263001 w 4680996"/>
                <a:gd name="connsiteY23" fmla="*/ 2864897 h 3422650"/>
                <a:gd name="connsiteX24" fmla="*/ 482041 w 4680996"/>
                <a:gd name="connsiteY24" fmla="*/ 3204796 h 3422650"/>
                <a:gd name="connsiteX25" fmla="*/ 566196 w 4680996"/>
                <a:gd name="connsiteY25" fmla="*/ 3371850 h 3422650"/>
                <a:gd name="connsiteX26" fmla="*/ 775746 w 4680996"/>
                <a:gd name="connsiteY26" fmla="*/ 3105150 h 3422650"/>
                <a:gd name="connsiteX27" fmla="*/ 902746 w 4680996"/>
                <a:gd name="connsiteY27" fmla="*/ 3016250 h 3422650"/>
                <a:gd name="connsiteX28" fmla="*/ 1042446 w 4680996"/>
                <a:gd name="connsiteY28" fmla="*/ 2908300 h 3422650"/>
                <a:gd name="connsiteX29" fmla="*/ 1232946 w 4680996"/>
                <a:gd name="connsiteY29" fmla="*/ 2889250 h 3422650"/>
                <a:gd name="connsiteX30" fmla="*/ 1385346 w 4680996"/>
                <a:gd name="connsiteY30" fmla="*/ 2870200 h 3422650"/>
                <a:gd name="connsiteX31" fmla="*/ 1537746 w 4680996"/>
                <a:gd name="connsiteY31" fmla="*/ 2876550 h 3422650"/>
                <a:gd name="connsiteX32" fmla="*/ 1544096 w 4680996"/>
                <a:gd name="connsiteY32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277646 w 4680996"/>
                <a:gd name="connsiteY16" fmla="*/ 196850 h 3422650"/>
                <a:gd name="connsiteX17" fmla="*/ 3056984 w 4680996"/>
                <a:gd name="connsiteY17" fmla="*/ 109538 h 3422650"/>
                <a:gd name="connsiteX18" fmla="*/ 2814096 w 4680996"/>
                <a:gd name="connsiteY18" fmla="*/ 57150 h 3422650"/>
                <a:gd name="connsiteX19" fmla="*/ 2521996 w 4680996"/>
                <a:gd name="connsiteY19" fmla="*/ 12700 h 3422650"/>
                <a:gd name="connsiteX20" fmla="*/ 2274346 w 4680996"/>
                <a:gd name="connsiteY20" fmla="*/ 0 h 3422650"/>
                <a:gd name="connsiteX21" fmla="*/ 2007646 w 4680996"/>
                <a:gd name="connsiteY21" fmla="*/ 25400 h 3422650"/>
                <a:gd name="connsiteX22" fmla="*/ 1709196 w 4680996"/>
                <a:gd name="connsiteY22" fmla="*/ 139700 h 3422650"/>
                <a:gd name="connsiteX23" fmla="*/ 0 w 4680996"/>
                <a:gd name="connsiteY23" fmla="*/ 2768600 h 3422650"/>
                <a:gd name="connsiteX24" fmla="*/ 263001 w 4680996"/>
                <a:gd name="connsiteY24" fmla="*/ 2864897 h 3422650"/>
                <a:gd name="connsiteX25" fmla="*/ 482041 w 4680996"/>
                <a:gd name="connsiteY25" fmla="*/ 3204796 h 3422650"/>
                <a:gd name="connsiteX26" fmla="*/ 566196 w 4680996"/>
                <a:gd name="connsiteY26" fmla="*/ 3371850 h 3422650"/>
                <a:gd name="connsiteX27" fmla="*/ 775746 w 4680996"/>
                <a:gd name="connsiteY27" fmla="*/ 3105150 h 3422650"/>
                <a:gd name="connsiteX28" fmla="*/ 902746 w 4680996"/>
                <a:gd name="connsiteY28" fmla="*/ 3016250 h 3422650"/>
                <a:gd name="connsiteX29" fmla="*/ 1042446 w 4680996"/>
                <a:gd name="connsiteY29" fmla="*/ 2908300 h 3422650"/>
                <a:gd name="connsiteX30" fmla="*/ 1232946 w 4680996"/>
                <a:gd name="connsiteY30" fmla="*/ 2889250 h 3422650"/>
                <a:gd name="connsiteX31" fmla="*/ 1385346 w 4680996"/>
                <a:gd name="connsiteY31" fmla="*/ 2870200 h 3422650"/>
                <a:gd name="connsiteX32" fmla="*/ 1537746 w 4680996"/>
                <a:gd name="connsiteY32" fmla="*/ 2876550 h 3422650"/>
                <a:gd name="connsiteX33" fmla="*/ 1544096 w 4680996"/>
                <a:gd name="connsiteY33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14096 w 4680996"/>
                <a:gd name="connsiteY19" fmla="*/ 57150 h 3422650"/>
                <a:gd name="connsiteX20" fmla="*/ 2521996 w 4680996"/>
                <a:gd name="connsiteY20" fmla="*/ 12700 h 3422650"/>
                <a:gd name="connsiteX21" fmla="*/ 2274346 w 4680996"/>
                <a:gd name="connsiteY21" fmla="*/ 0 h 3422650"/>
                <a:gd name="connsiteX22" fmla="*/ 2007646 w 4680996"/>
                <a:gd name="connsiteY22" fmla="*/ 25400 h 3422650"/>
                <a:gd name="connsiteX23" fmla="*/ 1709196 w 4680996"/>
                <a:gd name="connsiteY23" fmla="*/ 139700 h 3422650"/>
                <a:gd name="connsiteX24" fmla="*/ 0 w 4680996"/>
                <a:gd name="connsiteY24" fmla="*/ 2768600 h 3422650"/>
                <a:gd name="connsiteX25" fmla="*/ 263001 w 4680996"/>
                <a:gd name="connsiteY25" fmla="*/ 2864897 h 3422650"/>
                <a:gd name="connsiteX26" fmla="*/ 482041 w 4680996"/>
                <a:gd name="connsiteY26" fmla="*/ 3204796 h 3422650"/>
                <a:gd name="connsiteX27" fmla="*/ 566196 w 4680996"/>
                <a:gd name="connsiteY27" fmla="*/ 3371850 h 3422650"/>
                <a:gd name="connsiteX28" fmla="*/ 775746 w 4680996"/>
                <a:gd name="connsiteY28" fmla="*/ 3105150 h 3422650"/>
                <a:gd name="connsiteX29" fmla="*/ 902746 w 4680996"/>
                <a:gd name="connsiteY29" fmla="*/ 3016250 h 3422650"/>
                <a:gd name="connsiteX30" fmla="*/ 1042446 w 4680996"/>
                <a:gd name="connsiteY30" fmla="*/ 2908300 h 3422650"/>
                <a:gd name="connsiteX31" fmla="*/ 1232946 w 4680996"/>
                <a:gd name="connsiteY31" fmla="*/ 2889250 h 3422650"/>
                <a:gd name="connsiteX32" fmla="*/ 1385346 w 4680996"/>
                <a:gd name="connsiteY32" fmla="*/ 2870200 h 3422650"/>
                <a:gd name="connsiteX33" fmla="*/ 1537746 w 4680996"/>
                <a:gd name="connsiteY33" fmla="*/ 2876550 h 3422650"/>
                <a:gd name="connsiteX34" fmla="*/ 1544096 w 4680996"/>
                <a:gd name="connsiteY34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14096 w 4680996"/>
                <a:gd name="connsiteY19" fmla="*/ 57150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709196 w 4680996"/>
                <a:gd name="connsiteY24" fmla="*/ 139700 h 3422650"/>
                <a:gd name="connsiteX25" fmla="*/ 0 w 4680996"/>
                <a:gd name="connsiteY25" fmla="*/ 2768600 h 3422650"/>
                <a:gd name="connsiteX26" fmla="*/ 263001 w 4680996"/>
                <a:gd name="connsiteY26" fmla="*/ 2864897 h 3422650"/>
                <a:gd name="connsiteX27" fmla="*/ 482041 w 4680996"/>
                <a:gd name="connsiteY27" fmla="*/ 3204796 h 3422650"/>
                <a:gd name="connsiteX28" fmla="*/ 566196 w 4680996"/>
                <a:gd name="connsiteY28" fmla="*/ 3371850 h 3422650"/>
                <a:gd name="connsiteX29" fmla="*/ 775746 w 4680996"/>
                <a:gd name="connsiteY29" fmla="*/ 3105150 h 3422650"/>
                <a:gd name="connsiteX30" fmla="*/ 902746 w 4680996"/>
                <a:gd name="connsiteY30" fmla="*/ 3016250 h 3422650"/>
                <a:gd name="connsiteX31" fmla="*/ 1042446 w 4680996"/>
                <a:gd name="connsiteY31" fmla="*/ 2908300 h 3422650"/>
                <a:gd name="connsiteX32" fmla="*/ 1232946 w 4680996"/>
                <a:gd name="connsiteY32" fmla="*/ 2889250 h 3422650"/>
                <a:gd name="connsiteX33" fmla="*/ 1385346 w 4680996"/>
                <a:gd name="connsiteY33" fmla="*/ 2870200 h 3422650"/>
                <a:gd name="connsiteX34" fmla="*/ 1537746 w 4680996"/>
                <a:gd name="connsiteY34" fmla="*/ 2876550 h 3422650"/>
                <a:gd name="connsiteX35" fmla="*/ 1544096 w 4680996"/>
                <a:gd name="connsiteY35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709196 w 4680996"/>
                <a:gd name="connsiteY24" fmla="*/ 139700 h 3422650"/>
                <a:gd name="connsiteX25" fmla="*/ 0 w 4680996"/>
                <a:gd name="connsiteY25" fmla="*/ 2768600 h 3422650"/>
                <a:gd name="connsiteX26" fmla="*/ 263001 w 4680996"/>
                <a:gd name="connsiteY26" fmla="*/ 2864897 h 3422650"/>
                <a:gd name="connsiteX27" fmla="*/ 482041 w 4680996"/>
                <a:gd name="connsiteY27" fmla="*/ 3204796 h 3422650"/>
                <a:gd name="connsiteX28" fmla="*/ 566196 w 4680996"/>
                <a:gd name="connsiteY28" fmla="*/ 3371850 h 3422650"/>
                <a:gd name="connsiteX29" fmla="*/ 775746 w 4680996"/>
                <a:gd name="connsiteY29" fmla="*/ 3105150 h 3422650"/>
                <a:gd name="connsiteX30" fmla="*/ 902746 w 4680996"/>
                <a:gd name="connsiteY30" fmla="*/ 3016250 h 3422650"/>
                <a:gd name="connsiteX31" fmla="*/ 1042446 w 4680996"/>
                <a:gd name="connsiteY31" fmla="*/ 2908300 h 3422650"/>
                <a:gd name="connsiteX32" fmla="*/ 1232946 w 4680996"/>
                <a:gd name="connsiteY32" fmla="*/ 2889250 h 3422650"/>
                <a:gd name="connsiteX33" fmla="*/ 1385346 w 4680996"/>
                <a:gd name="connsiteY33" fmla="*/ 2870200 h 3422650"/>
                <a:gd name="connsiteX34" fmla="*/ 1537746 w 4680996"/>
                <a:gd name="connsiteY34" fmla="*/ 2876550 h 3422650"/>
                <a:gd name="connsiteX35" fmla="*/ 1544096 w 4680996"/>
                <a:gd name="connsiteY35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09196 w 4680996"/>
                <a:gd name="connsiteY25" fmla="*/ 139700 h 3422650"/>
                <a:gd name="connsiteX26" fmla="*/ 0 w 4680996"/>
                <a:gd name="connsiteY26" fmla="*/ 2768600 h 3422650"/>
                <a:gd name="connsiteX27" fmla="*/ 263001 w 4680996"/>
                <a:gd name="connsiteY27" fmla="*/ 2864897 h 3422650"/>
                <a:gd name="connsiteX28" fmla="*/ 482041 w 4680996"/>
                <a:gd name="connsiteY28" fmla="*/ 3204796 h 3422650"/>
                <a:gd name="connsiteX29" fmla="*/ 566196 w 4680996"/>
                <a:gd name="connsiteY29" fmla="*/ 3371850 h 3422650"/>
                <a:gd name="connsiteX30" fmla="*/ 775746 w 4680996"/>
                <a:gd name="connsiteY30" fmla="*/ 3105150 h 3422650"/>
                <a:gd name="connsiteX31" fmla="*/ 902746 w 4680996"/>
                <a:gd name="connsiteY31" fmla="*/ 3016250 h 3422650"/>
                <a:gd name="connsiteX32" fmla="*/ 1042446 w 4680996"/>
                <a:gd name="connsiteY32" fmla="*/ 2908300 h 3422650"/>
                <a:gd name="connsiteX33" fmla="*/ 1232946 w 4680996"/>
                <a:gd name="connsiteY33" fmla="*/ 2889250 h 3422650"/>
                <a:gd name="connsiteX34" fmla="*/ 1385346 w 4680996"/>
                <a:gd name="connsiteY34" fmla="*/ 2870200 h 3422650"/>
                <a:gd name="connsiteX35" fmla="*/ 1537746 w 4680996"/>
                <a:gd name="connsiteY35" fmla="*/ 2876550 h 3422650"/>
                <a:gd name="connsiteX36" fmla="*/ 1544096 w 4680996"/>
                <a:gd name="connsiteY36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0 w 4680996"/>
                <a:gd name="connsiteY26" fmla="*/ 2768600 h 3422650"/>
                <a:gd name="connsiteX27" fmla="*/ 263001 w 4680996"/>
                <a:gd name="connsiteY27" fmla="*/ 2864897 h 3422650"/>
                <a:gd name="connsiteX28" fmla="*/ 482041 w 4680996"/>
                <a:gd name="connsiteY28" fmla="*/ 3204796 h 3422650"/>
                <a:gd name="connsiteX29" fmla="*/ 566196 w 4680996"/>
                <a:gd name="connsiteY29" fmla="*/ 3371850 h 3422650"/>
                <a:gd name="connsiteX30" fmla="*/ 775746 w 4680996"/>
                <a:gd name="connsiteY30" fmla="*/ 3105150 h 3422650"/>
                <a:gd name="connsiteX31" fmla="*/ 902746 w 4680996"/>
                <a:gd name="connsiteY31" fmla="*/ 3016250 h 3422650"/>
                <a:gd name="connsiteX32" fmla="*/ 1042446 w 4680996"/>
                <a:gd name="connsiteY32" fmla="*/ 2908300 h 3422650"/>
                <a:gd name="connsiteX33" fmla="*/ 1232946 w 4680996"/>
                <a:gd name="connsiteY33" fmla="*/ 2889250 h 3422650"/>
                <a:gd name="connsiteX34" fmla="*/ 1385346 w 4680996"/>
                <a:gd name="connsiteY34" fmla="*/ 2870200 h 3422650"/>
                <a:gd name="connsiteX35" fmla="*/ 1537746 w 4680996"/>
                <a:gd name="connsiteY35" fmla="*/ 2876550 h 3422650"/>
                <a:gd name="connsiteX36" fmla="*/ 1544096 w 4680996"/>
                <a:gd name="connsiteY36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0 w 4680996"/>
                <a:gd name="connsiteY27" fmla="*/ 2768600 h 3422650"/>
                <a:gd name="connsiteX28" fmla="*/ 263001 w 4680996"/>
                <a:gd name="connsiteY28" fmla="*/ 2864897 h 3422650"/>
                <a:gd name="connsiteX29" fmla="*/ 482041 w 4680996"/>
                <a:gd name="connsiteY29" fmla="*/ 3204796 h 3422650"/>
                <a:gd name="connsiteX30" fmla="*/ 566196 w 4680996"/>
                <a:gd name="connsiteY30" fmla="*/ 3371850 h 3422650"/>
                <a:gd name="connsiteX31" fmla="*/ 775746 w 4680996"/>
                <a:gd name="connsiteY31" fmla="*/ 3105150 h 3422650"/>
                <a:gd name="connsiteX32" fmla="*/ 902746 w 4680996"/>
                <a:gd name="connsiteY32" fmla="*/ 3016250 h 3422650"/>
                <a:gd name="connsiteX33" fmla="*/ 1042446 w 4680996"/>
                <a:gd name="connsiteY33" fmla="*/ 2908300 h 3422650"/>
                <a:gd name="connsiteX34" fmla="*/ 1232946 w 4680996"/>
                <a:gd name="connsiteY34" fmla="*/ 2889250 h 3422650"/>
                <a:gd name="connsiteX35" fmla="*/ 1385346 w 4680996"/>
                <a:gd name="connsiteY35" fmla="*/ 2870200 h 3422650"/>
                <a:gd name="connsiteX36" fmla="*/ 1537746 w 4680996"/>
                <a:gd name="connsiteY36" fmla="*/ 2876550 h 3422650"/>
                <a:gd name="connsiteX37" fmla="*/ 1544096 w 4680996"/>
                <a:gd name="connsiteY37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902746 w 4680996"/>
                <a:gd name="connsiteY33" fmla="*/ 3016250 h 3422650"/>
                <a:gd name="connsiteX34" fmla="*/ 1042446 w 4680996"/>
                <a:gd name="connsiteY34" fmla="*/ 2908300 h 3422650"/>
                <a:gd name="connsiteX35" fmla="*/ 1232946 w 4680996"/>
                <a:gd name="connsiteY35" fmla="*/ 2889250 h 3422650"/>
                <a:gd name="connsiteX36" fmla="*/ 1385346 w 4680996"/>
                <a:gd name="connsiteY36" fmla="*/ 2870200 h 3422650"/>
                <a:gd name="connsiteX37" fmla="*/ 1537746 w 4680996"/>
                <a:gd name="connsiteY37" fmla="*/ 2876550 h 3422650"/>
                <a:gd name="connsiteX38" fmla="*/ 1544096 w 4680996"/>
                <a:gd name="connsiteY38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902746 w 4680996"/>
                <a:gd name="connsiteY33" fmla="*/ 3016250 h 3422650"/>
                <a:gd name="connsiteX34" fmla="*/ 1042446 w 4680996"/>
                <a:gd name="connsiteY34" fmla="*/ 2908300 h 3422650"/>
                <a:gd name="connsiteX35" fmla="*/ 1147221 w 4680996"/>
                <a:gd name="connsiteY35" fmla="*/ 2867025 h 3422650"/>
                <a:gd name="connsiteX36" fmla="*/ 1232946 w 4680996"/>
                <a:gd name="connsiteY36" fmla="*/ 2889250 h 3422650"/>
                <a:gd name="connsiteX37" fmla="*/ 1385346 w 4680996"/>
                <a:gd name="connsiteY37" fmla="*/ 2870200 h 3422650"/>
                <a:gd name="connsiteX38" fmla="*/ 1537746 w 4680996"/>
                <a:gd name="connsiteY38" fmla="*/ 2876550 h 3422650"/>
                <a:gd name="connsiteX39" fmla="*/ 1544096 w 4680996"/>
                <a:gd name="connsiteY39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902746 w 4680996"/>
                <a:gd name="connsiteY33" fmla="*/ 3016250 h 3422650"/>
                <a:gd name="connsiteX34" fmla="*/ 1042446 w 4680996"/>
                <a:gd name="connsiteY34" fmla="*/ 2908300 h 3422650"/>
                <a:gd name="connsiteX35" fmla="*/ 1147221 w 4680996"/>
                <a:gd name="connsiteY35" fmla="*/ 2867025 h 3422650"/>
                <a:gd name="connsiteX36" fmla="*/ 1242471 w 4680996"/>
                <a:gd name="connsiteY36" fmla="*/ 2851150 h 3422650"/>
                <a:gd name="connsiteX37" fmla="*/ 1385346 w 4680996"/>
                <a:gd name="connsiteY37" fmla="*/ 2870200 h 3422650"/>
                <a:gd name="connsiteX38" fmla="*/ 1537746 w 4680996"/>
                <a:gd name="connsiteY38" fmla="*/ 2876550 h 3422650"/>
                <a:gd name="connsiteX39" fmla="*/ 1544096 w 4680996"/>
                <a:gd name="connsiteY39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902746 w 4680996"/>
                <a:gd name="connsiteY33" fmla="*/ 3016250 h 3422650"/>
                <a:gd name="connsiteX34" fmla="*/ 1042446 w 4680996"/>
                <a:gd name="connsiteY34" fmla="*/ 2908300 h 3422650"/>
                <a:gd name="connsiteX35" fmla="*/ 1147221 w 4680996"/>
                <a:gd name="connsiteY35" fmla="*/ 2867025 h 3422650"/>
                <a:gd name="connsiteX36" fmla="*/ 1242471 w 4680996"/>
                <a:gd name="connsiteY36" fmla="*/ 2851150 h 3422650"/>
                <a:gd name="connsiteX37" fmla="*/ 1380583 w 4680996"/>
                <a:gd name="connsiteY37" fmla="*/ 2836863 h 3422650"/>
                <a:gd name="connsiteX38" fmla="*/ 1537746 w 4680996"/>
                <a:gd name="connsiteY38" fmla="*/ 2876550 h 3422650"/>
                <a:gd name="connsiteX39" fmla="*/ 1544096 w 4680996"/>
                <a:gd name="connsiteY39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902746 w 4680996"/>
                <a:gd name="connsiteY33" fmla="*/ 3016250 h 3422650"/>
                <a:gd name="connsiteX34" fmla="*/ 1042446 w 4680996"/>
                <a:gd name="connsiteY34" fmla="*/ 2908300 h 3422650"/>
                <a:gd name="connsiteX35" fmla="*/ 1147221 w 4680996"/>
                <a:gd name="connsiteY35" fmla="*/ 2867025 h 3422650"/>
                <a:gd name="connsiteX36" fmla="*/ 1242471 w 4680996"/>
                <a:gd name="connsiteY36" fmla="*/ 2851150 h 3422650"/>
                <a:gd name="connsiteX37" fmla="*/ 1380583 w 4680996"/>
                <a:gd name="connsiteY37" fmla="*/ 2836863 h 3422650"/>
                <a:gd name="connsiteX38" fmla="*/ 1528221 w 4680996"/>
                <a:gd name="connsiteY38" fmla="*/ 2838450 h 3422650"/>
                <a:gd name="connsiteX39" fmla="*/ 1544096 w 4680996"/>
                <a:gd name="connsiteY39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888458 w 4680996"/>
                <a:gd name="connsiteY33" fmla="*/ 3016250 h 3422650"/>
                <a:gd name="connsiteX34" fmla="*/ 1042446 w 4680996"/>
                <a:gd name="connsiteY34" fmla="*/ 2908300 h 3422650"/>
                <a:gd name="connsiteX35" fmla="*/ 1147221 w 4680996"/>
                <a:gd name="connsiteY35" fmla="*/ 2867025 h 3422650"/>
                <a:gd name="connsiteX36" fmla="*/ 1242471 w 4680996"/>
                <a:gd name="connsiteY36" fmla="*/ 2851150 h 3422650"/>
                <a:gd name="connsiteX37" fmla="*/ 1380583 w 4680996"/>
                <a:gd name="connsiteY37" fmla="*/ 2836863 h 3422650"/>
                <a:gd name="connsiteX38" fmla="*/ 1528221 w 4680996"/>
                <a:gd name="connsiteY38" fmla="*/ 2838450 h 3422650"/>
                <a:gd name="connsiteX39" fmla="*/ 1544096 w 4680996"/>
                <a:gd name="connsiteY39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775746 w 4680996"/>
                <a:gd name="connsiteY32" fmla="*/ 3105150 h 3422650"/>
                <a:gd name="connsiteX33" fmla="*/ 888458 w 4680996"/>
                <a:gd name="connsiteY33" fmla="*/ 3016250 h 3422650"/>
                <a:gd name="connsiteX34" fmla="*/ 980534 w 4680996"/>
                <a:gd name="connsiteY34" fmla="*/ 2952750 h 3422650"/>
                <a:gd name="connsiteX35" fmla="*/ 1042446 w 4680996"/>
                <a:gd name="connsiteY35" fmla="*/ 2908300 h 3422650"/>
                <a:gd name="connsiteX36" fmla="*/ 1147221 w 4680996"/>
                <a:gd name="connsiteY36" fmla="*/ 2867025 h 3422650"/>
                <a:gd name="connsiteX37" fmla="*/ 1242471 w 4680996"/>
                <a:gd name="connsiteY37" fmla="*/ 2851150 h 3422650"/>
                <a:gd name="connsiteX38" fmla="*/ 1380583 w 4680996"/>
                <a:gd name="connsiteY38" fmla="*/ 2836863 h 3422650"/>
                <a:gd name="connsiteX39" fmla="*/ 1528221 w 4680996"/>
                <a:gd name="connsiteY39" fmla="*/ 2838450 h 3422650"/>
                <a:gd name="connsiteX40" fmla="*/ 1544096 w 4680996"/>
                <a:gd name="connsiteY40" fmla="*/ 1860550 h 3422650"/>
                <a:gd name="connsiteX0" fmla="*/ 1544096 w 4680996"/>
                <a:gd name="connsiteY0" fmla="*/ 1860550 h 3422650"/>
                <a:gd name="connsiteX1" fmla="*/ 2804047 w 4680996"/>
                <a:gd name="connsiteY1" fmla="*/ 1865295 h 3422650"/>
                <a:gd name="connsiteX2" fmla="*/ 2823307 w 4680996"/>
                <a:gd name="connsiteY2" fmla="*/ 1978897 h 3422650"/>
                <a:gd name="connsiteX3" fmla="*/ 2864896 w 4680996"/>
                <a:gd name="connsiteY3" fmla="*/ 2101850 h 3422650"/>
                <a:gd name="connsiteX4" fmla="*/ 2934746 w 4680996"/>
                <a:gd name="connsiteY4" fmla="*/ 2152650 h 3422650"/>
                <a:gd name="connsiteX5" fmla="*/ 3017296 w 4680996"/>
                <a:gd name="connsiteY5" fmla="*/ 2197100 h 3422650"/>
                <a:gd name="connsiteX6" fmla="*/ 3252246 w 4680996"/>
                <a:gd name="connsiteY6" fmla="*/ 2222500 h 3422650"/>
                <a:gd name="connsiteX7" fmla="*/ 3315746 w 4680996"/>
                <a:gd name="connsiteY7" fmla="*/ 2400300 h 3422650"/>
                <a:gd name="connsiteX8" fmla="*/ 3404646 w 4680996"/>
                <a:gd name="connsiteY8" fmla="*/ 2641600 h 3422650"/>
                <a:gd name="connsiteX9" fmla="*/ 3449654 w 4680996"/>
                <a:gd name="connsiteY9" fmla="*/ 2736850 h 3422650"/>
                <a:gd name="connsiteX10" fmla="*/ 3620546 w 4680996"/>
                <a:gd name="connsiteY10" fmla="*/ 3035300 h 3422650"/>
                <a:gd name="connsiteX11" fmla="*/ 4680996 w 4680996"/>
                <a:gd name="connsiteY11" fmla="*/ 3422650 h 3422650"/>
                <a:gd name="connsiteX12" fmla="*/ 4090446 w 4680996"/>
                <a:gd name="connsiteY12" fmla="*/ 901700 h 3422650"/>
                <a:gd name="connsiteX13" fmla="*/ 3968209 w 4680996"/>
                <a:gd name="connsiteY13" fmla="*/ 657225 h 3422650"/>
                <a:gd name="connsiteX14" fmla="*/ 3811046 w 4680996"/>
                <a:gd name="connsiteY14" fmla="*/ 508000 h 3422650"/>
                <a:gd name="connsiteX15" fmla="*/ 3566571 w 4680996"/>
                <a:gd name="connsiteY15" fmla="*/ 347663 h 3422650"/>
                <a:gd name="connsiteX16" fmla="*/ 3428459 w 4680996"/>
                <a:gd name="connsiteY16" fmla="*/ 266700 h 3422650"/>
                <a:gd name="connsiteX17" fmla="*/ 3277646 w 4680996"/>
                <a:gd name="connsiteY17" fmla="*/ 196850 h 3422650"/>
                <a:gd name="connsiteX18" fmla="*/ 3056984 w 4680996"/>
                <a:gd name="connsiteY18" fmla="*/ 109538 h 3422650"/>
                <a:gd name="connsiteX19" fmla="*/ 2852196 w 4680996"/>
                <a:gd name="connsiteY19" fmla="*/ 47625 h 3422650"/>
                <a:gd name="connsiteX20" fmla="*/ 2666459 w 4680996"/>
                <a:gd name="connsiteY20" fmla="*/ 23813 h 3422650"/>
                <a:gd name="connsiteX21" fmla="*/ 2521996 w 4680996"/>
                <a:gd name="connsiteY21" fmla="*/ 12700 h 3422650"/>
                <a:gd name="connsiteX22" fmla="*/ 2274346 w 4680996"/>
                <a:gd name="connsiteY22" fmla="*/ 0 h 3422650"/>
                <a:gd name="connsiteX23" fmla="*/ 2007646 w 4680996"/>
                <a:gd name="connsiteY23" fmla="*/ 25400 h 3422650"/>
                <a:gd name="connsiteX24" fmla="*/ 1804446 w 4680996"/>
                <a:gd name="connsiteY24" fmla="*/ 80963 h 3422650"/>
                <a:gd name="connsiteX25" fmla="*/ 1723483 w 4680996"/>
                <a:gd name="connsiteY25" fmla="*/ 139700 h 3422650"/>
                <a:gd name="connsiteX26" fmla="*/ 1661571 w 4680996"/>
                <a:gd name="connsiteY26" fmla="*/ 209550 h 3422650"/>
                <a:gd name="connsiteX27" fmla="*/ 1623471 w 4680996"/>
                <a:gd name="connsiteY27" fmla="*/ 238125 h 3422650"/>
                <a:gd name="connsiteX28" fmla="*/ 0 w 4680996"/>
                <a:gd name="connsiteY28" fmla="*/ 2768600 h 3422650"/>
                <a:gd name="connsiteX29" fmla="*/ 263001 w 4680996"/>
                <a:gd name="connsiteY29" fmla="*/ 2864897 h 3422650"/>
                <a:gd name="connsiteX30" fmla="*/ 482041 w 4680996"/>
                <a:gd name="connsiteY30" fmla="*/ 3204796 h 3422650"/>
                <a:gd name="connsiteX31" fmla="*/ 566196 w 4680996"/>
                <a:gd name="connsiteY31" fmla="*/ 3371850 h 3422650"/>
                <a:gd name="connsiteX32" fmla="*/ 694784 w 4680996"/>
                <a:gd name="connsiteY32" fmla="*/ 3186113 h 3422650"/>
                <a:gd name="connsiteX33" fmla="*/ 775746 w 4680996"/>
                <a:gd name="connsiteY33" fmla="*/ 3105150 h 3422650"/>
                <a:gd name="connsiteX34" fmla="*/ 888458 w 4680996"/>
                <a:gd name="connsiteY34" fmla="*/ 3016250 h 3422650"/>
                <a:gd name="connsiteX35" fmla="*/ 980534 w 4680996"/>
                <a:gd name="connsiteY35" fmla="*/ 2952750 h 3422650"/>
                <a:gd name="connsiteX36" fmla="*/ 1042446 w 4680996"/>
                <a:gd name="connsiteY36" fmla="*/ 2908300 h 3422650"/>
                <a:gd name="connsiteX37" fmla="*/ 1147221 w 4680996"/>
                <a:gd name="connsiteY37" fmla="*/ 2867025 h 3422650"/>
                <a:gd name="connsiteX38" fmla="*/ 1242471 w 4680996"/>
                <a:gd name="connsiteY38" fmla="*/ 2851150 h 3422650"/>
                <a:gd name="connsiteX39" fmla="*/ 1380583 w 4680996"/>
                <a:gd name="connsiteY39" fmla="*/ 2836863 h 3422650"/>
                <a:gd name="connsiteX40" fmla="*/ 1528221 w 4680996"/>
                <a:gd name="connsiteY40" fmla="*/ 2838450 h 3422650"/>
                <a:gd name="connsiteX41" fmla="*/ 1544096 w 4680996"/>
                <a:gd name="connsiteY41" fmla="*/ 1860550 h 342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80996" h="3422650">
                  <a:moveTo>
                    <a:pt x="1544096" y="1860550"/>
                  </a:moveTo>
                  <a:lnTo>
                    <a:pt x="2804047" y="1865295"/>
                  </a:lnTo>
                  <a:cubicBezTo>
                    <a:pt x="2813816" y="1913211"/>
                    <a:pt x="2813538" y="1930981"/>
                    <a:pt x="2823307" y="1978897"/>
                  </a:cubicBezTo>
                  <a:lnTo>
                    <a:pt x="2864896" y="2101850"/>
                  </a:lnTo>
                  <a:lnTo>
                    <a:pt x="2934746" y="2152650"/>
                  </a:lnTo>
                  <a:lnTo>
                    <a:pt x="3017296" y="2197100"/>
                  </a:lnTo>
                  <a:lnTo>
                    <a:pt x="3252246" y="2222500"/>
                  </a:lnTo>
                  <a:lnTo>
                    <a:pt x="3315746" y="2400300"/>
                  </a:lnTo>
                  <a:lnTo>
                    <a:pt x="3404646" y="2641600"/>
                  </a:lnTo>
                  <a:lnTo>
                    <a:pt x="3449654" y="2736850"/>
                  </a:lnTo>
                  <a:lnTo>
                    <a:pt x="3620546" y="3035300"/>
                  </a:lnTo>
                  <a:lnTo>
                    <a:pt x="4680996" y="3422650"/>
                  </a:lnTo>
                  <a:lnTo>
                    <a:pt x="4090446" y="901700"/>
                  </a:lnTo>
                  <a:lnTo>
                    <a:pt x="3968209" y="657225"/>
                  </a:lnTo>
                  <a:lnTo>
                    <a:pt x="3811046" y="508000"/>
                  </a:lnTo>
                  <a:cubicBezTo>
                    <a:pt x="3731142" y="459317"/>
                    <a:pt x="3646475" y="396346"/>
                    <a:pt x="3566571" y="347663"/>
                  </a:cubicBezTo>
                  <a:cubicBezTo>
                    <a:pt x="3511009" y="320675"/>
                    <a:pt x="3484021" y="293688"/>
                    <a:pt x="3428459" y="266700"/>
                  </a:cubicBezTo>
                  <a:lnTo>
                    <a:pt x="3277646" y="196850"/>
                  </a:lnTo>
                  <a:cubicBezTo>
                    <a:pt x="3199329" y="169333"/>
                    <a:pt x="3135301" y="137055"/>
                    <a:pt x="3056984" y="109538"/>
                  </a:cubicBezTo>
                  <a:lnTo>
                    <a:pt x="2852196" y="47625"/>
                  </a:lnTo>
                  <a:cubicBezTo>
                    <a:pt x="2799809" y="38100"/>
                    <a:pt x="2718846" y="33338"/>
                    <a:pt x="2666459" y="23813"/>
                  </a:cubicBezTo>
                  <a:lnTo>
                    <a:pt x="2521996" y="12700"/>
                  </a:lnTo>
                  <a:lnTo>
                    <a:pt x="2274346" y="0"/>
                  </a:lnTo>
                  <a:lnTo>
                    <a:pt x="2007646" y="25400"/>
                  </a:lnTo>
                  <a:cubicBezTo>
                    <a:pt x="1939913" y="50271"/>
                    <a:pt x="1872179" y="56092"/>
                    <a:pt x="1804446" y="80963"/>
                  </a:cubicBezTo>
                  <a:lnTo>
                    <a:pt x="1723483" y="139700"/>
                  </a:lnTo>
                  <a:cubicBezTo>
                    <a:pt x="1707608" y="162983"/>
                    <a:pt x="1677446" y="186267"/>
                    <a:pt x="1661571" y="209550"/>
                  </a:cubicBezTo>
                  <a:cubicBezTo>
                    <a:pt x="1653634" y="219075"/>
                    <a:pt x="1631408" y="228600"/>
                    <a:pt x="1623471" y="238125"/>
                  </a:cubicBezTo>
                  <a:lnTo>
                    <a:pt x="0" y="2768600"/>
                  </a:lnTo>
                  <a:lnTo>
                    <a:pt x="263001" y="2864897"/>
                  </a:lnTo>
                  <a:cubicBezTo>
                    <a:pt x="325966" y="2981546"/>
                    <a:pt x="419076" y="3088147"/>
                    <a:pt x="482041" y="3204796"/>
                  </a:cubicBezTo>
                  <a:lnTo>
                    <a:pt x="566196" y="3371850"/>
                  </a:lnTo>
                  <a:cubicBezTo>
                    <a:pt x="613821" y="3308350"/>
                    <a:pt x="647159" y="3249613"/>
                    <a:pt x="694784" y="3186113"/>
                  </a:cubicBezTo>
                  <a:lnTo>
                    <a:pt x="775746" y="3105150"/>
                  </a:lnTo>
                  <a:lnTo>
                    <a:pt x="888458" y="3016250"/>
                  </a:lnTo>
                  <a:cubicBezTo>
                    <a:pt x="922325" y="2995083"/>
                    <a:pt x="946667" y="2973917"/>
                    <a:pt x="980534" y="2952750"/>
                  </a:cubicBezTo>
                  <a:lnTo>
                    <a:pt x="1042446" y="2908300"/>
                  </a:lnTo>
                  <a:cubicBezTo>
                    <a:pt x="1077371" y="2904067"/>
                    <a:pt x="1112296" y="2871258"/>
                    <a:pt x="1147221" y="2867025"/>
                  </a:cubicBezTo>
                  <a:lnTo>
                    <a:pt x="1242471" y="2851150"/>
                  </a:lnTo>
                  <a:lnTo>
                    <a:pt x="1380583" y="2836863"/>
                  </a:lnTo>
                  <a:lnTo>
                    <a:pt x="1528221" y="2838450"/>
                  </a:lnTo>
                  <a:cubicBezTo>
                    <a:pt x="1526104" y="2487083"/>
                    <a:pt x="1552563" y="2243667"/>
                    <a:pt x="1544096" y="1860550"/>
                  </a:cubicBezTo>
                  <a:close/>
                </a:path>
              </a:pathLst>
            </a:custGeom>
            <a:solidFill>
              <a:schemeClr val="accent6">
                <a:alpha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261349" y="1150643"/>
              <a:ext cx="2321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FFFF00"/>
                  </a:solidFill>
                </a:rPr>
                <a:t>江古田の</a:t>
              </a:r>
              <a:r>
                <a:rPr lang="ja-JP" altLang="en-US" sz="2400" dirty="0" smtClean="0">
                  <a:solidFill>
                    <a:srgbClr val="FFFF00"/>
                  </a:solidFill>
                </a:rPr>
                <a:t>森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203751" y="3203283"/>
            <a:ext cx="3581010" cy="3224168"/>
            <a:chOff x="7242272" y="3212944"/>
            <a:chExt cx="3509525" cy="3159807"/>
          </a:xfrm>
        </p:grpSpPr>
        <p:sp>
          <p:nvSpPr>
            <p:cNvPr id="16" name="フリーフォーム 15"/>
            <p:cNvSpPr/>
            <p:nvPr/>
          </p:nvSpPr>
          <p:spPr>
            <a:xfrm>
              <a:off x="7242272" y="3212944"/>
              <a:ext cx="3509525" cy="3159807"/>
            </a:xfrm>
            <a:custGeom>
              <a:avLst/>
              <a:gdLst>
                <a:gd name="connsiteX0" fmla="*/ 1834410 w 3539794"/>
                <a:gd name="connsiteY0" fmla="*/ 5610 h 3152717"/>
                <a:gd name="connsiteX1" fmla="*/ 858302 w 3539794"/>
                <a:gd name="connsiteY1" fmla="*/ 0 h 3152717"/>
                <a:gd name="connsiteX2" fmla="*/ 774155 w 3539794"/>
                <a:gd name="connsiteY2" fmla="*/ 0 h 3152717"/>
                <a:gd name="connsiteX3" fmla="*/ 723667 w 3539794"/>
                <a:gd name="connsiteY3" fmla="*/ 33659 h 3152717"/>
                <a:gd name="connsiteX4" fmla="*/ 695618 w 3539794"/>
                <a:gd name="connsiteY4" fmla="*/ 56099 h 3152717"/>
                <a:gd name="connsiteX5" fmla="*/ 639519 w 3539794"/>
                <a:gd name="connsiteY5" fmla="*/ 100977 h 3152717"/>
                <a:gd name="connsiteX6" fmla="*/ 583421 w 3539794"/>
                <a:gd name="connsiteY6" fmla="*/ 157075 h 3152717"/>
                <a:gd name="connsiteX7" fmla="*/ 493664 w 3539794"/>
                <a:gd name="connsiteY7" fmla="*/ 252442 h 3152717"/>
                <a:gd name="connsiteX8" fmla="*/ 476835 w 3539794"/>
                <a:gd name="connsiteY8" fmla="*/ 280491 h 3152717"/>
                <a:gd name="connsiteX9" fmla="*/ 465615 w 3539794"/>
                <a:gd name="connsiteY9" fmla="*/ 308540 h 3152717"/>
                <a:gd name="connsiteX10" fmla="*/ 465615 w 3539794"/>
                <a:gd name="connsiteY10" fmla="*/ 308540 h 3152717"/>
                <a:gd name="connsiteX11" fmla="*/ 443176 w 3539794"/>
                <a:gd name="connsiteY11" fmla="*/ 359029 h 3152717"/>
                <a:gd name="connsiteX12" fmla="*/ 415127 w 3539794"/>
                <a:gd name="connsiteY12" fmla="*/ 415127 h 3152717"/>
                <a:gd name="connsiteX13" fmla="*/ 403907 w 3539794"/>
                <a:gd name="connsiteY13" fmla="*/ 448786 h 3152717"/>
                <a:gd name="connsiteX14" fmla="*/ 387078 w 3539794"/>
                <a:gd name="connsiteY14" fmla="*/ 488054 h 3152717"/>
                <a:gd name="connsiteX15" fmla="*/ 381468 w 3539794"/>
                <a:gd name="connsiteY15" fmla="*/ 521713 h 3152717"/>
                <a:gd name="connsiteX16" fmla="*/ 381468 w 3539794"/>
                <a:gd name="connsiteY16" fmla="*/ 521713 h 3152717"/>
                <a:gd name="connsiteX17" fmla="*/ 375858 w 3539794"/>
                <a:gd name="connsiteY17" fmla="*/ 589031 h 3152717"/>
                <a:gd name="connsiteX18" fmla="*/ 375858 w 3539794"/>
                <a:gd name="connsiteY18" fmla="*/ 1245379 h 3152717"/>
                <a:gd name="connsiteX19" fmla="*/ 0 w 3539794"/>
                <a:gd name="connsiteY19" fmla="*/ 2193438 h 3152717"/>
                <a:gd name="connsiteX20" fmla="*/ 1295868 w 3539794"/>
                <a:gd name="connsiteY20" fmla="*/ 3152717 h 3152717"/>
                <a:gd name="connsiteX21" fmla="*/ 1811971 w 3539794"/>
                <a:gd name="connsiteY21" fmla="*/ 2339294 h 3152717"/>
                <a:gd name="connsiteX22" fmla="*/ 2126121 w 3539794"/>
                <a:gd name="connsiteY22" fmla="*/ 2339294 h 3152717"/>
                <a:gd name="connsiteX23" fmla="*/ 2709541 w 3539794"/>
                <a:gd name="connsiteY23" fmla="*/ 2883446 h 3152717"/>
                <a:gd name="connsiteX24" fmla="*/ 2950764 w 3539794"/>
                <a:gd name="connsiteY24" fmla="*/ 2883446 h 3152717"/>
                <a:gd name="connsiteX25" fmla="*/ 3539794 w 3539794"/>
                <a:gd name="connsiteY25" fmla="*/ 2378562 h 3152717"/>
                <a:gd name="connsiteX26" fmla="*/ 3528575 w 3539794"/>
                <a:gd name="connsiteY26" fmla="*/ 1750263 h 3152717"/>
                <a:gd name="connsiteX27" fmla="*/ 2541247 w 3539794"/>
                <a:gd name="connsiteY27" fmla="*/ 1750263 h 3152717"/>
                <a:gd name="connsiteX28" fmla="*/ 2541247 w 3539794"/>
                <a:gd name="connsiteY28" fmla="*/ 1408064 h 3152717"/>
                <a:gd name="connsiteX29" fmla="*/ 1783922 w 3539794"/>
                <a:gd name="connsiteY29" fmla="*/ 1408064 h 3152717"/>
                <a:gd name="connsiteX30" fmla="*/ 1834410 w 3539794"/>
                <a:gd name="connsiteY30" fmla="*/ 5610 h 315271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41247 w 3539794"/>
                <a:gd name="connsiteY27" fmla="*/ 1757353 h 3159807"/>
                <a:gd name="connsiteX28" fmla="*/ 2541247 w 3539794"/>
                <a:gd name="connsiteY28" fmla="*/ 1415154 h 3159807"/>
                <a:gd name="connsiteX29" fmla="*/ 1783922 w 3539794"/>
                <a:gd name="connsiteY29" fmla="*/ 14151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83922 w 3539794"/>
                <a:gd name="connsiteY29" fmla="*/ 14151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496825 w 3539794"/>
                <a:gd name="connsiteY26" fmla="*/ 178910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10503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65659 w 3539794"/>
                <a:gd name="connsiteY8" fmla="*/ 231527 h 3159807"/>
                <a:gd name="connsiteX9" fmla="*/ 476835 w 3539794"/>
                <a:gd name="connsiteY9" fmla="*/ 287581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14274 w 3539794"/>
                <a:gd name="connsiteY11" fmla="*/ 334300 h 3159807"/>
                <a:gd name="connsiteX12" fmla="*/ 396501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81468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41944 w 3539794"/>
                <a:gd name="connsiteY4" fmla="*/ 60854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55486 w 3539794"/>
                <a:gd name="connsiteY2" fmla="*/ 9423 h 3159807"/>
                <a:gd name="connsiteX3" fmla="*/ 681659 w 3539794"/>
                <a:gd name="connsiteY3" fmla="*/ 40749 h 3159807"/>
                <a:gd name="connsiteX4" fmla="*/ 641944 w 3539794"/>
                <a:gd name="connsiteY4" fmla="*/ 60854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90582 w 3539794"/>
                <a:gd name="connsiteY2" fmla="*/ 2908 h 3159807"/>
                <a:gd name="connsiteX3" fmla="*/ 755486 w 3539794"/>
                <a:gd name="connsiteY3" fmla="*/ 9423 h 3159807"/>
                <a:gd name="connsiteX4" fmla="*/ 681659 w 3539794"/>
                <a:gd name="connsiteY4" fmla="*/ 40749 h 3159807"/>
                <a:gd name="connsiteX5" fmla="*/ 641944 w 3539794"/>
                <a:gd name="connsiteY5" fmla="*/ 60854 h 3159807"/>
                <a:gd name="connsiteX6" fmla="*/ 597512 w 3539794"/>
                <a:gd name="connsiteY6" fmla="*/ 94064 h 3159807"/>
                <a:gd name="connsiteX7" fmla="*/ 546082 w 3539794"/>
                <a:gd name="connsiteY7" fmla="*/ 131494 h 3159807"/>
                <a:gd name="connsiteX8" fmla="*/ 484866 w 3539794"/>
                <a:gd name="connsiteY8" fmla="*/ 196606 h 3159807"/>
                <a:gd name="connsiteX9" fmla="*/ 465659 w 3539794"/>
                <a:gd name="connsiteY9" fmla="*/ 231527 h 3159807"/>
                <a:gd name="connsiteX10" fmla="*/ 439496 w 3539794"/>
                <a:gd name="connsiteY10" fmla="*/ 259577 h 3159807"/>
                <a:gd name="connsiteX11" fmla="*/ 416607 w 3539794"/>
                <a:gd name="connsiteY11" fmla="*/ 292292 h 3159807"/>
                <a:gd name="connsiteX12" fmla="*/ 404939 w 3539794"/>
                <a:gd name="connsiteY12" fmla="*/ 334300 h 3159807"/>
                <a:gd name="connsiteX13" fmla="*/ 396501 w 3539794"/>
                <a:gd name="connsiteY13" fmla="*/ 366119 h 3159807"/>
                <a:gd name="connsiteX14" fmla="*/ 394123 w 3539794"/>
                <a:gd name="connsiteY14" fmla="*/ 405882 h 3159807"/>
                <a:gd name="connsiteX15" fmla="*/ 385237 w 3539794"/>
                <a:gd name="connsiteY15" fmla="*/ 455876 h 3159807"/>
                <a:gd name="connsiteX16" fmla="*/ 380076 w 3539794"/>
                <a:gd name="connsiteY16" fmla="*/ 495144 h 3159807"/>
                <a:gd name="connsiteX17" fmla="*/ 374466 w 3539794"/>
                <a:gd name="connsiteY17" fmla="*/ 528803 h 3159807"/>
                <a:gd name="connsiteX18" fmla="*/ 372133 w 3539794"/>
                <a:gd name="connsiteY18" fmla="*/ 528803 h 3159807"/>
                <a:gd name="connsiteX19" fmla="*/ 375858 w 3539794"/>
                <a:gd name="connsiteY19" fmla="*/ 596121 h 3159807"/>
                <a:gd name="connsiteX20" fmla="*/ 375858 w 3539794"/>
                <a:gd name="connsiteY20" fmla="*/ 1252469 h 3159807"/>
                <a:gd name="connsiteX21" fmla="*/ 0 w 3539794"/>
                <a:gd name="connsiteY21" fmla="*/ 2200528 h 3159807"/>
                <a:gd name="connsiteX22" fmla="*/ 1295868 w 3539794"/>
                <a:gd name="connsiteY22" fmla="*/ 3159807 h 3159807"/>
                <a:gd name="connsiteX23" fmla="*/ 1742121 w 3539794"/>
                <a:gd name="connsiteY23" fmla="*/ 2352734 h 3159807"/>
                <a:gd name="connsiteX24" fmla="*/ 2189621 w 3539794"/>
                <a:gd name="connsiteY24" fmla="*/ 2346384 h 3159807"/>
                <a:gd name="connsiteX25" fmla="*/ 2620641 w 3539794"/>
                <a:gd name="connsiteY25" fmla="*/ 2871486 h 3159807"/>
                <a:gd name="connsiteX26" fmla="*/ 2950764 w 3539794"/>
                <a:gd name="connsiteY26" fmla="*/ 2890536 h 3159807"/>
                <a:gd name="connsiteX27" fmla="*/ 3539794 w 3539794"/>
                <a:gd name="connsiteY27" fmla="*/ 2385652 h 3159807"/>
                <a:gd name="connsiteX28" fmla="*/ 3509525 w 3539794"/>
                <a:gd name="connsiteY28" fmla="*/ 1770053 h 3159807"/>
                <a:gd name="connsiteX29" fmla="*/ 2572997 w 3539794"/>
                <a:gd name="connsiteY29" fmla="*/ 1738303 h 3159807"/>
                <a:gd name="connsiteX30" fmla="*/ 2541247 w 3539794"/>
                <a:gd name="connsiteY30" fmla="*/ 1415154 h 3159807"/>
                <a:gd name="connsiteX31" fmla="*/ 1756298 w 3539794"/>
                <a:gd name="connsiteY31" fmla="*/ 1381721 h 3159807"/>
                <a:gd name="connsiteX32" fmla="*/ 1783610 w 3539794"/>
                <a:gd name="connsiteY32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81659 w 3539794"/>
                <a:gd name="connsiteY4" fmla="*/ 40749 h 3159807"/>
                <a:gd name="connsiteX5" fmla="*/ 641944 w 3539794"/>
                <a:gd name="connsiteY5" fmla="*/ 60854 h 3159807"/>
                <a:gd name="connsiteX6" fmla="*/ 597512 w 3539794"/>
                <a:gd name="connsiteY6" fmla="*/ 94064 h 3159807"/>
                <a:gd name="connsiteX7" fmla="*/ 546082 w 3539794"/>
                <a:gd name="connsiteY7" fmla="*/ 131494 h 3159807"/>
                <a:gd name="connsiteX8" fmla="*/ 484866 w 3539794"/>
                <a:gd name="connsiteY8" fmla="*/ 196606 h 3159807"/>
                <a:gd name="connsiteX9" fmla="*/ 465659 w 3539794"/>
                <a:gd name="connsiteY9" fmla="*/ 231527 h 3159807"/>
                <a:gd name="connsiteX10" fmla="*/ 439496 w 3539794"/>
                <a:gd name="connsiteY10" fmla="*/ 259577 h 3159807"/>
                <a:gd name="connsiteX11" fmla="*/ 416607 w 3539794"/>
                <a:gd name="connsiteY11" fmla="*/ 292292 h 3159807"/>
                <a:gd name="connsiteX12" fmla="*/ 404939 w 3539794"/>
                <a:gd name="connsiteY12" fmla="*/ 334300 h 3159807"/>
                <a:gd name="connsiteX13" fmla="*/ 396501 w 3539794"/>
                <a:gd name="connsiteY13" fmla="*/ 366119 h 3159807"/>
                <a:gd name="connsiteX14" fmla="*/ 394123 w 3539794"/>
                <a:gd name="connsiteY14" fmla="*/ 405882 h 3159807"/>
                <a:gd name="connsiteX15" fmla="*/ 385237 w 3539794"/>
                <a:gd name="connsiteY15" fmla="*/ 455876 h 3159807"/>
                <a:gd name="connsiteX16" fmla="*/ 380076 w 3539794"/>
                <a:gd name="connsiteY16" fmla="*/ 495144 h 3159807"/>
                <a:gd name="connsiteX17" fmla="*/ 374466 w 3539794"/>
                <a:gd name="connsiteY17" fmla="*/ 528803 h 3159807"/>
                <a:gd name="connsiteX18" fmla="*/ 372133 w 3539794"/>
                <a:gd name="connsiteY18" fmla="*/ 528803 h 3159807"/>
                <a:gd name="connsiteX19" fmla="*/ 375858 w 3539794"/>
                <a:gd name="connsiteY19" fmla="*/ 596121 h 3159807"/>
                <a:gd name="connsiteX20" fmla="*/ 375858 w 3539794"/>
                <a:gd name="connsiteY20" fmla="*/ 1252469 h 3159807"/>
                <a:gd name="connsiteX21" fmla="*/ 0 w 3539794"/>
                <a:gd name="connsiteY21" fmla="*/ 2200528 h 3159807"/>
                <a:gd name="connsiteX22" fmla="*/ 1295868 w 3539794"/>
                <a:gd name="connsiteY22" fmla="*/ 3159807 h 3159807"/>
                <a:gd name="connsiteX23" fmla="*/ 1742121 w 3539794"/>
                <a:gd name="connsiteY23" fmla="*/ 2352734 h 3159807"/>
                <a:gd name="connsiteX24" fmla="*/ 2189621 w 3539794"/>
                <a:gd name="connsiteY24" fmla="*/ 2346384 h 3159807"/>
                <a:gd name="connsiteX25" fmla="*/ 2620641 w 3539794"/>
                <a:gd name="connsiteY25" fmla="*/ 2871486 h 3159807"/>
                <a:gd name="connsiteX26" fmla="*/ 2950764 w 3539794"/>
                <a:gd name="connsiteY26" fmla="*/ 2890536 h 3159807"/>
                <a:gd name="connsiteX27" fmla="*/ 3539794 w 3539794"/>
                <a:gd name="connsiteY27" fmla="*/ 2385652 h 3159807"/>
                <a:gd name="connsiteX28" fmla="*/ 3509525 w 3539794"/>
                <a:gd name="connsiteY28" fmla="*/ 1770053 h 3159807"/>
                <a:gd name="connsiteX29" fmla="*/ 2572997 w 3539794"/>
                <a:gd name="connsiteY29" fmla="*/ 1738303 h 3159807"/>
                <a:gd name="connsiteX30" fmla="*/ 2541247 w 3539794"/>
                <a:gd name="connsiteY30" fmla="*/ 1415154 h 3159807"/>
                <a:gd name="connsiteX31" fmla="*/ 1756298 w 3539794"/>
                <a:gd name="connsiteY31" fmla="*/ 1381721 h 3159807"/>
                <a:gd name="connsiteX32" fmla="*/ 1783610 w 3539794"/>
                <a:gd name="connsiteY32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08902 w 3539794"/>
                <a:gd name="connsiteY4" fmla="*/ 28579 h 3159807"/>
                <a:gd name="connsiteX5" fmla="*/ 681659 w 3539794"/>
                <a:gd name="connsiteY5" fmla="*/ 40749 h 3159807"/>
                <a:gd name="connsiteX6" fmla="*/ 641944 w 3539794"/>
                <a:gd name="connsiteY6" fmla="*/ 60854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81659 w 3539794"/>
                <a:gd name="connsiteY5" fmla="*/ 40749 h 3159807"/>
                <a:gd name="connsiteX6" fmla="*/ 641944 w 3539794"/>
                <a:gd name="connsiteY6" fmla="*/ 60854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81659 w 3539794"/>
                <a:gd name="connsiteY5" fmla="*/ 40749 h 3159807"/>
                <a:gd name="connsiteX6" fmla="*/ 634943 w 3539794"/>
                <a:gd name="connsiteY6" fmla="*/ 58520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62991 w 3539794"/>
                <a:gd name="connsiteY5" fmla="*/ 29081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56324 w 3539794"/>
                <a:gd name="connsiteY10" fmla="*/ 215191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56324 w 3539794"/>
                <a:gd name="connsiteY11" fmla="*/ 215191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9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9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6800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20641 w 3509525"/>
                <a:gd name="connsiteY27" fmla="*/ 2871486 h 3159807"/>
                <a:gd name="connsiteX28" fmla="*/ 2950764 w 3509525"/>
                <a:gd name="connsiteY28" fmla="*/ 289053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20641 w 3509525"/>
                <a:gd name="connsiteY27" fmla="*/ 2871486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11307 w 3509525"/>
                <a:gd name="connsiteY27" fmla="*/ 2785138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11307 w 3509525"/>
                <a:gd name="connsiteY27" fmla="*/ 2785138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09525" h="3159807">
                  <a:moveTo>
                    <a:pt x="1783610" y="0"/>
                  </a:moveTo>
                  <a:lnTo>
                    <a:pt x="858302" y="7090"/>
                  </a:lnTo>
                  <a:cubicBezTo>
                    <a:pt x="694742" y="7964"/>
                    <a:pt x="819386" y="4852"/>
                    <a:pt x="802250" y="5241"/>
                  </a:cubicBezTo>
                  <a:cubicBezTo>
                    <a:pt x="785114" y="5630"/>
                    <a:pt x="769099" y="5533"/>
                    <a:pt x="755486" y="9423"/>
                  </a:cubicBezTo>
                  <a:cubicBezTo>
                    <a:pt x="743848" y="15808"/>
                    <a:pt x="711206" y="8191"/>
                    <a:pt x="699568" y="14576"/>
                  </a:cubicBezTo>
                  <a:lnTo>
                    <a:pt x="662991" y="29081"/>
                  </a:lnTo>
                  <a:cubicBezTo>
                    <a:pt x="653641" y="36561"/>
                    <a:pt x="644301" y="38743"/>
                    <a:pt x="630276" y="49185"/>
                  </a:cubicBezTo>
                  <a:cubicBezTo>
                    <a:pt x="616251" y="59627"/>
                    <a:pt x="604545" y="67437"/>
                    <a:pt x="578843" y="91731"/>
                  </a:cubicBezTo>
                  <a:lnTo>
                    <a:pt x="539080" y="129160"/>
                  </a:lnTo>
                  <a:cubicBezTo>
                    <a:pt x="528474" y="141194"/>
                    <a:pt x="520739" y="153083"/>
                    <a:pt x="510536" y="163935"/>
                  </a:cubicBezTo>
                  <a:cubicBezTo>
                    <a:pt x="500333" y="174787"/>
                    <a:pt x="494679" y="188063"/>
                    <a:pt x="484866" y="196606"/>
                  </a:cubicBezTo>
                  <a:lnTo>
                    <a:pt x="470326" y="217524"/>
                  </a:lnTo>
                  <a:lnTo>
                    <a:pt x="439496" y="259577"/>
                  </a:lnTo>
                  <a:cubicBezTo>
                    <a:pt x="435756" y="268927"/>
                    <a:pt x="422367" y="279838"/>
                    <a:pt x="416607" y="292292"/>
                  </a:cubicBezTo>
                  <a:cubicBezTo>
                    <a:pt x="410848" y="304746"/>
                    <a:pt x="408290" y="321995"/>
                    <a:pt x="404939" y="334300"/>
                  </a:cubicBezTo>
                  <a:cubicBezTo>
                    <a:pt x="401588" y="346605"/>
                    <a:pt x="397758" y="355513"/>
                    <a:pt x="396501" y="366119"/>
                  </a:cubicBezTo>
                  <a:cubicBezTo>
                    <a:pt x="396487" y="386374"/>
                    <a:pt x="387136" y="385627"/>
                    <a:pt x="387122" y="405882"/>
                  </a:cubicBezTo>
                  <a:cubicBezTo>
                    <a:pt x="386494" y="422547"/>
                    <a:pt x="378864" y="439211"/>
                    <a:pt x="378236" y="455876"/>
                  </a:cubicBezTo>
                  <a:cubicBezTo>
                    <a:pt x="378850" y="468965"/>
                    <a:pt x="379462" y="482055"/>
                    <a:pt x="380076" y="495144"/>
                  </a:cubicBezTo>
                  <a:cubicBezTo>
                    <a:pt x="380540" y="506364"/>
                    <a:pt x="375012" y="523193"/>
                    <a:pt x="374466" y="528803"/>
                  </a:cubicBezTo>
                  <a:cubicBezTo>
                    <a:pt x="373920" y="534413"/>
                    <a:pt x="376568" y="517583"/>
                    <a:pt x="376800" y="528803"/>
                  </a:cubicBezTo>
                  <a:cubicBezTo>
                    <a:pt x="377032" y="540023"/>
                    <a:pt x="374616" y="573682"/>
                    <a:pt x="375858" y="596121"/>
                  </a:cubicBezTo>
                  <a:lnTo>
                    <a:pt x="375858" y="1252469"/>
                  </a:lnTo>
                  <a:lnTo>
                    <a:pt x="0" y="2200528"/>
                  </a:lnTo>
                  <a:lnTo>
                    <a:pt x="1295868" y="3159807"/>
                  </a:lnTo>
                  <a:lnTo>
                    <a:pt x="1742121" y="2352734"/>
                  </a:lnTo>
                  <a:lnTo>
                    <a:pt x="2189621" y="2346384"/>
                  </a:lnTo>
                  <a:cubicBezTo>
                    <a:pt x="2394678" y="2527768"/>
                    <a:pt x="2452493" y="2602342"/>
                    <a:pt x="2611307" y="2785138"/>
                  </a:cubicBezTo>
                  <a:lnTo>
                    <a:pt x="2941429" y="2790186"/>
                  </a:lnTo>
                  <a:lnTo>
                    <a:pt x="3476784" y="2334310"/>
                  </a:lnTo>
                  <a:lnTo>
                    <a:pt x="3509525" y="1770053"/>
                  </a:lnTo>
                  <a:cubicBezTo>
                    <a:pt x="3178299" y="1734070"/>
                    <a:pt x="2885173" y="1748886"/>
                    <a:pt x="2572997" y="1738303"/>
                  </a:cubicBezTo>
                  <a:lnTo>
                    <a:pt x="2541247" y="1415154"/>
                  </a:lnTo>
                  <a:cubicBezTo>
                    <a:pt x="2279597" y="1404010"/>
                    <a:pt x="2013282" y="1360193"/>
                    <a:pt x="1756298" y="1381721"/>
                  </a:cubicBezTo>
                  <a:lnTo>
                    <a:pt x="1783610" y="0"/>
                  </a:lnTo>
                  <a:close/>
                </a:path>
              </a:pathLst>
            </a:custGeom>
            <a:solidFill>
              <a:srgbClr val="FFFFCC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633924" y="4792847"/>
              <a:ext cx="2353400" cy="452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団地建て替え地</a:t>
              </a:r>
              <a:endParaRPr kumimoji="1" lang="ja-JP" altLang="en-US" sz="2400" dirty="0"/>
            </a:p>
          </p:txBody>
        </p:sp>
      </p:grpSp>
      <p:sp>
        <p:nvSpPr>
          <p:cNvPr id="3" name="フリーフォーム 2"/>
          <p:cNvSpPr/>
          <p:nvPr/>
        </p:nvSpPr>
        <p:spPr>
          <a:xfrm>
            <a:off x="8947150" y="3422650"/>
            <a:ext cx="2641600" cy="3035300"/>
          </a:xfrm>
          <a:custGeom>
            <a:avLst/>
            <a:gdLst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971550 w 2641600"/>
              <a:gd name="connsiteY16" fmla="*/ 1162050 h 3035300"/>
              <a:gd name="connsiteX17" fmla="*/ 127000 w 2641600"/>
              <a:gd name="connsiteY17" fmla="*/ 1123950 h 3035300"/>
              <a:gd name="connsiteX18" fmla="*/ 146050 w 2641600"/>
              <a:gd name="connsiteY18" fmla="*/ 469900 h 3035300"/>
              <a:gd name="connsiteX19" fmla="*/ 292100 w 2641600"/>
              <a:gd name="connsiteY19" fmla="*/ 482600 h 3035300"/>
              <a:gd name="connsiteX20" fmla="*/ 273050 w 2641600"/>
              <a:gd name="connsiteY20" fmla="*/ 933450 h 3035300"/>
              <a:gd name="connsiteX21" fmla="*/ 1720850 w 2641600"/>
              <a:gd name="connsiteY21" fmla="*/ 98425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971550 w 2641600"/>
              <a:gd name="connsiteY16" fmla="*/ 1162050 h 3035300"/>
              <a:gd name="connsiteX17" fmla="*/ 127000 w 2641600"/>
              <a:gd name="connsiteY17" fmla="*/ 1123950 h 3035300"/>
              <a:gd name="connsiteX18" fmla="*/ 146050 w 2641600"/>
              <a:gd name="connsiteY18" fmla="*/ 469900 h 3035300"/>
              <a:gd name="connsiteX19" fmla="*/ 292100 w 2641600"/>
              <a:gd name="connsiteY19" fmla="*/ 482600 h 3035300"/>
              <a:gd name="connsiteX20" fmla="*/ 273050 w 2641600"/>
              <a:gd name="connsiteY20" fmla="*/ 9334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971550 w 2641600"/>
              <a:gd name="connsiteY16" fmla="*/ 1162050 h 3035300"/>
              <a:gd name="connsiteX17" fmla="*/ 127000 w 2641600"/>
              <a:gd name="connsiteY17" fmla="*/ 1123950 h 3035300"/>
              <a:gd name="connsiteX18" fmla="*/ 146050 w 2641600"/>
              <a:gd name="connsiteY18" fmla="*/ 46990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971550 w 2641600"/>
              <a:gd name="connsiteY16" fmla="*/ 1162050 h 3035300"/>
              <a:gd name="connsiteX17" fmla="*/ 127000 w 2641600"/>
              <a:gd name="connsiteY17" fmla="*/ 112395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971550 w 2641600"/>
              <a:gd name="connsiteY16" fmla="*/ 1162050 h 3035300"/>
              <a:gd name="connsiteX17" fmla="*/ 69850 w 2641600"/>
              <a:gd name="connsiteY17" fmla="*/ 113030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71550 w 2641600"/>
              <a:gd name="connsiteY15" fmla="*/ 1498600 h 3035300"/>
              <a:gd name="connsiteX16" fmla="*/ 895350 w 2641600"/>
              <a:gd name="connsiteY16" fmla="*/ 1181100 h 3035300"/>
              <a:gd name="connsiteX17" fmla="*/ 69850 w 2641600"/>
              <a:gd name="connsiteY17" fmla="*/ 113030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7490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20750 w 2641600"/>
              <a:gd name="connsiteY15" fmla="*/ 1498600 h 3035300"/>
              <a:gd name="connsiteX16" fmla="*/ 895350 w 2641600"/>
              <a:gd name="connsiteY16" fmla="*/ 1181100 h 3035300"/>
              <a:gd name="connsiteX17" fmla="*/ 69850 w 2641600"/>
              <a:gd name="connsiteY17" fmla="*/ 113030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43150 w 2641600"/>
              <a:gd name="connsiteY4" fmla="*/ 133350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20750 w 2641600"/>
              <a:gd name="connsiteY15" fmla="*/ 1498600 h 3035300"/>
              <a:gd name="connsiteX16" fmla="*/ 895350 w 2641600"/>
              <a:gd name="connsiteY16" fmla="*/ 1181100 h 3035300"/>
              <a:gd name="connsiteX17" fmla="*/ 69850 w 2641600"/>
              <a:gd name="connsiteY17" fmla="*/ 113030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  <a:gd name="connsiteX0" fmla="*/ 1714500 w 2641600"/>
              <a:gd name="connsiteY0" fmla="*/ 0 h 3035300"/>
              <a:gd name="connsiteX1" fmla="*/ 2641600 w 2641600"/>
              <a:gd name="connsiteY1" fmla="*/ 355600 h 3035300"/>
              <a:gd name="connsiteX2" fmla="*/ 2387600 w 2641600"/>
              <a:gd name="connsiteY2" fmla="*/ 1263650 h 3035300"/>
              <a:gd name="connsiteX3" fmla="*/ 2374900 w 2641600"/>
              <a:gd name="connsiteY3" fmla="*/ 1301750 h 3035300"/>
              <a:gd name="connsiteX4" fmla="*/ 2362200 w 2641600"/>
              <a:gd name="connsiteY4" fmla="*/ 1365250 h 3035300"/>
              <a:gd name="connsiteX5" fmla="*/ 2374900 w 2641600"/>
              <a:gd name="connsiteY5" fmla="*/ 1409700 h 3035300"/>
              <a:gd name="connsiteX6" fmla="*/ 2590800 w 2641600"/>
              <a:gd name="connsiteY6" fmla="*/ 1841500 h 3035300"/>
              <a:gd name="connsiteX7" fmla="*/ 958850 w 2641600"/>
              <a:gd name="connsiteY7" fmla="*/ 2997200 h 3035300"/>
              <a:gd name="connsiteX8" fmla="*/ 0 w 2641600"/>
              <a:gd name="connsiteY8" fmla="*/ 3035300 h 3035300"/>
              <a:gd name="connsiteX9" fmla="*/ 374650 w 2641600"/>
              <a:gd name="connsiteY9" fmla="*/ 2241550 h 3035300"/>
              <a:gd name="connsiteX10" fmla="*/ 482600 w 2641600"/>
              <a:gd name="connsiteY10" fmla="*/ 2241550 h 3035300"/>
              <a:gd name="connsiteX11" fmla="*/ 882650 w 2641600"/>
              <a:gd name="connsiteY11" fmla="*/ 2660650 h 3035300"/>
              <a:gd name="connsiteX12" fmla="*/ 1257300 w 2641600"/>
              <a:gd name="connsiteY12" fmla="*/ 2673350 h 3035300"/>
              <a:gd name="connsiteX13" fmla="*/ 1860550 w 2641600"/>
              <a:gd name="connsiteY13" fmla="*/ 2171700 h 3035300"/>
              <a:gd name="connsiteX14" fmla="*/ 1879600 w 2641600"/>
              <a:gd name="connsiteY14" fmla="*/ 1524000 h 3035300"/>
              <a:gd name="connsiteX15" fmla="*/ 920750 w 2641600"/>
              <a:gd name="connsiteY15" fmla="*/ 1498600 h 3035300"/>
              <a:gd name="connsiteX16" fmla="*/ 895350 w 2641600"/>
              <a:gd name="connsiteY16" fmla="*/ 1181100 h 3035300"/>
              <a:gd name="connsiteX17" fmla="*/ 69850 w 2641600"/>
              <a:gd name="connsiteY17" fmla="*/ 1130300 h 3035300"/>
              <a:gd name="connsiteX18" fmla="*/ 101600 w 2641600"/>
              <a:gd name="connsiteY18" fmla="*/ 476250 h 3035300"/>
              <a:gd name="connsiteX19" fmla="*/ 292100 w 2641600"/>
              <a:gd name="connsiteY19" fmla="*/ 482600 h 3035300"/>
              <a:gd name="connsiteX20" fmla="*/ 273050 w 2641600"/>
              <a:gd name="connsiteY20" fmla="*/ 946150 h 3035300"/>
              <a:gd name="connsiteX21" fmla="*/ 1714500 w 2641600"/>
              <a:gd name="connsiteY21" fmla="*/ 977900 h 3035300"/>
              <a:gd name="connsiteX22" fmla="*/ 1714500 w 2641600"/>
              <a:gd name="connsiteY22" fmla="*/ 0 h 303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41600" h="3035300">
                <a:moveTo>
                  <a:pt x="1714500" y="0"/>
                </a:moveTo>
                <a:lnTo>
                  <a:pt x="2641600" y="355600"/>
                </a:lnTo>
                <a:lnTo>
                  <a:pt x="2387600" y="1263650"/>
                </a:lnTo>
                <a:lnTo>
                  <a:pt x="2374900" y="1301750"/>
                </a:lnTo>
                <a:lnTo>
                  <a:pt x="2362200" y="1365250"/>
                </a:lnTo>
                <a:lnTo>
                  <a:pt x="2374900" y="1409700"/>
                </a:lnTo>
                <a:lnTo>
                  <a:pt x="2590800" y="1841500"/>
                </a:lnTo>
                <a:lnTo>
                  <a:pt x="958850" y="2997200"/>
                </a:lnTo>
                <a:lnTo>
                  <a:pt x="0" y="3035300"/>
                </a:lnTo>
                <a:lnTo>
                  <a:pt x="374650" y="2241550"/>
                </a:lnTo>
                <a:lnTo>
                  <a:pt x="482600" y="2241550"/>
                </a:lnTo>
                <a:lnTo>
                  <a:pt x="882650" y="2660650"/>
                </a:lnTo>
                <a:lnTo>
                  <a:pt x="1257300" y="2673350"/>
                </a:lnTo>
                <a:lnTo>
                  <a:pt x="1860550" y="2171700"/>
                </a:lnTo>
                <a:lnTo>
                  <a:pt x="1879600" y="1524000"/>
                </a:lnTo>
                <a:lnTo>
                  <a:pt x="920750" y="1498600"/>
                </a:lnTo>
                <a:lnTo>
                  <a:pt x="895350" y="1181100"/>
                </a:lnTo>
                <a:lnTo>
                  <a:pt x="69850" y="1130300"/>
                </a:lnTo>
                <a:lnTo>
                  <a:pt x="101600" y="476250"/>
                </a:lnTo>
                <a:lnTo>
                  <a:pt x="292100" y="482600"/>
                </a:lnTo>
                <a:lnTo>
                  <a:pt x="273050" y="946150"/>
                </a:lnTo>
                <a:lnTo>
                  <a:pt x="1714500" y="977900"/>
                </a:lnTo>
                <a:cubicBezTo>
                  <a:pt x="1716617" y="660400"/>
                  <a:pt x="1725083" y="349250"/>
                  <a:pt x="1714500" y="0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8439150" y="2068497"/>
            <a:ext cx="1219200" cy="931878"/>
            <a:chOff x="8439150" y="2068497"/>
            <a:chExt cx="1219200" cy="931878"/>
          </a:xfrm>
        </p:grpSpPr>
        <p:sp>
          <p:nvSpPr>
            <p:cNvPr id="4" name="正方形/長方形 3"/>
            <p:cNvSpPr/>
            <p:nvPr/>
          </p:nvSpPr>
          <p:spPr>
            <a:xfrm>
              <a:off x="8439150" y="2068497"/>
              <a:ext cx="1219200" cy="931878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519556" y="2244528"/>
              <a:ext cx="1038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/>
                <a:t>福祉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センター</a:t>
              </a:r>
              <a:endParaRPr kumimoji="1" lang="ja-JP" altLang="en-US" dirty="0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7201667" y="3218533"/>
            <a:ext cx="3581010" cy="3224168"/>
            <a:chOff x="7242272" y="3212944"/>
            <a:chExt cx="3509525" cy="3159807"/>
          </a:xfrm>
        </p:grpSpPr>
        <p:sp>
          <p:nvSpPr>
            <p:cNvPr id="13" name="フリーフォーム 12"/>
            <p:cNvSpPr/>
            <p:nvPr/>
          </p:nvSpPr>
          <p:spPr>
            <a:xfrm>
              <a:off x="7242272" y="3212944"/>
              <a:ext cx="3509525" cy="3159807"/>
            </a:xfrm>
            <a:custGeom>
              <a:avLst/>
              <a:gdLst>
                <a:gd name="connsiteX0" fmla="*/ 1834410 w 3539794"/>
                <a:gd name="connsiteY0" fmla="*/ 5610 h 3152717"/>
                <a:gd name="connsiteX1" fmla="*/ 858302 w 3539794"/>
                <a:gd name="connsiteY1" fmla="*/ 0 h 3152717"/>
                <a:gd name="connsiteX2" fmla="*/ 774155 w 3539794"/>
                <a:gd name="connsiteY2" fmla="*/ 0 h 3152717"/>
                <a:gd name="connsiteX3" fmla="*/ 723667 w 3539794"/>
                <a:gd name="connsiteY3" fmla="*/ 33659 h 3152717"/>
                <a:gd name="connsiteX4" fmla="*/ 695618 w 3539794"/>
                <a:gd name="connsiteY4" fmla="*/ 56099 h 3152717"/>
                <a:gd name="connsiteX5" fmla="*/ 639519 w 3539794"/>
                <a:gd name="connsiteY5" fmla="*/ 100977 h 3152717"/>
                <a:gd name="connsiteX6" fmla="*/ 583421 w 3539794"/>
                <a:gd name="connsiteY6" fmla="*/ 157075 h 3152717"/>
                <a:gd name="connsiteX7" fmla="*/ 493664 w 3539794"/>
                <a:gd name="connsiteY7" fmla="*/ 252442 h 3152717"/>
                <a:gd name="connsiteX8" fmla="*/ 476835 w 3539794"/>
                <a:gd name="connsiteY8" fmla="*/ 280491 h 3152717"/>
                <a:gd name="connsiteX9" fmla="*/ 465615 w 3539794"/>
                <a:gd name="connsiteY9" fmla="*/ 308540 h 3152717"/>
                <a:gd name="connsiteX10" fmla="*/ 465615 w 3539794"/>
                <a:gd name="connsiteY10" fmla="*/ 308540 h 3152717"/>
                <a:gd name="connsiteX11" fmla="*/ 443176 w 3539794"/>
                <a:gd name="connsiteY11" fmla="*/ 359029 h 3152717"/>
                <a:gd name="connsiteX12" fmla="*/ 415127 w 3539794"/>
                <a:gd name="connsiteY12" fmla="*/ 415127 h 3152717"/>
                <a:gd name="connsiteX13" fmla="*/ 403907 w 3539794"/>
                <a:gd name="connsiteY13" fmla="*/ 448786 h 3152717"/>
                <a:gd name="connsiteX14" fmla="*/ 387078 w 3539794"/>
                <a:gd name="connsiteY14" fmla="*/ 488054 h 3152717"/>
                <a:gd name="connsiteX15" fmla="*/ 381468 w 3539794"/>
                <a:gd name="connsiteY15" fmla="*/ 521713 h 3152717"/>
                <a:gd name="connsiteX16" fmla="*/ 381468 w 3539794"/>
                <a:gd name="connsiteY16" fmla="*/ 521713 h 3152717"/>
                <a:gd name="connsiteX17" fmla="*/ 375858 w 3539794"/>
                <a:gd name="connsiteY17" fmla="*/ 589031 h 3152717"/>
                <a:gd name="connsiteX18" fmla="*/ 375858 w 3539794"/>
                <a:gd name="connsiteY18" fmla="*/ 1245379 h 3152717"/>
                <a:gd name="connsiteX19" fmla="*/ 0 w 3539794"/>
                <a:gd name="connsiteY19" fmla="*/ 2193438 h 3152717"/>
                <a:gd name="connsiteX20" fmla="*/ 1295868 w 3539794"/>
                <a:gd name="connsiteY20" fmla="*/ 3152717 h 3152717"/>
                <a:gd name="connsiteX21" fmla="*/ 1811971 w 3539794"/>
                <a:gd name="connsiteY21" fmla="*/ 2339294 h 3152717"/>
                <a:gd name="connsiteX22" fmla="*/ 2126121 w 3539794"/>
                <a:gd name="connsiteY22" fmla="*/ 2339294 h 3152717"/>
                <a:gd name="connsiteX23" fmla="*/ 2709541 w 3539794"/>
                <a:gd name="connsiteY23" fmla="*/ 2883446 h 3152717"/>
                <a:gd name="connsiteX24" fmla="*/ 2950764 w 3539794"/>
                <a:gd name="connsiteY24" fmla="*/ 2883446 h 3152717"/>
                <a:gd name="connsiteX25" fmla="*/ 3539794 w 3539794"/>
                <a:gd name="connsiteY25" fmla="*/ 2378562 h 3152717"/>
                <a:gd name="connsiteX26" fmla="*/ 3528575 w 3539794"/>
                <a:gd name="connsiteY26" fmla="*/ 1750263 h 3152717"/>
                <a:gd name="connsiteX27" fmla="*/ 2541247 w 3539794"/>
                <a:gd name="connsiteY27" fmla="*/ 1750263 h 3152717"/>
                <a:gd name="connsiteX28" fmla="*/ 2541247 w 3539794"/>
                <a:gd name="connsiteY28" fmla="*/ 1408064 h 3152717"/>
                <a:gd name="connsiteX29" fmla="*/ 1783922 w 3539794"/>
                <a:gd name="connsiteY29" fmla="*/ 1408064 h 3152717"/>
                <a:gd name="connsiteX30" fmla="*/ 1834410 w 3539794"/>
                <a:gd name="connsiteY30" fmla="*/ 5610 h 315271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41247 w 3539794"/>
                <a:gd name="connsiteY27" fmla="*/ 1757353 h 3159807"/>
                <a:gd name="connsiteX28" fmla="*/ 2541247 w 3539794"/>
                <a:gd name="connsiteY28" fmla="*/ 1415154 h 3159807"/>
                <a:gd name="connsiteX29" fmla="*/ 1783922 w 3539794"/>
                <a:gd name="connsiteY29" fmla="*/ 14151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83922 w 3539794"/>
                <a:gd name="connsiteY29" fmla="*/ 14151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811971 w 3539794"/>
                <a:gd name="connsiteY21" fmla="*/ 234638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261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709541 w 3539794"/>
                <a:gd name="connsiteY23" fmla="*/ 289053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28575 w 3539794"/>
                <a:gd name="connsiteY26" fmla="*/ 17573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496825 w 3539794"/>
                <a:gd name="connsiteY26" fmla="*/ 178910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802972 w 3539794"/>
                <a:gd name="connsiteY29" fmla="*/ 1377054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43176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493664 w 3539794"/>
                <a:gd name="connsiteY7" fmla="*/ 259532 h 3159807"/>
                <a:gd name="connsiteX8" fmla="*/ 476835 w 3539794"/>
                <a:gd name="connsiteY8" fmla="*/ 287581 h 3159807"/>
                <a:gd name="connsiteX9" fmla="*/ 465615 w 3539794"/>
                <a:gd name="connsiteY9" fmla="*/ 315630 h 3159807"/>
                <a:gd name="connsiteX10" fmla="*/ 465615 w 3539794"/>
                <a:gd name="connsiteY10" fmla="*/ 315630 h 3159807"/>
                <a:gd name="connsiteX11" fmla="*/ 410503 w 3539794"/>
                <a:gd name="connsiteY11" fmla="*/ 366119 h 3159807"/>
                <a:gd name="connsiteX12" fmla="*/ 415127 w 3539794"/>
                <a:gd name="connsiteY12" fmla="*/ 422217 h 3159807"/>
                <a:gd name="connsiteX13" fmla="*/ 403907 w 3539794"/>
                <a:gd name="connsiteY13" fmla="*/ 455876 h 3159807"/>
                <a:gd name="connsiteX14" fmla="*/ 387078 w 3539794"/>
                <a:gd name="connsiteY14" fmla="*/ 495144 h 3159807"/>
                <a:gd name="connsiteX15" fmla="*/ 381468 w 3539794"/>
                <a:gd name="connsiteY15" fmla="*/ 528803 h 3159807"/>
                <a:gd name="connsiteX16" fmla="*/ 381468 w 3539794"/>
                <a:gd name="connsiteY16" fmla="*/ 528803 h 3159807"/>
                <a:gd name="connsiteX17" fmla="*/ 375858 w 3539794"/>
                <a:gd name="connsiteY17" fmla="*/ 596121 h 3159807"/>
                <a:gd name="connsiteX18" fmla="*/ 375858 w 3539794"/>
                <a:gd name="connsiteY18" fmla="*/ 1252469 h 3159807"/>
                <a:gd name="connsiteX19" fmla="*/ 0 w 3539794"/>
                <a:gd name="connsiteY19" fmla="*/ 2200528 h 3159807"/>
                <a:gd name="connsiteX20" fmla="*/ 1295868 w 3539794"/>
                <a:gd name="connsiteY20" fmla="*/ 3159807 h 3159807"/>
                <a:gd name="connsiteX21" fmla="*/ 1742121 w 3539794"/>
                <a:gd name="connsiteY21" fmla="*/ 2352734 h 3159807"/>
                <a:gd name="connsiteX22" fmla="*/ 2189621 w 3539794"/>
                <a:gd name="connsiteY22" fmla="*/ 2346384 h 3159807"/>
                <a:gd name="connsiteX23" fmla="*/ 2620641 w 3539794"/>
                <a:gd name="connsiteY23" fmla="*/ 2871486 h 3159807"/>
                <a:gd name="connsiteX24" fmla="*/ 2950764 w 3539794"/>
                <a:gd name="connsiteY24" fmla="*/ 2890536 h 3159807"/>
                <a:gd name="connsiteX25" fmla="*/ 3539794 w 3539794"/>
                <a:gd name="connsiteY25" fmla="*/ 2385652 h 3159807"/>
                <a:gd name="connsiteX26" fmla="*/ 3509525 w 3539794"/>
                <a:gd name="connsiteY26" fmla="*/ 1770053 h 3159807"/>
                <a:gd name="connsiteX27" fmla="*/ 2572997 w 3539794"/>
                <a:gd name="connsiteY27" fmla="*/ 1738303 h 3159807"/>
                <a:gd name="connsiteX28" fmla="*/ 2541247 w 3539794"/>
                <a:gd name="connsiteY28" fmla="*/ 1415154 h 3159807"/>
                <a:gd name="connsiteX29" fmla="*/ 1756298 w 3539794"/>
                <a:gd name="connsiteY29" fmla="*/ 1381721 h 3159807"/>
                <a:gd name="connsiteX30" fmla="*/ 1783610 w 3539794"/>
                <a:gd name="connsiteY30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83421 w 3539794"/>
                <a:gd name="connsiteY6" fmla="*/ 164165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39519 w 3539794"/>
                <a:gd name="connsiteY5" fmla="*/ 108067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95618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723667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65615 w 3539794"/>
                <a:gd name="connsiteY11" fmla="*/ 31563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65615 w 3539794"/>
                <a:gd name="connsiteY10" fmla="*/ 315630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93664 w 3539794"/>
                <a:gd name="connsiteY8" fmla="*/ 259532 h 3159807"/>
                <a:gd name="connsiteX9" fmla="*/ 476835 w 3539794"/>
                <a:gd name="connsiteY9" fmla="*/ 287581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65659 w 3539794"/>
                <a:gd name="connsiteY8" fmla="*/ 231527 h 3159807"/>
                <a:gd name="connsiteX9" fmla="*/ 476835 w 3539794"/>
                <a:gd name="connsiteY9" fmla="*/ 287581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517537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50749 w 3539794"/>
                <a:gd name="connsiteY6" fmla="*/ 159498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415127 w 3539794"/>
                <a:gd name="connsiteY13" fmla="*/ 422217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40390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37610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14274 w 3539794"/>
                <a:gd name="connsiteY11" fmla="*/ 334300 h 3159807"/>
                <a:gd name="connsiteX12" fmla="*/ 410503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14274 w 3539794"/>
                <a:gd name="connsiteY11" fmla="*/ 334300 h 3159807"/>
                <a:gd name="connsiteX12" fmla="*/ 396501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6458 w 3539794"/>
                <a:gd name="connsiteY13" fmla="*/ 426885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7078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81468 w 3539794"/>
                <a:gd name="connsiteY16" fmla="*/ 528803 h 3159807"/>
                <a:gd name="connsiteX17" fmla="*/ 381468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81468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98868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611514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58279 w 3539794"/>
                <a:gd name="connsiteY4" fmla="*/ 63189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74155 w 3539794"/>
                <a:gd name="connsiteY2" fmla="*/ 7090 h 3159807"/>
                <a:gd name="connsiteX3" fmla="*/ 681659 w 3539794"/>
                <a:gd name="connsiteY3" fmla="*/ 40749 h 3159807"/>
                <a:gd name="connsiteX4" fmla="*/ 641944 w 3539794"/>
                <a:gd name="connsiteY4" fmla="*/ 60854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55486 w 3539794"/>
                <a:gd name="connsiteY2" fmla="*/ 9423 h 3159807"/>
                <a:gd name="connsiteX3" fmla="*/ 681659 w 3539794"/>
                <a:gd name="connsiteY3" fmla="*/ 40749 h 3159807"/>
                <a:gd name="connsiteX4" fmla="*/ 641944 w 3539794"/>
                <a:gd name="connsiteY4" fmla="*/ 60854 h 3159807"/>
                <a:gd name="connsiteX5" fmla="*/ 597512 w 3539794"/>
                <a:gd name="connsiteY5" fmla="*/ 94064 h 3159807"/>
                <a:gd name="connsiteX6" fmla="*/ 546082 w 3539794"/>
                <a:gd name="connsiteY6" fmla="*/ 131494 h 3159807"/>
                <a:gd name="connsiteX7" fmla="*/ 484866 w 3539794"/>
                <a:gd name="connsiteY7" fmla="*/ 196606 h 3159807"/>
                <a:gd name="connsiteX8" fmla="*/ 465659 w 3539794"/>
                <a:gd name="connsiteY8" fmla="*/ 231527 h 3159807"/>
                <a:gd name="connsiteX9" fmla="*/ 439496 w 3539794"/>
                <a:gd name="connsiteY9" fmla="*/ 259577 h 3159807"/>
                <a:gd name="connsiteX10" fmla="*/ 416607 w 3539794"/>
                <a:gd name="connsiteY10" fmla="*/ 292292 h 3159807"/>
                <a:gd name="connsiteX11" fmla="*/ 404939 w 3539794"/>
                <a:gd name="connsiteY11" fmla="*/ 334300 h 3159807"/>
                <a:gd name="connsiteX12" fmla="*/ 396501 w 3539794"/>
                <a:gd name="connsiteY12" fmla="*/ 366119 h 3159807"/>
                <a:gd name="connsiteX13" fmla="*/ 394123 w 3539794"/>
                <a:gd name="connsiteY13" fmla="*/ 405882 h 3159807"/>
                <a:gd name="connsiteX14" fmla="*/ 385237 w 3539794"/>
                <a:gd name="connsiteY14" fmla="*/ 455876 h 3159807"/>
                <a:gd name="connsiteX15" fmla="*/ 380076 w 3539794"/>
                <a:gd name="connsiteY15" fmla="*/ 495144 h 3159807"/>
                <a:gd name="connsiteX16" fmla="*/ 374466 w 3539794"/>
                <a:gd name="connsiteY16" fmla="*/ 528803 h 3159807"/>
                <a:gd name="connsiteX17" fmla="*/ 372133 w 3539794"/>
                <a:gd name="connsiteY17" fmla="*/ 528803 h 3159807"/>
                <a:gd name="connsiteX18" fmla="*/ 375858 w 3539794"/>
                <a:gd name="connsiteY18" fmla="*/ 596121 h 3159807"/>
                <a:gd name="connsiteX19" fmla="*/ 375858 w 3539794"/>
                <a:gd name="connsiteY19" fmla="*/ 1252469 h 3159807"/>
                <a:gd name="connsiteX20" fmla="*/ 0 w 3539794"/>
                <a:gd name="connsiteY20" fmla="*/ 2200528 h 3159807"/>
                <a:gd name="connsiteX21" fmla="*/ 1295868 w 3539794"/>
                <a:gd name="connsiteY21" fmla="*/ 3159807 h 3159807"/>
                <a:gd name="connsiteX22" fmla="*/ 1742121 w 3539794"/>
                <a:gd name="connsiteY22" fmla="*/ 2352734 h 3159807"/>
                <a:gd name="connsiteX23" fmla="*/ 2189621 w 3539794"/>
                <a:gd name="connsiteY23" fmla="*/ 2346384 h 3159807"/>
                <a:gd name="connsiteX24" fmla="*/ 2620641 w 3539794"/>
                <a:gd name="connsiteY24" fmla="*/ 2871486 h 3159807"/>
                <a:gd name="connsiteX25" fmla="*/ 2950764 w 3539794"/>
                <a:gd name="connsiteY25" fmla="*/ 2890536 h 3159807"/>
                <a:gd name="connsiteX26" fmla="*/ 3539794 w 3539794"/>
                <a:gd name="connsiteY26" fmla="*/ 2385652 h 3159807"/>
                <a:gd name="connsiteX27" fmla="*/ 3509525 w 3539794"/>
                <a:gd name="connsiteY27" fmla="*/ 1770053 h 3159807"/>
                <a:gd name="connsiteX28" fmla="*/ 2572997 w 3539794"/>
                <a:gd name="connsiteY28" fmla="*/ 1738303 h 3159807"/>
                <a:gd name="connsiteX29" fmla="*/ 2541247 w 3539794"/>
                <a:gd name="connsiteY29" fmla="*/ 1415154 h 3159807"/>
                <a:gd name="connsiteX30" fmla="*/ 1756298 w 3539794"/>
                <a:gd name="connsiteY30" fmla="*/ 1381721 h 3159807"/>
                <a:gd name="connsiteX31" fmla="*/ 1783610 w 3539794"/>
                <a:gd name="connsiteY31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790582 w 3539794"/>
                <a:gd name="connsiteY2" fmla="*/ 2908 h 3159807"/>
                <a:gd name="connsiteX3" fmla="*/ 755486 w 3539794"/>
                <a:gd name="connsiteY3" fmla="*/ 9423 h 3159807"/>
                <a:gd name="connsiteX4" fmla="*/ 681659 w 3539794"/>
                <a:gd name="connsiteY4" fmla="*/ 40749 h 3159807"/>
                <a:gd name="connsiteX5" fmla="*/ 641944 w 3539794"/>
                <a:gd name="connsiteY5" fmla="*/ 60854 h 3159807"/>
                <a:gd name="connsiteX6" fmla="*/ 597512 w 3539794"/>
                <a:gd name="connsiteY6" fmla="*/ 94064 h 3159807"/>
                <a:gd name="connsiteX7" fmla="*/ 546082 w 3539794"/>
                <a:gd name="connsiteY7" fmla="*/ 131494 h 3159807"/>
                <a:gd name="connsiteX8" fmla="*/ 484866 w 3539794"/>
                <a:gd name="connsiteY8" fmla="*/ 196606 h 3159807"/>
                <a:gd name="connsiteX9" fmla="*/ 465659 w 3539794"/>
                <a:gd name="connsiteY9" fmla="*/ 231527 h 3159807"/>
                <a:gd name="connsiteX10" fmla="*/ 439496 w 3539794"/>
                <a:gd name="connsiteY10" fmla="*/ 259577 h 3159807"/>
                <a:gd name="connsiteX11" fmla="*/ 416607 w 3539794"/>
                <a:gd name="connsiteY11" fmla="*/ 292292 h 3159807"/>
                <a:gd name="connsiteX12" fmla="*/ 404939 w 3539794"/>
                <a:gd name="connsiteY12" fmla="*/ 334300 h 3159807"/>
                <a:gd name="connsiteX13" fmla="*/ 396501 w 3539794"/>
                <a:gd name="connsiteY13" fmla="*/ 366119 h 3159807"/>
                <a:gd name="connsiteX14" fmla="*/ 394123 w 3539794"/>
                <a:gd name="connsiteY14" fmla="*/ 405882 h 3159807"/>
                <a:gd name="connsiteX15" fmla="*/ 385237 w 3539794"/>
                <a:gd name="connsiteY15" fmla="*/ 455876 h 3159807"/>
                <a:gd name="connsiteX16" fmla="*/ 380076 w 3539794"/>
                <a:gd name="connsiteY16" fmla="*/ 495144 h 3159807"/>
                <a:gd name="connsiteX17" fmla="*/ 374466 w 3539794"/>
                <a:gd name="connsiteY17" fmla="*/ 528803 h 3159807"/>
                <a:gd name="connsiteX18" fmla="*/ 372133 w 3539794"/>
                <a:gd name="connsiteY18" fmla="*/ 528803 h 3159807"/>
                <a:gd name="connsiteX19" fmla="*/ 375858 w 3539794"/>
                <a:gd name="connsiteY19" fmla="*/ 596121 h 3159807"/>
                <a:gd name="connsiteX20" fmla="*/ 375858 w 3539794"/>
                <a:gd name="connsiteY20" fmla="*/ 1252469 h 3159807"/>
                <a:gd name="connsiteX21" fmla="*/ 0 w 3539794"/>
                <a:gd name="connsiteY21" fmla="*/ 2200528 h 3159807"/>
                <a:gd name="connsiteX22" fmla="*/ 1295868 w 3539794"/>
                <a:gd name="connsiteY22" fmla="*/ 3159807 h 3159807"/>
                <a:gd name="connsiteX23" fmla="*/ 1742121 w 3539794"/>
                <a:gd name="connsiteY23" fmla="*/ 2352734 h 3159807"/>
                <a:gd name="connsiteX24" fmla="*/ 2189621 w 3539794"/>
                <a:gd name="connsiteY24" fmla="*/ 2346384 h 3159807"/>
                <a:gd name="connsiteX25" fmla="*/ 2620641 w 3539794"/>
                <a:gd name="connsiteY25" fmla="*/ 2871486 h 3159807"/>
                <a:gd name="connsiteX26" fmla="*/ 2950764 w 3539794"/>
                <a:gd name="connsiteY26" fmla="*/ 2890536 h 3159807"/>
                <a:gd name="connsiteX27" fmla="*/ 3539794 w 3539794"/>
                <a:gd name="connsiteY27" fmla="*/ 2385652 h 3159807"/>
                <a:gd name="connsiteX28" fmla="*/ 3509525 w 3539794"/>
                <a:gd name="connsiteY28" fmla="*/ 1770053 h 3159807"/>
                <a:gd name="connsiteX29" fmla="*/ 2572997 w 3539794"/>
                <a:gd name="connsiteY29" fmla="*/ 1738303 h 3159807"/>
                <a:gd name="connsiteX30" fmla="*/ 2541247 w 3539794"/>
                <a:gd name="connsiteY30" fmla="*/ 1415154 h 3159807"/>
                <a:gd name="connsiteX31" fmla="*/ 1756298 w 3539794"/>
                <a:gd name="connsiteY31" fmla="*/ 1381721 h 3159807"/>
                <a:gd name="connsiteX32" fmla="*/ 1783610 w 3539794"/>
                <a:gd name="connsiteY32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81659 w 3539794"/>
                <a:gd name="connsiteY4" fmla="*/ 40749 h 3159807"/>
                <a:gd name="connsiteX5" fmla="*/ 641944 w 3539794"/>
                <a:gd name="connsiteY5" fmla="*/ 60854 h 3159807"/>
                <a:gd name="connsiteX6" fmla="*/ 597512 w 3539794"/>
                <a:gd name="connsiteY6" fmla="*/ 94064 h 3159807"/>
                <a:gd name="connsiteX7" fmla="*/ 546082 w 3539794"/>
                <a:gd name="connsiteY7" fmla="*/ 131494 h 3159807"/>
                <a:gd name="connsiteX8" fmla="*/ 484866 w 3539794"/>
                <a:gd name="connsiteY8" fmla="*/ 196606 h 3159807"/>
                <a:gd name="connsiteX9" fmla="*/ 465659 w 3539794"/>
                <a:gd name="connsiteY9" fmla="*/ 231527 h 3159807"/>
                <a:gd name="connsiteX10" fmla="*/ 439496 w 3539794"/>
                <a:gd name="connsiteY10" fmla="*/ 259577 h 3159807"/>
                <a:gd name="connsiteX11" fmla="*/ 416607 w 3539794"/>
                <a:gd name="connsiteY11" fmla="*/ 292292 h 3159807"/>
                <a:gd name="connsiteX12" fmla="*/ 404939 w 3539794"/>
                <a:gd name="connsiteY12" fmla="*/ 334300 h 3159807"/>
                <a:gd name="connsiteX13" fmla="*/ 396501 w 3539794"/>
                <a:gd name="connsiteY13" fmla="*/ 366119 h 3159807"/>
                <a:gd name="connsiteX14" fmla="*/ 394123 w 3539794"/>
                <a:gd name="connsiteY14" fmla="*/ 405882 h 3159807"/>
                <a:gd name="connsiteX15" fmla="*/ 385237 w 3539794"/>
                <a:gd name="connsiteY15" fmla="*/ 455876 h 3159807"/>
                <a:gd name="connsiteX16" fmla="*/ 380076 w 3539794"/>
                <a:gd name="connsiteY16" fmla="*/ 495144 h 3159807"/>
                <a:gd name="connsiteX17" fmla="*/ 374466 w 3539794"/>
                <a:gd name="connsiteY17" fmla="*/ 528803 h 3159807"/>
                <a:gd name="connsiteX18" fmla="*/ 372133 w 3539794"/>
                <a:gd name="connsiteY18" fmla="*/ 528803 h 3159807"/>
                <a:gd name="connsiteX19" fmla="*/ 375858 w 3539794"/>
                <a:gd name="connsiteY19" fmla="*/ 596121 h 3159807"/>
                <a:gd name="connsiteX20" fmla="*/ 375858 w 3539794"/>
                <a:gd name="connsiteY20" fmla="*/ 1252469 h 3159807"/>
                <a:gd name="connsiteX21" fmla="*/ 0 w 3539794"/>
                <a:gd name="connsiteY21" fmla="*/ 2200528 h 3159807"/>
                <a:gd name="connsiteX22" fmla="*/ 1295868 w 3539794"/>
                <a:gd name="connsiteY22" fmla="*/ 3159807 h 3159807"/>
                <a:gd name="connsiteX23" fmla="*/ 1742121 w 3539794"/>
                <a:gd name="connsiteY23" fmla="*/ 2352734 h 3159807"/>
                <a:gd name="connsiteX24" fmla="*/ 2189621 w 3539794"/>
                <a:gd name="connsiteY24" fmla="*/ 2346384 h 3159807"/>
                <a:gd name="connsiteX25" fmla="*/ 2620641 w 3539794"/>
                <a:gd name="connsiteY25" fmla="*/ 2871486 h 3159807"/>
                <a:gd name="connsiteX26" fmla="*/ 2950764 w 3539794"/>
                <a:gd name="connsiteY26" fmla="*/ 2890536 h 3159807"/>
                <a:gd name="connsiteX27" fmla="*/ 3539794 w 3539794"/>
                <a:gd name="connsiteY27" fmla="*/ 2385652 h 3159807"/>
                <a:gd name="connsiteX28" fmla="*/ 3509525 w 3539794"/>
                <a:gd name="connsiteY28" fmla="*/ 1770053 h 3159807"/>
                <a:gd name="connsiteX29" fmla="*/ 2572997 w 3539794"/>
                <a:gd name="connsiteY29" fmla="*/ 1738303 h 3159807"/>
                <a:gd name="connsiteX30" fmla="*/ 2541247 w 3539794"/>
                <a:gd name="connsiteY30" fmla="*/ 1415154 h 3159807"/>
                <a:gd name="connsiteX31" fmla="*/ 1756298 w 3539794"/>
                <a:gd name="connsiteY31" fmla="*/ 1381721 h 3159807"/>
                <a:gd name="connsiteX32" fmla="*/ 1783610 w 3539794"/>
                <a:gd name="connsiteY32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08902 w 3539794"/>
                <a:gd name="connsiteY4" fmla="*/ 28579 h 3159807"/>
                <a:gd name="connsiteX5" fmla="*/ 681659 w 3539794"/>
                <a:gd name="connsiteY5" fmla="*/ 40749 h 3159807"/>
                <a:gd name="connsiteX6" fmla="*/ 641944 w 3539794"/>
                <a:gd name="connsiteY6" fmla="*/ 60854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81659 w 3539794"/>
                <a:gd name="connsiteY5" fmla="*/ 40749 h 3159807"/>
                <a:gd name="connsiteX6" fmla="*/ 641944 w 3539794"/>
                <a:gd name="connsiteY6" fmla="*/ 60854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81659 w 3539794"/>
                <a:gd name="connsiteY5" fmla="*/ 40749 h 3159807"/>
                <a:gd name="connsiteX6" fmla="*/ 634943 w 3539794"/>
                <a:gd name="connsiteY6" fmla="*/ 58520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97512 w 3539794"/>
                <a:gd name="connsiteY7" fmla="*/ 94064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74659 w 3539794"/>
                <a:gd name="connsiteY5" fmla="*/ 31414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62991 w 3539794"/>
                <a:gd name="connsiteY5" fmla="*/ 29081 h 3159807"/>
                <a:gd name="connsiteX6" fmla="*/ 634943 w 3539794"/>
                <a:gd name="connsiteY6" fmla="*/ 58520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711236 w 3539794"/>
                <a:gd name="connsiteY4" fmla="*/ 23911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65659 w 3539794"/>
                <a:gd name="connsiteY10" fmla="*/ 231527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484866 w 3539794"/>
                <a:gd name="connsiteY9" fmla="*/ 196606 h 3159807"/>
                <a:gd name="connsiteX10" fmla="*/ 456324 w 3539794"/>
                <a:gd name="connsiteY10" fmla="*/ 215191 h 3159807"/>
                <a:gd name="connsiteX11" fmla="*/ 439496 w 3539794"/>
                <a:gd name="connsiteY11" fmla="*/ 259577 h 3159807"/>
                <a:gd name="connsiteX12" fmla="*/ 416607 w 3539794"/>
                <a:gd name="connsiteY12" fmla="*/ 292292 h 3159807"/>
                <a:gd name="connsiteX13" fmla="*/ 404939 w 3539794"/>
                <a:gd name="connsiteY13" fmla="*/ 334300 h 3159807"/>
                <a:gd name="connsiteX14" fmla="*/ 396501 w 3539794"/>
                <a:gd name="connsiteY14" fmla="*/ 366119 h 3159807"/>
                <a:gd name="connsiteX15" fmla="*/ 394123 w 3539794"/>
                <a:gd name="connsiteY15" fmla="*/ 405882 h 3159807"/>
                <a:gd name="connsiteX16" fmla="*/ 385237 w 3539794"/>
                <a:gd name="connsiteY16" fmla="*/ 455876 h 3159807"/>
                <a:gd name="connsiteX17" fmla="*/ 380076 w 3539794"/>
                <a:gd name="connsiteY17" fmla="*/ 495144 h 3159807"/>
                <a:gd name="connsiteX18" fmla="*/ 374466 w 3539794"/>
                <a:gd name="connsiteY18" fmla="*/ 528803 h 3159807"/>
                <a:gd name="connsiteX19" fmla="*/ 372133 w 3539794"/>
                <a:gd name="connsiteY19" fmla="*/ 528803 h 3159807"/>
                <a:gd name="connsiteX20" fmla="*/ 375858 w 3539794"/>
                <a:gd name="connsiteY20" fmla="*/ 596121 h 3159807"/>
                <a:gd name="connsiteX21" fmla="*/ 375858 w 3539794"/>
                <a:gd name="connsiteY21" fmla="*/ 1252469 h 3159807"/>
                <a:gd name="connsiteX22" fmla="*/ 0 w 3539794"/>
                <a:gd name="connsiteY22" fmla="*/ 2200528 h 3159807"/>
                <a:gd name="connsiteX23" fmla="*/ 1295868 w 3539794"/>
                <a:gd name="connsiteY23" fmla="*/ 3159807 h 3159807"/>
                <a:gd name="connsiteX24" fmla="*/ 1742121 w 3539794"/>
                <a:gd name="connsiteY24" fmla="*/ 2352734 h 3159807"/>
                <a:gd name="connsiteX25" fmla="*/ 2189621 w 3539794"/>
                <a:gd name="connsiteY25" fmla="*/ 2346384 h 3159807"/>
                <a:gd name="connsiteX26" fmla="*/ 2620641 w 3539794"/>
                <a:gd name="connsiteY26" fmla="*/ 2871486 h 3159807"/>
                <a:gd name="connsiteX27" fmla="*/ 2950764 w 3539794"/>
                <a:gd name="connsiteY27" fmla="*/ 2890536 h 3159807"/>
                <a:gd name="connsiteX28" fmla="*/ 3539794 w 3539794"/>
                <a:gd name="connsiteY28" fmla="*/ 2385652 h 3159807"/>
                <a:gd name="connsiteX29" fmla="*/ 3509525 w 3539794"/>
                <a:gd name="connsiteY29" fmla="*/ 1770053 h 3159807"/>
                <a:gd name="connsiteX30" fmla="*/ 2572997 w 3539794"/>
                <a:gd name="connsiteY30" fmla="*/ 1738303 h 3159807"/>
                <a:gd name="connsiteX31" fmla="*/ 2541247 w 3539794"/>
                <a:gd name="connsiteY31" fmla="*/ 1415154 h 3159807"/>
                <a:gd name="connsiteX32" fmla="*/ 1756298 w 3539794"/>
                <a:gd name="connsiteY32" fmla="*/ 1381721 h 3159807"/>
                <a:gd name="connsiteX33" fmla="*/ 1783610 w 3539794"/>
                <a:gd name="connsiteY33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56324 w 3539794"/>
                <a:gd name="connsiteY11" fmla="*/ 215191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46082 w 3539794"/>
                <a:gd name="connsiteY8" fmla="*/ 131494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94123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85237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2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9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9133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39794"/>
                <a:gd name="connsiteY0" fmla="*/ 0 h 3159807"/>
                <a:gd name="connsiteX1" fmla="*/ 858302 w 3539794"/>
                <a:gd name="connsiteY1" fmla="*/ 7090 h 3159807"/>
                <a:gd name="connsiteX2" fmla="*/ 802250 w 3539794"/>
                <a:gd name="connsiteY2" fmla="*/ 5241 h 3159807"/>
                <a:gd name="connsiteX3" fmla="*/ 755486 w 3539794"/>
                <a:gd name="connsiteY3" fmla="*/ 9423 h 3159807"/>
                <a:gd name="connsiteX4" fmla="*/ 699568 w 3539794"/>
                <a:gd name="connsiteY4" fmla="*/ 14576 h 3159807"/>
                <a:gd name="connsiteX5" fmla="*/ 662991 w 3539794"/>
                <a:gd name="connsiteY5" fmla="*/ 29081 h 3159807"/>
                <a:gd name="connsiteX6" fmla="*/ 630276 w 3539794"/>
                <a:gd name="connsiteY6" fmla="*/ 49185 h 3159807"/>
                <a:gd name="connsiteX7" fmla="*/ 578843 w 3539794"/>
                <a:gd name="connsiteY7" fmla="*/ 91731 h 3159807"/>
                <a:gd name="connsiteX8" fmla="*/ 539080 w 3539794"/>
                <a:gd name="connsiteY8" fmla="*/ 129160 h 3159807"/>
                <a:gd name="connsiteX9" fmla="*/ 510536 w 3539794"/>
                <a:gd name="connsiteY9" fmla="*/ 163935 h 3159807"/>
                <a:gd name="connsiteX10" fmla="*/ 484866 w 3539794"/>
                <a:gd name="connsiteY10" fmla="*/ 196606 h 3159807"/>
                <a:gd name="connsiteX11" fmla="*/ 470326 w 3539794"/>
                <a:gd name="connsiteY11" fmla="*/ 217524 h 3159807"/>
                <a:gd name="connsiteX12" fmla="*/ 439496 w 3539794"/>
                <a:gd name="connsiteY12" fmla="*/ 259577 h 3159807"/>
                <a:gd name="connsiteX13" fmla="*/ 416607 w 3539794"/>
                <a:gd name="connsiteY13" fmla="*/ 292292 h 3159807"/>
                <a:gd name="connsiteX14" fmla="*/ 404939 w 3539794"/>
                <a:gd name="connsiteY14" fmla="*/ 334300 h 3159807"/>
                <a:gd name="connsiteX15" fmla="*/ 396501 w 3539794"/>
                <a:gd name="connsiteY15" fmla="*/ 366119 h 3159807"/>
                <a:gd name="connsiteX16" fmla="*/ 387122 w 3539794"/>
                <a:gd name="connsiteY16" fmla="*/ 405882 h 3159807"/>
                <a:gd name="connsiteX17" fmla="*/ 378236 w 3539794"/>
                <a:gd name="connsiteY17" fmla="*/ 455876 h 3159807"/>
                <a:gd name="connsiteX18" fmla="*/ 380076 w 3539794"/>
                <a:gd name="connsiteY18" fmla="*/ 495144 h 3159807"/>
                <a:gd name="connsiteX19" fmla="*/ 374466 w 3539794"/>
                <a:gd name="connsiteY19" fmla="*/ 528803 h 3159807"/>
                <a:gd name="connsiteX20" fmla="*/ 376800 w 3539794"/>
                <a:gd name="connsiteY20" fmla="*/ 528803 h 3159807"/>
                <a:gd name="connsiteX21" fmla="*/ 375858 w 3539794"/>
                <a:gd name="connsiteY21" fmla="*/ 596121 h 3159807"/>
                <a:gd name="connsiteX22" fmla="*/ 375858 w 3539794"/>
                <a:gd name="connsiteY22" fmla="*/ 1252469 h 3159807"/>
                <a:gd name="connsiteX23" fmla="*/ 0 w 3539794"/>
                <a:gd name="connsiteY23" fmla="*/ 2200528 h 3159807"/>
                <a:gd name="connsiteX24" fmla="*/ 1295868 w 3539794"/>
                <a:gd name="connsiteY24" fmla="*/ 3159807 h 3159807"/>
                <a:gd name="connsiteX25" fmla="*/ 1742121 w 3539794"/>
                <a:gd name="connsiteY25" fmla="*/ 2352734 h 3159807"/>
                <a:gd name="connsiteX26" fmla="*/ 2189621 w 3539794"/>
                <a:gd name="connsiteY26" fmla="*/ 2346384 h 3159807"/>
                <a:gd name="connsiteX27" fmla="*/ 2620641 w 3539794"/>
                <a:gd name="connsiteY27" fmla="*/ 2871486 h 3159807"/>
                <a:gd name="connsiteX28" fmla="*/ 2950764 w 3539794"/>
                <a:gd name="connsiteY28" fmla="*/ 2890536 h 3159807"/>
                <a:gd name="connsiteX29" fmla="*/ 3539794 w 3539794"/>
                <a:gd name="connsiteY29" fmla="*/ 2385652 h 3159807"/>
                <a:gd name="connsiteX30" fmla="*/ 3509525 w 3539794"/>
                <a:gd name="connsiteY30" fmla="*/ 1770053 h 3159807"/>
                <a:gd name="connsiteX31" fmla="*/ 2572997 w 3539794"/>
                <a:gd name="connsiteY31" fmla="*/ 1738303 h 3159807"/>
                <a:gd name="connsiteX32" fmla="*/ 2541247 w 3539794"/>
                <a:gd name="connsiteY32" fmla="*/ 1415154 h 3159807"/>
                <a:gd name="connsiteX33" fmla="*/ 1756298 w 3539794"/>
                <a:gd name="connsiteY33" fmla="*/ 1381721 h 3159807"/>
                <a:gd name="connsiteX34" fmla="*/ 1783610 w 3539794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20641 w 3509525"/>
                <a:gd name="connsiteY27" fmla="*/ 2871486 h 3159807"/>
                <a:gd name="connsiteX28" fmla="*/ 2950764 w 3509525"/>
                <a:gd name="connsiteY28" fmla="*/ 289053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20641 w 3509525"/>
                <a:gd name="connsiteY27" fmla="*/ 2871486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11307 w 3509525"/>
                <a:gd name="connsiteY27" fmla="*/ 2785138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  <a:gd name="connsiteX0" fmla="*/ 1783610 w 3509525"/>
                <a:gd name="connsiteY0" fmla="*/ 0 h 3159807"/>
                <a:gd name="connsiteX1" fmla="*/ 858302 w 3509525"/>
                <a:gd name="connsiteY1" fmla="*/ 7090 h 3159807"/>
                <a:gd name="connsiteX2" fmla="*/ 802250 w 3509525"/>
                <a:gd name="connsiteY2" fmla="*/ 5241 h 3159807"/>
                <a:gd name="connsiteX3" fmla="*/ 755486 w 3509525"/>
                <a:gd name="connsiteY3" fmla="*/ 9423 h 3159807"/>
                <a:gd name="connsiteX4" fmla="*/ 699568 w 3509525"/>
                <a:gd name="connsiteY4" fmla="*/ 14576 h 3159807"/>
                <a:gd name="connsiteX5" fmla="*/ 662991 w 3509525"/>
                <a:gd name="connsiteY5" fmla="*/ 29081 h 3159807"/>
                <a:gd name="connsiteX6" fmla="*/ 630276 w 3509525"/>
                <a:gd name="connsiteY6" fmla="*/ 49185 h 3159807"/>
                <a:gd name="connsiteX7" fmla="*/ 578843 w 3509525"/>
                <a:gd name="connsiteY7" fmla="*/ 91731 h 3159807"/>
                <a:gd name="connsiteX8" fmla="*/ 539080 w 3509525"/>
                <a:gd name="connsiteY8" fmla="*/ 129160 h 3159807"/>
                <a:gd name="connsiteX9" fmla="*/ 510536 w 3509525"/>
                <a:gd name="connsiteY9" fmla="*/ 163935 h 3159807"/>
                <a:gd name="connsiteX10" fmla="*/ 484866 w 3509525"/>
                <a:gd name="connsiteY10" fmla="*/ 196606 h 3159807"/>
                <a:gd name="connsiteX11" fmla="*/ 470326 w 3509525"/>
                <a:gd name="connsiteY11" fmla="*/ 217524 h 3159807"/>
                <a:gd name="connsiteX12" fmla="*/ 439496 w 3509525"/>
                <a:gd name="connsiteY12" fmla="*/ 259577 h 3159807"/>
                <a:gd name="connsiteX13" fmla="*/ 416607 w 3509525"/>
                <a:gd name="connsiteY13" fmla="*/ 292292 h 3159807"/>
                <a:gd name="connsiteX14" fmla="*/ 404939 w 3509525"/>
                <a:gd name="connsiteY14" fmla="*/ 334300 h 3159807"/>
                <a:gd name="connsiteX15" fmla="*/ 396501 w 3509525"/>
                <a:gd name="connsiteY15" fmla="*/ 366119 h 3159807"/>
                <a:gd name="connsiteX16" fmla="*/ 387122 w 3509525"/>
                <a:gd name="connsiteY16" fmla="*/ 405882 h 3159807"/>
                <a:gd name="connsiteX17" fmla="*/ 378236 w 3509525"/>
                <a:gd name="connsiteY17" fmla="*/ 455876 h 3159807"/>
                <a:gd name="connsiteX18" fmla="*/ 380076 w 3509525"/>
                <a:gd name="connsiteY18" fmla="*/ 495144 h 3159807"/>
                <a:gd name="connsiteX19" fmla="*/ 374466 w 3509525"/>
                <a:gd name="connsiteY19" fmla="*/ 528803 h 3159807"/>
                <a:gd name="connsiteX20" fmla="*/ 376800 w 3509525"/>
                <a:gd name="connsiteY20" fmla="*/ 528803 h 3159807"/>
                <a:gd name="connsiteX21" fmla="*/ 375858 w 3509525"/>
                <a:gd name="connsiteY21" fmla="*/ 596121 h 3159807"/>
                <a:gd name="connsiteX22" fmla="*/ 375858 w 3509525"/>
                <a:gd name="connsiteY22" fmla="*/ 1252469 h 3159807"/>
                <a:gd name="connsiteX23" fmla="*/ 0 w 3509525"/>
                <a:gd name="connsiteY23" fmla="*/ 2200528 h 3159807"/>
                <a:gd name="connsiteX24" fmla="*/ 1295868 w 3509525"/>
                <a:gd name="connsiteY24" fmla="*/ 3159807 h 3159807"/>
                <a:gd name="connsiteX25" fmla="*/ 1742121 w 3509525"/>
                <a:gd name="connsiteY25" fmla="*/ 2352734 h 3159807"/>
                <a:gd name="connsiteX26" fmla="*/ 2189621 w 3509525"/>
                <a:gd name="connsiteY26" fmla="*/ 2346384 h 3159807"/>
                <a:gd name="connsiteX27" fmla="*/ 2611307 w 3509525"/>
                <a:gd name="connsiteY27" fmla="*/ 2785138 h 3159807"/>
                <a:gd name="connsiteX28" fmla="*/ 2941429 w 3509525"/>
                <a:gd name="connsiteY28" fmla="*/ 2790186 h 3159807"/>
                <a:gd name="connsiteX29" fmla="*/ 3476784 w 3509525"/>
                <a:gd name="connsiteY29" fmla="*/ 2334310 h 3159807"/>
                <a:gd name="connsiteX30" fmla="*/ 3509525 w 3509525"/>
                <a:gd name="connsiteY30" fmla="*/ 1770053 h 3159807"/>
                <a:gd name="connsiteX31" fmla="*/ 2572997 w 3509525"/>
                <a:gd name="connsiteY31" fmla="*/ 1738303 h 3159807"/>
                <a:gd name="connsiteX32" fmla="*/ 2541247 w 3509525"/>
                <a:gd name="connsiteY32" fmla="*/ 1415154 h 3159807"/>
                <a:gd name="connsiteX33" fmla="*/ 1756298 w 3509525"/>
                <a:gd name="connsiteY33" fmla="*/ 1381721 h 3159807"/>
                <a:gd name="connsiteX34" fmla="*/ 1783610 w 3509525"/>
                <a:gd name="connsiteY34" fmla="*/ 0 h 315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09525" h="3159807">
                  <a:moveTo>
                    <a:pt x="1783610" y="0"/>
                  </a:moveTo>
                  <a:lnTo>
                    <a:pt x="858302" y="7090"/>
                  </a:lnTo>
                  <a:cubicBezTo>
                    <a:pt x="694742" y="7964"/>
                    <a:pt x="819386" y="4852"/>
                    <a:pt x="802250" y="5241"/>
                  </a:cubicBezTo>
                  <a:cubicBezTo>
                    <a:pt x="785114" y="5630"/>
                    <a:pt x="769099" y="5533"/>
                    <a:pt x="755486" y="9423"/>
                  </a:cubicBezTo>
                  <a:cubicBezTo>
                    <a:pt x="743848" y="15808"/>
                    <a:pt x="711206" y="8191"/>
                    <a:pt x="699568" y="14576"/>
                  </a:cubicBezTo>
                  <a:lnTo>
                    <a:pt x="662991" y="29081"/>
                  </a:lnTo>
                  <a:cubicBezTo>
                    <a:pt x="653641" y="36561"/>
                    <a:pt x="644301" y="38743"/>
                    <a:pt x="630276" y="49185"/>
                  </a:cubicBezTo>
                  <a:cubicBezTo>
                    <a:pt x="616251" y="59627"/>
                    <a:pt x="604545" y="67437"/>
                    <a:pt x="578843" y="91731"/>
                  </a:cubicBezTo>
                  <a:lnTo>
                    <a:pt x="539080" y="129160"/>
                  </a:lnTo>
                  <a:cubicBezTo>
                    <a:pt x="528474" y="141194"/>
                    <a:pt x="520739" y="153083"/>
                    <a:pt x="510536" y="163935"/>
                  </a:cubicBezTo>
                  <a:cubicBezTo>
                    <a:pt x="500333" y="174787"/>
                    <a:pt x="494679" y="188063"/>
                    <a:pt x="484866" y="196606"/>
                  </a:cubicBezTo>
                  <a:lnTo>
                    <a:pt x="470326" y="217524"/>
                  </a:lnTo>
                  <a:lnTo>
                    <a:pt x="439496" y="259577"/>
                  </a:lnTo>
                  <a:cubicBezTo>
                    <a:pt x="435756" y="268927"/>
                    <a:pt x="422367" y="279838"/>
                    <a:pt x="416607" y="292292"/>
                  </a:cubicBezTo>
                  <a:cubicBezTo>
                    <a:pt x="410848" y="304746"/>
                    <a:pt x="408290" y="321995"/>
                    <a:pt x="404939" y="334300"/>
                  </a:cubicBezTo>
                  <a:cubicBezTo>
                    <a:pt x="401588" y="346605"/>
                    <a:pt x="397758" y="355513"/>
                    <a:pt x="396501" y="366119"/>
                  </a:cubicBezTo>
                  <a:cubicBezTo>
                    <a:pt x="396487" y="386374"/>
                    <a:pt x="387136" y="385627"/>
                    <a:pt x="387122" y="405882"/>
                  </a:cubicBezTo>
                  <a:cubicBezTo>
                    <a:pt x="386494" y="422547"/>
                    <a:pt x="378864" y="439211"/>
                    <a:pt x="378236" y="455876"/>
                  </a:cubicBezTo>
                  <a:cubicBezTo>
                    <a:pt x="378850" y="468965"/>
                    <a:pt x="379462" y="482055"/>
                    <a:pt x="380076" y="495144"/>
                  </a:cubicBezTo>
                  <a:cubicBezTo>
                    <a:pt x="380540" y="506364"/>
                    <a:pt x="375012" y="523193"/>
                    <a:pt x="374466" y="528803"/>
                  </a:cubicBezTo>
                  <a:cubicBezTo>
                    <a:pt x="373920" y="534413"/>
                    <a:pt x="376568" y="517583"/>
                    <a:pt x="376800" y="528803"/>
                  </a:cubicBezTo>
                  <a:cubicBezTo>
                    <a:pt x="377032" y="540023"/>
                    <a:pt x="374616" y="573682"/>
                    <a:pt x="375858" y="596121"/>
                  </a:cubicBezTo>
                  <a:lnTo>
                    <a:pt x="375858" y="1252469"/>
                  </a:lnTo>
                  <a:lnTo>
                    <a:pt x="0" y="2200528"/>
                  </a:lnTo>
                  <a:lnTo>
                    <a:pt x="1295868" y="3159807"/>
                  </a:lnTo>
                  <a:lnTo>
                    <a:pt x="1742121" y="2352734"/>
                  </a:lnTo>
                  <a:lnTo>
                    <a:pt x="2189621" y="2346384"/>
                  </a:lnTo>
                  <a:cubicBezTo>
                    <a:pt x="2394678" y="2527768"/>
                    <a:pt x="2452493" y="2602342"/>
                    <a:pt x="2611307" y="2785138"/>
                  </a:cubicBezTo>
                  <a:lnTo>
                    <a:pt x="2941429" y="2790186"/>
                  </a:lnTo>
                  <a:lnTo>
                    <a:pt x="3476784" y="2334310"/>
                  </a:lnTo>
                  <a:lnTo>
                    <a:pt x="3509525" y="1770053"/>
                  </a:lnTo>
                  <a:cubicBezTo>
                    <a:pt x="3178299" y="1734070"/>
                    <a:pt x="2885173" y="1748886"/>
                    <a:pt x="2572997" y="1738303"/>
                  </a:cubicBezTo>
                  <a:lnTo>
                    <a:pt x="2541247" y="1415154"/>
                  </a:lnTo>
                  <a:cubicBezTo>
                    <a:pt x="2279597" y="1404010"/>
                    <a:pt x="2013282" y="1360193"/>
                    <a:pt x="1756298" y="1381721"/>
                  </a:cubicBezTo>
                  <a:lnTo>
                    <a:pt x="1783610" y="0"/>
                  </a:lnTo>
                  <a:close/>
                </a:path>
              </a:pathLst>
            </a:custGeom>
            <a:solidFill>
              <a:srgbClr val="6633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858125" y="4796392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rgbClr val="FFFF00"/>
                  </a:solidFill>
                </a:rPr>
                <a:t>現在は更地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72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0"/>
            <a:ext cx="10515600" cy="1325563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冷気</a:t>
            </a:r>
            <a:r>
              <a:rPr lang="ja-JP" altLang="en-US" dirty="0">
                <a:solidFill>
                  <a:srgbClr val="FFFF00"/>
                </a:solidFill>
              </a:rPr>
              <a:t>形成</a:t>
            </a:r>
            <a:r>
              <a:rPr lang="ja-JP" altLang="en-US" dirty="0" smtClean="0">
                <a:solidFill>
                  <a:srgbClr val="FFFF00"/>
                </a:solidFill>
              </a:rPr>
              <a:t>と流出の仕組み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2125" y="1366074"/>
            <a:ext cx="8977315" cy="9191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晴天かつ静穏な夜間に、放射冷却により冷気が</a:t>
            </a:r>
            <a:r>
              <a:rPr lang="ja-JP" altLang="en-US" dirty="0">
                <a:solidFill>
                  <a:schemeClr val="bg1"/>
                </a:solidFill>
              </a:rPr>
              <a:t>形成</a:t>
            </a:r>
            <a:r>
              <a:rPr kumimoji="1" lang="ja-JP" altLang="en-US" dirty="0" smtClean="0">
                <a:solidFill>
                  <a:schemeClr val="bg1"/>
                </a:solidFill>
              </a:rPr>
              <a:t>される。そして形成された冷気が市街地へ流出していく。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73969" y="4495800"/>
            <a:ext cx="923925" cy="16811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350295" y="4876800"/>
            <a:ext cx="828675" cy="13001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9329740" y="4495800"/>
            <a:ext cx="923925" cy="16811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0377492" y="4876800"/>
            <a:ext cx="828675" cy="13001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4591050" y="4495800"/>
            <a:ext cx="723900" cy="1681163"/>
            <a:chOff x="4591050" y="4495800"/>
            <a:chExt cx="723900" cy="1681163"/>
          </a:xfrm>
        </p:grpSpPr>
        <p:sp>
          <p:nvSpPr>
            <p:cNvPr id="8" name="円/楕円 7"/>
            <p:cNvSpPr/>
            <p:nvPr/>
          </p:nvSpPr>
          <p:spPr>
            <a:xfrm>
              <a:off x="4591050" y="4495800"/>
              <a:ext cx="723900" cy="9906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4962525" y="5219700"/>
              <a:ext cx="0" cy="957263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/>
          <p:cNvGrpSpPr/>
          <p:nvPr/>
        </p:nvGrpSpPr>
        <p:grpSpPr>
          <a:xfrm>
            <a:off x="5486400" y="4476748"/>
            <a:ext cx="723900" cy="1681163"/>
            <a:chOff x="4591050" y="4495800"/>
            <a:chExt cx="723900" cy="1681163"/>
          </a:xfrm>
        </p:grpSpPr>
        <p:sp>
          <p:nvSpPr>
            <p:cNvPr id="16" name="円/楕円 15"/>
            <p:cNvSpPr/>
            <p:nvPr/>
          </p:nvSpPr>
          <p:spPr>
            <a:xfrm>
              <a:off x="4591050" y="4495800"/>
              <a:ext cx="723900" cy="9906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4962525" y="5219700"/>
              <a:ext cx="0" cy="957263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>
            <a:off x="6272213" y="4495799"/>
            <a:ext cx="723900" cy="1681163"/>
            <a:chOff x="4591050" y="4495800"/>
            <a:chExt cx="723900" cy="1681163"/>
          </a:xfrm>
        </p:grpSpPr>
        <p:sp>
          <p:nvSpPr>
            <p:cNvPr id="19" name="円/楕円 18"/>
            <p:cNvSpPr/>
            <p:nvPr/>
          </p:nvSpPr>
          <p:spPr>
            <a:xfrm>
              <a:off x="4591050" y="4495800"/>
              <a:ext cx="723900" cy="9906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4962525" y="5219700"/>
              <a:ext cx="0" cy="957263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/>
          <p:nvPr/>
        </p:nvGrpSpPr>
        <p:grpSpPr>
          <a:xfrm>
            <a:off x="7172325" y="4495799"/>
            <a:ext cx="723900" cy="1681163"/>
            <a:chOff x="4591050" y="4495800"/>
            <a:chExt cx="723900" cy="1681163"/>
          </a:xfrm>
        </p:grpSpPr>
        <p:sp>
          <p:nvSpPr>
            <p:cNvPr id="25" name="円/楕円 24"/>
            <p:cNvSpPr/>
            <p:nvPr/>
          </p:nvSpPr>
          <p:spPr>
            <a:xfrm>
              <a:off x="4591050" y="4495800"/>
              <a:ext cx="723900" cy="9906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4962525" y="5219700"/>
              <a:ext cx="0" cy="957263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線コネクタ 27"/>
          <p:cNvCxnSpPr/>
          <p:nvPr/>
        </p:nvCxnSpPr>
        <p:spPr>
          <a:xfrm>
            <a:off x="1038225" y="6176962"/>
            <a:ext cx="1034415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月 29"/>
          <p:cNvSpPr/>
          <p:nvPr/>
        </p:nvSpPr>
        <p:spPr>
          <a:xfrm rot="13500000">
            <a:off x="2441121" y="2677375"/>
            <a:ext cx="552450" cy="916783"/>
          </a:xfrm>
          <a:prstGeom prst="moon">
            <a:avLst>
              <a:gd name="adj" fmla="val 390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星 5 30"/>
          <p:cNvSpPr/>
          <p:nvPr/>
        </p:nvSpPr>
        <p:spPr>
          <a:xfrm>
            <a:off x="2704250" y="3498396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 5 32"/>
          <p:cNvSpPr/>
          <p:nvPr/>
        </p:nvSpPr>
        <p:spPr>
          <a:xfrm>
            <a:off x="3236799" y="3028780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星 5 33"/>
          <p:cNvSpPr/>
          <p:nvPr/>
        </p:nvSpPr>
        <p:spPr>
          <a:xfrm>
            <a:off x="1895474" y="2425388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星 5 34"/>
          <p:cNvSpPr/>
          <p:nvPr/>
        </p:nvSpPr>
        <p:spPr>
          <a:xfrm>
            <a:off x="9920290" y="2598118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 5 35"/>
          <p:cNvSpPr/>
          <p:nvPr/>
        </p:nvSpPr>
        <p:spPr>
          <a:xfrm>
            <a:off x="10360820" y="2872468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星 5 36"/>
          <p:cNvSpPr/>
          <p:nvPr/>
        </p:nvSpPr>
        <p:spPr>
          <a:xfrm>
            <a:off x="9669581" y="3198656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星 5 37"/>
          <p:cNvSpPr/>
          <p:nvPr/>
        </p:nvSpPr>
        <p:spPr>
          <a:xfrm>
            <a:off x="9240957" y="2920390"/>
            <a:ext cx="333375" cy="278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112850" y="2758398"/>
            <a:ext cx="70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晴天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74570" y="3292992"/>
            <a:ext cx="82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静穏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2" name="左矢印 41"/>
          <p:cNvSpPr/>
          <p:nvPr/>
        </p:nvSpPr>
        <p:spPr>
          <a:xfrm>
            <a:off x="3296071" y="5253033"/>
            <a:ext cx="1203046" cy="6096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左矢印 42"/>
          <p:cNvSpPr/>
          <p:nvPr/>
        </p:nvSpPr>
        <p:spPr>
          <a:xfrm rot="10800000">
            <a:off x="8034338" y="5290802"/>
            <a:ext cx="1203046" cy="6096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4329113" y="2650714"/>
            <a:ext cx="3843340" cy="3507195"/>
            <a:chOff x="4329113" y="2650714"/>
            <a:chExt cx="3843340" cy="3507195"/>
          </a:xfrm>
        </p:grpSpPr>
        <p:sp>
          <p:nvSpPr>
            <p:cNvPr id="29" name="フローチャート: 論理積ゲート 28"/>
            <p:cNvSpPr/>
            <p:nvPr/>
          </p:nvSpPr>
          <p:spPr>
            <a:xfrm rot="16200000">
              <a:off x="5050633" y="3036089"/>
              <a:ext cx="2400300" cy="3843340"/>
            </a:xfrm>
            <a:prstGeom prst="flowChartDelay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5" name="グループ化 44"/>
            <p:cNvGrpSpPr/>
            <p:nvPr/>
          </p:nvGrpSpPr>
          <p:grpSpPr>
            <a:xfrm>
              <a:off x="4467228" y="2650714"/>
              <a:ext cx="3567110" cy="1087841"/>
              <a:chOff x="4467228" y="2650714"/>
              <a:chExt cx="3567110" cy="1087841"/>
            </a:xfrm>
          </p:grpSpPr>
          <p:sp>
            <p:nvSpPr>
              <p:cNvPr id="41" name="上矢印 40"/>
              <p:cNvSpPr/>
              <p:nvPr/>
            </p:nvSpPr>
            <p:spPr>
              <a:xfrm>
                <a:off x="4467228" y="2650714"/>
                <a:ext cx="3567110" cy="1087841"/>
              </a:xfrm>
              <a:prstGeom prst="upArrow">
                <a:avLst/>
              </a:prstGeom>
              <a:solidFill>
                <a:schemeClr val="accent1">
                  <a:lumMod val="60000"/>
                  <a:lumOff val="40000"/>
                  <a:alpha val="71000"/>
                </a:schemeClr>
              </a:solidFill>
              <a:ln w="635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5341143" y="3026326"/>
                <a:ext cx="18311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200" dirty="0" smtClean="0"/>
                  <a:t>放射冷却</a:t>
                </a:r>
                <a:endParaRPr kumimoji="1" lang="ja-JP" altLang="en-US" sz="3200" dirty="0"/>
              </a:p>
            </p:txBody>
          </p:sp>
        </p:grpSp>
      </p:grpSp>
      <p:sp>
        <p:nvSpPr>
          <p:cNvPr id="12" name="テキスト ボックス 11"/>
          <p:cNvSpPr txBox="1"/>
          <p:nvPr/>
        </p:nvSpPr>
        <p:spPr>
          <a:xfrm>
            <a:off x="5305425" y="6355700"/>
            <a:ext cx="180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緑地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73982" y="6344130"/>
            <a:ext cx="180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市街地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9386892" y="6333502"/>
            <a:ext cx="180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市街地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0513" y="2729402"/>
            <a:ext cx="1495424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夜間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研究目的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5569" y="1743576"/>
            <a:ext cx="5849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江</a:t>
            </a:r>
            <a:r>
              <a:rPr lang="ja-JP" altLang="en-US" sz="3200" dirty="0">
                <a:solidFill>
                  <a:schemeClr val="bg1"/>
                </a:solidFill>
              </a:rPr>
              <a:t>古田の</a:t>
            </a:r>
            <a:r>
              <a:rPr lang="ja-JP" altLang="en-US" sz="3200" dirty="0" smtClean="0">
                <a:solidFill>
                  <a:schemeClr val="bg1"/>
                </a:solidFill>
              </a:rPr>
              <a:t>森における</a:t>
            </a:r>
            <a:r>
              <a:rPr lang="ja-JP" altLang="en-US" sz="3200" dirty="0" smtClean="0">
                <a:solidFill>
                  <a:srgbClr val="FFFF00"/>
                </a:solidFill>
              </a:rPr>
              <a:t>冷気形成の仕組み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5569" y="3291869"/>
            <a:ext cx="619288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ja-JP" altLang="en-US" sz="3200" dirty="0">
                <a:solidFill>
                  <a:schemeClr val="bg1"/>
                </a:solidFill>
              </a:rPr>
              <a:t>隣接緑地</a:t>
            </a:r>
            <a:r>
              <a:rPr lang="ja-JP" altLang="en-US" sz="3200" dirty="0" smtClean="0">
                <a:solidFill>
                  <a:schemeClr val="bg1"/>
                </a:solidFill>
              </a:rPr>
              <a:t>が</a:t>
            </a:r>
            <a:r>
              <a:rPr lang="ja-JP" altLang="en-US" sz="3200" dirty="0" smtClean="0">
                <a:solidFill>
                  <a:srgbClr val="FFFF00"/>
                </a:solidFill>
              </a:rPr>
              <a:t>開発</a:t>
            </a:r>
            <a:r>
              <a:rPr lang="ja-JP" altLang="en-US" sz="3200" dirty="0">
                <a:solidFill>
                  <a:srgbClr val="FFFF00"/>
                </a:solidFill>
              </a:rPr>
              <a:t>地区に</a:t>
            </a:r>
            <a:r>
              <a:rPr lang="ja-JP" altLang="en-US" sz="3200" dirty="0" smtClean="0">
                <a:solidFill>
                  <a:srgbClr val="FFFF00"/>
                </a:solidFill>
              </a:rPr>
              <a:t>与える影響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5567" y="4770887"/>
            <a:ext cx="619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江</a:t>
            </a:r>
            <a:r>
              <a:rPr lang="ja-JP" altLang="en-US" sz="3200" dirty="0">
                <a:solidFill>
                  <a:schemeClr val="bg1"/>
                </a:solidFill>
              </a:rPr>
              <a:t>古田の森が</a:t>
            </a:r>
            <a:r>
              <a:rPr lang="ja-JP" altLang="en-US" sz="3200" dirty="0">
                <a:solidFill>
                  <a:srgbClr val="FFFF00"/>
                </a:solidFill>
              </a:rPr>
              <a:t>周辺市街地に与える影響</a:t>
            </a:r>
            <a:endParaRPr lang="en-US" altLang="ja-JP" sz="3200" dirty="0">
              <a:solidFill>
                <a:srgbClr val="FFFF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18282" r="30001"/>
          <a:stretch/>
        </p:blipFill>
        <p:spPr>
          <a:xfrm>
            <a:off x="7051431" y="262671"/>
            <a:ext cx="4635501" cy="55818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99563" y="5844495"/>
            <a:ext cx="33111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対象地域の地形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（北側から俯瞰した図）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67825" y="239077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江古田の森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680206" y="130230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開発地区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80014" y="1181099"/>
            <a:ext cx="461665" cy="12689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斜面緑地</a:t>
            </a:r>
            <a:endParaRPr kumimoji="1" lang="ja-JP" altLang="en-US" dirty="0"/>
          </a:p>
        </p:txBody>
      </p:sp>
      <p:sp>
        <p:nvSpPr>
          <p:cNvPr id="11" name="フリーフォーム 10"/>
          <p:cNvSpPr/>
          <p:nvPr/>
        </p:nvSpPr>
        <p:spPr>
          <a:xfrm>
            <a:off x="8286750" y="1843088"/>
            <a:ext cx="2624138" cy="1562100"/>
          </a:xfrm>
          <a:custGeom>
            <a:avLst/>
            <a:gdLst>
              <a:gd name="connsiteX0" fmla="*/ 0 w 2624138"/>
              <a:gd name="connsiteY0" fmla="*/ 419100 h 1562100"/>
              <a:gd name="connsiteX1" fmla="*/ 371475 w 2624138"/>
              <a:gd name="connsiteY1" fmla="*/ 666750 h 1562100"/>
              <a:gd name="connsiteX2" fmla="*/ 628650 w 2624138"/>
              <a:gd name="connsiteY2" fmla="*/ 947737 h 1562100"/>
              <a:gd name="connsiteX3" fmla="*/ 809625 w 2624138"/>
              <a:gd name="connsiteY3" fmla="*/ 1176337 h 1562100"/>
              <a:gd name="connsiteX4" fmla="*/ 885825 w 2624138"/>
              <a:gd name="connsiteY4" fmla="*/ 1343025 h 1562100"/>
              <a:gd name="connsiteX5" fmla="*/ 919163 w 2624138"/>
              <a:gd name="connsiteY5" fmla="*/ 1423987 h 1562100"/>
              <a:gd name="connsiteX6" fmla="*/ 1171575 w 2624138"/>
              <a:gd name="connsiteY6" fmla="*/ 1495425 h 1562100"/>
              <a:gd name="connsiteX7" fmla="*/ 1343025 w 2624138"/>
              <a:gd name="connsiteY7" fmla="*/ 1514475 h 1562100"/>
              <a:gd name="connsiteX8" fmla="*/ 1766888 w 2624138"/>
              <a:gd name="connsiteY8" fmla="*/ 1562100 h 1562100"/>
              <a:gd name="connsiteX9" fmla="*/ 2062163 w 2624138"/>
              <a:gd name="connsiteY9" fmla="*/ 1524000 h 1562100"/>
              <a:gd name="connsiteX10" fmla="*/ 2286000 w 2624138"/>
              <a:gd name="connsiteY10" fmla="*/ 1343025 h 1562100"/>
              <a:gd name="connsiteX11" fmla="*/ 2362200 w 2624138"/>
              <a:gd name="connsiteY11" fmla="*/ 1133475 h 1562100"/>
              <a:gd name="connsiteX12" fmla="*/ 2486025 w 2624138"/>
              <a:gd name="connsiteY12" fmla="*/ 833437 h 1562100"/>
              <a:gd name="connsiteX13" fmla="*/ 2581275 w 2624138"/>
              <a:gd name="connsiteY13" fmla="*/ 604837 h 1562100"/>
              <a:gd name="connsiteX14" fmla="*/ 2624138 w 2624138"/>
              <a:gd name="connsiteY14" fmla="*/ 423862 h 1562100"/>
              <a:gd name="connsiteX15" fmla="*/ 2600325 w 2624138"/>
              <a:gd name="connsiteY15" fmla="*/ 266700 h 1562100"/>
              <a:gd name="connsiteX16" fmla="*/ 2433638 w 2624138"/>
              <a:gd name="connsiteY16" fmla="*/ 257175 h 1562100"/>
              <a:gd name="connsiteX17" fmla="*/ 2328863 w 2624138"/>
              <a:gd name="connsiteY17" fmla="*/ 119062 h 1562100"/>
              <a:gd name="connsiteX18" fmla="*/ 2209800 w 2624138"/>
              <a:gd name="connsiteY18" fmla="*/ 119062 h 1562100"/>
              <a:gd name="connsiteX19" fmla="*/ 2033588 w 2624138"/>
              <a:gd name="connsiteY19" fmla="*/ 71437 h 1562100"/>
              <a:gd name="connsiteX20" fmla="*/ 1957388 w 2624138"/>
              <a:gd name="connsiteY20" fmla="*/ 0 h 1562100"/>
              <a:gd name="connsiteX21" fmla="*/ 1285875 w 2624138"/>
              <a:gd name="connsiteY21" fmla="*/ 257175 h 1562100"/>
              <a:gd name="connsiteX22" fmla="*/ 909638 w 2624138"/>
              <a:gd name="connsiteY22" fmla="*/ 323850 h 1562100"/>
              <a:gd name="connsiteX23" fmla="*/ 733425 w 2624138"/>
              <a:gd name="connsiteY23" fmla="*/ 328612 h 1562100"/>
              <a:gd name="connsiteX24" fmla="*/ 552450 w 2624138"/>
              <a:gd name="connsiteY24" fmla="*/ 323850 h 1562100"/>
              <a:gd name="connsiteX25" fmla="*/ 257175 w 2624138"/>
              <a:gd name="connsiteY25" fmla="*/ 333375 h 1562100"/>
              <a:gd name="connsiteX26" fmla="*/ 0 w 2624138"/>
              <a:gd name="connsiteY26" fmla="*/ 419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4138" h="1562100">
                <a:moveTo>
                  <a:pt x="0" y="419100"/>
                </a:moveTo>
                <a:lnTo>
                  <a:pt x="371475" y="666750"/>
                </a:lnTo>
                <a:lnTo>
                  <a:pt x="628650" y="947737"/>
                </a:lnTo>
                <a:lnTo>
                  <a:pt x="809625" y="1176337"/>
                </a:lnTo>
                <a:lnTo>
                  <a:pt x="885825" y="1343025"/>
                </a:lnTo>
                <a:lnTo>
                  <a:pt x="919163" y="1423987"/>
                </a:lnTo>
                <a:lnTo>
                  <a:pt x="1171575" y="1495425"/>
                </a:lnTo>
                <a:lnTo>
                  <a:pt x="1343025" y="1514475"/>
                </a:lnTo>
                <a:lnTo>
                  <a:pt x="1766888" y="1562100"/>
                </a:lnTo>
                <a:lnTo>
                  <a:pt x="2062163" y="1524000"/>
                </a:lnTo>
                <a:lnTo>
                  <a:pt x="2286000" y="1343025"/>
                </a:lnTo>
                <a:lnTo>
                  <a:pt x="2362200" y="1133475"/>
                </a:lnTo>
                <a:lnTo>
                  <a:pt x="2486025" y="833437"/>
                </a:lnTo>
                <a:lnTo>
                  <a:pt x="2581275" y="604837"/>
                </a:lnTo>
                <a:lnTo>
                  <a:pt x="2624138" y="423862"/>
                </a:lnTo>
                <a:lnTo>
                  <a:pt x="2600325" y="266700"/>
                </a:lnTo>
                <a:lnTo>
                  <a:pt x="2433638" y="257175"/>
                </a:lnTo>
                <a:lnTo>
                  <a:pt x="2328863" y="119062"/>
                </a:lnTo>
                <a:lnTo>
                  <a:pt x="2209800" y="119062"/>
                </a:lnTo>
                <a:lnTo>
                  <a:pt x="2033588" y="71437"/>
                </a:lnTo>
                <a:lnTo>
                  <a:pt x="1957388" y="0"/>
                </a:lnTo>
                <a:lnTo>
                  <a:pt x="1285875" y="257175"/>
                </a:lnTo>
                <a:lnTo>
                  <a:pt x="909638" y="323850"/>
                </a:lnTo>
                <a:lnTo>
                  <a:pt x="733425" y="328612"/>
                </a:lnTo>
                <a:lnTo>
                  <a:pt x="552450" y="323850"/>
                </a:lnTo>
                <a:lnTo>
                  <a:pt x="257175" y="333375"/>
                </a:lnTo>
                <a:lnTo>
                  <a:pt x="0" y="419100"/>
                </a:lnTo>
                <a:close/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8367713" y="871538"/>
            <a:ext cx="1981200" cy="1223962"/>
          </a:xfrm>
          <a:custGeom>
            <a:avLst/>
            <a:gdLst>
              <a:gd name="connsiteX0" fmla="*/ 1909762 w 1981200"/>
              <a:gd name="connsiteY0" fmla="*/ 981075 h 1223962"/>
              <a:gd name="connsiteX1" fmla="*/ 1981200 w 1981200"/>
              <a:gd name="connsiteY1" fmla="*/ 881062 h 1223962"/>
              <a:gd name="connsiteX2" fmla="*/ 1843087 w 1981200"/>
              <a:gd name="connsiteY2" fmla="*/ 704850 h 1223962"/>
              <a:gd name="connsiteX3" fmla="*/ 1852612 w 1981200"/>
              <a:gd name="connsiteY3" fmla="*/ 500062 h 1223962"/>
              <a:gd name="connsiteX4" fmla="*/ 1704975 w 1981200"/>
              <a:gd name="connsiteY4" fmla="*/ 400050 h 1223962"/>
              <a:gd name="connsiteX5" fmla="*/ 1385887 w 1981200"/>
              <a:gd name="connsiteY5" fmla="*/ 261937 h 1223962"/>
              <a:gd name="connsiteX6" fmla="*/ 766762 w 1981200"/>
              <a:gd name="connsiteY6" fmla="*/ 0 h 1223962"/>
              <a:gd name="connsiteX7" fmla="*/ 600075 w 1981200"/>
              <a:gd name="connsiteY7" fmla="*/ 119062 h 1223962"/>
              <a:gd name="connsiteX8" fmla="*/ 490537 w 1981200"/>
              <a:gd name="connsiteY8" fmla="*/ 166687 h 1223962"/>
              <a:gd name="connsiteX9" fmla="*/ 385762 w 1981200"/>
              <a:gd name="connsiteY9" fmla="*/ 180975 h 1223962"/>
              <a:gd name="connsiteX10" fmla="*/ 157162 w 1981200"/>
              <a:gd name="connsiteY10" fmla="*/ 214312 h 1223962"/>
              <a:gd name="connsiteX11" fmla="*/ 0 w 1981200"/>
              <a:gd name="connsiteY11" fmla="*/ 533400 h 1223962"/>
              <a:gd name="connsiteX12" fmla="*/ 123825 w 1981200"/>
              <a:gd name="connsiteY12" fmla="*/ 733425 h 1223962"/>
              <a:gd name="connsiteX13" fmla="*/ 257175 w 1981200"/>
              <a:gd name="connsiteY13" fmla="*/ 876300 h 1223962"/>
              <a:gd name="connsiteX14" fmla="*/ 623887 w 1981200"/>
              <a:gd name="connsiteY14" fmla="*/ 723900 h 1223962"/>
              <a:gd name="connsiteX15" fmla="*/ 666750 w 1981200"/>
              <a:gd name="connsiteY15" fmla="*/ 819150 h 1223962"/>
              <a:gd name="connsiteX16" fmla="*/ 847725 w 1981200"/>
              <a:gd name="connsiteY16" fmla="*/ 795337 h 1223962"/>
              <a:gd name="connsiteX17" fmla="*/ 1190625 w 1981200"/>
              <a:gd name="connsiteY17" fmla="*/ 1223962 h 1223962"/>
              <a:gd name="connsiteX18" fmla="*/ 1909762 w 1981200"/>
              <a:gd name="connsiteY18" fmla="*/ 981075 h 122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1200" h="1223962">
                <a:moveTo>
                  <a:pt x="1909762" y="981075"/>
                </a:moveTo>
                <a:lnTo>
                  <a:pt x="1981200" y="881062"/>
                </a:lnTo>
                <a:lnTo>
                  <a:pt x="1843087" y="704850"/>
                </a:lnTo>
                <a:lnTo>
                  <a:pt x="1852612" y="500062"/>
                </a:lnTo>
                <a:lnTo>
                  <a:pt x="1704975" y="400050"/>
                </a:lnTo>
                <a:lnTo>
                  <a:pt x="1385887" y="261937"/>
                </a:lnTo>
                <a:lnTo>
                  <a:pt x="766762" y="0"/>
                </a:lnTo>
                <a:lnTo>
                  <a:pt x="600075" y="119062"/>
                </a:lnTo>
                <a:lnTo>
                  <a:pt x="490537" y="166687"/>
                </a:lnTo>
                <a:lnTo>
                  <a:pt x="385762" y="180975"/>
                </a:lnTo>
                <a:lnTo>
                  <a:pt x="157162" y="214312"/>
                </a:lnTo>
                <a:lnTo>
                  <a:pt x="0" y="533400"/>
                </a:lnTo>
                <a:lnTo>
                  <a:pt x="123825" y="733425"/>
                </a:lnTo>
                <a:lnTo>
                  <a:pt x="257175" y="876300"/>
                </a:lnTo>
                <a:lnTo>
                  <a:pt x="623887" y="723900"/>
                </a:lnTo>
                <a:lnTo>
                  <a:pt x="666750" y="819150"/>
                </a:lnTo>
                <a:lnTo>
                  <a:pt x="847725" y="795337"/>
                </a:lnTo>
                <a:lnTo>
                  <a:pt x="1190625" y="1223962"/>
                </a:lnTo>
                <a:lnTo>
                  <a:pt x="1909762" y="98107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7753350" y="1081088"/>
            <a:ext cx="1243013" cy="1204912"/>
          </a:xfrm>
          <a:custGeom>
            <a:avLst/>
            <a:gdLst>
              <a:gd name="connsiteX0" fmla="*/ 752475 w 1243013"/>
              <a:gd name="connsiteY0" fmla="*/ 0 h 1204912"/>
              <a:gd name="connsiteX1" fmla="*/ 552450 w 1243013"/>
              <a:gd name="connsiteY1" fmla="*/ 33337 h 1204912"/>
              <a:gd name="connsiteX2" fmla="*/ 4763 w 1243013"/>
              <a:gd name="connsiteY2" fmla="*/ 157162 h 1204912"/>
              <a:gd name="connsiteX3" fmla="*/ 0 w 1243013"/>
              <a:gd name="connsiteY3" fmla="*/ 428625 h 1204912"/>
              <a:gd name="connsiteX4" fmla="*/ 261938 w 1243013"/>
              <a:gd name="connsiteY4" fmla="*/ 557212 h 1204912"/>
              <a:gd name="connsiteX5" fmla="*/ 190500 w 1243013"/>
              <a:gd name="connsiteY5" fmla="*/ 795337 h 1204912"/>
              <a:gd name="connsiteX6" fmla="*/ 214313 w 1243013"/>
              <a:gd name="connsiteY6" fmla="*/ 890587 h 1204912"/>
              <a:gd name="connsiteX7" fmla="*/ 276225 w 1243013"/>
              <a:gd name="connsiteY7" fmla="*/ 990600 h 1204912"/>
              <a:gd name="connsiteX8" fmla="*/ 333375 w 1243013"/>
              <a:gd name="connsiteY8" fmla="*/ 1123950 h 1204912"/>
              <a:gd name="connsiteX9" fmla="*/ 376238 w 1243013"/>
              <a:gd name="connsiteY9" fmla="*/ 1176337 h 1204912"/>
              <a:gd name="connsiteX10" fmla="*/ 557213 w 1243013"/>
              <a:gd name="connsiteY10" fmla="*/ 1204912 h 1204912"/>
              <a:gd name="connsiteX11" fmla="*/ 771525 w 1243013"/>
              <a:gd name="connsiteY11" fmla="*/ 1085850 h 1204912"/>
              <a:gd name="connsiteX12" fmla="*/ 1204913 w 1243013"/>
              <a:gd name="connsiteY12" fmla="*/ 1090612 h 1204912"/>
              <a:gd name="connsiteX13" fmla="*/ 957263 w 1243013"/>
              <a:gd name="connsiteY13" fmla="*/ 804862 h 1204912"/>
              <a:gd name="connsiteX14" fmla="*/ 1243013 w 1243013"/>
              <a:gd name="connsiteY14" fmla="*/ 666750 h 1204912"/>
              <a:gd name="connsiteX15" fmla="*/ 1195388 w 1243013"/>
              <a:gd name="connsiteY15" fmla="*/ 571500 h 1204912"/>
              <a:gd name="connsiteX16" fmla="*/ 833438 w 1243013"/>
              <a:gd name="connsiteY16" fmla="*/ 728662 h 1204912"/>
              <a:gd name="connsiteX17" fmla="*/ 552450 w 1243013"/>
              <a:gd name="connsiteY17" fmla="*/ 390525 h 1204912"/>
              <a:gd name="connsiteX18" fmla="*/ 752475 w 1243013"/>
              <a:gd name="connsiteY18" fmla="*/ 0 h 120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43013" h="1204912">
                <a:moveTo>
                  <a:pt x="752475" y="0"/>
                </a:moveTo>
                <a:lnTo>
                  <a:pt x="552450" y="33337"/>
                </a:lnTo>
                <a:lnTo>
                  <a:pt x="4763" y="157162"/>
                </a:lnTo>
                <a:cubicBezTo>
                  <a:pt x="3175" y="247650"/>
                  <a:pt x="1588" y="338137"/>
                  <a:pt x="0" y="428625"/>
                </a:cubicBezTo>
                <a:lnTo>
                  <a:pt x="261938" y="557212"/>
                </a:lnTo>
                <a:lnTo>
                  <a:pt x="190500" y="795337"/>
                </a:lnTo>
                <a:lnTo>
                  <a:pt x="214313" y="890587"/>
                </a:lnTo>
                <a:lnTo>
                  <a:pt x="276225" y="990600"/>
                </a:lnTo>
                <a:lnTo>
                  <a:pt x="333375" y="1123950"/>
                </a:lnTo>
                <a:lnTo>
                  <a:pt x="376238" y="1176337"/>
                </a:lnTo>
                <a:lnTo>
                  <a:pt x="557213" y="1204912"/>
                </a:lnTo>
                <a:lnTo>
                  <a:pt x="771525" y="1085850"/>
                </a:lnTo>
                <a:lnTo>
                  <a:pt x="1204913" y="1090612"/>
                </a:lnTo>
                <a:lnTo>
                  <a:pt x="957263" y="804862"/>
                </a:lnTo>
                <a:lnTo>
                  <a:pt x="1243013" y="666750"/>
                </a:lnTo>
                <a:lnTo>
                  <a:pt x="1195388" y="571500"/>
                </a:lnTo>
                <a:lnTo>
                  <a:pt x="833438" y="728662"/>
                </a:lnTo>
                <a:lnTo>
                  <a:pt x="552450" y="390525"/>
                </a:lnTo>
                <a:lnTo>
                  <a:pt x="752475" y="0"/>
                </a:lnTo>
                <a:close/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4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525" y="-10302"/>
            <a:ext cx="2943225" cy="1325563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実測</a:t>
            </a:r>
            <a:r>
              <a:rPr lang="ja-JP" altLang="en-US" dirty="0">
                <a:solidFill>
                  <a:srgbClr val="FFFF00"/>
                </a:solidFill>
              </a:rPr>
              <a:t>概要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4299" y="1184879"/>
            <a:ext cx="3785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実測期間</a:t>
            </a:r>
            <a:endParaRPr lang="en-US" altLang="ja-JP" sz="2800" dirty="0" smtClean="0">
              <a:solidFill>
                <a:srgbClr val="FFFF00"/>
              </a:solidFill>
            </a:endParaRPr>
          </a:p>
          <a:p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7</a:t>
            </a:r>
            <a:r>
              <a:rPr lang="ja-JP" altLang="en-US" sz="2800" dirty="0">
                <a:solidFill>
                  <a:prstClr val="white"/>
                </a:solidFill>
              </a:rPr>
              <a:t>月</a:t>
            </a:r>
            <a:r>
              <a:rPr lang="en-US" altLang="ja-JP" sz="2800" dirty="0">
                <a:solidFill>
                  <a:prstClr val="white"/>
                </a:solidFill>
              </a:rPr>
              <a:t>22</a:t>
            </a:r>
            <a:r>
              <a:rPr lang="ja-JP" altLang="en-US" sz="2800" dirty="0" smtClean="0">
                <a:solidFill>
                  <a:prstClr val="white"/>
                </a:solidFill>
              </a:rPr>
              <a:t>日</a:t>
            </a:r>
            <a:r>
              <a:rPr lang="ja-JP" altLang="en-US" sz="2800" dirty="0">
                <a:solidFill>
                  <a:prstClr val="white"/>
                </a:solidFill>
              </a:rPr>
              <a:t>～</a:t>
            </a:r>
            <a:r>
              <a:rPr lang="en-US" altLang="ja-JP" sz="2800" dirty="0">
                <a:solidFill>
                  <a:prstClr val="white"/>
                </a:solidFill>
              </a:rPr>
              <a:t>9</a:t>
            </a:r>
            <a:r>
              <a:rPr lang="ja-JP" altLang="en-US" sz="2800" dirty="0">
                <a:solidFill>
                  <a:prstClr val="white"/>
                </a:solidFill>
              </a:rPr>
              <a:t>月</a:t>
            </a:r>
            <a:r>
              <a:rPr lang="en-US" altLang="ja-JP" sz="2800" dirty="0">
                <a:solidFill>
                  <a:prstClr val="white"/>
                </a:solidFill>
              </a:rPr>
              <a:t>30</a:t>
            </a:r>
            <a:r>
              <a:rPr lang="ja-JP" altLang="en-US" sz="2800" dirty="0" smtClean="0">
                <a:solidFill>
                  <a:prstClr val="white"/>
                </a:solidFill>
              </a:rPr>
              <a:t>日</a:t>
            </a:r>
            <a:endParaRPr lang="en-US" altLang="ja-JP" sz="2800" dirty="0" smtClean="0">
              <a:solidFill>
                <a:prstClr val="white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2" t="2198" r="16666" b="12674"/>
          <a:stretch/>
        </p:blipFill>
        <p:spPr>
          <a:xfrm>
            <a:off x="3734776" y="3499881"/>
            <a:ext cx="2554820" cy="2800664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818773" y="5443286"/>
            <a:ext cx="2855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800" dirty="0">
                <a:solidFill>
                  <a:srgbClr val="FFFF00"/>
                </a:solidFill>
              </a:rPr>
              <a:t>計</a:t>
            </a:r>
            <a:r>
              <a:rPr lang="en-US" altLang="ja-JP" sz="2800" dirty="0">
                <a:solidFill>
                  <a:srgbClr val="FFFF00"/>
                </a:solidFill>
              </a:rPr>
              <a:t>57</a:t>
            </a:r>
            <a:r>
              <a:rPr lang="ja-JP" altLang="en-US" sz="2800" dirty="0">
                <a:solidFill>
                  <a:srgbClr val="FFFF00"/>
                </a:solidFill>
              </a:rPr>
              <a:t>地点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8312" y="4083300"/>
            <a:ext cx="321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エリア一帯の</a:t>
            </a:r>
            <a:r>
              <a:rPr lang="ja-JP" altLang="en-US" sz="2400" dirty="0">
                <a:solidFill>
                  <a:srgbClr val="FFFF00"/>
                </a:solidFill>
              </a:rPr>
              <a:t>温度</a:t>
            </a:r>
            <a:r>
              <a:rPr lang="ja-JP" altLang="en-US" sz="2400" dirty="0" smtClean="0">
                <a:solidFill>
                  <a:srgbClr val="FFFF00"/>
                </a:solidFill>
              </a:rPr>
              <a:t>分布</a:t>
            </a:r>
            <a:r>
              <a:rPr lang="ja-JP" altLang="en-US" sz="2400" dirty="0" smtClean="0">
                <a:solidFill>
                  <a:prstClr val="white"/>
                </a:solidFill>
              </a:rPr>
              <a:t>を</a:t>
            </a:r>
            <a:r>
              <a:rPr lang="ja-JP" altLang="en-US" sz="2400" dirty="0" smtClean="0">
                <a:solidFill>
                  <a:srgbClr val="FFFF00"/>
                </a:solidFill>
              </a:rPr>
              <a:t>計測</a:t>
            </a:r>
            <a:r>
              <a:rPr lang="ja-JP" altLang="en-US" sz="2400" dirty="0" smtClean="0">
                <a:solidFill>
                  <a:prstClr val="white"/>
                </a:solidFill>
              </a:rPr>
              <a:t>するために設置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446" y="2615311"/>
            <a:ext cx="3583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気温</a:t>
            </a:r>
            <a:r>
              <a:rPr lang="ja-JP" altLang="en-US" sz="2800" dirty="0">
                <a:solidFill>
                  <a:srgbClr val="FFFF00"/>
                </a:solidFill>
              </a:rPr>
              <a:t>測定シェルターによる気温の測定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3487176" y="6394612"/>
            <a:ext cx="3050020" cy="461665"/>
            <a:chOff x="9143568" y="2979228"/>
            <a:chExt cx="3050020" cy="46166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9143568" y="2979228"/>
              <a:ext cx="3050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prstClr val="black"/>
                  </a:solidFill>
                </a:rPr>
                <a:t>　　</a:t>
              </a:r>
              <a:r>
                <a:rPr lang="ja-JP" altLang="en-US" sz="2400" dirty="0" smtClean="0">
                  <a:solidFill>
                    <a:prstClr val="white"/>
                  </a:solidFill>
                </a:rPr>
                <a:t>気温測定シェルター</a:t>
              </a:r>
              <a:endParaRPr lang="ja-JP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9214089" y="3069425"/>
              <a:ext cx="304800" cy="281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76" y="58122"/>
            <a:ext cx="2554820" cy="3406427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sp>
        <p:nvSpPr>
          <p:cNvPr id="25" name="円/楕円 24"/>
          <p:cNvSpPr/>
          <p:nvPr/>
        </p:nvSpPr>
        <p:spPr>
          <a:xfrm>
            <a:off x="4620083" y="851546"/>
            <a:ext cx="466725" cy="46371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2" name="直線コネクタ 31"/>
          <p:cNvCxnSpPr>
            <a:stCxn id="25" idx="4"/>
            <a:endCxn id="6" idx="0"/>
          </p:cNvCxnSpPr>
          <p:nvPr/>
        </p:nvCxnSpPr>
        <p:spPr>
          <a:xfrm>
            <a:off x="4853446" y="1315261"/>
            <a:ext cx="158740" cy="218462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401" y="41145"/>
            <a:ext cx="5741689" cy="68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6586" y="1313868"/>
            <a:ext cx="4097318" cy="13124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ja-JP" altLang="en-US" dirty="0" smtClean="0">
                <a:solidFill>
                  <a:srgbClr val="FFFF00"/>
                </a:solidFill>
              </a:rPr>
              <a:t>超音波風向風速計</a:t>
            </a:r>
            <a:r>
              <a:rPr lang="ja-JP" altLang="en-US" dirty="0" smtClean="0">
                <a:solidFill>
                  <a:srgbClr val="FFFF00"/>
                </a:solidFill>
              </a:rPr>
              <a:t>による風向と風速の測定</a:t>
            </a:r>
            <a:endParaRPr lang="en-US" altLang="ja-JP" dirty="0" smtClean="0">
              <a:solidFill>
                <a:srgbClr val="FFFF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69211" y="3249803"/>
            <a:ext cx="31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 smtClean="0">
                <a:solidFill>
                  <a:srgbClr val="FFFF00"/>
                </a:solidFill>
              </a:rPr>
              <a:t>11</a:t>
            </a:r>
            <a:r>
              <a:rPr lang="ja-JP" altLang="en-US" sz="2800" dirty="0" smtClean="0">
                <a:solidFill>
                  <a:srgbClr val="FFFF00"/>
                </a:solidFill>
              </a:rPr>
              <a:t>箇所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46" name="タイトル 1"/>
          <p:cNvSpPr txBox="1">
            <a:spLocks/>
          </p:cNvSpPr>
          <p:nvPr/>
        </p:nvSpPr>
        <p:spPr>
          <a:xfrm>
            <a:off x="-9525" y="-10302"/>
            <a:ext cx="2943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実測概要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50633" y="2464970"/>
            <a:ext cx="328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風向</a:t>
            </a:r>
            <a:r>
              <a:rPr lang="ja-JP" altLang="en-US" sz="2400" dirty="0" smtClean="0">
                <a:solidFill>
                  <a:prstClr val="white"/>
                </a:solidFill>
              </a:rPr>
              <a:t>から</a:t>
            </a:r>
            <a:r>
              <a:rPr lang="ja-JP" altLang="en-US" sz="2400" dirty="0" smtClean="0">
                <a:solidFill>
                  <a:srgbClr val="FFFF00"/>
                </a:solidFill>
              </a:rPr>
              <a:t>冷気の流れ</a:t>
            </a:r>
            <a:r>
              <a:rPr lang="ja-JP" altLang="en-US" sz="2400" dirty="0" smtClean="0">
                <a:solidFill>
                  <a:prstClr val="white"/>
                </a:solidFill>
              </a:rPr>
              <a:t>を</a:t>
            </a:r>
            <a:r>
              <a:rPr lang="ja-JP" altLang="en-US" sz="2400" dirty="0">
                <a:solidFill>
                  <a:prstClr val="white"/>
                </a:solidFill>
              </a:rPr>
              <a:t>読む</a:t>
            </a:r>
            <a:r>
              <a:rPr lang="ja-JP" altLang="en-US" sz="2400" dirty="0" smtClean="0">
                <a:solidFill>
                  <a:prstClr val="white"/>
                </a:solidFill>
              </a:rPr>
              <a:t>ために設置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40450"/>
          <a:stretch/>
        </p:blipFill>
        <p:spPr>
          <a:xfrm>
            <a:off x="4345150" y="77984"/>
            <a:ext cx="1891223" cy="6740994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sp>
        <p:nvSpPr>
          <p:cNvPr id="38" name="円/楕円 37"/>
          <p:cNvSpPr/>
          <p:nvPr/>
        </p:nvSpPr>
        <p:spPr>
          <a:xfrm>
            <a:off x="5290761" y="1480280"/>
            <a:ext cx="504825" cy="489827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1425156" y="1970107"/>
            <a:ext cx="4118018" cy="4395286"/>
            <a:chOff x="8130271" y="1871299"/>
            <a:chExt cx="4118018" cy="4395286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5" t="554" r="23646" b="13889"/>
            <a:stretch/>
          </p:blipFill>
          <p:spPr>
            <a:xfrm>
              <a:off x="8130271" y="3800851"/>
              <a:ext cx="2141506" cy="2465734"/>
            </a:xfrm>
            <a:prstGeom prst="rect">
              <a:avLst/>
            </a:prstGeom>
            <a:ln w="25400">
              <a:solidFill>
                <a:srgbClr val="FF6600"/>
              </a:solidFill>
            </a:ln>
          </p:spPr>
        </p:pic>
        <p:cxnSp>
          <p:nvCxnSpPr>
            <p:cNvPr id="40" name="直線コネクタ 39"/>
            <p:cNvCxnSpPr>
              <a:stCxn id="38" idx="4"/>
              <a:endCxn id="17" idx="3"/>
            </p:cNvCxnSpPr>
            <p:nvPr/>
          </p:nvCxnSpPr>
          <p:spPr>
            <a:xfrm flipH="1">
              <a:off x="10271777" y="1871299"/>
              <a:ext cx="1976512" cy="3162419"/>
            </a:xfrm>
            <a:prstGeom prst="line">
              <a:avLst/>
            </a:prstGeom>
            <a:ln w="508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/>
          <p:cNvGrpSpPr/>
          <p:nvPr/>
        </p:nvGrpSpPr>
        <p:grpSpPr>
          <a:xfrm>
            <a:off x="872584" y="6357313"/>
            <a:ext cx="3246649" cy="461665"/>
            <a:chOff x="766712" y="5898600"/>
            <a:chExt cx="3246649" cy="93703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32011" y="5898600"/>
              <a:ext cx="3181350" cy="93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prstClr val="white"/>
                  </a:solidFill>
                </a:rPr>
                <a:t>超音波</a:t>
              </a:r>
              <a:r>
                <a:rPr lang="ja-JP" altLang="en-US" sz="2400" dirty="0">
                  <a:solidFill>
                    <a:prstClr val="white"/>
                  </a:solidFill>
                </a:rPr>
                <a:t>風向風速計</a:t>
              </a:r>
            </a:p>
          </p:txBody>
        </p:sp>
        <p:sp>
          <p:nvSpPr>
            <p:cNvPr id="6" name="二等辺三角形 5"/>
            <p:cNvSpPr/>
            <p:nvPr/>
          </p:nvSpPr>
          <p:spPr>
            <a:xfrm>
              <a:off x="766712" y="6084620"/>
              <a:ext cx="344147" cy="564987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926" y="33513"/>
            <a:ext cx="5741505" cy="6817233"/>
          </a:xfrm>
          <a:prstGeom prst="rect">
            <a:avLst/>
          </a:prstGeom>
        </p:spPr>
      </p:pic>
      <p:sp>
        <p:nvSpPr>
          <p:cNvPr id="15" name="二等辺三角形 14"/>
          <p:cNvSpPr/>
          <p:nvPr/>
        </p:nvSpPr>
        <p:spPr>
          <a:xfrm>
            <a:off x="9315678" y="2046307"/>
            <a:ext cx="180000" cy="1440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8362248" y="1010908"/>
            <a:ext cx="3744685" cy="5239657"/>
            <a:chOff x="8405486" y="1069965"/>
            <a:chExt cx="3744685" cy="5239657"/>
          </a:xfrm>
        </p:grpSpPr>
        <p:pic>
          <p:nvPicPr>
            <p:cNvPr id="107" name="図 106"/>
            <p:cNvPicPr>
              <a:picLocks noChangeAspect="1"/>
            </p:cNvPicPr>
            <p:nvPr/>
          </p:nvPicPr>
          <p:blipFill rotWithShape="1">
            <a:blip r:embed="rId2"/>
            <a:srcRect l="20813" t="27509" r="30901" b="20859"/>
            <a:stretch/>
          </p:blipFill>
          <p:spPr>
            <a:xfrm>
              <a:off x="8405486" y="1069965"/>
              <a:ext cx="3744685" cy="5239657"/>
            </a:xfrm>
            <a:prstGeom prst="rect">
              <a:avLst/>
            </a:prstGeom>
          </p:spPr>
        </p:pic>
        <p:sp>
          <p:nvSpPr>
            <p:cNvPr id="121" name="テキスト ボックス 120"/>
            <p:cNvSpPr txBox="1"/>
            <p:nvPr/>
          </p:nvSpPr>
          <p:spPr>
            <a:xfrm>
              <a:off x="9347791" y="1859729"/>
              <a:ext cx="13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江古田の森</a:t>
              </a:r>
              <a:endParaRPr kumimoji="1" lang="ja-JP" altLang="en-US" dirty="0"/>
            </a:p>
          </p:txBody>
        </p:sp>
        <p:sp>
          <p:nvSpPr>
            <p:cNvPr id="125" name="テキスト ボックス 124"/>
            <p:cNvSpPr txBox="1"/>
            <p:nvPr/>
          </p:nvSpPr>
          <p:spPr>
            <a:xfrm>
              <a:off x="9390350" y="4757718"/>
              <a:ext cx="1294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/>
                <a:t>開発地区</a:t>
              </a:r>
              <a:endParaRPr kumimoji="1" lang="ja-JP" altLang="en-US" dirty="0"/>
            </a:p>
          </p:txBody>
        </p:sp>
        <p:sp>
          <p:nvSpPr>
            <p:cNvPr id="68" name="正方形/長方形 67"/>
            <p:cNvSpPr/>
            <p:nvPr/>
          </p:nvSpPr>
          <p:spPr>
            <a:xfrm rot="20760000">
              <a:off x="9479560" y="2697913"/>
              <a:ext cx="961351" cy="6511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9506070" y="2835270"/>
              <a:ext cx="1089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センター</a:t>
              </a:r>
              <a:endParaRPr kumimoji="1" lang="ja-JP" altLang="en-US" dirty="0"/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9223" y="1275057"/>
            <a:ext cx="4294675" cy="1308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dirty="0" smtClean="0">
                <a:solidFill>
                  <a:srgbClr val="FFFF00"/>
                </a:solidFill>
              </a:rPr>
              <a:t>気温測定シェルターを用いた鉛直気温分布の測定</a:t>
            </a:r>
            <a:endParaRPr kumimoji="1" lang="en-US" altLang="ja-JP" dirty="0" smtClean="0">
              <a:solidFill>
                <a:srgbClr val="FFFF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02822" y="2241371"/>
            <a:ext cx="306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冷気層の厚さを計測</a:t>
            </a:r>
            <a:r>
              <a:rPr lang="ja-JP" altLang="en-US" sz="2400" dirty="0">
                <a:solidFill>
                  <a:schemeClr val="bg1"/>
                </a:solidFill>
              </a:rPr>
              <a:t>するため</a:t>
            </a:r>
            <a:r>
              <a:rPr lang="ja-JP" altLang="en-US" sz="2400" dirty="0" smtClean="0">
                <a:solidFill>
                  <a:schemeClr val="bg1"/>
                </a:solidFill>
              </a:rPr>
              <a:t>に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設置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0850" y="3211617"/>
            <a:ext cx="41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</a:rPr>
              <a:t>　</a:t>
            </a:r>
            <a:r>
              <a:rPr lang="ja-JP" altLang="en-US" sz="2800" dirty="0" smtClean="0">
                <a:solidFill>
                  <a:srgbClr val="FFFF00"/>
                </a:solidFill>
              </a:rPr>
              <a:t>センター鉛直方向に７台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-9525" y="-10302"/>
            <a:ext cx="2943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実測概要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57216" y="4020598"/>
            <a:ext cx="3142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FF00"/>
                </a:solidFill>
              </a:rPr>
              <a:t>長波放射計</a:t>
            </a:r>
            <a:r>
              <a:rPr lang="ja-JP" altLang="en-US" sz="2800" dirty="0" smtClean="0">
                <a:solidFill>
                  <a:srgbClr val="FFFF00"/>
                </a:solidFill>
              </a:rPr>
              <a:t>による</a:t>
            </a:r>
            <a:endParaRPr lang="en-US" altLang="ja-JP" sz="28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長波放射量の測定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103" name="グループ化 102"/>
          <p:cNvGrpSpPr/>
          <p:nvPr/>
        </p:nvGrpSpPr>
        <p:grpSpPr>
          <a:xfrm>
            <a:off x="4640289" y="209291"/>
            <a:ext cx="4344024" cy="6077210"/>
            <a:chOff x="4640289" y="209290"/>
            <a:chExt cx="4344024" cy="6248661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4640289" y="209290"/>
              <a:ext cx="4344024" cy="6248661"/>
              <a:chOff x="3780801" y="209290"/>
              <a:chExt cx="4344024" cy="6248661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4629150" y="1704975"/>
                <a:ext cx="1809750" cy="475297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1 つの角を丸めた四角形 8"/>
              <p:cNvSpPr/>
              <p:nvPr/>
            </p:nvSpPr>
            <p:spPr>
              <a:xfrm>
                <a:off x="4629150" y="924736"/>
                <a:ext cx="1170767" cy="781050"/>
              </a:xfrm>
              <a:prstGeom prst="round1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4625620" y="4123968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4624812" y="4878575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4626428" y="3363400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正方形/長方形 33"/>
              <p:cNvSpPr/>
              <p:nvPr/>
            </p:nvSpPr>
            <p:spPr>
              <a:xfrm>
                <a:off x="4626428" y="2602832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4628841" y="1842863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4624811" y="5633638"/>
                <a:ext cx="1632659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7171707" y="1838700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7172325" y="2608337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7172325" y="3363400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7174362" y="4123512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7172325" y="4878575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7158803" y="5633638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6438900" y="1704975"/>
                <a:ext cx="732807" cy="47529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4624811" y="1082295"/>
                <a:ext cx="1004464" cy="6175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>
                <a:off x="3780801" y="6457951"/>
                <a:ext cx="4344024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正方形/長方形 44"/>
              <p:cNvSpPr/>
              <p:nvPr/>
            </p:nvSpPr>
            <p:spPr>
              <a:xfrm>
                <a:off x="4887947" y="276225"/>
                <a:ext cx="81091" cy="648511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5227835" y="276225"/>
                <a:ext cx="81091" cy="648511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5298783" y="514755"/>
                <a:ext cx="190500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5173130" y="212462"/>
                <a:ext cx="190500" cy="1714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4833242" y="209290"/>
                <a:ext cx="190500" cy="1714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6569489" y="1787927"/>
                <a:ext cx="461665" cy="467002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kumimoji="1" lang="ja-JP" altLang="en-US" dirty="0" smtClean="0"/>
                  <a:t>非常用滑り台</a:t>
                </a:r>
                <a:endParaRPr kumimoji="1" lang="ja-JP" altLang="en-US" dirty="0"/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>
              <a:off x="5739717" y="1204363"/>
              <a:ext cx="862005" cy="4915563"/>
              <a:chOff x="5481645" y="1204318"/>
              <a:chExt cx="862005" cy="4915563"/>
            </a:xfrm>
          </p:grpSpPr>
          <p:sp>
            <p:nvSpPr>
              <p:cNvPr id="64" name="テキスト ボックス 63"/>
              <p:cNvSpPr txBox="1"/>
              <p:nvPr/>
            </p:nvSpPr>
            <p:spPr>
              <a:xfrm>
                <a:off x="5496527" y="5750549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1</a:t>
                </a:r>
                <a:r>
                  <a:rPr lang="ja-JP" altLang="en-US" dirty="0"/>
                  <a:t>階</a:t>
                </a:r>
                <a:endParaRPr kumimoji="1" lang="ja-JP" altLang="en-US" dirty="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5483260" y="4252190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3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5481645" y="5006103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2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5484299" y="1966962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6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  <p:sp>
            <p:nvSpPr>
              <p:cNvPr id="72" name="テキスト ボックス 71"/>
              <p:cNvSpPr txBox="1"/>
              <p:nvPr/>
            </p:nvSpPr>
            <p:spPr>
              <a:xfrm>
                <a:off x="5483261" y="2721797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5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5483261" y="3481766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4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5484299" y="1204318"/>
                <a:ext cx="84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7</a:t>
                </a:r>
                <a:r>
                  <a:rPr lang="ja-JP" altLang="en-US" dirty="0" smtClean="0"/>
                  <a:t>階</a:t>
                </a:r>
                <a:endParaRPr kumimoji="1" lang="ja-JP" altLang="en-US" dirty="0"/>
              </a:p>
            </p:txBody>
          </p:sp>
        </p:grpSp>
      </p:grpSp>
      <p:sp>
        <p:nvSpPr>
          <p:cNvPr id="76" name="テキスト ボックス 75"/>
          <p:cNvSpPr txBox="1"/>
          <p:nvPr/>
        </p:nvSpPr>
        <p:spPr>
          <a:xfrm>
            <a:off x="728655" y="5633605"/>
            <a:ext cx="31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800" dirty="0" smtClean="0">
                <a:solidFill>
                  <a:srgbClr val="FFFF00"/>
                </a:solidFill>
              </a:rPr>
              <a:t>センター屋上に１台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86" name="グループ化 85"/>
          <p:cNvGrpSpPr/>
          <p:nvPr/>
        </p:nvGrpSpPr>
        <p:grpSpPr>
          <a:xfrm>
            <a:off x="6059956" y="143747"/>
            <a:ext cx="5918625" cy="6369543"/>
            <a:chOff x="6046964" y="88408"/>
            <a:chExt cx="5918625" cy="6369543"/>
          </a:xfrm>
        </p:grpSpPr>
        <p:grpSp>
          <p:nvGrpSpPr>
            <p:cNvPr id="80" name="グループ化 79"/>
            <p:cNvGrpSpPr/>
            <p:nvPr/>
          </p:nvGrpSpPr>
          <p:grpSpPr>
            <a:xfrm>
              <a:off x="6046964" y="88408"/>
              <a:ext cx="5918625" cy="6369543"/>
              <a:chOff x="6046964" y="88408"/>
              <a:chExt cx="5918625" cy="6369543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468"/>
              <a:stretch/>
            </p:blipFill>
            <p:spPr>
              <a:xfrm>
                <a:off x="8985933" y="104645"/>
                <a:ext cx="2979656" cy="6353306"/>
              </a:xfrm>
              <a:prstGeom prst="rect">
                <a:avLst/>
              </a:prstGeom>
              <a:ln w="25400">
                <a:solidFill>
                  <a:srgbClr val="FF6600"/>
                </a:solidFill>
              </a:ln>
            </p:spPr>
          </p:pic>
          <p:sp>
            <p:nvSpPr>
              <p:cNvPr id="52" name="円/楕円 51"/>
              <p:cNvSpPr/>
              <p:nvPr/>
            </p:nvSpPr>
            <p:spPr>
              <a:xfrm>
                <a:off x="7869229" y="1408262"/>
                <a:ext cx="521297" cy="4549489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6" name="直線コネクタ 55"/>
              <p:cNvCxnSpPr>
                <a:stCxn id="52" idx="0"/>
              </p:cNvCxnSpPr>
              <p:nvPr/>
            </p:nvCxnSpPr>
            <p:spPr>
              <a:xfrm flipV="1">
                <a:off x="8129878" y="104646"/>
                <a:ext cx="831489" cy="1303616"/>
              </a:xfrm>
              <a:prstGeom prst="line">
                <a:avLst/>
              </a:prstGeom>
              <a:ln w="412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円/楕円 76"/>
              <p:cNvSpPr/>
              <p:nvPr/>
            </p:nvSpPr>
            <p:spPr>
              <a:xfrm>
                <a:off x="6046964" y="380740"/>
                <a:ext cx="401440" cy="428885"/>
              </a:xfrm>
              <a:prstGeom prst="ellipse">
                <a:avLst/>
              </a:prstGeom>
              <a:noFill/>
              <a:ln w="50800">
                <a:solidFill>
                  <a:srgbClr val="FF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9" name="直線コネクタ 78"/>
              <p:cNvCxnSpPr>
                <a:stCxn id="77" idx="6"/>
              </p:cNvCxnSpPr>
              <p:nvPr/>
            </p:nvCxnSpPr>
            <p:spPr>
              <a:xfrm flipV="1">
                <a:off x="6448404" y="88408"/>
                <a:ext cx="2512963" cy="506775"/>
              </a:xfrm>
              <a:prstGeom prst="line">
                <a:avLst/>
              </a:prstGeom>
              <a:ln w="412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円/楕円 80"/>
            <p:cNvSpPr/>
            <p:nvPr/>
          </p:nvSpPr>
          <p:spPr>
            <a:xfrm>
              <a:off x="10721659" y="5467653"/>
              <a:ext cx="809625" cy="744446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10642841" y="819961"/>
              <a:ext cx="319758" cy="294016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10654512" y="1820143"/>
              <a:ext cx="471960" cy="433964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10646804" y="318043"/>
              <a:ext cx="270992" cy="249176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10654512" y="89908"/>
              <a:ext cx="248426" cy="186317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6" name="テキスト ボックス 105"/>
          <p:cNvSpPr txBox="1"/>
          <p:nvPr/>
        </p:nvSpPr>
        <p:spPr>
          <a:xfrm>
            <a:off x="4897776" y="6420606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センター断面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46984" y="5050753"/>
            <a:ext cx="376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天候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を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判断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するために設置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457356" y="88550"/>
            <a:ext cx="5994237" cy="6467005"/>
            <a:chOff x="4981354" y="41854"/>
            <a:chExt cx="5994237" cy="646700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4981354" y="41854"/>
              <a:ext cx="5948873" cy="5919569"/>
              <a:chOff x="4999513" y="105042"/>
              <a:chExt cx="5948873" cy="5919569"/>
            </a:xfrm>
          </p:grpSpPr>
          <p:grpSp>
            <p:nvGrpSpPr>
              <p:cNvPr id="91" name="グループ化 90"/>
              <p:cNvGrpSpPr/>
              <p:nvPr/>
            </p:nvGrpSpPr>
            <p:grpSpPr>
              <a:xfrm>
                <a:off x="4999513" y="105042"/>
                <a:ext cx="5824799" cy="3190482"/>
                <a:chOff x="4873219" y="-431499"/>
                <a:chExt cx="5824799" cy="3190482"/>
              </a:xfrm>
            </p:grpSpPr>
            <p:pic>
              <p:nvPicPr>
                <p:cNvPr id="87" name="図 8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85259" y="-191362"/>
                  <a:ext cx="2212759" cy="2950345"/>
                </a:xfrm>
                <a:prstGeom prst="rect">
                  <a:avLst/>
                </a:prstGeom>
                <a:ln w="25400">
                  <a:solidFill>
                    <a:srgbClr val="FF6600"/>
                  </a:solidFill>
                </a:ln>
              </p:spPr>
            </p:pic>
            <p:sp>
              <p:nvSpPr>
                <p:cNvPr id="88" name="円/楕円 87"/>
                <p:cNvSpPr/>
                <p:nvPr/>
              </p:nvSpPr>
              <p:spPr>
                <a:xfrm>
                  <a:off x="4873219" y="-431499"/>
                  <a:ext cx="1089201" cy="872009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" name="直線コネクタ 89"/>
                <p:cNvCxnSpPr>
                  <a:endCxn id="88" idx="6"/>
                </p:cNvCxnSpPr>
                <p:nvPr/>
              </p:nvCxnSpPr>
              <p:spPr>
                <a:xfrm flipH="1">
                  <a:off x="5962420" y="-176534"/>
                  <a:ext cx="2522839" cy="181040"/>
                </a:xfrm>
                <a:prstGeom prst="line">
                  <a:avLst/>
                </a:prstGeom>
                <a:ln w="38100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グループ化 96"/>
              <p:cNvGrpSpPr/>
              <p:nvPr/>
            </p:nvGrpSpPr>
            <p:grpSpPr>
              <a:xfrm>
                <a:off x="8569138" y="617347"/>
                <a:ext cx="2379248" cy="5407264"/>
                <a:chOff x="9345264" y="-1067449"/>
                <a:chExt cx="2379248" cy="5407264"/>
              </a:xfrm>
            </p:grpSpPr>
            <p:pic>
              <p:nvPicPr>
                <p:cNvPr id="93" name="図 9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58" t="25695" r="27709" b="6111"/>
                <a:stretch/>
              </p:blipFill>
              <p:spPr>
                <a:xfrm>
                  <a:off x="9345264" y="1945941"/>
                  <a:ext cx="2379248" cy="2393874"/>
                </a:xfrm>
                <a:prstGeom prst="rect">
                  <a:avLst/>
                </a:prstGeom>
                <a:ln w="25400">
                  <a:solidFill>
                    <a:srgbClr val="FF6600"/>
                  </a:solidFill>
                </a:ln>
              </p:spPr>
            </p:pic>
            <p:sp>
              <p:nvSpPr>
                <p:cNvPr id="94" name="円/楕円 93"/>
                <p:cNvSpPr/>
                <p:nvPr/>
              </p:nvSpPr>
              <p:spPr>
                <a:xfrm>
                  <a:off x="9850526" y="-1067449"/>
                  <a:ext cx="357533" cy="335213"/>
                </a:xfrm>
                <a:prstGeom prst="ellipse">
                  <a:avLst/>
                </a:prstGeom>
                <a:noFill/>
                <a:ln w="381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6" name="直線コネクタ 95"/>
                <p:cNvCxnSpPr>
                  <a:stCxn id="94" idx="4"/>
                  <a:endCxn id="93" idx="0"/>
                </p:cNvCxnSpPr>
                <p:nvPr/>
              </p:nvCxnSpPr>
              <p:spPr>
                <a:xfrm>
                  <a:off x="10029293" y="-732236"/>
                  <a:ext cx="505595" cy="2678177"/>
                </a:xfrm>
                <a:prstGeom prst="line">
                  <a:avLst/>
                </a:prstGeom>
                <a:ln w="38100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9" name="テキスト ボックス 88"/>
            <p:cNvSpPr txBox="1"/>
            <p:nvPr/>
          </p:nvSpPr>
          <p:spPr>
            <a:xfrm>
              <a:off x="8481682" y="6047194"/>
              <a:ext cx="2493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bg1"/>
                  </a:solidFill>
                </a:rPr>
                <a:t>長波放射計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4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6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" y="1015934"/>
            <a:ext cx="12184351" cy="5856463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-9525" y="-10302"/>
            <a:ext cx="47529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解析日の選定</a:t>
            </a:r>
            <a:r>
              <a:rPr lang="ja-JP" altLang="en-US" dirty="0">
                <a:solidFill>
                  <a:srgbClr val="FFFF00"/>
                </a:solidFill>
              </a:rPr>
              <a:t>方法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33854" y="51600"/>
            <a:ext cx="4152048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18</a:t>
            </a:r>
            <a:r>
              <a:rPr lang="ja-JP" altLang="en-US" sz="2800" b="1" dirty="0" smtClean="0"/>
              <a:t>時から</a:t>
            </a:r>
            <a:r>
              <a:rPr lang="ja-JP" altLang="en-US" sz="2800" b="1" dirty="0"/>
              <a:t>６</a:t>
            </a:r>
            <a:r>
              <a:rPr lang="ja-JP" altLang="en-US" sz="2800" b="1" dirty="0" smtClean="0"/>
              <a:t>時までの夜間</a:t>
            </a:r>
            <a:r>
              <a:rPr lang="en-US" altLang="ja-JP" sz="2800" b="1" dirty="0" smtClean="0"/>
              <a:t>12</a:t>
            </a:r>
            <a:r>
              <a:rPr lang="ja-JP" altLang="en-US" sz="2800" b="1" dirty="0" smtClean="0"/>
              <a:t>時間を対象とする</a:t>
            </a:r>
            <a:endParaRPr kumimoji="1" lang="ja-JP" altLang="en-US" sz="2800" b="1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1292570" y="1237763"/>
            <a:ext cx="8585818" cy="5030510"/>
            <a:chOff x="1292570" y="1700321"/>
            <a:chExt cx="8585818" cy="4516014"/>
          </a:xfrm>
        </p:grpSpPr>
        <p:sp>
          <p:nvSpPr>
            <p:cNvPr id="31" name="正方形/長方形 30"/>
            <p:cNvSpPr/>
            <p:nvPr/>
          </p:nvSpPr>
          <p:spPr>
            <a:xfrm>
              <a:off x="7718970" y="1700321"/>
              <a:ext cx="850706" cy="4506724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997276" y="1709611"/>
              <a:ext cx="862991" cy="4506724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299560" y="1712597"/>
              <a:ext cx="830002" cy="449488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2579424" y="1709309"/>
              <a:ext cx="849369" cy="450672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1292570" y="1709310"/>
              <a:ext cx="415406" cy="4506724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9451851" y="1709611"/>
              <a:ext cx="426537" cy="4497872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3628298" y="1855899"/>
            <a:ext cx="4954328" cy="2150424"/>
            <a:chOff x="3656873" y="1855899"/>
            <a:chExt cx="4954328" cy="215042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56873" y="1855899"/>
              <a:ext cx="3190603" cy="954107"/>
            </a:xfrm>
            <a:prstGeom prst="rect">
              <a:avLst/>
            </a:prstGeom>
            <a:solidFill>
              <a:srgbClr val="99FFCC"/>
            </a:solidFill>
            <a:ln w="254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2800" b="1" dirty="0" smtClean="0"/>
                <a:t>エリアの代表点の気温差が大きい</a:t>
              </a:r>
              <a:endParaRPr kumimoji="1" lang="ja-JP" altLang="en-US" sz="2800" b="1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721786" y="2677317"/>
              <a:ext cx="889415" cy="1329006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/>
            <p:cNvCxnSpPr>
              <a:stCxn id="6" idx="3"/>
              <a:endCxn id="17" idx="2"/>
            </p:cNvCxnSpPr>
            <p:nvPr/>
          </p:nvCxnSpPr>
          <p:spPr>
            <a:xfrm>
              <a:off x="6847476" y="2332953"/>
              <a:ext cx="874310" cy="1008867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グループ化 28"/>
          <p:cNvGrpSpPr/>
          <p:nvPr/>
        </p:nvGrpSpPr>
        <p:grpSpPr>
          <a:xfrm>
            <a:off x="3159895" y="3452630"/>
            <a:ext cx="5433862" cy="1754883"/>
            <a:chOff x="3382151" y="3310192"/>
            <a:chExt cx="5433862" cy="175488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382151" y="3310192"/>
              <a:ext cx="3434891" cy="523220"/>
            </a:xfrm>
            <a:prstGeom prst="rect">
              <a:avLst/>
            </a:prstGeom>
            <a:solidFill>
              <a:srgbClr val="99FFCC"/>
            </a:solidFill>
            <a:ln w="254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/>
                <a:t>長波放射量が小さい</a:t>
              </a:r>
              <a:endParaRPr kumimoji="1" lang="ja-JP" altLang="en-US" sz="2800" b="1" dirty="0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898293" y="4422099"/>
              <a:ext cx="917720" cy="642976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コネクタ 22"/>
            <p:cNvCxnSpPr>
              <a:endCxn id="20" idx="2"/>
            </p:cNvCxnSpPr>
            <p:nvPr/>
          </p:nvCxnSpPr>
          <p:spPr>
            <a:xfrm>
              <a:off x="6845843" y="3567004"/>
              <a:ext cx="1052450" cy="1176583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/>
          <p:cNvGrpSpPr/>
          <p:nvPr/>
        </p:nvGrpSpPr>
        <p:grpSpPr>
          <a:xfrm>
            <a:off x="3628298" y="4491371"/>
            <a:ext cx="4965459" cy="1736904"/>
            <a:chOff x="3656873" y="4491371"/>
            <a:chExt cx="4965459" cy="173690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656873" y="4491371"/>
              <a:ext cx="3193869" cy="523220"/>
            </a:xfrm>
            <a:prstGeom prst="rect">
              <a:avLst/>
            </a:prstGeom>
            <a:solidFill>
              <a:srgbClr val="99FFCC"/>
            </a:solidFill>
            <a:ln w="254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 smtClean="0"/>
                <a:t>風速が比較的弱い</a:t>
              </a:r>
              <a:endParaRPr kumimoji="1" lang="ja-JP" altLang="en-US" sz="2800" b="1" dirty="0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746289" y="5227200"/>
              <a:ext cx="876043" cy="1001075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>
              <a:endCxn id="21" idx="2"/>
            </p:cNvCxnSpPr>
            <p:nvPr/>
          </p:nvCxnSpPr>
          <p:spPr>
            <a:xfrm>
              <a:off x="6826991" y="4790875"/>
              <a:ext cx="919298" cy="936863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グループ化 42"/>
          <p:cNvGrpSpPr/>
          <p:nvPr/>
        </p:nvGrpSpPr>
        <p:grpSpPr>
          <a:xfrm>
            <a:off x="1262637" y="1658430"/>
            <a:ext cx="2154748" cy="683067"/>
            <a:chOff x="1494251" y="2326550"/>
            <a:chExt cx="2154748" cy="683067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1494251" y="2326550"/>
              <a:ext cx="215474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市街地代表点</a:t>
              </a:r>
              <a:endParaRPr kumimoji="1" lang="en-US" altLang="ja-JP" sz="2400" dirty="0" smtClean="0"/>
            </a:p>
          </p:txBody>
        </p:sp>
        <p:cxnSp>
          <p:nvCxnSpPr>
            <p:cNvPr id="41" name="直線コネクタ 40"/>
            <p:cNvCxnSpPr>
              <a:stCxn id="39" idx="2"/>
            </p:cNvCxnSpPr>
            <p:nvPr/>
          </p:nvCxnSpPr>
          <p:spPr>
            <a:xfrm flipH="1">
              <a:off x="2543672" y="2788215"/>
              <a:ext cx="27953" cy="22140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8638023" y="5934635"/>
            <a:ext cx="811652" cy="783433"/>
            <a:chOff x="1141410" y="2007236"/>
            <a:chExt cx="695148" cy="783433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1141410" y="2329004"/>
              <a:ext cx="69514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/>
                <a:t>風速</a:t>
              </a:r>
              <a:endParaRPr kumimoji="1" lang="en-US" altLang="ja-JP" sz="2400" dirty="0" smtClean="0"/>
            </a:p>
          </p:txBody>
        </p:sp>
        <p:cxnSp>
          <p:nvCxnSpPr>
            <p:cNvPr id="46" name="直線コネクタ 45"/>
            <p:cNvCxnSpPr>
              <a:endCxn id="45" idx="0"/>
            </p:cNvCxnSpPr>
            <p:nvPr/>
          </p:nvCxnSpPr>
          <p:spPr>
            <a:xfrm>
              <a:off x="1321395" y="2007236"/>
              <a:ext cx="167589" cy="321768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グループ化 55"/>
          <p:cNvGrpSpPr/>
          <p:nvPr/>
        </p:nvGrpSpPr>
        <p:grpSpPr>
          <a:xfrm>
            <a:off x="9197435" y="4519003"/>
            <a:ext cx="2388467" cy="461665"/>
            <a:chOff x="673830" y="1600293"/>
            <a:chExt cx="2045630" cy="461665"/>
          </a:xfrm>
        </p:grpSpPr>
        <p:sp>
          <p:nvSpPr>
            <p:cNvPr id="57" name="テキスト ボックス 56"/>
            <p:cNvSpPr txBox="1"/>
            <p:nvPr/>
          </p:nvSpPr>
          <p:spPr>
            <a:xfrm>
              <a:off x="1155417" y="1600293"/>
              <a:ext cx="1564043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長波放射量</a:t>
              </a:r>
              <a:endParaRPr kumimoji="1" lang="en-US" altLang="ja-JP" sz="2400" dirty="0" smtClean="0"/>
            </a:p>
          </p:txBody>
        </p:sp>
        <p:cxnSp>
          <p:nvCxnSpPr>
            <p:cNvPr id="58" name="直線コネクタ 57"/>
            <p:cNvCxnSpPr>
              <a:endCxn id="57" idx="1"/>
            </p:cNvCxnSpPr>
            <p:nvPr/>
          </p:nvCxnSpPr>
          <p:spPr>
            <a:xfrm>
              <a:off x="673830" y="1672449"/>
              <a:ext cx="481587" cy="158677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グループ化 1"/>
          <p:cNvGrpSpPr/>
          <p:nvPr/>
        </p:nvGrpSpPr>
        <p:grpSpPr>
          <a:xfrm>
            <a:off x="9555583" y="1369741"/>
            <a:ext cx="2593754" cy="2078056"/>
            <a:chOff x="9309108" y="1401636"/>
            <a:chExt cx="2839923" cy="2275280"/>
          </a:xfrm>
        </p:grpSpPr>
        <p:sp>
          <p:nvSpPr>
            <p:cNvPr id="53" name="テキスト ボックス 52"/>
            <p:cNvSpPr txBox="1"/>
            <p:nvPr/>
          </p:nvSpPr>
          <p:spPr>
            <a:xfrm>
              <a:off x="9309108" y="1401636"/>
              <a:ext cx="2839923" cy="9098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/>
                <a:t>江古田の</a:t>
              </a:r>
              <a:r>
                <a:rPr lang="ja-JP" altLang="en-US" sz="2400" dirty="0" smtClean="0"/>
                <a:t>森公園</a:t>
              </a:r>
              <a:r>
                <a:rPr kumimoji="1" lang="ja-JP" altLang="en-US" sz="2400" dirty="0" smtClean="0"/>
                <a:t>代表点</a:t>
              </a:r>
              <a:endParaRPr kumimoji="1" lang="en-US" altLang="ja-JP" sz="2400" dirty="0" smtClean="0"/>
            </a:p>
          </p:txBody>
        </p:sp>
        <p:cxnSp>
          <p:nvCxnSpPr>
            <p:cNvPr id="65" name="直線コネクタ 64"/>
            <p:cNvCxnSpPr>
              <a:stCxn id="53" idx="2"/>
            </p:cNvCxnSpPr>
            <p:nvPr/>
          </p:nvCxnSpPr>
          <p:spPr>
            <a:xfrm flipH="1">
              <a:off x="9487711" y="2311501"/>
              <a:ext cx="1241358" cy="1365415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1292570" y="6275002"/>
            <a:ext cx="6360973" cy="584775"/>
          </a:xfrm>
          <a:prstGeom prst="rect">
            <a:avLst/>
          </a:prstGeom>
          <a:solidFill>
            <a:srgbClr val="99FFCC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３</a:t>
            </a:r>
            <a:r>
              <a:rPr lang="ja-JP" altLang="en-US" sz="3200" b="1" dirty="0" smtClean="0"/>
              <a:t>つの</a:t>
            </a:r>
            <a:r>
              <a:rPr lang="ja-JP" altLang="en-US" sz="3200" b="1" dirty="0"/>
              <a:t>条件</a:t>
            </a:r>
            <a:r>
              <a:rPr lang="ja-JP" altLang="en-US" sz="3200" b="1" dirty="0" smtClean="0"/>
              <a:t>を満たす日は</a:t>
            </a:r>
            <a:r>
              <a:rPr lang="en-US" altLang="ja-JP" sz="3200" b="1" dirty="0" smtClean="0"/>
              <a:t>20</a:t>
            </a:r>
            <a:r>
              <a:rPr lang="ja-JP" altLang="en-US" sz="3200" b="1" dirty="0" smtClean="0"/>
              <a:t>日あった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3378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372" r="-1"/>
          <a:stretch/>
        </p:blipFill>
        <p:spPr>
          <a:xfrm>
            <a:off x="6534150" y="844324"/>
            <a:ext cx="5078603" cy="591664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1282" y="2395305"/>
            <a:ext cx="4389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冷気形成</a:t>
            </a:r>
            <a:r>
              <a:rPr lang="ja-JP" altLang="en-US" sz="3200" dirty="0" smtClean="0">
                <a:solidFill>
                  <a:prstClr val="white"/>
                </a:solidFill>
              </a:rPr>
              <a:t>は</a:t>
            </a:r>
            <a:r>
              <a:rPr lang="ja-JP" altLang="en-US" sz="3200" dirty="0" smtClean="0">
                <a:solidFill>
                  <a:srgbClr val="FFFF00"/>
                </a:solidFill>
              </a:rPr>
              <a:t>公園西側</a:t>
            </a:r>
            <a:r>
              <a:rPr lang="ja-JP" altLang="en-US" sz="3200" dirty="0" smtClean="0">
                <a:solidFill>
                  <a:prstClr val="white"/>
                </a:solidFill>
              </a:rPr>
              <a:t>と</a:t>
            </a:r>
            <a:r>
              <a:rPr lang="ja-JP" altLang="en-US" sz="3200" dirty="0" smtClean="0">
                <a:solidFill>
                  <a:srgbClr val="FFFF00"/>
                </a:solidFill>
              </a:rPr>
              <a:t>中央部分</a:t>
            </a:r>
            <a:r>
              <a:rPr lang="ja-JP" altLang="en-US" sz="3200" dirty="0" smtClean="0">
                <a:solidFill>
                  <a:prstClr val="white"/>
                </a:solidFill>
              </a:rPr>
              <a:t>から</a:t>
            </a:r>
            <a:r>
              <a:rPr lang="ja-JP" altLang="en-US" sz="3200" dirty="0" smtClean="0">
                <a:solidFill>
                  <a:srgbClr val="FFFF00"/>
                </a:solidFill>
              </a:rPr>
              <a:t>始まる</a:t>
            </a:r>
            <a:r>
              <a:rPr lang="ja-JP" altLang="en-US" sz="3200" dirty="0" smtClean="0">
                <a:solidFill>
                  <a:prstClr val="white"/>
                </a:solidFill>
              </a:rPr>
              <a:t>。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-9525" y="-10301"/>
            <a:ext cx="11464646" cy="107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</a:rPr>
              <a:t>典型例から見る冷気形成</a:t>
            </a:r>
            <a:r>
              <a:rPr lang="ja-JP" altLang="en-US" dirty="0">
                <a:solidFill>
                  <a:srgbClr val="FFFF00"/>
                </a:solidFill>
              </a:rPr>
              <a:t>過程</a:t>
            </a: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78909" y="1259013"/>
            <a:ext cx="639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white"/>
                </a:solidFill>
              </a:rPr>
              <a:t>上空より</a:t>
            </a:r>
            <a:r>
              <a:rPr lang="ja-JP" altLang="en-US" sz="2400" dirty="0">
                <a:solidFill>
                  <a:prstClr val="white"/>
                </a:solidFill>
              </a:rPr>
              <a:t>、</a:t>
            </a:r>
            <a:r>
              <a:rPr lang="ja-JP" altLang="en-US" sz="2400" dirty="0" smtClean="0">
                <a:solidFill>
                  <a:prstClr val="white"/>
                </a:solidFill>
              </a:rPr>
              <a:t>地表面の気温差が高いと</a:t>
            </a:r>
            <a:r>
              <a:rPr lang="ja-JP" altLang="en-US" sz="2400" dirty="0" smtClean="0">
                <a:solidFill>
                  <a:srgbClr val="FF0000"/>
                </a:solidFill>
              </a:rPr>
              <a:t>●</a:t>
            </a:r>
            <a:r>
              <a:rPr lang="ja-JP" altLang="en-US" sz="2400" dirty="0" smtClean="0">
                <a:solidFill>
                  <a:prstClr val="white"/>
                </a:solidFill>
              </a:rPr>
              <a:t>、低いと</a:t>
            </a:r>
            <a:r>
              <a:rPr lang="ja-JP" altLang="en-US" sz="2400" dirty="0" smtClean="0">
                <a:solidFill>
                  <a:srgbClr val="0099FF"/>
                </a:solidFill>
              </a:rPr>
              <a:t>●</a:t>
            </a:r>
            <a:r>
              <a:rPr lang="ja-JP" altLang="en-US" sz="2400" dirty="0">
                <a:solidFill>
                  <a:prstClr val="white"/>
                </a:solidFill>
              </a:rPr>
              <a:t>上空</a:t>
            </a:r>
            <a:r>
              <a:rPr lang="ja-JP" altLang="en-US" sz="2400" dirty="0" smtClean="0">
                <a:solidFill>
                  <a:prstClr val="white"/>
                </a:solidFill>
              </a:rPr>
              <a:t>の風向を　　、風速を矢印の長さで表す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52261" y="301180"/>
            <a:ext cx="2999672" cy="461665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</a:rPr>
              <a:t>１８：３０～１９：００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25" name="冷気形成の始まり"/>
          <p:cNvGrpSpPr/>
          <p:nvPr/>
        </p:nvGrpSpPr>
        <p:grpSpPr>
          <a:xfrm>
            <a:off x="8069832" y="2555081"/>
            <a:ext cx="3031279" cy="1221453"/>
            <a:chOff x="7876082" y="2491991"/>
            <a:chExt cx="3031279" cy="1221453"/>
          </a:xfrm>
        </p:grpSpPr>
        <p:sp>
          <p:nvSpPr>
            <p:cNvPr id="15" name="円/楕円 14"/>
            <p:cNvSpPr/>
            <p:nvPr/>
          </p:nvSpPr>
          <p:spPr>
            <a:xfrm>
              <a:off x="7876082" y="2491991"/>
              <a:ext cx="1617262" cy="1221453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9757079" y="2491991"/>
              <a:ext cx="1150282" cy="646331"/>
            </a:xfrm>
            <a:prstGeom prst="rect">
              <a:avLst/>
            </a:prstGeom>
            <a:solidFill>
              <a:srgbClr val="002060"/>
            </a:solidFill>
            <a:ln w="254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冷気形成が始まる</a:t>
              </a:r>
              <a:endParaRPr lang="ja-JP" alt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4" name="直線コネクタ 23"/>
            <p:cNvCxnSpPr>
              <a:endCxn id="19" idx="1"/>
            </p:cNvCxnSpPr>
            <p:nvPr/>
          </p:nvCxnSpPr>
          <p:spPr>
            <a:xfrm flipV="1">
              <a:off x="9413865" y="2815157"/>
              <a:ext cx="343214" cy="203586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方位"/>
          <p:cNvGrpSpPr/>
          <p:nvPr/>
        </p:nvGrpSpPr>
        <p:grpSpPr>
          <a:xfrm>
            <a:off x="7183986" y="4958534"/>
            <a:ext cx="806400" cy="1395239"/>
            <a:chOff x="6942469" y="5332789"/>
            <a:chExt cx="806400" cy="1395239"/>
          </a:xfrm>
        </p:grpSpPr>
        <p:pic>
          <p:nvPicPr>
            <p:cNvPr id="259" name="図 2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469" y="5881596"/>
              <a:ext cx="806400" cy="846432"/>
            </a:xfrm>
            <a:prstGeom prst="rect">
              <a:avLst/>
            </a:prstGeom>
          </p:spPr>
        </p:pic>
        <p:sp>
          <p:nvSpPr>
            <p:cNvPr id="260" name="二等辺三角形 259"/>
            <p:cNvSpPr/>
            <p:nvPr/>
          </p:nvSpPr>
          <p:spPr>
            <a:xfrm>
              <a:off x="7108423" y="5896838"/>
              <a:ext cx="475492" cy="74279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テキスト ボックス 260"/>
            <p:cNvSpPr txBox="1"/>
            <p:nvPr/>
          </p:nvSpPr>
          <p:spPr>
            <a:xfrm>
              <a:off x="7084669" y="5332789"/>
              <a:ext cx="522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prstClr val="black"/>
                  </a:solidFill>
                </a:rPr>
                <a:t>N</a:t>
              </a:r>
              <a:endParaRPr lang="ja-JP" alt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上矢印 15"/>
          <p:cNvSpPr/>
          <p:nvPr/>
        </p:nvSpPr>
        <p:spPr>
          <a:xfrm>
            <a:off x="2312630" y="1664463"/>
            <a:ext cx="360000" cy="360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1196</Words>
  <Application>Microsoft Office PowerPoint</Application>
  <PresentationFormat>ユーザー設定</PresentationFormat>
  <Paragraphs>200</Paragraphs>
  <Slides>19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Office テーマ</vt:lpstr>
      <vt:lpstr>江古田の森の冷気形成と周辺市街地への影響</vt:lpstr>
      <vt:lpstr>研究背景</vt:lpstr>
      <vt:lpstr>冷気形成と流出の仕組み</vt:lpstr>
      <vt:lpstr>研究目的</vt:lpstr>
      <vt:lpstr>実測概要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開発地区が受ける影響</vt:lpstr>
      <vt:lpstr>江古田の森から開発地区への冷気流出？</vt:lpstr>
      <vt:lpstr>東側緑地から開発地区への冷気流出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Company>日本工業大学(OVS-ES)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江古田の森の冷気形成と周辺市街地への影響</dc:title>
  <dc:creator>成田研</dc:creator>
  <cp:lastModifiedBy>デジタルデザイン室</cp:lastModifiedBy>
  <cp:revision>400</cp:revision>
  <dcterms:created xsi:type="dcterms:W3CDTF">2015-01-07T05:54:08Z</dcterms:created>
  <dcterms:modified xsi:type="dcterms:W3CDTF">2015-02-07T00:43:03Z</dcterms:modified>
</cp:coreProperties>
</file>