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79" r:id="rId5"/>
    <p:sldId id="262" r:id="rId6"/>
    <p:sldId id="261" r:id="rId7"/>
    <p:sldId id="265" r:id="rId8"/>
    <p:sldId id="280" r:id="rId9"/>
    <p:sldId id="266" r:id="rId10"/>
    <p:sldId id="282" r:id="rId11"/>
    <p:sldId id="268" r:id="rId12"/>
    <p:sldId id="269" r:id="rId13"/>
    <p:sldId id="283" r:id="rId14"/>
    <p:sldId id="284" r:id="rId15"/>
    <p:sldId id="285" r:id="rId16"/>
    <p:sldId id="286" r:id="rId17"/>
    <p:sldId id="287" r:id="rId18"/>
    <p:sldId id="274" r:id="rId19"/>
    <p:sldId id="288" r:id="rId20"/>
    <p:sldId id="289" r:id="rId21"/>
    <p:sldId id="290" r:id="rId22"/>
    <p:sldId id="291" r:id="rId23"/>
    <p:sldId id="278"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00D675"/>
    <a:srgbClr val="061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48" y="-7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C5DA16-F079-4C05-B98E-02B59A668FE3}" type="datetimeFigureOut">
              <a:rPr kumimoji="1" lang="ja-JP" altLang="en-US" smtClean="0"/>
              <a:t>2015/2/9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9F160E-2497-4308-8DA9-BA48123B665D}" type="slidenum">
              <a:rPr kumimoji="1" lang="ja-JP" altLang="en-US" smtClean="0"/>
              <a:t>‹#›</a:t>
            </a:fld>
            <a:endParaRPr kumimoji="1" lang="ja-JP" altLang="en-US"/>
          </a:p>
        </p:txBody>
      </p:sp>
    </p:spTree>
    <p:extLst>
      <p:ext uri="{BB962C8B-B14F-4D97-AF65-F5344CB8AC3E}">
        <p14:creationId xmlns:p14="http://schemas.microsoft.com/office/powerpoint/2010/main" val="34594914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65A803-71AC-4FF6-AA72-8A644C106FCE}" type="slidenum">
              <a:rPr kumimoji="1" lang="ja-JP" altLang="en-US" smtClean="0"/>
              <a:t>1</a:t>
            </a:fld>
            <a:endParaRPr kumimoji="1" lang="ja-JP" altLang="en-US"/>
          </a:p>
        </p:txBody>
      </p:sp>
    </p:spTree>
    <p:extLst>
      <p:ext uri="{BB962C8B-B14F-4D97-AF65-F5344CB8AC3E}">
        <p14:creationId xmlns:p14="http://schemas.microsoft.com/office/powerpoint/2010/main" val="21756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65A803-71AC-4FF6-AA72-8A644C106FCE}" type="slidenum">
              <a:rPr kumimoji="1" lang="ja-JP" altLang="en-US" smtClean="0"/>
              <a:t>2</a:t>
            </a:fld>
            <a:endParaRPr kumimoji="1" lang="ja-JP" altLang="en-US"/>
          </a:p>
        </p:txBody>
      </p:sp>
    </p:spTree>
    <p:extLst>
      <p:ext uri="{BB962C8B-B14F-4D97-AF65-F5344CB8AC3E}">
        <p14:creationId xmlns:p14="http://schemas.microsoft.com/office/powerpoint/2010/main" val="217563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65A803-71AC-4FF6-AA72-8A644C106FCE}" type="slidenum">
              <a:rPr kumimoji="1" lang="ja-JP" altLang="en-US" smtClean="0"/>
              <a:t>5</a:t>
            </a:fld>
            <a:endParaRPr kumimoji="1" lang="ja-JP" altLang="en-US"/>
          </a:p>
        </p:txBody>
      </p:sp>
    </p:spTree>
    <p:extLst>
      <p:ext uri="{BB962C8B-B14F-4D97-AF65-F5344CB8AC3E}">
        <p14:creationId xmlns:p14="http://schemas.microsoft.com/office/powerpoint/2010/main" val="400134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9F160E-2497-4308-8DA9-BA48123B665D}" type="slidenum">
              <a:rPr kumimoji="1" lang="ja-JP" altLang="en-US" smtClean="0"/>
              <a:t>10</a:t>
            </a:fld>
            <a:endParaRPr kumimoji="1" lang="ja-JP" altLang="en-US"/>
          </a:p>
        </p:txBody>
      </p:sp>
    </p:spTree>
    <p:extLst>
      <p:ext uri="{BB962C8B-B14F-4D97-AF65-F5344CB8AC3E}">
        <p14:creationId xmlns:p14="http://schemas.microsoft.com/office/powerpoint/2010/main" val="175669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32B47DC-F2AE-41BD-BE35-2BBADBD67E16}" type="datetimeFigureOut">
              <a:rPr kumimoji="1" lang="ja-JP" altLang="en-US" smtClean="0"/>
              <a:t>2015/2/9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C48ED8-1D3C-4587-9F5B-1122FB52305A}" type="slidenum">
              <a:rPr kumimoji="1" lang="ja-JP" altLang="en-US" smtClean="0"/>
              <a:t>‹#›</a:t>
            </a:fld>
            <a:endParaRPr kumimoji="1" lang="ja-JP" altLang="en-US"/>
          </a:p>
        </p:txBody>
      </p:sp>
    </p:spTree>
    <p:extLst>
      <p:ext uri="{BB962C8B-B14F-4D97-AF65-F5344CB8AC3E}">
        <p14:creationId xmlns:p14="http://schemas.microsoft.com/office/powerpoint/2010/main" val="201854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2B47DC-F2AE-41BD-BE35-2BBADBD67E16}" type="datetimeFigureOut">
              <a:rPr kumimoji="1" lang="ja-JP" altLang="en-US" smtClean="0"/>
              <a:t>2015/2/9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C48ED8-1D3C-4587-9F5B-1122FB52305A}" type="slidenum">
              <a:rPr kumimoji="1" lang="ja-JP" altLang="en-US" smtClean="0"/>
              <a:t>‹#›</a:t>
            </a:fld>
            <a:endParaRPr kumimoji="1" lang="ja-JP" altLang="en-US"/>
          </a:p>
        </p:txBody>
      </p:sp>
    </p:spTree>
    <p:extLst>
      <p:ext uri="{BB962C8B-B14F-4D97-AF65-F5344CB8AC3E}">
        <p14:creationId xmlns:p14="http://schemas.microsoft.com/office/powerpoint/2010/main" val="415604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2B47DC-F2AE-41BD-BE35-2BBADBD67E16}" type="datetimeFigureOut">
              <a:rPr kumimoji="1" lang="ja-JP" altLang="en-US" smtClean="0"/>
              <a:t>2015/2/9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C48ED8-1D3C-4587-9F5B-1122FB52305A}" type="slidenum">
              <a:rPr kumimoji="1" lang="ja-JP" altLang="en-US" smtClean="0"/>
              <a:t>‹#›</a:t>
            </a:fld>
            <a:endParaRPr kumimoji="1" lang="ja-JP" altLang="en-US"/>
          </a:p>
        </p:txBody>
      </p:sp>
    </p:spTree>
    <p:extLst>
      <p:ext uri="{BB962C8B-B14F-4D97-AF65-F5344CB8AC3E}">
        <p14:creationId xmlns:p14="http://schemas.microsoft.com/office/powerpoint/2010/main" val="60166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2B47DC-F2AE-41BD-BE35-2BBADBD67E16}" type="datetimeFigureOut">
              <a:rPr kumimoji="1" lang="ja-JP" altLang="en-US" smtClean="0"/>
              <a:t>2015/2/9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C48ED8-1D3C-4587-9F5B-1122FB52305A}" type="slidenum">
              <a:rPr kumimoji="1" lang="ja-JP" altLang="en-US" smtClean="0"/>
              <a:t>‹#›</a:t>
            </a:fld>
            <a:endParaRPr kumimoji="1" lang="ja-JP" altLang="en-US"/>
          </a:p>
        </p:txBody>
      </p:sp>
    </p:spTree>
    <p:extLst>
      <p:ext uri="{BB962C8B-B14F-4D97-AF65-F5344CB8AC3E}">
        <p14:creationId xmlns:p14="http://schemas.microsoft.com/office/powerpoint/2010/main" val="74162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32B47DC-F2AE-41BD-BE35-2BBADBD67E16}" type="datetimeFigureOut">
              <a:rPr kumimoji="1" lang="ja-JP" altLang="en-US" smtClean="0"/>
              <a:t>2015/2/9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C48ED8-1D3C-4587-9F5B-1122FB52305A}" type="slidenum">
              <a:rPr kumimoji="1" lang="ja-JP" altLang="en-US" smtClean="0"/>
              <a:t>‹#›</a:t>
            </a:fld>
            <a:endParaRPr kumimoji="1" lang="ja-JP" altLang="en-US"/>
          </a:p>
        </p:txBody>
      </p:sp>
    </p:spTree>
    <p:extLst>
      <p:ext uri="{BB962C8B-B14F-4D97-AF65-F5344CB8AC3E}">
        <p14:creationId xmlns:p14="http://schemas.microsoft.com/office/powerpoint/2010/main" val="378437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32B47DC-F2AE-41BD-BE35-2BBADBD67E16}" type="datetimeFigureOut">
              <a:rPr kumimoji="1" lang="ja-JP" altLang="en-US" smtClean="0"/>
              <a:t>2015/2/9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C48ED8-1D3C-4587-9F5B-1122FB52305A}" type="slidenum">
              <a:rPr kumimoji="1" lang="ja-JP" altLang="en-US" smtClean="0"/>
              <a:t>‹#›</a:t>
            </a:fld>
            <a:endParaRPr kumimoji="1" lang="ja-JP" altLang="en-US"/>
          </a:p>
        </p:txBody>
      </p:sp>
    </p:spTree>
    <p:extLst>
      <p:ext uri="{BB962C8B-B14F-4D97-AF65-F5344CB8AC3E}">
        <p14:creationId xmlns:p14="http://schemas.microsoft.com/office/powerpoint/2010/main" val="177168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32B47DC-F2AE-41BD-BE35-2BBADBD67E16}" type="datetimeFigureOut">
              <a:rPr kumimoji="1" lang="ja-JP" altLang="en-US" smtClean="0"/>
              <a:t>2015/2/9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8C48ED8-1D3C-4587-9F5B-1122FB52305A}" type="slidenum">
              <a:rPr kumimoji="1" lang="ja-JP" altLang="en-US" smtClean="0"/>
              <a:t>‹#›</a:t>
            </a:fld>
            <a:endParaRPr kumimoji="1" lang="ja-JP" altLang="en-US"/>
          </a:p>
        </p:txBody>
      </p:sp>
    </p:spTree>
    <p:extLst>
      <p:ext uri="{BB962C8B-B14F-4D97-AF65-F5344CB8AC3E}">
        <p14:creationId xmlns:p14="http://schemas.microsoft.com/office/powerpoint/2010/main" val="310829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32B47DC-F2AE-41BD-BE35-2BBADBD67E16}" type="datetimeFigureOut">
              <a:rPr kumimoji="1" lang="ja-JP" altLang="en-US" smtClean="0"/>
              <a:t>2015/2/9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8C48ED8-1D3C-4587-9F5B-1122FB52305A}" type="slidenum">
              <a:rPr kumimoji="1" lang="ja-JP" altLang="en-US" smtClean="0"/>
              <a:t>‹#›</a:t>
            </a:fld>
            <a:endParaRPr kumimoji="1" lang="ja-JP" altLang="en-US"/>
          </a:p>
        </p:txBody>
      </p:sp>
    </p:spTree>
    <p:extLst>
      <p:ext uri="{BB962C8B-B14F-4D97-AF65-F5344CB8AC3E}">
        <p14:creationId xmlns:p14="http://schemas.microsoft.com/office/powerpoint/2010/main" val="57638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32B47DC-F2AE-41BD-BE35-2BBADBD67E16}" type="datetimeFigureOut">
              <a:rPr kumimoji="1" lang="ja-JP" altLang="en-US" smtClean="0"/>
              <a:t>2015/2/9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8C48ED8-1D3C-4587-9F5B-1122FB52305A}" type="slidenum">
              <a:rPr kumimoji="1" lang="ja-JP" altLang="en-US" smtClean="0"/>
              <a:t>‹#›</a:t>
            </a:fld>
            <a:endParaRPr kumimoji="1" lang="ja-JP" altLang="en-US"/>
          </a:p>
        </p:txBody>
      </p:sp>
    </p:spTree>
    <p:extLst>
      <p:ext uri="{BB962C8B-B14F-4D97-AF65-F5344CB8AC3E}">
        <p14:creationId xmlns:p14="http://schemas.microsoft.com/office/powerpoint/2010/main" val="88446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32B47DC-F2AE-41BD-BE35-2BBADBD67E16}" type="datetimeFigureOut">
              <a:rPr kumimoji="1" lang="ja-JP" altLang="en-US" smtClean="0"/>
              <a:t>2015/2/9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C48ED8-1D3C-4587-9F5B-1122FB52305A}" type="slidenum">
              <a:rPr kumimoji="1" lang="ja-JP" altLang="en-US" smtClean="0"/>
              <a:t>‹#›</a:t>
            </a:fld>
            <a:endParaRPr kumimoji="1" lang="ja-JP" altLang="en-US"/>
          </a:p>
        </p:txBody>
      </p:sp>
    </p:spTree>
    <p:extLst>
      <p:ext uri="{BB962C8B-B14F-4D97-AF65-F5344CB8AC3E}">
        <p14:creationId xmlns:p14="http://schemas.microsoft.com/office/powerpoint/2010/main" val="244473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32B47DC-F2AE-41BD-BE35-2BBADBD67E16}" type="datetimeFigureOut">
              <a:rPr kumimoji="1" lang="ja-JP" altLang="en-US" smtClean="0"/>
              <a:t>2015/2/9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C48ED8-1D3C-4587-9F5B-1122FB52305A}" type="slidenum">
              <a:rPr kumimoji="1" lang="ja-JP" altLang="en-US" smtClean="0"/>
              <a:t>‹#›</a:t>
            </a:fld>
            <a:endParaRPr kumimoji="1" lang="ja-JP" altLang="en-US"/>
          </a:p>
        </p:txBody>
      </p:sp>
    </p:spTree>
    <p:extLst>
      <p:ext uri="{BB962C8B-B14F-4D97-AF65-F5344CB8AC3E}">
        <p14:creationId xmlns:p14="http://schemas.microsoft.com/office/powerpoint/2010/main" val="241437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1070"/>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B47DC-F2AE-41BD-BE35-2BBADBD67E16}" type="datetimeFigureOut">
              <a:rPr kumimoji="1" lang="ja-JP" altLang="en-US" smtClean="0"/>
              <a:t>2015/2/9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48ED8-1D3C-4587-9F5B-1122FB52305A}" type="slidenum">
              <a:rPr kumimoji="1" lang="ja-JP" altLang="en-US" smtClean="0"/>
              <a:t>‹#›</a:t>
            </a:fld>
            <a:endParaRPr kumimoji="1" lang="ja-JP" altLang="en-US"/>
          </a:p>
        </p:txBody>
      </p:sp>
    </p:spTree>
    <p:extLst>
      <p:ext uri="{BB962C8B-B14F-4D97-AF65-F5344CB8AC3E}">
        <p14:creationId xmlns:p14="http://schemas.microsoft.com/office/powerpoint/2010/main" val="1847125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320.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268760"/>
            <a:ext cx="9144000" cy="2376264"/>
          </a:xfrm>
        </p:spPr>
        <p:txBody>
          <a:bodyPr>
            <a:normAutofit/>
          </a:bodyPr>
          <a:lstStyle/>
          <a:p>
            <a:r>
              <a:rPr lang="ja-JP" altLang="en-US" sz="4000" dirty="0" smtClean="0">
                <a:solidFill>
                  <a:srgbClr val="FFFF00"/>
                </a:solidFill>
                <a:latin typeface="+mn-ea"/>
                <a:ea typeface="+mn-ea"/>
              </a:rPr>
              <a:t>遮熱性塗料を塗布したブラインドが</a:t>
            </a:r>
            <a:r>
              <a:rPr lang="en-US" altLang="ja-JP" sz="4000" dirty="0" smtClean="0">
                <a:solidFill>
                  <a:srgbClr val="FFFF00"/>
                </a:solidFill>
                <a:latin typeface="+mn-ea"/>
                <a:ea typeface="+mn-ea"/>
              </a:rPr>
              <a:t/>
            </a:r>
            <a:br>
              <a:rPr lang="en-US" altLang="ja-JP" sz="4000" dirty="0" smtClean="0">
                <a:solidFill>
                  <a:srgbClr val="FFFF00"/>
                </a:solidFill>
                <a:latin typeface="+mn-ea"/>
                <a:ea typeface="+mn-ea"/>
              </a:rPr>
            </a:br>
            <a:r>
              <a:rPr lang="ja-JP" altLang="en-US" sz="4000" dirty="0" smtClean="0">
                <a:solidFill>
                  <a:srgbClr val="FFFF00"/>
                </a:solidFill>
                <a:latin typeface="+mn-ea"/>
                <a:ea typeface="+mn-ea"/>
              </a:rPr>
              <a:t>室内温熱環境に及ぼす効果</a:t>
            </a:r>
            <a:endParaRPr kumimoji="1" lang="ja-JP" altLang="en-US" sz="4000" dirty="0">
              <a:solidFill>
                <a:srgbClr val="FFFF00"/>
              </a:solidFill>
              <a:latin typeface="+mn-ea"/>
              <a:ea typeface="+mn-ea"/>
            </a:endParaRPr>
          </a:p>
        </p:txBody>
      </p:sp>
      <p:sp>
        <p:nvSpPr>
          <p:cNvPr id="3" name="サブタイトル 2"/>
          <p:cNvSpPr>
            <a:spLocks noGrp="1"/>
          </p:cNvSpPr>
          <p:nvPr>
            <p:ph type="subTitle" idx="1"/>
          </p:nvPr>
        </p:nvSpPr>
        <p:spPr>
          <a:xfrm>
            <a:off x="2483768" y="4653136"/>
            <a:ext cx="3960440" cy="954107"/>
          </a:xfrm>
        </p:spPr>
        <p:txBody>
          <a:bodyPr>
            <a:spAutoFit/>
          </a:bodyPr>
          <a:lstStyle/>
          <a:p>
            <a:pPr algn="just"/>
            <a:r>
              <a:rPr kumimoji="1" lang="en-US" altLang="ja-JP" sz="2800" dirty="0" smtClean="0">
                <a:solidFill>
                  <a:srgbClr val="FFFF00"/>
                </a:solidFill>
              </a:rPr>
              <a:t>1113203</a:t>
            </a:r>
            <a:r>
              <a:rPr kumimoji="1" lang="ja-JP" altLang="en-US" sz="2800" dirty="0" smtClean="0">
                <a:solidFill>
                  <a:srgbClr val="FFFF00"/>
                </a:solidFill>
              </a:rPr>
              <a:t>　　橘内　敬太</a:t>
            </a:r>
            <a:r>
              <a:rPr lang="en-US" altLang="ja-JP" sz="2800" dirty="0" smtClean="0">
                <a:solidFill>
                  <a:srgbClr val="FFFF00"/>
                </a:solidFill>
              </a:rPr>
              <a:t>1113237</a:t>
            </a:r>
            <a:r>
              <a:rPr lang="ja-JP" altLang="en-US" sz="2800" dirty="0" smtClean="0">
                <a:solidFill>
                  <a:srgbClr val="FFFF00"/>
                </a:solidFill>
              </a:rPr>
              <a:t>　　佐々木　湧暉</a:t>
            </a:r>
            <a:endParaRPr lang="en-US" altLang="ja-JP" sz="2800" dirty="0" smtClean="0">
              <a:solidFill>
                <a:srgbClr val="FFFF00"/>
              </a:solidFill>
            </a:endParaRPr>
          </a:p>
        </p:txBody>
      </p:sp>
    </p:spTree>
    <p:extLst>
      <p:ext uri="{BB962C8B-B14F-4D97-AF65-F5344CB8AC3E}">
        <p14:creationId xmlns:p14="http://schemas.microsoft.com/office/powerpoint/2010/main" val="2572220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正方形/長方形 1027"/>
          <p:cNvSpPr/>
          <p:nvPr/>
        </p:nvSpPr>
        <p:spPr>
          <a:xfrm>
            <a:off x="139659" y="692697"/>
            <a:ext cx="1864436" cy="6002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37992" y="63316"/>
            <a:ext cx="9080482" cy="584775"/>
          </a:xfrm>
          <a:prstGeom prst="rect">
            <a:avLst/>
          </a:prstGeom>
          <a:noFill/>
        </p:spPr>
        <p:txBody>
          <a:bodyPr wrap="square" rtlCol="0">
            <a:spAutoFit/>
          </a:bodyPr>
          <a:lstStyle/>
          <a:p>
            <a:r>
              <a:rPr lang="ja-JP" altLang="en-US" sz="3200" dirty="0" smtClean="0">
                <a:solidFill>
                  <a:srgbClr val="FFFF00"/>
                </a:solidFill>
              </a:rPr>
              <a:t>窓ガラスの日射遮蔽率・ブラインドの反射率の解析</a:t>
            </a:r>
            <a:endParaRPr kumimoji="1" lang="ja-JP" altLang="en-US" sz="3200" dirty="0">
              <a:solidFill>
                <a:srgbClr val="FFFF00"/>
              </a:solidFill>
            </a:endParaRPr>
          </a:p>
        </p:txBody>
      </p:sp>
      <p:sp>
        <p:nvSpPr>
          <p:cNvPr id="5" name="テキスト ボックス 4"/>
          <p:cNvSpPr txBox="1"/>
          <p:nvPr/>
        </p:nvSpPr>
        <p:spPr>
          <a:xfrm>
            <a:off x="250387" y="796333"/>
            <a:ext cx="8496944" cy="584775"/>
          </a:xfrm>
          <a:prstGeom prst="rect">
            <a:avLst/>
          </a:prstGeom>
          <a:noFill/>
        </p:spPr>
        <p:txBody>
          <a:bodyPr wrap="square" rtlCol="0">
            <a:spAutoFit/>
          </a:bodyPr>
          <a:lstStyle/>
          <a:p>
            <a:pPr algn="ctr"/>
            <a:endParaRPr kumimoji="1" lang="ja-JP" altLang="en-US" sz="3200" dirty="0">
              <a:solidFill>
                <a:schemeClr val="bg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86" t="5005" r="15320" b="35971"/>
          <a:stretch/>
        </p:blipFill>
        <p:spPr bwMode="auto">
          <a:xfrm>
            <a:off x="2004095" y="692697"/>
            <a:ext cx="7031267" cy="600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グループ化 61"/>
          <p:cNvGrpSpPr/>
          <p:nvPr/>
        </p:nvGrpSpPr>
        <p:grpSpPr>
          <a:xfrm>
            <a:off x="6900639" y="1966667"/>
            <a:ext cx="1127252" cy="765976"/>
            <a:chOff x="7760179" y="2976700"/>
            <a:chExt cx="1127252" cy="765976"/>
          </a:xfrm>
        </p:grpSpPr>
        <p:sp>
          <p:nvSpPr>
            <p:cNvPr id="58" name="弦 57"/>
            <p:cNvSpPr/>
            <p:nvPr/>
          </p:nvSpPr>
          <p:spPr>
            <a:xfrm>
              <a:off x="7760179" y="3045630"/>
              <a:ext cx="340213" cy="254132"/>
            </a:xfrm>
            <a:prstGeom prst="chord">
              <a:avLst>
                <a:gd name="adj1" fmla="val 5670944"/>
                <a:gd name="adj2" fmla="val 16200000"/>
              </a:avLst>
            </a:prstGeom>
            <a:solidFill>
              <a:schemeClr val="bg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弦 60"/>
            <p:cNvSpPr/>
            <p:nvPr/>
          </p:nvSpPr>
          <p:spPr>
            <a:xfrm>
              <a:off x="7760179" y="3439570"/>
              <a:ext cx="327339" cy="254132"/>
            </a:xfrm>
            <a:prstGeom prst="chord">
              <a:avLst>
                <a:gd name="adj1" fmla="val 5670944"/>
                <a:gd name="adj2" fmla="val 16200000"/>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7947750" y="2976700"/>
              <a:ext cx="939681" cy="369332"/>
            </a:xfrm>
            <a:prstGeom prst="rect">
              <a:avLst/>
            </a:prstGeom>
            <a:noFill/>
          </p:spPr>
          <p:txBody>
            <a:bodyPr wrap="none" rtlCol="0">
              <a:spAutoFit/>
            </a:bodyPr>
            <a:lstStyle/>
            <a:p>
              <a:r>
                <a:rPr lang="en-US" altLang="ja-JP" dirty="0"/>
                <a:t>:</a:t>
              </a:r>
              <a:r>
                <a:rPr kumimoji="1" lang="ja-JP" altLang="en-US" dirty="0" smtClean="0"/>
                <a:t>日射計</a:t>
              </a:r>
              <a:endParaRPr kumimoji="1" lang="ja-JP" altLang="en-US" dirty="0"/>
            </a:p>
          </p:txBody>
        </p:sp>
        <p:sp>
          <p:nvSpPr>
            <p:cNvPr id="63" name="テキスト ボックス 62"/>
            <p:cNvSpPr txBox="1"/>
            <p:nvPr/>
          </p:nvSpPr>
          <p:spPr>
            <a:xfrm>
              <a:off x="7947539" y="3373344"/>
              <a:ext cx="939681" cy="369332"/>
            </a:xfrm>
            <a:prstGeom prst="rect">
              <a:avLst/>
            </a:prstGeom>
            <a:noFill/>
          </p:spPr>
          <p:txBody>
            <a:bodyPr wrap="none" rtlCol="0">
              <a:spAutoFit/>
            </a:bodyPr>
            <a:lstStyle/>
            <a:p>
              <a:r>
                <a:rPr lang="en-US" altLang="ja-JP" dirty="0" smtClean="0"/>
                <a:t>:</a:t>
              </a:r>
              <a:r>
                <a:rPr lang="ja-JP" altLang="en-US" dirty="0" smtClean="0"/>
                <a:t>放射計</a:t>
              </a:r>
              <a:endParaRPr kumimoji="1" lang="ja-JP" altLang="en-US" dirty="0"/>
            </a:p>
          </p:txBody>
        </p:sp>
      </p:grpSp>
      <p:sp>
        <p:nvSpPr>
          <p:cNvPr id="1029" name="正方形/長方形 1028"/>
          <p:cNvSpPr/>
          <p:nvPr/>
        </p:nvSpPr>
        <p:spPr>
          <a:xfrm>
            <a:off x="6333764" y="1362450"/>
            <a:ext cx="413670" cy="533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屈折矢印 67"/>
          <p:cNvSpPr/>
          <p:nvPr/>
        </p:nvSpPr>
        <p:spPr>
          <a:xfrm rot="2525015" flipV="1">
            <a:off x="5094532" y="3749875"/>
            <a:ext cx="850392" cy="671276"/>
          </a:xfrm>
          <a:prstGeom prst="ben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250387" y="2105023"/>
            <a:ext cx="2637375" cy="584775"/>
          </a:xfrm>
          <a:prstGeom prst="rect">
            <a:avLst/>
          </a:prstGeom>
          <a:solidFill>
            <a:schemeClr val="bg1"/>
          </a:solidFill>
          <a:ln w="28575">
            <a:solidFill>
              <a:srgbClr val="FF0000"/>
            </a:solidFill>
          </a:ln>
        </p:spPr>
        <p:txBody>
          <a:bodyPr wrap="square" rtlCol="0">
            <a:spAutoFit/>
          </a:bodyPr>
          <a:lstStyle/>
          <a:p>
            <a:r>
              <a:rPr lang="ja-JP" altLang="en-US" sz="3200" dirty="0" smtClean="0"/>
              <a:t>透過率　</a:t>
            </a:r>
            <a:r>
              <a:rPr lang="en-US" altLang="ja-JP" sz="3200" dirty="0" smtClean="0"/>
              <a:t>S3/S1</a:t>
            </a:r>
            <a:endParaRPr kumimoji="1" lang="ja-JP" altLang="en-US" sz="3200" dirty="0"/>
          </a:p>
        </p:txBody>
      </p:sp>
      <p:sp>
        <p:nvSpPr>
          <p:cNvPr id="72" name="テキスト ボックス 71"/>
          <p:cNvSpPr txBox="1"/>
          <p:nvPr/>
        </p:nvSpPr>
        <p:spPr>
          <a:xfrm>
            <a:off x="134711" y="5402045"/>
            <a:ext cx="6458819" cy="646331"/>
          </a:xfrm>
          <a:prstGeom prst="rect">
            <a:avLst/>
          </a:prstGeom>
          <a:solidFill>
            <a:schemeClr val="bg1"/>
          </a:solidFill>
          <a:ln w="28575">
            <a:solidFill>
              <a:srgbClr val="FF0000"/>
            </a:solidFill>
          </a:ln>
        </p:spPr>
        <p:txBody>
          <a:bodyPr wrap="none" rtlCol="0">
            <a:spAutoFit/>
          </a:bodyPr>
          <a:lstStyle/>
          <a:p>
            <a:r>
              <a:rPr lang="ja-JP" altLang="en-US" sz="3600" dirty="0" smtClean="0"/>
              <a:t>吸収率＝１</a:t>
            </a:r>
            <a:r>
              <a:rPr lang="en-US" altLang="ja-JP" sz="3600" dirty="0" smtClean="0"/>
              <a:t>—</a:t>
            </a:r>
            <a:r>
              <a:rPr lang="ja-JP" altLang="en-US" sz="3600" dirty="0" smtClean="0"/>
              <a:t>（反射率＋透過率）</a:t>
            </a:r>
            <a:endParaRPr kumimoji="1" lang="ja-JP" altLang="en-US" sz="3600" dirty="0"/>
          </a:p>
        </p:txBody>
      </p:sp>
      <p:sp>
        <p:nvSpPr>
          <p:cNvPr id="73" name="テキスト ボックス 72"/>
          <p:cNvSpPr txBox="1"/>
          <p:nvPr/>
        </p:nvSpPr>
        <p:spPr>
          <a:xfrm>
            <a:off x="139659" y="6048376"/>
            <a:ext cx="6186309" cy="646331"/>
          </a:xfrm>
          <a:prstGeom prst="rect">
            <a:avLst/>
          </a:prstGeom>
          <a:solidFill>
            <a:schemeClr val="bg1"/>
          </a:solidFill>
          <a:ln w="28575">
            <a:solidFill>
              <a:srgbClr val="FF0000"/>
            </a:solidFill>
          </a:ln>
        </p:spPr>
        <p:txBody>
          <a:bodyPr wrap="none" rtlCol="0">
            <a:spAutoFit/>
          </a:bodyPr>
          <a:lstStyle/>
          <a:p>
            <a:r>
              <a:rPr lang="ja-JP" altLang="en-US" sz="3600" dirty="0" smtClean="0"/>
              <a:t>日射遮蔽率＝反射率＋吸収率</a:t>
            </a:r>
            <a:endParaRPr kumimoji="1" lang="ja-JP" altLang="en-US" sz="3600" dirty="0"/>
          </a:p>
        </p:txBody>
      </p:sp>
      <p:sp>
        <p:nvSpPr>
          <p:cNvPr id="22" name="右矢印 21"/>
          <p:cNvSpPr/>
          <p:nvPr/>
        </p:nvSpPr>
        <p:spPr>
          <a:xfrm rot="2586715">
            <a:off x="3705869" y="3849796"/>
            <a:ext cx="1354049" cy="34586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屈折矢印 22"/>
          <p:cNvSpPr/>
          <p:nvPr/>
        </p:nvSpPr>
        <p:spPr>
          <a:xfrm rot="2525015" flipV="1">
            <a:off x="2918646" y="3692940"/>
            <a:ext cx="850392" cy="671276"/>
          </a:xfrm>
          <a:prstGeom prst="bentUpArrow">
            <a:avLst/>
          </a:prstGeom>
          <a:solidFill>
            <a:srgbClr val="FB730D"/>
          </a:solidFill>
          <a:ln>
            <a:solidFill>
              <a:srgbClr val="FB73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rot="2586715">
            <a:off x="1646181" y="3890096"/>
            <a:ext cx="1236113" cy="345861"/>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線吹き出し 1 (枠付き) 2"/>
          <p:cNvSpPr/>
          <p:nvPr/>
        </p:nvSpPr>
        <p:spPr>
          <a:xfrm>
            <a:off x="1071877" y="2862186"/>
            <a:ext cx="2646867" cy="330835"/>
          </a:xfrm>
          <a:prstGeom prst="borderCallout1">
            <a:avLst>
              <a:gd name="adj1" fmla="val 100466"/>
              <a:gd name="adj2" fmla="val 69181"/>
              <a:gd name="adj3" fmla="val 330733"/>
              <a:gd name="adj4" fmla="val 957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窓ガラス面反射</a:t>
            </a:r>
            <a:r>
              <a:rPr lang="ja-JP" altLang="en-US" sz="2000" dirty="0" smtClean="0">
                <a:solidFill>
                  <a:schemeClr val="tx1"/>
                </a:solidFill>
              </a:rPr>
              <a:t>日射量</a:t>
            </a:r>
            <a:endParaRPr lang="ja-JP" altLang="en-US" sz="2000" dirty="0">
              <a:solidFill>
                <a:schemeClr val="tx1"/>
              </a:solidFill>
            </a:endParaRPr>
          </a:p>
        </p:txBody>
      </p:sp>
      <p:sp>
        <p:nvSpPr>
          <p:cNvPr id="26" name="線吹き出し 1 (枠付き) 25"/>
          <p:cNvSpPr/>
          <p:nvPr/>
        </p:nvSpPr>
        <p:spPr>
          <a:xfrm>
            <a:off x="610783" y="4611665"/>
            <a:ext cx="1808292" cy="330835"/>
          </a:xfrm>
          <a:prstGeom prst="borderCallout1">
            <a:avLst>
              <a:gd name="adj1" fmla="val -2880"/>
              <a:gd name="adj2" fmla="val 62769"/>
              <a:gd name="adj3" fmla="val -96461"/>
              <a:gd name="adj4" fmla="val 9378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鉛直面日射量</a:t>
            </a:r>
            <a:r>
              <a:rPr lang="ja-JP" altLang="en-US" sz="2000" dirty="0">
                <a:solidFill>
                  <a:schemeClr val="tx1"/>
                </a:solidFill>
              </a:rPr>
              <a:t>　</a:t>
            </a:r>
          </a:p>
        </p:txBody>
      </p:sp>
      <p:sp>
        <p:nvSpPr>
          <p:cNvPr id="27" name="線吹き出し 1 (枠付き) 26"/>
          <p:cNvSpPr/>
          <p:nvPr/>
        </p:nvSpPr>
        <p:spPr>
          <a:xfrm>
            <a:off x="3770466" y="4957075"/>
            <a:ext cx="2038577" cy="330835"/>
          </a:xfrm>
          <a:prstGeom prst="borderCallout1">
            <a:avLst>
              <a:gd name="adj1" fmla="val -6260"/>
              <a:gd name="adj2" fmla="val 52049"/>
              <a:gd name="adj3" fmla="val -168902"/>
              <a:gd name="adj4" fmla="val 444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室内入射日射量</a:t>
            </a:r>
            <a:endParaRPr lang="ja-JP" altLang="en-US" sz="2000" dirty="0">
              <a:solidFill>
                <a:schemeClr val="tx1"/>
              </a:solidFill>
            </a:endParaRPr>
          </a:p>
        </p:txBody>
      </p:sp>
      <p:sp>
        <p:nvSpPr>
          <p:cNvPr id="28" name="線吹き出し 1 (枠付き) 27"/>
          <p:cNvSpPr/>
          <p:nvPr/>
        </p:nvSpPr>
        <p:spPr>
          <a:xfrm>
            <a:off x="4646842" y="2862411"/>
            <a:ext cx="2826805" cy="330835"/>
          </a:xfrm>
          <a:prstGeom prst="borderCallout1">
            <a:avLst>
              <a:gd name="adj1" fmla="val 105725"/>
              <a:gd name="adj2" fmla="val 47366"/>
              <a:gd name="adj3" fmla="val 350325"/>
              <a:gd name="adj4" fmla="val 402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ブラインド</a:t>
            </a:r>
            <a:r>
              <a:rPr lang="ja-JP" altLang="en-US" sz="2000" dirty="0" smtClean="0">
                <a:solidFill>
                  <a:schemeClr val="tx1"/>
                </a:solidFill>
              </a:rPr>
              <a:t>面</a:t>
            </a:r>
            <a:r>
              <a:rPr lang="ja-JP" altLang="en-US" sz="2000" dirty="0">
                <a:solidFill>
                  <a:schemeClr val="tx1"/>
                </a:solidFill>
              </a:rPr>
              <a:t>反射</a:t>
            </a:r>
            <a:r>
              <a:rPr lang="ja-JP" altLang="en-US" sz="2000" dirty="0" smtClean="0">
                <a:solidFill>
                  <a:schemeClr val="tx1"/>
                </a:solidFill>
              </a:rPr>
              <a:t>日射量</a:t>
            </a:r>
            <a:endParaRPr lang="ja-JP" altLang="en-US" sz="2000" dirty="0">
              <a:solidFill>
                <a:schemeClr val="tx1"/>
              </a:solidFill>
            </a:endParaRPr>
          </a:p>
        </p:txBody>
      </p:sp>
      <p:sp>
        <p:nvSpPr>
          <p:cNvPr id="2" name="テキスト ボックス 1"/>
          <p:cNvSpPr txBox="1"/>
          <p:nvPr/>
        </p:nvSpPr>
        <p:spPr>
          <a:xfrm>
            <a:off x="2227261" y="3991365"/>
            <a:ext cx="576064" cy="523220"/>
          </a:xfrm>
          <a:prstGeom prst="rect">
            <a:avLst/>
          </a:prstGeom>
          <a:noFill/>
          <a:ln>
            <a:noFill/>
          </a:ln>
        </p:spPr>
        <p:txBody>
          <a:bodyPr wrap="square" rtlCol="0">
            <a:spAutoFit/>
          </a:bodyPr>
          <a:lstStyle/>
          <a:p>
            <a:r>
              <a:rPr kumimoji="1" lang="en-US" altLang="ja-JP" sz="2800" b="1" dirty="0" smtClean="0"/>
              <a:t>S1</a:t>
            </a:r>
            <a:endParaRPr kumimoji="1" lang="ja-JP" altLang="en-US" sz="2800" b="1" dirty="0"/>
          </a:p>
        </p:txBody>
      </p:sp>
      <p:sp>
        <p:nvSpPr>
          <p:cNvPr id="29" name="テキスト ボックス 28"/>
          <p:cNvSpPr txBox="1"/>
          <p:nvPr/>
        </p:nvSpPr>
        <p:spPr>
          <a:xfrm>
            <a:off x="3308295" y="3991365"/>
            <a:ext cx="576064" cy="523220"/>
          </a:xfrm>
          <a:prstGeom prst="rect">
            <a:avLst/>
          </a:prstGeom>
          <a:noFill/>
          <a:ln>
            <a:noFill/>
          </a:ln>
        </p:spPr>
        <p:txBody>
          <a:bodyPr wrap="square" rtlCol="0">
            <a:spAutoFit/>
          </a:bodyPr>
          <a:lstStyle/>
          <a:p>
            <a:r>
              <a:rPr kumimoji="1" lang="en-US" altLang="ja-JP" sz="2800" b="1" dirty="0" smtClean="0"/>
              <a:t>S2</a:t>
            </a:r>
            <a:endParaRPr kumimoji="1" lang="ja-JP" altLang="en-US" sz="2800" b="1" dirty="0"/>
          </a:p>
        </p:txBody>
      </p:sp>
      <p:sp>
        <p:nvSpPr>
          <p:cNvPr id="30" name="テキスト ボックス 29"/>
          <p:cNvSpPr txBox="1"/>
          <p:nvPr/>
        </p:nvSpPr>
        <p:spPr>
          <a:xfrm>
            <a:off x="4442867" y="3991365"/>
            <a:ext cx="576064" cy="523220"/>
          </a:xfrm>
          <a:prstGeom prst="rect">
            <a:avLst/>
          </a:prstGeom>
          <a:noFill/>
          <a:ln>
            <a:noFill/>
          </a:ln>
        </p:spPr>
        <p:txBody>
          <a:bodyPr wrap="square" rtlCol="0">
            <a:spAutoFit/>
          </a:bodyPr>
          <a:lstStyle/>
          <a:p>
            <a:r>
              <a:rPr kumimoji="1" lang="en-US" altLang="ja-JP" sz="2800" b="1" dirty="0" smtClean="0"/>
              <a:t>S3</a:t>
            </a:r>
            <a:endParaRPr kumimoji="1" lang="ja-JP" altLang="en-US" sz="2800" b="1" dirty="0"/>
          </a:p>
        </p:txBody>
      </p:sp>
      <p:sp>
        <p:nvSpPr>
          <p:cNvPr id="31" name="テキスト ボックス 30"/>
          <p:cNvSpPr txBox="1"/>
          <p:nvPr/>
        </p:nvSpPr>
        <p:spPr>
          <a:xfrm>
            <a:off x="5427261" y="3991365"/>
            <a:ext cx="576064" cy="523220"/>
          </a:xfrm>
          <a:prstGeom prst="rect">
            <a:avLst/>
          </a:prstGeom>
          <a:noFill/>
          <a:ln>
            <a:noFill/>
          </a:ln>
        </p:spPr>
        <p:txBody>
          <a:bodyPr wrap="square" rtlCol="0">
            <a:spAutoFit/>
          </a:bodyPr>
          <a:lstStyle/>
          <a:p>
            <a:r>
              <a:rPr kumimoji="1" lang="en-US" altLang="ja-JP" sz="2800" b="1" dirty="0" smtClean="0"/>
              <a:t>S4</a:t>
            </a:r>
            <a:endParaRPr kumimoji="1" lang="ja-JP" altLang="en-US" sz="2800" b="1" dirty="0"/>
          </a:p>
        </p:txBody>
      </p:sp>
      <p:sp>
        <p:nvSpPr>
          <p:cNvPr id="32" name="テキスト ボックス 31"/>
          <p:cNvSpPr txBox="1"/>
          <p:nvPr/>
        </p:nvSpPr>
        <p:spPr>
          <a:xfrm>
            <a:off x="250387" y="1510052"/>
            <a:ext cx="4736453" cy="584775"/>
          </a:xfrm>
          <a:prstGeom prst="rect">
            <a:avLst/>
          </a:prstGeom>
          <a:solidFill>
            <a:schemeClr val="bg1"/>
          </a:solidFill>
          <a:ln w="28575">
            <a:solidFill>
              <a:srgbClr val="FF0000"/>
            </a:solidFill>
          </a:ln>
        </p:spPr>
        <p:txBody>
          <a:bodyPr wrap="square" rtlCol="0">
            <a:spAutoFit/>
          </a:bodyPr>
          <a:lstStyle/>
          <a:p>
            <a:r>
              <a:rPr lang="ja-JP" altLang="en-US" sz="3200" dirty="0"/>
              <a:t>ブラインド</a:t>
            </a:r>
            <a:r>
              <a:rPr lang="ja-JP" altLang="en-US" sz="3200" dirty="0" smtClean="0"/>
              <a:t>の</a:t>
            </a:r>
            <a:r>
              <a:rPr kumimoji="1" lang="ja-JP" altLang="en-US" sz="3200" dirty="0" smtClean="0"/>
              <a:t>反射率</a:t>
            </a:r>
            <a:r>
              <a:rPr lang="ja-JP" altLang="en-US" sz="3200" dirty="0"/>
              <a:t>　</a:t>
            </a:r>
            <a:r>
              <a:rPr lang="en-US" altLang="ja-JP" sz="3200" dirty="0" smtClean="0"/>
              <a:t>S4/S3</a:t>
            </a:r>
            <a:endParaRPr kumimoji="1" lang="en-US" altLang="ja-JP" sz="3200" dirty="0" smtClean="0"/>
          </a:p>
        </p:txBody>
      </p:sp>
      <p:sp>
        <p:nvSpPr>
          <p:cNvPr id="1027" name="テキスト ボックス 1026"/>
          <p:cNvSpPr txBox="1"/>
          <p:nvPr/>
        </p:nvSpPr>
        <p:spPr>
          <a:xfrm>
            <a:off x="250387" y="908720"/>
            <a:ext cx="4728824" cy="584775"/>
          </a:xfrm>
          <a:prstGeom prst="rect">
            <a:avLst/>
          </a:prstGeom>
          <a:solidFill>
            <a:schemeClr val="bg1"/>
          </a:solidFill>
          <a:ln w="28575">
            <a:solidFill>
              <a:srgbClr val="FF0000"/>
            </a:solidFill>
          </a:ln>
        </p:spPr>
        <p:txBody>
          <a:bodyPr wrap="square" rtlCol="0">
            <a:spAutoFit/>
          </a:bodyPr>
          <a:lstStyle/>
          <a:p>
            <a:r>
              <a:rPr lang="ja-JP" altLang="en-US" sz="3200" dirty="0" smtClean="0"/>
              <a:t>窓ガラスの</a:t>
            </a:r>
            <a:r>
              <a:rPr kumimoji="1" lang="ja-JP" altLang="en-US" sz="3200" dirty="0" smtClean="0"/>
              <a:t>反射率</a:t>
            </a:r>
            <a:r>
              <a:rPr lang="ja-JP" altLang="en-US" sz="3200" dirty="0"/>
              <a:t>　</a:t>
            </a:r>
            <a:r>
              <a:rPr lang="ja-JP" altLang="en-US" sz="3200" dirty="0" smtClean="0"/>
              <a:t>  </a:t>
            </a:r>
            <a:r>
              <a:rPr lang="en-US" altLang="ja-JP" sz="3200" dirty="0" smtClean="0"/>
              <a:t>S2/S1</a:t>
            </a:r>
            <a:endParaRPr kumimoji="1" lang="en-US" altLang="ja-JP" sz="3200" dirty="0" smtClean="0"/>
          </a:p>
        </p:txBody>
      </p:sp>
      <p:sp>
        <p:nvSpPr>
          <p:cNvPr id="33" name="弦 32"/>
          <p:cNvSpPr/>
          <p:nvPr/>
        </p:nvSpPr>
        <p:spPr>
          <a:xfrm>
            <a:off x="7178564" y="4908727"/>
            <a:ext cx="245339" cy="254132"/>
          </a:xfrm>
          <a:prstGeom prst="chord">
            <a:avLst>
              <a:gd name="adj1" fmla="val 5670944"/>
              <a:gd name="adj2" fmla="val 16200000"/>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82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32" grpId="0" animBg="1"/>
      <p:bldP spid="10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1" y="3861048"/>
            <a:ext cx="5261364" cy="264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1972"/>
            <a:ext cx="9144000" cy="242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399198" y="3573016"/>
            <a:ext cx="3637298" cy="3046988"/>
          </a:xfrm>
          <a:prstGeom prst="rect">
            <a:avLst/>
          </a:prstGeom>
          <a:noFill/>
        </p:spPr>
        <p:txBody>
          <a:bodyPr wrap="square" rtlCol="0">
            <a:spAutoFit/>
          </a:bodyPr>
          <a:lstStyle/>
          <a:p>
            <a:pPr algn="just"/>
            <a:r>
              <a:rPr kumimoji="1" lang="ja-JP" altLang="en-US" sz="3200" dirty="0" smtClean="0">
                <a:solidFill>
                  <a:schemeClr val="bg1"/>
                </a:solidFill>
              </a:rPr>
              <a:t>日射が安定した時間帯の中から、雲がかかるなどの理由で</a:t>
            </a:r>
            <a:r>
              <a:rPr kumimoji="1" lang="ja-JP" altLang="en-US" sz="3200" dirty="0" smtClean="0">
                <a:solidFill>
                  <a:srgbClr val="FFFF00"/>
                </a:solidFill>
              </a:rPr>
              <a:t>日射量の小さい時間</a:t>
            </a:r>
            <a:r>
              <a:rPr lang="ja-JP" altLang="en-US" sz="3200" dirty="0">
                <a:solidFill>
                  <a:srgbClr val="FFFF00"/>
                </a:solidFill>
              </a:rPr>
              <a:t>帯</a:t>
            </a:r>
            <a:r>
              <a:rPr kumimoji="1" lang="ja-JP" altLang="en-US" sz="3200" dirty="0" smtClean="0">
                <a:solidFill>
                  <a:srgbClr val="FFFF00"/>
                </a:solidFill>
              </a:rPr>
              <a:t>を除いた</a:t>
            </a:r>
            <a:r>
              <a:rPr kumimoji="1" lang="ja-JP" altLang="en-US" sz="3200" dirty="0" smtClean="0">
                <a:solidFill>
                  <a:schemeClr val="bg1"/>
                </a:solidFill>
              </a:rPr>
              <a:t>データを使用した。</a:t>
            </a:r>
            <a:endParaRPr kumimoji="1" lang="ja-JP" altLang="en-US" sz="3200" dirty="0">
              <a:solidFill>
                <a:schemeClr val="bg1"/>
              </a:solidFill>
            </a:endParaRPr>
          </a:p>
        </p:txBody>
      </p:sp>
      <p:sp>
        <p:nvSpPr>
          <p:cNvPr id="2" name="正方形/長方形 1"/>
          <p:cNvSpPr/>
          <p:nvPr/>
        </p:nvSpPr>
        <p:spPr>
          <a:xfrm>
            <a:off x="3535422" y="764704"/>
            <a:ext cx="2620754" cy="1844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3434946" y="2609132"/>
            <a:ext cx="360040" cy="12519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 name="テキスト ボックス 2"/>
          <p:cNvSpPr txBox="1"/>
          <p:nvPr/>
        </p:nvSpPr>
        <p:spPr>
          <a:xfrm>
            <a:off x="111926" y="83418"/>
            <a:ext cx="7366119" cy="584775"/>
          </a:xfrm>
          <a:prstGeom prst="rect">
            <a:avLst/>
          </a:prstGeom>
          <a:noFill/>
        </p:spPr>
        <p:txBody>
          <a:bodyPr wrap="none" rtlCol="0">
            <a:spAutoFit/>
          </a:bodyPr>
          <a:lstStyle/>
          <a:p>
            <a:r>
              <a:rPr lang="ja-JP" altLang="en-US" sz="3200" dirty="0" smtClean="0">
                <a:solidFill>
                  <a:schemeClr val="bg1"/>
                </a:solidFill>
              </a:rPr>
              <a:t>９</a:t>
            </a:r>
            <a:r>
              <a:rPr kumimoji="1" lang="ja-JP" altLang="en-US" sz="3200" dirty="0" smtClean="0">
                <a:solidFill>
                  <a:schemeClr val="bg1"/>
                </a:solidFill>
              </a:rPr>
              <a:t>月</a:t>
            </a:r>
            <a:r>
              <a:rPr lang="ja-JP" altLang="en-US" sz="3200" dirty="0" smtClean="0">
                <a:solidFill>
                  <a:schemeClr val="bg1"/>
                </a:solidFill>
              </a:rPr>
              <a:t>２</a:t>
            </a:r>
            <a:r>
              <a:rPr kumimoji="1" lang="ja-JP" altLang="en-US" sz="3200" dirty="0" smtClean="0">
                <a:solidFill>
                  <a:schemeClr val="bg1"/>
                </a:solidFill>
              </a:rPr>
              <a:t>日（遮熱ガラス・遮蔽物無）の日射量</a:t>
            </a:r>
            <a:endParaRPr kumimoji="1" lang="ja-JP" altLang="en-US" sz="3200" dirty="0">
              <a:solidFill>
                <a:schemeClr val="bg1"/>
              </a:solidFill>
            </a:endParaRPr>
          </a:p>
        </p:txBody>
      </p:sp>
      <p:sp>
        <p:nvSpPr>
          <p:cNvPr id="8" name="正方形/長方形 7"/>
          <p:cNvSpPr/>
          <p:nvPr/>
        </p:nvSpPr>
        <p:spPr>
          <a:xfrm>
            <a:off x="779958" y="3991187"/>
            <a:ext cx="3864049" cy="20001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4278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74" y="4077072"/>
            <a:ext cx="3815039" cy="207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92831" y="-17252"/>
            <a:ext cx="5029355" cy="707886"/>
          </a:xfrm>
          <a:prstGeom prst="rect">
            <a:avLst/>
          </a:prstGeom>
          <a:noFill/>
        </p:spPr>
        <p:txBody>
          <a:bodyPr wrap="square" rtlCol="0">
            <a:spAutoFit/>
          </a:bodyPr>
          <a:lstStyle/>
          <a:p>
            <a:r>
              <a:rPr lang="ja-JP" altLang="en-US" sz="4000" dirty="0" smtClean="0">
                <a:solidFill>
                  <a:srgbClr val="FFFF00"/>
                </a:solidFill>
              </a:rPr>
              <a:t>日射遮蔽性能の比較</a:t>
            </a:r>
            <a:endParaRPr kumimoji="1" lang="ja-JP" altLang="en-US" sz="4000" dirty="0">
              <a:solidFill>
                <a:srgbClr val="FFFF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74" y="1754488"/>
            <a:ext cx="7504392" cy="125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96985" y="589606"/>
            <a:ext cx="6887069" cy="1508105"/>
          </a:xfrm>
          <a:prstGeom prst="rect">
            <a:avLst/>
          </a:prstGeom>
          <a:noFill/>
        </p:spPr>
        <p:txBody>
          <a:bodyPr wrap="square" rtlCol="0">
            <a:spAutoFit/>
          </a:bodyPr>
          <a:lstStyle/>
          <a:p>
            <a:r>
              <a:rPr lang="ja-JP" altLang="en-US" sz="3200" dirty="0">
                <a:solidFill>
                  <a:schemeClr val="bg1"/>
                </a:solidFill>
              </a:rPr>
              <a:t>窓</a:t>
            </a:r>
            <a:r>
              <a:rPr lang="ja-JP" altLang="en-US" sz="3200" dirty="0" smtClean="0">
                <a:solidFill>
                  <a:schemeClr val="bg1"/>
                </a:solidFill>
              </a:rPr>
              <a:t>ガラスの</a:t>
            </a:r>
            <a:r>
              <a:rPr lang="ja-JP" altLang="en-US" sz="3200" dirty="0" smtClean="0">
                <a:solidFill>
                  <a:srgbClr val="FFFF00"/>
                </a:solidFill>
              </a:rPr>
              <a:t>日射遮蔽率</a:t>
            </a:r>
            <a:endParaRPr lang="en-US" altLang="ja-JP" sz="3200" dirty="0" smtClean="0">
              <a:solidFill>
                <a:srgbClr val="FFFF00"/>
              </a:solidFill>
            </a:endParaRPr>
          </a:p>
          <a:p>
            <a:r>
              <a:rPr lang="ja-JP" altLang="en-US" sz="2000" dirty="0" smtClean="0">
                <a:solidFill>
                  <a:schemeClr val="bg1"/>
                </a:solidFill>
              </a:rPr>
              <a:t>（普通ガラスは</a:t>
            </a:r>
            <a:r>
              <a:rPr lang="en-US" altLang="ja-JP" sz="2000" dirty="0" smtClean="0">
                <a:solidFill>
                  <a:schemeClr val="bg1"/>
                </a:solidFill>
              </a:rPr>
              <a:t>15</a:t>
            </a:r>
            <a:r>
              <a:rPr lang="ja-JP" altLang="en-US" sz="2000" dirty="0" smtClean="0">
                <a:solidFill>
                  <a:schemeClr val="bg1"/>
                </a:solidFill>
              </a:rPr>
              <a:t>時～</a:t>
            </a:r>
            <a:r>
              <a:rPr lang="en-US" altLang="ja-JP" sz="2000" dirty="0" smtClean="0">
                <a:solidFill>
                  <a:schemeClr val="bg1"/>
                </a:solidFill>
              </a:rPr>
              <a:t>16</a:t>
            </a:r>
            <a:r>
              <a:rPr lang="ja-JP" altLang="en-US" sz="2000" dirty="0" smtClean="0">
                <a:solidFill>
                  <a:schemeClr val="bg1"/>
                </a:solidFill>
              </a:rPr>
              <a:t>時半のデータを使用）</a:t>
            </a:r>
            <a:endParaRPr lang="en-US" altLang="ja-JP" sz="2000" dirty="0" smtClean="0">
              <a:solidFill>
                <a:schemeClr val="bg1"/>
              </a:solidFill>
            </a:endParaRPr>
          </a:p>
          <a:p>
            <a:r>
              <a:rPr lang="ja-JP" altLang="en-US" sz="2000" dirty="0" smtClean="0">
                <a:solidFill>
                  <a:schemeClr val="bg1"/>
                </a:solidFill>
              </a:rPr>
              <a:t>（遮熱</a:t>
            </a:r>
            <a:r>
              <a:rPr lang="en-US" altLang="ja-JP" sz="2000" dirty="0" smtClean="0">
                <a:solidFill>
                  <a:schemeClr val="bg1"/>
                </a:solidFill>
              </a:rPr>
              <a:t>Low-E</a:t>
            </a:r>
            <a:r>
              <a:rPr lang="ja-JP" altLang="en-US" sz="2000" dirty="0" smtClean="0">
                <a:solidFill>
                  <a:schemeClr val="bg1"/>
                </a:solidFill>
              </a:rPr>
              <a:t>ガラス</a:t>
            </a:r>
            <a:r>
              <a:rPr lang="ja-JP" altLang="en-US" sz="2000" dirty="0">
                <a:solidFill>
                  <a:schemeClr val="bg1"/>
                </a:solidFill>
              </a:rPr>
              <a:t>は</a:t>
            </a:r>
            <a:r>
              <a:rPr lang="en-US" altLang="ja-JP" sz="2000" dirty="0" smtClean="0">
                <a:solidFill>
                  <a:schemeClr val="bg1"/>
                </a:solidFill>
              </a:rPr>
              <a:t>13</a:t>
            </a:r>
            <a:r>
              <a:rPr lang="ja-JP" altLang="en-US" sz="2000" dirty="0" smtClean="0">
                <a:solidFill>
                  <a:schemeClr val="bg1"/>
                </a:solidFill>
              </a:rPr>
              <a:t>時半～</a:t>
            </a:r>
            <a:r>
              <a:rPr lang="en-US" altLang="ja-JP" sz="2000" dirty="0">
                <a:solidFill>
                  <a:schemeClr val="bg1"/>
                </a:solidFill>
              </a:rPr>
              <a:t>16</a:t>
            </a:r>
            <a:r>
              <a:rPr lang="ja-JP" altLang="en-US" sz="2000" dirty="0" smtClean="0">
                <a:solidFill>
                  <a:schemeClr val="bg1"/>
                </a:solidFill>
              </a:rPr>
              <a:t>時の</a:t>
            </a:r>
            <a:r>
              <a:rPr lang="ja-JP" altLang="en-US" sz="2000" dirty="0">
                <a:solidFill>
                  <a:schemeClr val="bg1"/>
                </a:solidFill>
              </a:rPr>
              <a:t>データを使用）</a:t>
            </a:r>
          </a:p>
          <a:p>
            <a:endParaRPr kumimoji="1" lang="ja-JP" altLang="en-US" sz="2000" dirty="0">
              <a:solidFill>
                <a:schemeClr val="bg1"/>
              </a:solidFill>
            </a:endParaRPr>
          </a:p>
        </p:txBody>
      </p:sp>
      <p:sp>
        <p:nvSpPr>
          <p:cNvPr id="8" name="テキスト ボックス 7"/>
          <p:cNvSpPr txBox="1"/>
          <p:nvPr/>
        </p:nvSpPr>
        <p:spPr>
          <a:xfrm>
            <a:off x="4489451" y="3038250"/>
            <a:ext cx="4487175" cy="1815882"/>
          </a:xfrm>
          <a:prstGeom prst="rect">
            <a:avLst/>
          </a:prstGeom>
          <a:noFill/>
        </p:spPr>
        <p:txBody>
          <a:bodyPr wrap="square" rtlCol="0">
            <a:spAutoFit/>
          </a:bodyPr>
          <a:lstStyle/>
          <a:p>
            <a:pPr algn="just"/>
            <a:r>
              <a:rPr kumimoji="1" lang="ja-JP" altLang="en-US" sz="2800" dirty="0" smtClean="0">
                <a:solidFill>
                  <a:schemeClr val="bg1"/>
                </a:solidFill>
              </a:rPr>
              <a:t>遮熱</a:t>
            </a:r>
            <a:r>
              <a:rPr kumimoji="1" lang="en-US" altLang="ja-JP" sz="2800" dirty="0" smtClean="0">
                <a:solidFill>
                  <a:schemeClr val="bg1"/>
                </a:solidFill>
              </a:rPr>
              <a:t>Low-E</a:t>
            </a:r>
            <a:r>
              <a:rPr kumimoji="1" lang="ja-JP" altLang="en-US" sz="2800" dirty="0" smtClean="0">
                <a:solidFill>
                  <a:schemeClr val="bg1"/>
                </a:solidFill>
              </a:rPr>
              <a:t>ガラス</a:t>
            </a:r>
            <a:r>
              <a:rPr lang="ja-JP" altLang="en-US" sz="2800" dirty="0" smtClean="0">
                <a:solidFill>
                  <a:schemeClr val="bg1"/>
                </a:solidFill>
              </a:rPr>
              <a:t>は</a:t>
            </a:r>
            <a:r>
              <a:rPr lang="ja-JP" altLang="en-US" sz="2800" dirty="0" smtClean="0">
                <a:solidFill>
                  <a:srgbClr val="FFFF00"/>
                </a:solidFill>
              </a:rPr>
              <a:t>吸収率が高く</a:t>
            </a:r>
            <a:r>
              <a:rPr lang="ja-JP" altLang="en-US" sz="2800" dirty="0" smtClean="0">
                <a:solidFill>
                  <a:schemeClr val="bg1"/>
                </a:solidFill>
              </a:rPr>
              <a:t>、</a:t>
            </a:r>
            <a:r>
              <a:rPr lang="ja-JP" altLang="en-US" sz="2800" dirty="0" smtClean="0">
                <a:solidFill>
                  <a:srgbClr val="FFFF00"/>
                </a:solidFill>
              </a:rPr>
              <a:t>日射遮蔽率は６６％</a:t>
            </a:r>
            <a:r>
              <a:rPr lang="ja-JP" altLang="en-US" sz="2800" dirty="0" smtClean="0">
                <a:solidFill>
                  <a:schemeClr val="bg1"/>
                </a:solidFill>
              </a:rPr>
              <a:t>と普通ガラスの３倍以上の日射を遮蔽している。</a:t>
            </a:r>
            <a:endParaRPr lang="en-US" altLang="ja-JP" sz="2800" dirty="0" smtClean="0">
              <a:solidFill>
                <a:schemeClr val="bg1"/>
              </a:solidFill>
            </a:endParaRPr>
          </a:p>
        </p:txBody>
      </p:sp>
      <p:sp>
        <p:nvSpPr>
          <p:cNvPr id="11" name="円/楕円 10"/>
          <p:cNvSpPr/>
          <p:nvPr/>
        </p:nvSpPr>
        <p:spPr>
          <a:xfrm>
            <a:off x="6979537" y="2126403"/>
            <a:ext cx="80903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960487" y="2567976"/>
            <a:ext cx="80903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067944" y="2152988"/>
            <a:ext cx="80903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067944" y="2568640"/>
            <a:ext cx="80903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290695" y="5721115"/>
            <a:ext cx="80903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281170" y="5296657"/>
            <a:ext cx="80903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323249" y="4504403"/>
            <a:ext cx="809034" cy="8208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94330" y="3291047"/>
            <a:ext cx="3729326" cy="584775"/>
          </a:xfrm>
          <a:prstGeom prst="rect">
            <a:avLst/>
          </a:prstGeom>
          <a:noFill/>
        </p:spPr>
        <p:txBody>
          <a:bodyPr wrap="square" rtlCol="0">
            <a:spAutoFit/>
          </a:bodyPr>
          <a:lstStyle/>
          <a:p>
            <a:r>
              <a:rPr lang="ja-JP" altLang="en-US" sz="3200" dirty="0" smtClean="0">
                <a:solidFill>
                  <a:schemeClr val="bg1"/>
                </a:solidFill>
              </a:rPr>
              <a:t>ブラインドの</a:t>
            </a:r>
            <a:r>
              <a:rPr lang="ja-JP" altLang="en-US" sz="3200" dirty="0" smtClean="0">
                <a:solidFill>
                  <a:srgbClr val="FFFF00"/>
                </a:solidFill>
              </a:rPr>
              <a:t>反射率</a:t>
            </a:r>
            <a:endParaRPr kumimoji="1" lang="ja-JP" altLang="en-US" sz="3200" dirty="0">
              <a:solidFill>
                <a:srgbClr val="FFFF00"/>
              </a:solidFill>
            </a:endParaRPr>
          </a:p>
        </p:txBody>
      </p:sp>
      <p:sp>
        <p:nvSpPr>
          <p:cNvPr id="20" name="テキスト ボックス 19"/>
          <p:cNvSpPr txBox="1"/>
          <p:nvPr/>
        </p:nvSpPr>
        <p:spPr>
          <a:xfrm>
            <a:off x="4489451" y="4903988"/>
            <a:ext cx="4487175" cy="1815882"/>
          </a:xfrm>
          <a:prstGeom prst="rect">
            <a:avLst/>
          </a:prstGeom>
          <a:noFill/>
        </p:spPr>
        <p:txBody>
          <a:bodyPr wrap="square" rtlCol="0">
            <a:spAutoFit/>
          </a:bodyPr>
          <a:lstStyle/>
          <a:p>
            <a:pPr algn="just"/>
            <a:r>
              <a:rPr lang="ja-JP" altLang="en-US" sz="2800" dirty="0" smtClean="0">
                <a:solidFill>
                  <a:schemeClr val="bg1"/>
                </a:solidFill>
              </a:rPr>
              <a:t>ブラインド</a:t>
            </a:r>
            <a:r>
              <a:rPr lang="ja-JP" altLang="en-US" sz="2800" dirty="0">
                <a:solidFill>
                  <a:schemeClr val="bg1"/>
                </a:solidFill>
              </a:rPr>
              <a:t>の反射率は、アルミ製では</a:t>
            </a:r>
            <a:r>
              <a:rPr lang="ja-JP" altLang="en-US" sz="2800" dirty="0">
                <a:solidFill>
                  <a:srgbClr val="FFFF00"/>
                </a:solidFill>
              </a:rPr>
              <a:t>遮熱性塗料の有無による効果</a:t>
            </a:r>
            <a:r>
              <a:rPr lang="ja-JP" altLang="en-US" sz="2800" dirty="0">
                <a:solidFill>
                  <a:schemeClr val="bg1"/>
                </a:solidFill>
              </a:rPr>
              <a:t>がほとんどなく、</a:t>
            </a:r>
            <a:r>
              <a:rPr lang="ja-JP" altLang="en-US" sz="2800" dirty="0">
                <a:solidFill>
                  <a:srgbClr val="FFFF00"/>
                </a:solidFill>
              </a:rPr>
              <a:t>布製には</a:t>
            </a:r>
            <a:r>
              <a:rPr lang="ja-JP" altLang="en-US" sz="2800" dirty="0" smtClean="0">
                <a:solidFill>
                  <a:srgbClr val="FFFF00"/>
                </a:solidFill>
              </a:rPr>
              <a:t>大きく表れた</a:t>
            </a:r>
            <a:r>
              <a:rPr lang="ja-JP" altLang="en-US" sz="2800" dirty="0" smtClean="0">
                <a:solidFill>
                  <a:schemeClr val="bg1"/>
                </a:solidFill>
              </a:rPr>
              <a:t>。</a:t>
            </a:r>
            <a:endParaRPr lang="en-US" altLang="ja-JP" sz="2800" dirty="0">
              <a:solidFill>
                <a:schemeClr val="bg1"/>
              </a:solidFill>
            </a:endParaRPr>
          </a:p>
        </p:txBody>
      </p:sp>
    </p:spTree>
    <p:extLst>
      <p:ext uri="{BB962C8B-B14F-4D97-AF65-F5344CB8AC3E}">
        <p14:creationId xmlns:p14="http://schemas.microsoft.com/office/powerpoint/2010/main" val="326399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4"/>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5"/>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1" grpId="1" animBg="1"/>
      <p:bldP spid="13" grpId="0" animBg="1"/>
      <p:bldP spid="13" grpId="1" animBg="1"/>
      <p:bldP spid="14" grpId="0" animBg="1"/>
      <p:bldP spid="14" grpId="1" animBg="1"/>
      <p:bldP spid="15" grpId="0" animBg="1"/>
      <p:bldP spid="15" grpId="1" animBg="1"/>
      <p:bldP spid="16" grpId="0" animBg="1"/>
      <p:bldP spid="17" grpId="0" animBg="1"/>
      <p:bldP spid="18"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0030" y="16951"/>
            <a:ext cx="8432409" cy="707886"/>
          </a:xfrm>
          <a:prstGeom prst="rect">
            <a:avLst/>
          </a:prstGeom>
          <a:noFill/>
        </p:spPr>
        <p:txBody>
          <a:bodyPr wrap="square" rtlCol="0">
            <a:spAutoFit/>
          </a:bodyPr>
          <a:lstStyle/>
          <a:p>
            <a:r>
              <a:rPr lang="ja-JP" altLang="en-US" sz="4000" dirty="0" smtClean="0">
                <a:solidFill>
                  <a:srgbClr val="FFFF00"/>
                </a:solidFill>
              </a:rPr>
              <a:t>窓ガラス・ブラインドの表面温度の実測</a:t>
            </a:r>
            <a:endParaRPr kumimoji="1" lang="ja-JP" altLang="en-US" sz="4000" dirty="0">
              <a:solidFill>
                <a:srgbClr val="FFFF00"/>
              </a:solidFill>
            </a:endParaRPr>
          </a:p>
        </p:txBody>
      </p:sp>
      <p:sp>
        <p:nvSpPr>
          <p:cNvPr id="13" name="正方形/長方形 12"/>
          <p:cNvSpPr/>
          <p:nvPr/>
        </p:nvSpPr>
        <p:spPr>
          <a:xfrm>
            <a:off x="0" y="695279"/>
            <a:ext cx="2505386" cy="604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3623944" y="4252461"/>
            <a:ext cx="1800493" cy="646331"/>
          </a:xfrm>
          <a:prstGeom prst="rect">
            <a:avLst/>
          </a:prstGeom>
          <a:solidFill>
            <a:schemeClr val="bg1"/>
          </a:solidFill>
        </p:spPr>
        <p:txBody>
          <a:bodyPr wrap="none" rtlCol="0">
            <a:spAutoFit/>
          </a:bodyPr>
          <a:lstStyle/>
          <a:p>
            <a:r>
              <a:rPr lang="ja-JP" altLang="en-US" dirty="0"/>
              <a:t>窓ガラス</a:t>
            </a:r>
            <a:r>
              <a:rPr kumimoji="1" lang="ja-JP" altLang="en-US" dirty="0" smtClean="0"/>
              <a:t>の</a:t>
            </a:r>
            <a:endParaRPr kumimoji="1" lang="en-US" altLang="ja-JP" dirty="0" smtClean="0"/>
          </a:p>
          <a:p>
            <a:r>
              <a:rPr kumimoji="1" lang="ja-JP" altLang="en-US" dirty="0" smtClean="0"/>
              <a:t>外側表面放射量</a:t>
            </a:r>
            <a:endParaRPr kumimoji="1" lang="ja-JP" alt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70" t="7058"/>
          <a:stretch/>
        </p:blipFill>
        <p:spPr bwMode="auto">
          <a:xfrm>
            <a:off x="782911" y="695279"/>
            <a:ext cx="7926559" cy="604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5561652" y="1393215"/>
            <a:ext cx="466400" cy="534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5284946" y="1377494"/>
            <a:ext cx="0" cy="53409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385450" y="1389557"/>
            <a:ext cx="0" cy="5349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420552" y="1328520"/>
            <a:ext cx="0" cy="54106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25" name="グループ化 5124"/>
          <p:cNvGrpSpPr/>
          <p:nvPr/>
        </p:nvGrpSpPr>
        <p:grpSpPr>
          <a:xfrm>
            <a:off x="6883757" y="3259710"/>
            <a:ext cx="1079384" cy="765976"/>
            <a:chOff x="7247086" y="3282007"/>
            <a:chExt cx="1079384" cy="765976"/>
          </a:xfrm>
        </p:grpSpPr>
        <p:sp>
          <p:nvSpPr>
            <p:cNvPr id="15" name="弦 14"/>
            <p:cNvSpPr/>
            <p:nvPr/>
          </p:nvSpPr>
          <p:spPr>
            <a:xfrm>
              <a:off x="7247086" y="3350937"/>
              <a:ext cx="352727" cy="254132"/>
            </a:xfrm>
            <a:prstGeom prst="chord">
              <a:avLst>
                <a:gd name="adj1" fmla="val 5214051"/>
                <a:gd name="adj2" fmla="val 16200000"/>
              </a:avLst>
            </a:prstGeom>
            <a:solidFill>
              <a:schemeClr val="bg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弦 15"/>
            <p:cNvSpPr/>
            <p:nvPr/>
          </p:nvSpPr>
          <p:spPr>
            <a:xfrm>
              <a:off x="7247086" y="3744877"/>
              <a:ext cx="339853" cy="254132"/>
            </a:xfrm>
            <a:prstGeom prst="chord">
              <a:avLst>
                <a:gd name="adj1" fmla="val 5187753"/>
                <a:gd name="adj2" fmla="val 16200000"/>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386789" y="3282007"/>
              <a:ext cx="939681" cy="369332"/>
            </a:xfrm>
            <a:prstGeom prst="rect">
              <a:avLst/>
            </a:prstGeom>
            <a:noFill/>
          </p:spPr>
          <p:txBody>
            <a:bodyPr wrap="none" rtlCol="0">
              <a:spAutoFit/>
            </a:bodyPr>
            <a:lstStyle/>
            <a:p>
              <a:r>
                <a:rPr lang="en-US" altLang="ja-JP" dirty="0"/>
                <a:t>:</a:t>
              </a:r>
              <a:r>
                <a:rPr kumimoji="1" lang="ja-JP" altLang="en-US" dirty="0" smtClean="0"/>
                <a:t>日射計</a:t>
              </a:r>
              <a:endParaRPr kumimoji="1" lang="ja-JP" altLang="en-US" dirty="0"/>
            </a:p>
          </p:txBody>
        </p:sp>
        <p:sp>
          <p:nvSpPr>
            <p:cNvPr id="18" name="テキスト ボックス 17"/>
            <p:cNvSpPr txBox="1"/>
            <p:nvPr/>
          </p:nvSpPr>
          <p:spPr>
            <a:xfrm>
              <a:off x="7386578" y="3678651"/>
              <a:ext cx="939681" cy="369332"/>
            </a:xfrm>
            <a:prstGeom prst="rect">
              <a:avLst/>
            </a:prstGeom>
            <a:noFill/>
          </p:spPr>
          <p:txBody>
            <a:bodyPr wrap="none" rtlCol="0">
              <a:spAutoFit/>
            </a:bodyPr>
            <a:lstStyle/>
            <a:p>
              <a:r>
                <a:rPr lang="en-US" altLang="ja-JP" dirty="0" smtClean="0"/>
                <a:t>:</a:t>
              </a:r>
              <a:r>
                <a:rPr lang="ja-JP" altLang="en-US" dirty="0" smtClean="0"/>
                <a:t>放射計</a:t>
              </a:r>
              <a:endParaRPr kumimoji="1" lang="ja-JP" altLang="en-US" dirty="0"/>
            </a:p>
          </p:txBody>
        </p:sp>
      </p:grpSp>
      <p:cxnSp>
        <p:nvCxnSpPr>
          <p:cNvPr id="26" name="直線コネクタ 25"/>
          <p:cNvCxnSpPr/>
          <p:nvPr/>
        </p:nvCxnSpPr>
        <p:spPr>
          <a:xfrm>
            <a:off x="2745972" y="1328520"/>
            <a:ext cx="0" cy="54106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テキスト ボックス 18"/>
              <p:cNvSpPr txBox="1"/>
              <p:nvPr/>
            </p:nvSpPr>
            <p:spPr>
              <a:xfrm>
                <a:off x="-11084" y="685329"/>
                <a:ext cx="3168352" cy="707886"/>
              </a:xfrm>
              <a:prstGeom prst="rect">
                <a:avLst/>
              </a:prstGeom>
              <a:solidFill>
                <a:schemeClr val="bg1"/>
              </a:solidFill>
              <a:ln w="28575">
                <a:solidFill>
                  <a:srgbClr val="FF0000"/>
                </a:solidFill>
              </a:ln>
            </p:spPr>
            <p:txBody>
              <a:bodyPr wrap="square" rtlCol="0">
                <a:spAutoFit/>
              </a:bodyPr>
              <a:lstStyle/>
              <a:p>
                <a:pPr algn="ctr"/>
                <a:r>
                  <a:rPr kumimoji="1" lang="en-US" altLang="ja-JP" sz="4000" dirty="0" smtClean="0">
                    <a:solidFill>
                      <a:schemeClr val="tx1"/>
                    </a:solidFill>
                    <a:latin typeface="+mn-ea"/>
                  </a:rPr>
                  <a:t>L=</a:t>
                </a:r>
                <a14:m>
                  <m:oMath xmlns:m="http://schemas.openxmlformats.org/officeDocument/2006/math">
                    <m:r>
                      <a:rPr kumimoji="1" lang="ja-JP" altLang="en-US" sz="4000" i="1" smtClean="0">
                        <a:solidFill>
                          <a:schemeClr val="tx1"/>
                        </a:solidFill>
                        <a:latin typeface="Cambria Math"/>
                      </a:rPr>
                      <m:t>𝜀</m:t>
                    </m:r>
                    <m:r>
                      <a:rPr kumimoji="1" lang="ja-JP" altLang="en-US" sz="4000" i="1" smtClean="0">
                        <a:solidFill>
                          <a:schemeClr val="tx1"/>
                        </a:solidFill>
                        <a:latin typeface="Cambria Math"/>
                      </a:rPr>
                      <m:t>∙</m:t>
                    </m:r>
                    <m:r>
                      <a:rPr kumimoji="1" lang="ja-JP" altLang="en-US" sz="4000" i="1" smtClean="0">
                        <a:solidFill>
                          <a:schemeClr val="tx1"/>
                        </a:solidFill>
                        <a:latin typeface="Cambria Math"/>
                      </a:rPr>
                      <m:t>𝜎</m:t>
                    </m:r>
                    <m:r>
                      <a:rPr kumimoji="1" lang="ja-JP" altLang="en-US" sz="4000" i="1" smtClean="0">
                        <a:solidFill>
                          <a:schemeClr val="tx1"/>
                        </a:solidFill>
                        <a:latin typeface="Cambria Math"/>
                      </a:rPr>
                      <m:t>∙</m:t>
                    </m:r>
                  </m:oMath>
                </a14:m>
                <a:r>
                  <a:rPr kumimoji="1" lang="en-US" altLang="ja-JP" sz="4000" dirty="0" smtClean="0">
                    <a:solidFill>
                      <a:schemeClr val="tx1"/>
                    </a:solidFill>
                    <a:latin typeface="+mn-ea"/>
                  </a:rPr>
                  <a:t>Ts</a:t>
                </a:r>
                <a:r>
                  <a:rPr lang="ja-JP" altLang="en-US" sz="4000" dirty="0">
                    <a:solidFill>
                      <a:schemeClr val="tx1"/>
                    </a:solidFill>
                    <a:latin typeface="+mn-ea"/>
                  </a:rPr>
                  <a:t>⁴</a:t>
                </a:r>
                <a:endParaRPr kumimoji="1" lang="ja-JP" altLang="en-US" sz="4000" dirty="0">
                  <a:solidFill>
                    <a:schemeClr val="tx1"/>
                  </a:solidFill>
                  <a:latin typeface="+mn-ea"/>
                </a:endParaRPr>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11084" y="685329"/>
                <a:ext cx="3168352" cy="707886"/>
              </a:xfrm>
              <a:prstGeom prst="rect">
                <a:avLst/>
              </a:prstGeom>
              <a:blipFill rotWithShape="1">
                <a:blip r:embed="rId3"/>
                <a:stretch>
                  <a:fillRect t="-16393" b="-27869"/>
                </a:stretch>
              </a:blipFill>
              <a:ln w="28575">
                <a:solidFill>
                  <a:srgbClr val="FF0000"/>
                </a:solidFill>
              </a:ln>
            </p:spPr>
            <p:txBody>
              <a:bodyPr/>
              <a:lstStyle/>
              <a:p>
                <a:r>
                  <a:rPr lang="ja-JP" altLang="en-US">
                    <a:noFill/>
                  </a:rPr>
                  <a:t> </a:t>
                </a:r>
              </a:p>
            </p:txBody>
          </p:sp>
        </mc:Fallback>
      </mc:AlternateContent>
      <p:sp>
        <p:nvSpPr>
          <p:cNvPr id="21" name="テキスト ボックス 20"/>
          <p:cNvSpPr txBox="1"/>
          <p:nvPr/>
        </p:nvSpPr>
        <p:spPr>
          <a:xfrm>
            <a:off x="-11084" y="2225622"/>
            <a:ext cx="6242415" cy="830997"/>
          </a:xfrm>
          <a:prstGeom prst="rect">
            <a:avLst/>
          </a:prstGeom>
          <a:solidFill>
            <a:schemeClr val="bg1"/>
          </a:solidFill>
          <a:ln w="28575">
            <a:solidFill>
              <a:srgbClr val="FF0000"/>
            </a:solidFill>
          </a:ln>
        </p:spPr>
        <p:txBody>
          <a:bodyPr wrap="none" rtlCol="0">
            <a:spAutoFit/>
          </a:bodyPr>
          <a:lstStyle/>
          <a:p>
            <a:r>
              <a:rPr kumimoji="1" lang="ja-JP" altLang="en-US" sz="2400" dirty="0" smtClean="0"/>
              <a:t>上記の式を使用、放射率を</a:t>
            </a:r>
            <a:r>
              <a:rPr kumimoji="1" lang="en-US" altLang="ja-JP" sz="2400" dirty="0" smtClean="0"/>
              <a:t>1</a:t>
            </a:r>
            <a:r>
              <a:rPr kumimoji="1" lang="ja-JP" altLang="en-US" sz="2400" dirty="0" smtClean="0"/>
              <a:t>と仮定し</a:t>
            </a:r>
            <a:endParaRPr kumimoji="1" lang="en-US" altLang="ja-JP" sz="2400" dirty="0" smtClean="0"/>
          </a:p>
          <a:p>
            <a:r>
              <a:rPr kumimoji="1" lang="ja-JP" altLang="en-US" sz="2400" dirty="0" smtClean="0"/>
              <a:t>各面の赤外放射量から、表面温度を算出した。</a:t>
            </a:r>
            <a:endParaRPr kumimoji="1" lang="ja-JP" altLang="en-US" sz="2400" dirty="0"/>
          </a:p>
        </p:txBody>
      </p:sp>
      <p:cxnSp>
        <p:nvCxnSpPr>
          <p:cNvPr id="7" name="直線矢印コネクタ 6"/>
          <p:cNvCxnSpPr/>
          <p:nvPr/>
        </p:nvCxnSpPr>
        <p:spPr>
          <a:xfrm flipH="1" flipV="1">
            <a:off x="4572000" y="5035682"/>
            <a:ext cx="712946" cy="3607"/>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5402702" y="5035682"/>
            <a:ext cx="1140974" cy="3607"/>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テキスト ボックス 19"/>
              <p:cNvSpPr txBox="1"/>
              <p:nvPr/>
            </p:nvSpPr>
            <p:spPr>
              <a:xfrm>
                <a:off x="-11084" y="1393215"/>
                <a:ext cx="6783051" cy="832407"/>
              </a:xfrm>
              <a:prstGeom prst="rect">
                <a:avLst/>
              </a:prstGeom>
              <a:solidFill>
                <a:schemeClr val="bg1"/>
              </a:solidFill>
              <a:ln w="28575">
                <a:solidFill>
                  <a:srgbClr val="FF0000"/>
                </a:solidFill>
              </a:ln>
            </p:spPr>
            <p:txBody>
              <a:bodyPr wrap="square" rtlCol="0">
                <a:spAutoFit/>
              </a:bodyPr>
              <a:lstStyle/>
              <a:p>
                <a:r>
                  <a:rPr kumimoji="1" lang="ja-JP" altLang="en-US" sz="2400" dirty="0" smtClean="0">
                    <a:solidFill>
                      <a:schemeClr val="tx1"/>
                    </a:solidFill>
                  </a:rPr>
                  <a:t>Ｌ：放射量（</a:t>
                </a:r>
                <a:r>
                  <a:rPr kumimoji="1" lang="en-US" altLang="ja-JP" sz="2400" dirty="0" smtClean="0">
                    <a:solidFill>
                      <a:schemeClr val="tx1"/>
                    </a:solidFill>
                  </a:rPr>
                  <a:t>W/m²</a:t>
                </a:r>
                <a:r>
                  <a:rPr kumimoji="1" lang="ja-JP" altLang="en-US" sz="2400" dirty="0" smtClean="0">
                    <a:solidFill>
                      <a:schemeClr val="tx1"/>
                    </a:solidFill>
                  </a:rPr>
                  <a:t>）   </a:t>
                </a:r>
                <a:r>
                  <a:rPr kumimoji="1" lang="en-US" altLang="ja-JP" sz="2400" dirty="0" err="1" smtClean="0">
                    <a:solidFill>
                      <a:schemeClr val="tx1"/>
                    </a:solidFill>
                  </a:rPr>
                  <a:t>Ts</a:t>
                </a:r>
                <a:r>
                  <a:rPr kumimoji="1" lang="ja-JP" altLang="en-US" sz="2400" dirty="0" smtClean="0">
                    <a:solidFill>
                      <a:schemeClr val="tx1"/>
                    </a:solidFill>
                  </a:rPr>
                  <a:t>：表面温度（</a:t>
                </a:r>
                <a:r>
                  <a:rPr kumimoji="1" lang="en-US" altLang="ja-JP" sz="2400" dirty="0" smtClean="0">
                    <a:solidFill>
                      <a:schemeClr val="tx1"/>
                    </a:solidFill>
                  </a:rPr>
                  <a:t>K</a:t>
                </a:r>
                <a:r>
                  <a:rPr lang="ja-JP" altLang="en-US" sz="2400" dirty="0" smtClean="0">
                    <a:solidFill>
                      <a:schemeClr val="tx1"/>
                    </a:solidFill>
                  </a:rPr>
                  <a:t>）  𝜀</a:t>
                </a:r>
                <a:r>
                  <a:rPr lang="ja-JP" altLang="en-US" sz="2400" dirty="0">
                    <a:solidFill>
                      <a:schemeClr val="tx1"/>
                    </a:solidFill>
                  </a:rPr>
                  <a:t>：</a:t>
                </a:r>
                <a:r>
                  <a:rPr lang="ja-JP" altLang="en-US" sz="2400" dirty="0" smtClean="0">
                    <a:solidFill>
                      <a:schemeClr val="tx1"/>
                    </a:solidFill>
                  </a:rPr>
                  <a:t>放射率（</a:t>
                </a:r>
                <a:r>
                  <a:rPr lang="en-US" altLang="ja-JP" sz="2400" dirty="0" smtClean="0">
                    <a:solidFill>
                      <a:schemeClr val="tx1"/>
                    </a:solidFill>
                  </a:rPr>
                  <a:t>-</a:t>
                </a:r>
                <a:r>
                  <a:rPr lang="ja-JP" altLang="en-US" sz="2400" dirty="0" smtClean="0">
                    <a:solidFill>
                      <a:schemeClr val="tx1"/>
                    </a:solidFill>
                  </a:rPr>
                  <a:t>）</a:t>
                </a:r>
                <a14:m>
                  <m:oMath xmlns:m="http://schemas.openxmlformats.org/officeDocument/2006/math">
                    <m:r>
                      <a:rPr lang="ja-JP" altLang="en-US" sz="2400" i="1">
                        <a:solidFill>
                          <a:schemeClr val="tx1"/>
                        </a:solidFill>
                        <a:latin typeface="Cambria Math"/>
                      </a:rPr>
                      <m:t>𝜎</m:t>
                    </m:r>
                    <m:r>
                      <a:rPr lang="ja-JP" altLang="en-US" sz="2400" b="0" i="1" smtClean="0">
                        <a:solidFill>
                          <a:schemeClr val="tx1"/>
                        </a:solidFill>
                        <a:latin typeface="Cambria Math"/>
                      </a:rPr>
                      <m:t>：</m:t>
                    </m:r>
                    <m:r>
                      <a:rPr lang="ja-JP" altLang="en-US" sz="2400" i="1">
                        <a:solidFill>
                          <a:schemeClr val="tx1"/>
                        </a:solidFill>
                        <a:latin typeface="Cambria Math"/>
                      </a:rPr>
                      <m:t>シュテファン</m:t>
                    </m:r>
                    <m:r>
                      <a:rPr lang="ja-JP" altLang="en-US" sz="2400" b="0" i="1" smtClean="0">
                        <a:solidFill>
                          <a:schemeClr val="tx1"/>
                        </a:solidFill>
                        <a:latin typeface="Cambria Math"/>
                      </a:rPr>
                      <m:t>・</m:t>
                    </m:r>
                    <m:r>
                      <a:rPr lang="ja-JP" altLang="en-US" sz="2400" i="1">
                        <a:solidFill>
                          <a:schemeClr val="tx1"/>
                        </a:solidFill>
                        <a:latin typeface="Cambria Math"/>
                      </a:rPr>
                      <m:t>ボルツマン係数</m:t>
                    </m:r>
                  </m:oMath>
                </a14:m>
                <a:r>
                  <a:rPr lang="ja-JP" altLang="en-US" sz="2400" dirty="0"/>
                  <a:t>（</a:t>
                </a:r>
                <a:r>
                  <a:rPr lang="en-US" altLang="ja-JP" sz="2400" dirty="0" smtClean="0"/>
                  <a:t>W/m²</a:t>
                </a:r>
                <a:r>
                  <a:rPr lang="en-US" altLang="ja-JP" sz="2400" dirty="0"/>
                  <a:t> K </a:t>
                </a:r>
                <a:r>
                  <a:rPr lang="en-US" altLang="ja-JP" sz="2400" baseline="30000" dirty="0" smtClean="0"/>
                  <a:t>4</a:t>
                </a:r>
                <a:r>
                  <a:rPr lang="ja-JP" altLang="en-US" sz="2400" dirty="0" smtClean="0"/>
                  <a:t>） </a:t>
                </a:r>
                <a:endParaRPr kumimoji="1" lang="ja-JP" altLang="en-US" sz="2400" dirty="0">
                  <a:solidFill>
                    <a:schemeClr val="tx1"/>
                  </a:solidFill>
                </a:endParaRP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11084" y="1393215"/>
                <a:ext cx="6783051" cy="832407"/>
              </a:xfrm>
              <a:prstGeom prst="rect">
                <a:avLst/>
              </a:prstGeom>
              <a:blipFill rotWithShape="1">
                <a:blip r:embed="rId4"/>
                <a:stretch>
                  <a:fillRect l="-1163" t="-7092" b="-14184"/>
                </a:stretch>
              </a:blipFill>
              <a:ln w="28575">
                <a:solidFill>
                  <a:srgbClr val="FF0000"/>
                </a:solidFill>
              </a:ln>
            </p:spPr>
            <p:txBody>
              <a:bodyPr/>
              <a:lstStyle/>
              <a:p>
                <a:r>
                  <a:rPr lang="ja-JP" altLang="en-US">
                    <a:noFill/>
                  </a:rPr>
                  <a:t> </a:t>
                </a:r>
              </a:p>
            </p:txBody>
          </p:sp>
        </mc:Fallback>
      </mc:AlternateContent>
      <p:cxnSp>
        <p:nvCxnSpPr>
          <p:cNvPr id="22" name="直線矢印コネクタ 21"/>
          <p:cNvCxnSpPr/>
          <p:nvPr/>
        </p:nvCxnSpPr>
        <p:spPr>
          <a:xfrm flipH="1" flipV="1">
            <a:off x="2022813" y="5032075"/>
            <a:ext cx="712946" cy="3607"/>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3420552" y="5032076"/>
            <a:ext cx="628490" cy="7213"/>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3" name="四角形吹き出し 5122"/>
          <p:cNvSpPr/>
          <p:nvPr/>
        </p:nvSpPr>
        <p:spPr>
          <a:xfrm>
            <a:off x="2627784" y="3263617"/>
            <a:ext cx="2588114" cy="682903"/>
          </a:xfrm>
          <a:prstGeom prst="wedgeRectCallout">
            <a:avLst>
              <a:gd name="adj1" fmla="val 51268"/>
              <a:gd name="adj2" fmla="val 2031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ブラインドの</a:t>
            </a:r>
            <a:endParaRPr lang="en-US" altLang="ja-JP" sz="2000" b="1" dirty="0">
              <a:solidFill>
                <a:schemeClr val="tx1"/>
              </a:solidFill>
            </a:endParaRPr>
          </a:p>
          <a:p>
            <a:pPr algn="just"/>
            <a:r>
              <a:rPr lang="ja-JP" altLang="en-US" sz="2000" b="1" dirty="0">
                <a:solidFill>
                  <a:schemeClr val="tx1"/>
                </a:solidFill>
              </a:rPr>
              <a:t>外側表面赤外</a:t>
            </a:r>
            <a:r>
              <a:rPr lang="ja-JP" altLang="en-US" sz="2000" b="1" dirty="0" smtClean="0">
                <a:solidFill>
                  <a:schemeClr val="tx1"/>
                </a:solidFill>
              </a:rPr>
              <a:t>放射量</a:t>
            </a:r>
            <a:endParaRPr lang="ja-JP" altLang="en-US" sz="2000" b="1" dirty="0">
              <a:solidFill>
                <a:schemeClr val="tx1"/>
              </a:solidFill>
            </a:endParaRPr>
          </a:p>
        </p:txBody>
      </p:sp>
      <p:sp>
        <p:nvSpPr>
          <p:cNvPr id="30" name="正方形/長方形 29"/>
          <p:cNvSpPr/>
          <p:nvPr/>
        </p:nvSpPr>
        <p:spPr>
          <a:xfrm>
            <a:off x="8650948" y="692429"/>
            <a:ext cx="493052" cy="604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吹き出し 36"/>
          <p:cNvSpPr/>
          <p:nvPr/>
        </p:nvSpPr>
        <p:spPr>
          <a:xfrm>
            <a:off x="6300192" y="5819537"/>
            <a:ext cx="2797621" cy="682903"/>
          </a:xfrm>
          <a:prstGeom prst="wedgeRectCallout">
            <a:avLst>
              <a:gd name="adj1" fmla="val -67949"/>
              <a:gd name="adj2" fmla="val -1548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ブラインドの</a:t>
            </a:r>
            <a:endParaRPr lang="en-US" altLang="ja-JP" sz="2000" b="1" dirty="0">
              <a:solidFill>
                <a:schemeClr val="tx1"/>
              </a:solidFill>
            </a:endParaRPr>
          </a:p>
          <a:p>
            <a:r>
              <a:rPr lang="ja-JP" altLang="en-US" sz="2000" b="1" dirty="0">
                <a:solidFill>
                  <a:schemeClr val="tx1"/>
                </a:solidFill>
              </a:rPr>
              <a:t>室内側表面赤外</a:t>
            </a:r>
            <a:r>
              <a:rPr lang="ja-JP" altLang="en-US" sz="2000" b="1" dirty="0" smtClean="0">
                <a:solidFill>
                  <a:schemeClr val="tx1"/>
                </a:solidFill>
              </a:rPr>
              <a:t>放射量</a:t>
            </a:r>
            <a:endParaRPr lang="ja-JP" altLang="en-US" sz="2000" b="1" dirty="0">
              <a:solidFill>
                <a:schemeClr val="tx1"/>
              </a:solidFill>
            </a:endParaRPr>
          </a:p>
        </p:txBody>
      </p:sp>
      <p:sp>
        <p:nvSpPr>
          <p:cNvPr id="38" name="四角形吹き出し 37"/>
          <p:cNvSpPr/>
          <p:nvPr/>
        </p:nvSpPr>
        <p:spPr>
          <a:xfrm>
            <a:off x="0" y="3264362"/>
            <a:ext cx="2505385" cy="682903"/>
          </a:xfrm>
          <a:prstGeom prst="wedgeRectCallout">
            <a:avLst>
              <a:gd name="adj1" fmla="val 50319"/>
              <a:gd name="adj2" fmla="val 1943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窓ガラス</a:t>
            </a:r>
            <a:r>
              <a:rPr lang="ja-JP" altLang="en-US" sz="2000" b="1" dirty="0" smtClean="0">
                <a:solidFill>
                  <a:schemeClr val="tx1"/>
                </a:solidFill>
              </a:rPr>
              <a:t>の</a:t>
            </a:r>
            <a:endParaRPr lang="en-US" altLang="ja-JP" sz="2000" b="1" dirty="0">
              <a:solidFill>
                <a:schemeClr val="tx1"/>
              </a:solidFill>
            </a:endParaRPr>
          </a:p>
          <a:p>
            <a:pPr algn="just"/>
            <a:r>
              <a:rPr lang="ja-JP" altLang="en-US" sz="2000" b="1" dirty="0">
                <a:solidFill>
                  <a:schemeClr val="tx1"/>
                </a:solidFill>
              </a:rPr>
              <a:t>外側表面赤外</a:t>
            </a:r>
            <a:r>
              <a:rPr lang="ja-JP" altLang="en-US" sz="2000" b="1" dirty="0" smtClean="0">
                <a:solidFill>
                  <a:schemeClr val="tx1"/>
                </a:solidFill>
              </a:rPr>
              <a:t>放射量</a:t>
            </a:r>
            <a:endParaRPr lang="ja-JP" altLang="en-US" sz="2000" b="1" dirty="0">
              <a:solidFill>
                <a:schemeClr val="tx1"/>
              </a:solidFill>
            </a:endParaRPr>
          </a:p>
        </p:txBody>
      </p:sp>
      <p:sp>
        <p:nvSpPr>
          <p:cNvPr id="39" name="四角形吹き出し 38"/>
          <p:cNvSpPr/>
          <p:nvPr/>
        </p:nvSpPr>
        <p:spPr>
          <a:xfrm>
            <a:off x="3461141" y="5819537"/>
            <a:ext cx="2770190" cy="682903"/>
          </a:xfrm>
          <a:prstGeom prst="wedgeRectCallout">
            <a:avLst>
              <a:gd name="adj1" fmla="val -43875"/>
              <a:gd name="adj2" fmla="val -1547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窓ガラスの</a:t>
            </a:r>
            <a:endParaRPr lang="en-US" altLang="ja-JP" sz="2000" b="1" dirty="0">
              <a:solidFill>
                <a:schemeClr val="tx1"/>
              </a:solidFill>
            </a:endParaRPr>
          </a:p>
          <a:p>
            <a:r>
              <a:rPr lang="ja-JP" altLang="en-US" sz="2000" b="1" dirty="0">
                <a:solidFill>
                  <a:schemeClr val="tx1"/>
                </a:solidFill>
              </a:rPr>
              <a:t>室内側表面赤外</a:t>
            </a:r>
            <a:r>
              <a:rPr lang="ja-JP" altLang="en-US" sz="2000" b="1" dirty="0" smtClean="0">
                <a:solidFill>
                  <a:schemeClr val="tx1"/>
                </a:solidFill>
              </a:rPr>
              <a:t>放射量</a:t>
            </a:r>
            <a:endParaRPr lang="ja-JP" altLang="en-US" sz="2000" b="1" dirty="0">
              <a:solidFill>
                <a:schemeClr val="tx1"/>
              </a:solidFill>
            </a:endParaRPr>
          </a:p>
        </p:txBody>
      </p:sp>
      <p:sp>
        <p:nvSpPr>
          <p:cNvPr id="29" name="弦 28"/>
          <p:cNvSpPr/>
          <p:nvPr/>
        </p:nvSpPr>
        <p:spPr>
          <a:xfrm>
            <a:off x="6593798" y="4912223"/>
            <a:ext cx="339853" cy="254132"/>
          </a:xfrm>
          <a:prstGeom prst="chord">
            <a:avLst>
              <a:gd name="adj1" fmla="val 6240252"/>
              <a:gd name="adj2" fmla="val 14799588"/>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988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14719"/>
            <a:ext cx="8049444" cy="602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楕円 4"/>
          <p:cNvSpPr/>
          <p:nvPr/>
        </p:nvSpPr>
        <p:spPr>
          <a:xfrm>
            <a:off x="4932040" y="1234257"/>
            <a:ext cx="3024336" cy="93610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rot="20542022">
            <a:off x="3591852" y="3585036"/>
            <a:ext cx="4180073" cy="12070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6588224" y="2170361"/>
            <a:ext cx="0" cy="1158648"/>
          </a:xfrm>
          <a:prstGeom prst="straightConnector1">
            <a:avLst/>
          </a:prstGeom>
          <a:ln w="571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四角形吹き出し 7"/>
          <p:cNvSpPr/>
          <p:nvPr/>
        </p:nvSpPr>
        <p:spPr>
          <a:xfrm>
            <a:off x="1588295" y="2342465"/>
            <a:ext cx="2875186" cy="1758665"/>
          </a:xfrm>
          <a:prstGeom prst="wedgeRectCallout">
            <a:avLst>
              <a:gd name="adj1" fmla="val 119914"/>
              <a:gd name="adj2" fmla="val -1868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800" dirty="0">
                <a:solidFill>
                  <a:schemeClr val="tx1"/>
                </a:solidFill>
              </a:rPr>
              <a:t>遮熱</a:t>
            </a:r>
            <a:r>
              <a:rPr lang="en-US" altLang="ja-JP" sz="2800" dirty="0" smtClean="0">
                <a:solidFill>
                  <a:schemeClr val="tx1"/>
                </a:solidFill>
              </a:rPr>
              <a:t>Low-E</a:t>
            </a:r>
            <a:r>
              <a:rPr lang="ja-JP" altLang="en-US" sz="2800" dirty="0" smtClean="0">
                <a:solidFill>
                  <a:schemeClr val="tx1"/>
                </a:solidFill>
              </a:rPr>
              <a:t>ガラスは、</a:t>
            </a:r>
            <a:r>
              <a:rPr lang="ja-JP" altLang="en-US" sz="2800" dirty="0">
                <a:solidFill>
                  <a:schemeClr val="tx1"/>
                </a:solidFill>
              </a:rPr>
              <a:t>普通</a:t>
            </a:r>
            <a:r>
              <a:rPr lang="ja-JP" altLang="en-US" sz="2800" dirty="0" smtClean="0">
                <a:solidFill>
                  <a:schemeClr val="tx1"/>
                </a:solidFill>
              </a:rPr>
              <a:t>ガラスに比べ、表面温度</a:t>
            </a:r>
            <a:r>
              <a:rPr lang="ja-JP" altLang="en-US" sz="2800" dirty="0">
                <a:solidFill>
                  <a:schemeClr val="tx1"/>
                </a:solidFill>
              </a:rPr>
              <a:t>が高く</a:t>
            </a:r>
            <a:r>
              <a:rPr lang="ja-JP" altLang="en-US" sz="2800" dirty="0" smtClean="0">
                <a:solidFill>
                  <a:schemeClr val="tx1"/>
                </a:solidFill>
              </a:rPr>
              <a:t>なる。</a:t>
            </a:r>
            <a:endParaRPr lang="ja-JP" altLang="en-US" sz="2800" dirty="0">
              <a:solidFill>
                <a:schemeClr val="tx1"/>
              </a:solidFill>
            </a:endParaRPr>
          </a:p>
        </p:txBody>
      </p:sp>
      <p:sp>
        <p:nvSpPr>
          <p:cNvPr id="11" name="テキスト ボックス 10"/>
          <p:cNvSpPr txBox="1"/>
          <p:nvPr/>
        </p:nvSpPr>
        <p:spPr>
          <a:xfrm>
            <a:off x="107504" y="0"/>
            <a:ext cx="5472608" cy="707886"/>
          </a:xfrm>
          <a:prstGeom prst="rect">
            <a:avLst/>
          </a:prstGeom>
          <a:noFill/>
        </p:spPr>
        <p:txBody>
          <a:bodyPr wrap="square" rtlCol="0">
            <a:spAutoFit/>
          </a:bodyPr>
          <a:lstStyle/>
          <a:p>
            <a:r>
              <a:rPr kumimoji="1" lang="ja-JP" altLang="en-US" sz="4000" dirty="0" smtClean="0">
                <a:solidFill>
                  <a:srgbClr val="FFFF00"/>
                </a:solidFill>
              </a:rPr>
              <a:t>遮熱</a:t>
            </a:r>
            <a:r>
              <a:rPr kumimoji="1" lang="en-US" altLang="ja-JP" sz="4000" dirty="0" smtClean="0">
                <a:solidFill>
                  <a:srgbClr val="FFFF00"/>
                </a:solidFill>
              </a:rPr>
              <a:t>Low-E</a:t>
            </a:r>
            <a:r>
              <a:rPr kumimoji="1" lang="ja-JP" altLang="en-US" sz="4000" dirty="0" smtClean="0">
                <a:solidFill>
                  <a:srgbClr val="FFFF00"/>
                </a:solidFill>
              </a:rPr>
              <a:t>ガラスの特性</a:t>
            </a:r>
            <a:endParaRPr kumimoji="1" lang="ja-JP" altLang="en-US" sz="4000" dirty="0">
              <a:solidFill>
                <a:srgbClr val="FFFF00"/>
              </a:solidFill>
            </a:endParaRPr>
          </a:p>
        </p:txBody>
      </p:sp>
    </p:spTree>
    <p:extLst>
      <p:ext uri="{BB962C8B-B14F-4D97-AF65-F5344CB8AC3E}">
        <p14:creationId xmlns:p14="http://schemas.microsoft.com/office/powerpoint/2010/main" val="3905153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438" y="14321"/>
            <a:ext cx="6832652" cy="646331"/>
          </a:xfrm>
          <a:prstGeom prst="rect">
            <a:avLst/>
          </a:prstGeom>
          <a:noFill/>
        </p:spPr>
        <p:txBody>
          <a:bodyPr wrap="square" rtlCol="0">
            <a:spAutoFit/>
          </a:bodyPr>
          <a:lstStyle/>
          <a:p>
            <a:r>
              <a:rPr lang="ja-JP" altLang="en-US" sz="3600" dirty="0">
                <a:solidFill>
                  <a:srgbClr val="FFFF00"/>
                </a:solidFill>
              </a:rPr>
              <a:t>ブラインド</a:t>
            </a:r>
            <a:r>
              <a:rPr lang="ja-JP" altLang="en-US" sz="3600" dirty="0" smtClean="0">
                <a:solidFill>
                  <a:srgbClr val="FFFF00"/>
                </a:solidFill>
              </a:rPr>
              <a:t>の表面温度　アルミ製</a:t>
            </a:r>
            <a:endParaRPr kumimoji="1" lang="ja-JP" altLang="en-US" sz="3600" dirty="0">
              <a:solidFill>
                <a:srgbClr val="FFFF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83088"/>
            <a:ext cx="4589820" cy="34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0295" y="783088"/>
            <a:ext cx="4589111" cy="34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39552" y="887140"/>
            <a:ext cx="902811" cy="523220"/>
          </a:xfrm>
          <a:prstGeom prst="rect">
            <a:avLst/>
          </a:prstGeom>
          <a:noFill/>
        </p:spPr>
        <p:txBody>
          <a:bodyPr wrap="none" rtlCol="0">
            <a:spAutoFit/>
          </a:bodyPr>
          <a:lstStyle/>
          <a:p>
            <a:r>
              <a:rPr kumimoji="1" lang="ja-JP" altLang="en-US" sz="2800" dirty="0" smtClean="0"/>
              <a:t>外側</a:t>
            </a:r>
            <a:endParaRPr kumimoji="1" lang="ja-JP" altLang="en-US" sz="2800" dirty="0"/>
          </a:p>
        </p:txBody>
      </p:sp>
      <p:sp>
        <p:nvSpPr>
          <p:cNvPr id="12" name="テキスト ボックス 11"/>
          <p:cNvSpPr txBox="1"/>
          <p:nvPr/>
        </p:nvSpPr>
        <p:spPr>
          <a:xfrm>
            <a:off x="5148064" y="887240"/>
            <a:ext cx="1261884" cy="523220"/>
          </a:xfrm>
          <a:prstGeom prst="rect">
            <a:avLst/>
          </a:prstGeom>
          <a:noFill/>
        </p:spPr>
        <p:txBody>
          <a:bodyPr wrap="none" rtlCol="0">
            <a:spAutoFit/>
          </a:bodyPr>
          <a:lstStyle/>
          <a:p>
            <a:r>
              <a:rPr lang="ja-JP" altLang="en-US" sz="2800" dirty="0"/>
              <a:t>室内側</a:t>
            </a:r>
            <a:endParaRPr kumimoji="1" lang="ja-JP" altLang="en-US" sz="2800" dirty="0"/>
          </a:p>
        </p:txBody>
      </p:sp>
      <p:sp>
        <p:nvSpPr>
          <p:cNvPr id="2" name="円/楕円 1"/>
          <p:cNvSpPr/>
          <p:nvPr/>
        </p:nvSpPr>
        <p:spPr>
          <a:xfrm rot="21244225">
            <a:off x="797736" y="1326519"/>
            <a:ext cx="2483181" cy="10008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rot="21244225">
            <a:off x="751358" y="1610955"/>
            <a:ext cx="3333423" cy="10347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rot="21298584">
            <a:off x="5409902" y="1714359"/>
            <a:ext cx="2474640" cy="10338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rot="21244225">
            <a:off x="5404875" y="2210806"/>
            <a:ext cx="3034729" cy="84413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左カーブ矢印 5"/>
          <p:cNvSpPr/>
          <p:nvPr/>
        </p:nvSpPr>
        <p:spPr>
          <a:xfrm rot="17822201">
            <a:off x="3408811" y="959328"/>
            <a:ext cx="432048" cy="902264"/>
          </a:xfrm>
          <a:prstGeom prst="curvedLeftArrow">
            <a:avLst>
              <a:gd name="adj1" fmla="val 25000"/>
              <a:gd name="adj2" fmla="val 46196"/>
              <a:gd name="adj3" fmla="val 3067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左カーブ矢印 19"/>
          <p:cNvSpPr/>
          <p:nvPr/>
        </p:nvSpPr>
        <p:spPr>
          <a:xfrm rot="18656419">
            <a:off x="8109112" y="1627567"/>
            <a:ext cx="432048" cy="770492"/>
          </a:xfrm>
          <a:prstGeom prst="curvedLeftArrow">
            <a:avLst>
              <a:gd name="adj1" fmla="val 25000"/>
              <a:gd name="adj2" fmla="val 46196"/>
              <a:gd name="adj3" fmla="val 3067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四角形吹き出し 7"/>
          <p:cNvSpPr/>
          <p:nvPr/>
        </p:nvSpPr>
        <p:spPr>
          <a:xfrm>
            <a:off x="811014" y="2730157"/>
            <a:ext cx="1266310" cy="461239"/>
          </a:xfrm>
          <a:prstGeom prst="wedgeRectCallout">
            <a:avLst>
              <a:gd name="adj1" fmla="val 55576"/>
              <a:gd name="adj2" fmla="val -1295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塗料有</a:t>
            </a:r>
            <a:r>
              <a:rPr lang="ja-JP" altLang="en-US" dirty="0">
                <a:solidFill>
                  <a:schemeClr val="tx1"/>
                </a:solidFill>
              </a:rPr>
              <a:t>▲</a:t>
            </a:r>
            <a:endParaRPr kumimoji="1" lang="ja-JP" altLang="en-US" dirty="0">
              <a:solidFill>
                <a:schemeClr val="tx1"/>
              </a:solidFill>
            </a:endParaRPr>
          </a:p>
        </p:txBody>
      </p:sp>
      <p:sp>
        <p:nvSpPr>
          <p:cNvPr id="21" name="四角形吹き出し 20"/>
          <p:cNvSpPr/>
          <p:nvPr/>
        </p:nvSpPr>
        <p:spPr>
          <a:xfrm>
            <a:off x="1907704" y="837875"/>
            <a:ext cx="1224136" cy="461239"/>
          </a:xfrm>
          <a:prstGeom prst="wedgeRectCallout">
            <a:avLst>
              <a:gd name="adj1" fmla="val -36483"/>
              <a:gd name="adj2" fmla="val 11619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塗料無</a:t>
            </a:r>
            <a:r>
              <a:rPr lang="ja-JP" altLang="en-US" dirty="0">
                <a:solidFill>
                  <a:schemeClr val="tx1"/>
                </a:solidFill>
              </a:rPr>
              <a:t>△</a:t>
            </a:r>
            <a:endParaRPr kumimoji="1" lang="ja-JP" altLang="en-US" dirty="0">
              <a:solidFill>
                <a:schemeClr val="tx1"/>
              </a:solidFill>
            </a:endParaRPr>
          </a:p>
        </p:txBody>
      </p:sp>
      <p:sp>
        <p:nvSpPr>
          <p:cNvPr id="22" name="四角形吹き出し 21"/>
          <p:cNvSpPr/>
          <p:nvPr/>
        </p:nvSpPr>
        <p:spPr>
          <a:xfrm>
            <a:off x="6849090" y="1179740"/>
            <a:ext cx="1251302" cy="461239"/>
          </a:xfrm>
          <a:prstGeom prst="wedgeRectCallout">
            <a:avLst>
              <a:gd name="adj1" fmla="val -36483"/>
              <a:gd name="adj2" fmla="val 11619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a:t>
            </a:r>
            <a:r>
              <a:rPr lang="ja-JP" altLang="en-US" sz="2000" dirty="0" smtClean="0">
                <a:solidFill>
                  <a:schemeClr val="tx1"/>
                </a:solidFill>
              </a:rPr>
              <a:t>無</a:t>
            </a:r>
            <a:r>
              <a:rPr lang="ja-JP" altLang="en-US" dirty="0">
                <a:solidFill>
                  <a:schemeClr val="tx1"/>
                </a:solidFill>
              </a:rPr>
              <a:t>△</a:t>
            </a:r>
          </a:p>
        </p:txBody>
      </p:sp>
      <p:sp>
        <p:nvSpPr>
          <p:cNvPr id="23" name="四角形吹き出し 22"/>
          <p:cNvSpPr/>
          <p:nvPr/>
        </p:nvSpPr>
        <p:spPr>
          <a:xfrm>
            <a:off x="5397039" y="3191396"/>
            <a:ext cx="1250183" cy="461239"/>
          </a:xfrm>
          <a:prstGeom prst="wedgeRectCallout">
            <a:avLst>
              <a:gd name="adj1" fmla="val 55576"/>
              <a:gd name="adj2" fmla="val -1295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a:t>
            </a:r>
            <a:r>
              <a:rPr lang="ja-JP" altLang="en-US" sz="2000" dirty="0" smtClean="0">
                <a:solidFill>
                  <a:schemeClr val="tx1"/>
                </a:solidFill>
              </a:rPr>
              <a:t>有</a:t>
            </a:r>
            <a:r>
              <a:rPr lang="ja-JP" altLang="en-US" dirty="0" smtClean="0">
                <a:solidFill>
                  <a:schemeClr val="tx1"/>
                </a:solidFill>
              </a:rPr>
              <a:t>▲</a:t>
            </a:r>
            <a:endParaRPr lang="ja-JP" altLang="en-US" dirty="0">
              <a:solidFill>
                <a:schemeClr val="tx1"/>
              </a:solidFill>
            </a:endParaRPr>
          </a:p>
        </p:txBody>
      </p:sp>
      <p:sp>
        <p:nvSpPr>
          <p:cNvPr id="5" name="正方形/長方形 4"/>
          <p:cNvSpPr/>
          <p:nvPr/>
        </p:nvSpPr>
        <p:spPr>
          <a:xfrm>
            <a:off x="1296753" y="4725144"/>
            <a:ext cx="6550494" cy="1077218"/>
          </a:xfrm>
          <a:prstGeom prst="rect">
            <a:avLst/>
          </a:prstGeom>
        </p:spPr>
        <p:txBody>
          <a:bodyPr wrap="square">
            <a:spAutoFit/>
          </a:bodyPr>
          <a:lstStyle/>
          <a:p>
            <a:pPr algn="just"/>
            <a:r>
              <a:rPr lang="ja-JP" altLang="en-US" sz="3200" dirty="0">
                <a:solidFill>
                  <a:schemeClr val="bg1"/>
                </a:solidFill>
              </a:rPr>
              <a:t>外側、室内側表面温度ともに</a:t>
            </a:r>
            <a:r>
              <a:rPr lang="ja-JP" altLang="en-US" sz="3200" dirty="0">
                <a:solidFill>
                  <a:srgbClr val="FFFF00"/>
                </a:solidFill>
              </a:rPr>
              <a:t>遮熱性塗料の有無</a:t>
            </a:r>
            <a:r>
              <a:rPr lang="ja-JP" altLang="en-US" sz="3200" dirty="0">
                <a:solidFill>
                  <a:schemeClr val="bg1"/>
                </a:solidFill>
              </a:rPr>
              <a:t>による</a:t>
            </a:r>
            <a:r>
              <a:rPr lang="ja-JP" altLang="en-US" sz="3200" dirty="0" smtClean="0">
                <a:solidFill>
                  <a:schemeClr val="bg1"/>
                </a:solidFill>
              </a:rPr>
              <a:t>温度差が表れた。</a:t>
            </a:r>
            <a:endParaRPr lang="en-US" altLang="ja-JP" sz="3200" dirty="0">
              <a:solidFill>
                <a:schemeClr val="bg1"/>
              </a:solidFill>
            </a:endParaRPr>
          </a:p>
        </p:txBody>
      </p:sp>
      <p:sp>
        <p:nvSpPr>
          <p:cNvPr id="19" name="正方形/長方形 18"/>
          <p:cNvSpPr/>
          <p:nvPr/>
        </p:nvSpPr>
        <p:spPr>
          <a:xfrm>
            <a:off x="4499992" y="31573"/>
            <a:ext cx="1800200"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386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4" grpId="0" animBg="1"/>
      <p:bldP spid="6" grpId="0" animBg="1"/>
      <p:bldP spid="20" grpId="0" animBg="1"/>
      <p:bldP spid="8" grpId="0" animBg="1"/>
      <p:bldP spid="21" grpId="0" animBg="1"/>
      <p:bldP spid="22" grpId="0" animBg="1"/>
      <p:bldP spid="2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438" y="14321"/>
            <a:ext cx="5779698" cy="646331"/>
          </a:xfrm>
          <a:prstGeom prst="rect">
            <a:avLst/>
          </a:prstGeom>
          <a:noFill/>
        </p:spPr>
        <p:txBody>
          <a:bodyPr wrap="square" rtlCol="0">
            <a:spAutoFit/>
          </a:bodyPr>
          <a:lstStyle/>
          <a:p>
            <a:r>
              <a:rPr lang="ja-JP" altLang="en-US" sz="3600" dirty="0">
                <a:solidFill>
                  <a:srgbClr val="FFFF00"/>
                </a:solidFill>
              </a:rPr>
              <a:t>ブラインド</a:t>
            </a:r>
            <a:r>
              <a:rPr lang="ja-JP" altLang="en-US" sz="3600" dirty="0" smtClean="0">
                <a:solidFill>
                  <a:srgbClr val="FFFF00"/>
                </a:solidFill>
              </a:rPr>
              <a:t>の表面温度　布製</a:t>
            </a:r>
            <a:endParaRPr kumimoji="1" lang="ja-JP" altLang="en-US" sz="3600" dirty="0">
              <a:solidFill>
                <a:srgbClr val="FFFF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6996" y="764704"/>
            <a:ext cx="4586996" cy="34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4704"/>
            <a:ext cx="4586996" cy="34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516460" y="841648"/>
            <a:ext cx="902811" cy="523220"/>
          </a:xfrm>
          <a:prstGeom prst="rect">
            <a:avLst/>
          </a:prstGeom>
          <a:noFill/>
        </p:spPr>
        <p:txBody>
          <a:bodyPr wrap="none" rtlCol="0">
            <a:spAutoFit/>
          </a:bodyPr>
          <a:lstStyle/>
          <a:p>
            <a:r>
              <a:rPr kumimoji="1" lang="ja-JP" altLang="en-US" sz="2800" dirty="0" smtClean="0"/>
              <a:t>外側</a:t>
            </a:r>
            <a:endParaRPr kumimoji="1" lang="ja-JP" altLang="en-US" sz="2800" dirty="0"/>
          </a:p>
        </p:txBody>
      </p:sp>
      <p:sp>
        <p:nvSpPr>
          <p:cNvPr id="10" name="テキスト ボックス 9"/>
          <p:cNvSpPr txBox="1"/>
          <p:nvPr/>
        </p:nvSpPr>
        <p:spPr>
          <a:xfrm>
            <a:off x="5081109" y="842098"/>
            <a:ext cx="1261884" cy="523220"/>
          </a:xfrm>
          <a:prstGeom prst="rect">
            <a:avLst/>
          </a:prstGeom>
          <a:noFill/>
        </p:spPr>
        <p:txBody>
          <a:bodyPr wrap="none" rtlCol="0">
            <a:spAutoFit/>
          </a:bodyPr>
          <a:lstStyle/>
          <a:p>
            <a:r>
              <a:rPr lang="ja-JP" altLang="en-US" sz="2800" dirty="0"/>
              <a:t>室内側</a:t>
            </a:r>
            <a:endParaRPr kumimoji="1" lang="ja-JP" altLang="en-US" sz="2800" dirty="0"/>
          </a:p>
        </p:txBody>
      </p:sp>
      <p:sp>
        <p:nvSpPr>
          <p:cNvPr id="4" name="円/楕円 3"/>
          <p:cNvSpPr/>
          <p:nvPr/>
        </p:nvSpPr>
        <p:spPr>
          <a:xfrm rot="19902660">
            <a:off x="738960" y="1261336"/>
            <a:ext cx="2986052" cy="102139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rot="19902660">
            <a:off x="825279" y="1723884"/>
            <a:ext cx="2866585" cy="119738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rot="19902660">
            <a:off x="5375855" y="1572360"/>
            <a:ext cx="2944272" cy="97659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rot="20476293">
            <a:off x="5449647" y="2155669"/>
            <a:ext cx="3003996" cy="99812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rot="21429455">
            <a:off x="6443833" y="1176664"/>
            <a:ext cx="1763501" cy="87966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rot="21424217">
            <a:off x="6634358" y="1988199"/>
            <a:ext cx="1617409" cy="88629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403648" y="5589240"/>
            <a:ext cx="184731" cy="369332"/>
          </a:xfrm>
          <a:prstGeom prst="rect">
            <a:avLst/>
          </a:prstGeom>
          <a:noFill/>
        </p:spPr>
        <p:txBody>
          <a:bodyPr wrap="none" rtlCol="0">
            <a:spAutoFit/>
          </a:bodyPr>
          <a:lstStyle/>
          <a:p>
            <a:endParaRPr kumimoji="1" lang="ja-JP" altLang="en-US" dirty="0"/>
          </a:p>
        </p:txBody>
      </p:sp>
      <p:sp>
        <p:nvSpPr>
          <p:cNvPr id="24" name="テキスト ボックス 23"/>
          <p:cNvSpPr txBox="1"/>
          <p:nvPr/>
        </p:nvSpPr>
        <p:spPr>
          <a:xfrm>
            <a:off x="706104" y="5369269"/>
            <a:ext cx="7784544" cy="1384995"/>
          </a:xfrm>
          <a:prstGeom prst="rect">
            <a:avLst/>
          </a:prstGeom>
          <a:noFill/>
        </p:spPr>
        <p:txBody>
          <a:bodyPr wrap="square" rtlCol="0">
            <a:spAutoFit/>
          </a:bodyPr>
          <a:lstStyle/>
          <a:p>
            <a:pPr algn="just"/>
            <a:r>
              <a:rPr lang="ja-JP" altLang="en-US" sz="2800" dirty="0" smtClean="0">
                <a:solidFill>
                  <a:schemeClr val="bg1"/>
                </a:solidFill>
              </a:rPr>
              <a:t>特に、普通ガラス使用時の室内側表面温度は、外側表面温度に比べ、</a:t>
            </a:r>
            <a:r>
              <a:rPr lang="ja-JP" altLang="en-US" sz="2800" dirty="0" smtClean="0">
                <a:solidFill>
                  <a:srgbClr val="FFFF00"/>
                </a:solidFill>
              </a:rPr>
              <a:t>遮熱性塗料の遮熱効果</a:t>
            </a:r>
            <a:r>
              <a:rPr lang="ja-JP" altLang="en-US" sz="2800" dirty="0" smtClean="0">
                <a:solidFill>
                  <a:schemeClr val="bg1"/>
                </a:solidFill>
              </a:rPr>
              <a:t>が大きく表れた。</a:t>
            </a:r>
            <a:endParaRPr kumimoji="1" lang="ja-JP" altLang="en-US" sz="2800" dirty="0">
              <a:solidFill>
                <a:schemeClr val="bg1"/>
              </a:solidFill>
            </a:endParaRPr>
          </a:p>
        </p:txBody>
      </p:sp>
      <p:sp>
        <p:nvSpPr>
          <p:cNvPr id="5" name="左カーブ矢印 4"/>
          <p:cNvSpPr/>
          <p:nvPr/>
        </p:nvSpPr>
        <p:spPr>
          <a:xfrm rot="20478546">
            <a:off x="3624263" y="997691"/>
            <a:ext cx="506932" cy="721040"/>
          </a:xfrm>
          <a:prstGeom prst="curved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左カーブ矢印 16"/>
          <p:cNvSpPr/>
          <p:nvPr/>
        </p:nvSpPr>
        <p:spPr>
          <a:xfrm rot="20478546">
            <a:off x="8350302" y="1231486"/>
            <a:ext cx="506932" cy="959782"/>
          </a:xfrm>
          <a:prstGeom prst="curved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四角形吹き出し 17"/>
          <p:cNvSpPr/>
          <p:nvPr/>
        </p:nvSpPr>
        <p:spPr>
          <a:xfrm>
            <a:off x="1081166" y="3188308"/>
            <a:ext cx="1222451" cy="340724"/>
          </a:xfrm>
          <a:prstGeom prst="wedgeRectCallout">
            <a:avLst>
              <a:gd name="adj1" fmla="val 40173"/>
              <a:gd name="adj2" fmla="val -1748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塗料有</a:t>
            </a:r>
            <a:r>
              <a:rPr kumimoji="1" lang="ja-JP" altLang="en-US" dirty="0" smtClean="0">
                <a:solidFill>
                  <a:schemeClr val="tx1"/>
                </a:solidFill>
              </a:rPr>
              <a:t>●</a:t>
            </a:r>
            <a:endParaRPr kumimoji="1" lang="ja-JP" altLang="en-US" sz="2000" dirty="0">
              <a:solidFill>
                <a:schemeClr val="tx1"/>
              </a:solidFill>
            </a:endParaRPr>
          </a:p>
        </p:txBody>
      </p:sp>
      <p:sp>
        <p:nvSpPr>
          <p:cNvPr id="25" name="四角形吹き出し 24"/>
          <p:cNvSpPr/>
          <p:nvPr/>
        </p:nvSpPr>
        <p:spPr>
          <a:xfrm>
            <a:off x="1403646" y="841648"/>
            <a:ext cx="1208004" cy="400639"/>
          </a:xfrm>
          <a:prstGeom prst="wedgeRectCallout">
            <a:avLst>
              <a:gd name="adj1" fmla="val 41784"/>
              <a:gd name="adj2" fmla="val 849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塗料無</a:t>
            </a:r>
            <a:r>
              <a:rPr kumimoji="1" lang="ja-JP" altLang="en-US" dirty="0" smtClean="0">
                <a:solidFill>
                  <a:schemeClr val="tx1"/>
                </a:solidFill>
              </a:rPr>
              <a:t>○</a:t>
            </a:r>
            <a:endParaRPr kumimoji="1" lang="ja-JP" altLang="en-US" dirty="0">
              <a:solidFill>
                <a:schemeClr val="tx1"/>
              </a:solidFill>
            </a:endParaRPr>
          </a:p>
        </p:txBody>
      </p:sp>
      <p:sp>
        <p:nvSpPr>
          <p:cNvPr id="26" name="四角形吹き出し 25"/>
          <p:cNvSpPr/>
          <p:nvPr/>
        </p:nvSpPr>
        <p:spPr>
          <a:xfrm>
            <a:off x="5652120" y="3428999"/>
            <a:ext cx="1204497" cy="360041"/>
          </a:xfrm>
          <a:prstGeom prst="wedgeRectCallout">
            <a:avLst>
              <a:gd name="adj1" fmla="val 31950"/>
              <a:gd name="adj2" fmla="val -1789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塗料有●</a:t>
            </a:r>
            <a:endParaRPr kumimoji="1" lang="ja-JP" altLang="en-US" sz="2000" dirty="0">
              <a:solidFill>
                <a:schemeClr val="tx1"/>
              </a:solidFill>
            </a:endParaRPr>
          </a:p>
        </p:txBody>
      </p:sp>
      <p:sp>
        <p:nvSpPr>
          <p:cNvPr id="27" name="四角形吹き出し 26"/>
          <p:cNvSpPr/>
          <p:nvPr/>
        </p:nvSpPr>
        <p:spPr>
          <a:xfrm>
            <a:off x="5138628" y="1484784"/>
            <a:ext cx="1204365" cy="407969"/>
          </a:xfrm>
          <a:prstGeom prst="wedgeRectCallout">
            <a:avLst>
              <a:gd name="adj1" fmla="val 62536"/>
              <a:gd name="adj2" fmla="val 1129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塗料無○</a:t>
            </a:r>
            <a:endParaRPr kumimoji="1" lang="ja-JP" altLang="en-US" sz="2000" dirty="0">
              <a:solidFill>
                <a:schemeClr val="tx1"/>
              </a:solidFill>
            </a:endParaRPr>
          </a:p>
        </p:txBody>
      </p:sp>
      <p:cxnSp>
        <p:nvCxnSpPr>
          <p:cNvPr id="9" name="直線矢印コネクタ 8"/>
          <p:cNvCxnSpPr/>
          <p:nvPr/>
        </p:nvCxnSpPr>
        <p:spPr>
          <a:xfrm>
            <a:off x="8120279" y="1792986"/>
            <a:ext cx="0" cy="369257"/>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四角形吹き出し 30"/>
          <p:cNvSpPr/>
          <p:nvPr/>
        </p:nvSpPr>
        <p:spPr>
          <a:xfrm>
            <a:off x="5138628" y="1484784"/>
            <a:ext cx="1213801" cy="391774"/>
          </a:xfrm>
          <a:prstGeom prst="wedgeRectCallout">
            <a:avLst>
              <a:gd name="adj1" fmla="val 108535"/>
              <a:gd name="adj2" fmla="val -357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塗料無</a:t>
            </a:r>
            <a:r>
              <a:rPr lang="ja-JP" altLang="en-US" sz="2000" dirty="0" smtClean="0">
                <a:solidFill>
                  <a:srgbClr val="FF0000"/>
                </a:solidFill>
              </a:rPr>
              <a:t>○</a:t>
            </a:r>
            <a:endParaRPr lang="ja-JP" altLang="en-US" sz="2000" dirty="0">
              <a:solidFill>
                <a:srgbClr val="FF0000"/>
              </a:solidFill>
            </a:endParaRPr>
          </a:p>
        </p:txBody>
      </p:sp>
      <p:sp>
        <p:nvSpPr>
          <p:cNvPr id="32" name="四角形吹き出し 31"/>
          <p:cNvSpPr/>
          <p:nvPr/>
        </p:nvSpPr>
        <p:spPr>
          <a:xfrm>
            <a:off x="5658160" y="3429000"/>
            <a:ext cx="1222334" cy="345784"/>
          </a:xfrm>
          <a:prstGeom prst="wedgeRectCallout">
            <a:avLst>
              <a:gd name="adj1" fmla="val 89993"/>
              <a:gd name="adj2" fmla="val -2802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塗料有</a:t>
            </a:r>
            <a:r>
              <a:rPr kumimoji="1" lang="ja-JP" altLang="en-US" dirty="0" smtClean="0">
                <a:solidFill>
                  <a:srgbClr val="FF0000"/>
                </a:solidFill>
              </a:rPr>
              <a:t>●</a:t>
            </a:r>
            <a:endParaRPr kumimoji="1" lang="ja-JP" altLang="en-US" dirty="0">
              <a:solidFill>
                <a:srgbClr val="FF0000"/>
              </a:solidFill>
            </a:endParaRPr>
          </a:p>
        </p:txBody>
      </p:sp>
      <p:sp>
        <p:nvSpPr>
          <p:cNvPr id="7" name="正方形/長方形 6"/>
          <p:cNvSpPr/>
          <p:nvPr/>
        </p:nvSpPr>
        <p:spPr>
          <a:xfrm>
            <a:off x="706105" y="4381944"/>
            <a:ext cx="7784542" cy="954107"/>
          </a:xfrm>
          <a:prstGeom prst="rect">
            <a:avLst/>
          </a:prstGeom>
        </p:spPr>
        <p:txBody>
          <a:bodyPr wrap="square">
            <a:spAutoFit/>
          </a:bodyPr>
          <a:lstStyle/>
          <a:p>
            <a:pPr algn="just"/>
            <a:r>
              <a:rPr lang="ja-JP" altLang="en-US" sz="2800" dirty="0">
                <a:solidFill>
                  <a:srgbClr val="FFFF00"/>
                </a:solidFill>
              </a:rPr>
              <a:t>遮熱性塗料を塗布</a:t>
            </a:r>
            <a:r>
              <a:rPr lang="ja-JP" altLang="en-US" sz="2800" dirty="0">
                <a:solidFill>
                  <a:schemeClr val="bg1"/>
                </a:solidFill>
              </a:rPr>
              <a:t>することで、ブラインドの</a:t>
            </a:r>
            <a:r>
              <a:rPr lang="ja-JP" altLang="en-US" sz="2800" dirty="0">
                <a:solidFill>
                  <a:srgbClr val="FFFF00"/>
                </a:solidFill>
              </a:rPr>
              <a:t>表面温度</a:t>
            </a:r>
            <a:r>
              <a:rPr lang="ja-JP" altLang="en-US" sz="2800" dirty="0" smtClean="0">
                <a:solidFill>
                  <a:srgbClr val="FFFF00"/>
                </a:solidFill>
              </a:rPr>
              <a:t>が大きく低下</a:t>
            </a:r>
            <a:r>
              <a:rPr lang="ja-JP" altLang="en-US" sz="2800" dirty="0">
                <a:solidFill>
                  <a:srgbClr val="FFFF00"/>
                </a:solidFill>
              </a:rPr>
              <a:t>した</a:t>
            </a:r>
            <a:r>
              <a:rPr lang="ja-JP" altLang="en-US" sz="2800" dirty="0">
                <a:solidFill>
                  <a:schemeClr val="bg1"/>
                </a:solidFill>
              </a:rPr>
              <a:t>。</a:t>
            </a:r>
          </a:p>
        </p:txBody>
      </p:sp>
      <p:sp>
        <p:nvSpPr>
          <p:cNvPr id="30" name="円/楕円 29"/>
          <p:cNvSpPr/>
          <p:nvPr/>
        </p:nvSpPr>
        <p:spPr>
          <a:xfrm rot="20854628">
            <a:off x="2073874" y="1432726"/>
            <a:ext cx="1575980" cy="10294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rot="21116403">
            <a:off x="1928893" y="931536"/>
            <a:ext cx="1701928" cy="7458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吹き出し 34"/>
          <p:cNvSpPr/>
          <p:nvPr/>
        </p:nvSpPr>
        <p:spPr>
          <a:xfrm>
            <a:off x="1403646" y="842098"/>
            <a:ext cx="1224138" cy="400190"/>
          </a:xfrm>
          <a:prstGeom prst="wedgeRectCallout">
            <a:avLst>
              <a:gd name="adj1" fmla="val 70066"/>
              <a:gd name="adj2" fmla="val 344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塗料無</a:t>
            </a:r>
            <a:r>
              <a:rPr kumimoji="1" lang="ja-JP" altLang="en-US" dirty="0" smtClean="0">
                <a:solidFill>
                  <a:srgbClr val="FF0000"/>
                </a:solidFill>
              </a:rPr>
              <a:t>○</a:t>
            </a:r>
            <a:endParaRPr kumimoji="1" lang="ja-JP" altLang="en-US" dirty="0">
              <a:solidFill>
                <a:srgbClr val="FF0000"/>
              </a:solidFill>
            </a:endParaRPr>
          </a:p>
        </p:txBody>
      </p:sp>
      <p:sp>
        <p:nvSpPr>
          <p:cNvPr id="36" name="四角形吹き出し 35"/>
          <p:cNvSpPr/>
          <p:nvPr/>
        </p:nvSpPr>
        <p:spPr>
          <a:xfrm>
            <a:off x="3169162" y="2471215"/>
            <a:ext cx="1239131" cy="312211"/>
          </a:xfrm>
          <a:prstGeom prst="wedgeRectCallout">
            <a:avLst>
              <a:gd name="adj1" fmla="val -73598"/>
              <a:gd name="adj2" fmla="val -14125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塗料有</a:t>
            </a:r>
            <a:r>
              <a:rPr kumimoji="1" lang="ja-JP" altLang="en-US" dirty="0" smtClean="0">
                <a:solidFill>
                  <a:srgbClr val="FF0000"/>
                </a:solidFill>
              </a:rPr>
              <a:t>●</a:t>
            </a:r>
            <a:endParaRPr kumimoji="1" lang="ja-JP" altLang="en-US" dirty="0">
              <a:solidFill>
                <a:srgbClr val="FF0000"/>
              </a:solidFill>
            </a:endParaRPr>
          </a:p>
        </p:txBody>
      </p:sp>
      <p:sp>
        <p:nvSpPr>
          <p:cNvPr id="2" name="正方形/長方形 1"/>
          <p:cNvSpPr/>
          <p:nvPr/>
        </p:nvSpPr>
        <p:spPr>
          <a:xfrm>
            <a:off x="4380223" y="31573"/>
            <a:ext cx="1331641"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3765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7"/>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7"/>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6"/>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8"/>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0"/>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1"/>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9" grpId="0" animBg="1"/>
      <p:bldP spid="19" grpId="1" animBg="1"/>
      <p:bldP spid="20" grpId="0" animBg="1"/>
      <p:bldP spid="20" grpId="1" animBg="1"/>
      <p:bldP spid="21" grpId="0" animBg="1"/>
      <p:bldP spid="21" grpId="1" animBg="1"/>
      <p:bldP spid="22" grpId="0" animBg="1"/>
      <p:bldP spid="23" grpId="0" animBg="1"/>
      <p:bldP spid="24" grpId="0"/>
      <p:bldP spid="5" grpId="0" animBg="1"/>
      <p:bldP spid="5" grpId="1" animBg="1"/>
      <p:bldP spid="17" grpId="0" animBg="1"/>
      <p:bldP spid="17" grpId="1" animBg="1"/>
      <p:bldP spid="18" grpId="0" animBg="1"/>
      <p:bldP spid="18" grpId="1" animBg="1"/>
      <p:bldP spid="25" grpId="0" animBg="1"/>
      <p:bldP spid="25" grpId="1" animBg="1"/>
      <p:bldP spid="26" grpId="0" animBg="1"/>
      <p:bldP spid="26" grpId="1" animBg="1"/>
      <p:bldP spid="27" grpId="0" animBg="1"/>
      <p:bldP spid="27" grpId="1" animBg="1"/>
      <p:bldP spid="31" grpId="0" animBg="1"/>
      <p:bldP spid="32" grpId="0" animBg="1"/>
      <p:bldP spid="7" grpId="0"/>
      <p:bldP spid="30" grpId="0" animBg="1"/>
      <p:bldP spid="33"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58173"/>
            <a:ext cx="4589820" cy="34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00031" y="50287"/>
            <a:ext cx="6264696" cy="707886"/>
          </a:xfrm>
          <a:prstGeom prst="rect">
            <a:avLst/>
          </a:prstGeom>
          <a:noFill/>
        </p:spPr>
        <p:txBody>
          <a:bodyPr wrap="square" rtlCol="0">
            <a:spAutoFit/>
          </a:bodyPr>
          <a:lstStyle/>
          <a:p>
            <a:r>
              <a:rPr lang="ja-JP" altLang="en-US" sz="4000" dirty="0" smtClean="0">
                <a:solidFill>
                  <a:srgbClr val="FFFF00"/>
                </a:solidFill>
              </a:rPr>
              <a:t>室温と外気温の温度差</a:t>
            </a:r>
            <a:endParaRPr kumimoji="1" lang="ja-JP" altLang="en-US" sz="4000" dirty="0">
              <a:solidFill>
                <a:srgbClr val="FFFF00"/>
              </a:solidFill>
            </a:endParaRPr>
          </a:p>
        </p:txBody>
      </p:sp>
      <p:sp>
        <p:nvSpPr>
          <p:cNvPr id="5" name="テキスト ボックス 4"/>
          <p:cNvSpPr txBox="1"/>
          <p:nvPr/>
        </p:nvSpPr>
        <p:spPr>
          <a:xfrm>
            <a:off x="775907" y="4437112"/>
            <a:ext cx="7592187" cy="954107"/>
          </a:xfrm>
          <a:prstGeom prst="rect">
            <a:avLst/>
          </a:prstGeom>
          <a:noFill/>
        </p:spPr>
        <p:txBody>
          <a:bodyPr wrap="square" rtlCol="0">
            <a:spAutoFit/>
          </a:bodyPr>
          <a:lstStyle/>
          <a:p>
            <a:pPr algn="just"/>
            <a:r>
              <a:rPr kumimoji="1" lang="ja-JP" altLang="en-US" sz="2800" dirty="0" smtClean="0">
                <a:solidFill>
                  <a:srgbClr val="FFFF00"/>
                </a:solidFill>
              </a:rPr>
              <a:t>遮熱性塗料を塗布</a:t>
            </a:r>
            <a:r>
              <a:rPr kumimoji="1" lang="ja-JP" altLang="en-US" sz="2800" dirty="0" smtClean="0">
                <a:solidFill>
                  <a:schemeClr val="bg1"/>
                </a:solidFill>
              </a:rPr>
              <a:t>することで、布ブラインドにおいて比較的、明確に</a:t>
            </a:r>
            <a:r>
              <a:rPr kumimoji="1" lang="ja-JP" altLang="en-US" sz="2800" dirty="0" smtClean="0">
                <a:solidFill>
                  <a:srgbClr val="FFFF00"/>
                </a:solidFill>
              </a:rPr>
              <a:t>室温が低下した</a:t>
            </a:r>
            <a:r>
              <a:rPr kumimoji="1" lang="ja-JP" altLang="en-US" sz="2800" dirty="0" smtClean="0">
                <a:solidFill>
                  <a:schemeClr val="bg1"/>
                </a:solidFill>
              </a:rPr>
              <a:t>。</a:t>
            </a:r>
            <a:endParaRPr kumimoji="1" lang="ja-JP" altLang="en-US" sz="2800" dirty="0">
              <a:solidFill>
                <a:schemeClr val="bg1"/>
              </a:solidFill>
            </a:endParaRPr>
          </a:p>
        </p:txBody>
      </p:sp>
      <p:sp>
        <p:nvSpPr>
          <p:cNvPr id="7" name="テキスト ボックス 6"/>
          <p:cNvSpPr txBox="1"/>
          <p:nvPr/>
        </p:nvSpPr>
        <p:spPr>
          <a:xfrm>
            <a:off x="539552" y="804648"/>
            <a:ext cx="1465466" cy="523220"/>
          </a:xfrm>
          <a:prstGeom prst="rect">
            <a:avLst/>
          </a:prstGeom>
          <a:noFill/>
        </p:spPr>
        <p:txBody>
          <a:bodyPr wrap="none" rtlCol="0">
            <a:spAutoFit/>
          </a:bodyPr>
          <a:lstStyle/>
          <a:p>
            <a:r>
              <a:rPr kumimoji="1" lang="ja-JP" altLang="en-US" sz="2800" dirty="0" smtClean="0"/>
              <a:t>アルミ製</a:t>
            </a:r>
            <a:endParaRPr kumimoji="1" lang="ja-JP" altLang="en-US" sz="2800" dirty="0"/>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8543" y="758173"/>
            <a:ext cx="4589820" cy="34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円/楕円 1"/>
          <p:cNvSpPr/>
          <p:nvPr/>
        </p:nvSpPr>
        <p:spPr>
          <a:xfrm rot="19666061">
            <a:off x="5298076" y="1285541"/>
            <a:ext cx="3131138" cy="13074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rot="20237443">
            <a:off x="5434795" y="2114494"/>
            <a:ext cx="2922915" cy="11223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75906" y="5589240"/>
            <a:ext cx="7592188" cy="954107"/>
          </a:xfrm>
          <a:prstGeom prst="rect">
            <a:avLst/>
          </a:prstGeom>
          <a:noFill/>
        </p:spPr>
        <p:txBody>
          <a:bodyPr wrap="square" rtlCol="0">
            <a:spAutoFit/>
          </a:bodyPr>
          <a:lstStyle/>
          <a:p>
            <a:pPr algn="just"/>
            <a:r>
              <a:rPr kumimoji="1" lang="ja-JP" altLang="en-US" sz="2800" dirty="0" smtClean="0">
                <a:solidFill>
                  <a:schemeClr val="bg1"/>
                </a:solidFill>
              </a:rPr>
              <a:t>アルミブラインドにおいては、日射量の小さいときに</a:t>
            </a:r>
            <a:r>
              <a:rPr kumimoji="1" lang="ja-JP" altLang="en-US" sz="2800" dirty="0" smtClean="0">
                <a:solidFill>
                  <a:srgbClr val="FFFF00"/>
                </a:solidFill>
              </a:rPr>
              <a:t>遮熱性塗料の遮熱効果</a:t>
            </a:r>
            <a:r>
              <a:rPr kumimoji="1" lang="ja-JP" altLang="en-US" sz="2800" dirty="0" smtClean="0">
                <a:solidFill>
                  <a:schemeClr val="bg1"/>
                </a:solidFill>
              </a:rPr>
              <a:t>が</a:t>
            </a:r>
            <a:r>
              <a:rPr lang="ja-JP" altLang="en-US" sz="2800" dirty="0">
                <a:solidFill>
                  <a:schemeClr val="bg1"/>
                </a:solidFill>
              </a:rPr>
              <a:t>わずか</a:t>
            </a:r>
            <a:r>
              <a:rPr kumimoji="1" lang="ja-JP" altLang="en-US" sz="2800" dirty="0" smtClean="0">
                <a:solidFill>
                  <a:schemeClr val="bg1"/>
                </a:solidFill>
              </a:rPr>
              <a:t>だが見られる。</a:t>
            </a:r>
            <a:endParaRPr kumimoji="1" lang="ja-JP" altLang="en-US" sz="2800" dirty="0">
              <a:solidFill>
                <a:schemeClr val="bg1"/>
              </a:solidFill>
            </a:endParaRPr>
          </a:p>
        </p:txBody>
      </p:sp>
      <p:sp>
        <p:nvSpPr>
          <p:cNvPr id="8" name="テキスト ボックス 7"/>
          <p:cNvSpPr txBox="1"/>
          <p:nvPr/>
        </p:nvSpPr>
        <p:spPr>
          <a:xfrm>
            <a:off x="5148064" y="818018"/>
            <a:ext cx="902811" cy="523220"/>
          </a:xfrm>
          <a:prstGeom prst="rect">
            <a:avLst/>
          </a:prstGeom>
          <a:noFill/>
        </p:spPr>
        <p:txBody>
          <a:bodyPr wrap="none" rtlCol="0">
            <a:spAutoFit/>
          </a:bodyPr>
          <a:lstStyle/>
          <a:p>
            <a:r>
              <a:rPr kumimoji="1" lang="ja-JP" altLang="en-US" sz="2800" dirty="0" smtClean="0"/>
              <a:t>布製</a:t>
            </a:r>
            <a:endParaRPr kumimoji="1" lang="ja-JP" altLang="en-US" sz="2800" dirty="0"/>
          </a:p>
        </p:txBody>
      </p:sp>
      <p:sp>
        <p:nvSpPr>
          <p:cNvPr id="11" name="円/楕円 10"/>
          <p:cNvSpPr/>
          <p:nvPr/>
        </p:nvSpPr>
        <p:spPr>
          <a:xfrm rot="736287">
            <a:off x="651509" y="1607900"/>
            <a:ext cx="1269663" cy="10340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rot="736287">
            <a:off x="939663" y="2330374"/>
            <a:ext cx="980596" cy="60683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左カーブ矢印 2"/>
          <p:cNvSpPr/>
          <p:nvPr/>
        </p:nvSpPr>
        <p:spPr>
          <a:xfrm rot="21177416">
            <a:off x="8295801" y="1195486"/>
            <a:ext cx="597947" cy="1054354"/>
          </a:xfrm>
          <a:prstGeom prst="curved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右カーブ矢印 5"/>
          <p:cNvSpPr/>
          <p:nvPr/>
        </p:nvSpPr>
        <p:spPr>
          <a:xfrm rot="20227411">
            <a:off x="465329" y="2325274"/>
            <a:ext cx="434085" cy="665255"/>
          </a:xfrm>
          <a:prstGeom prst="curved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四角形吹き出し 16"/>
          <p:cNvSpPr/>
          <p:nvPr/>
        </p:nvSpPr>
        <p:spPr>
          <a:xfrm>
            <a:off x="1970223" y="1327868"/>
            <a:ext cx="1262156" cy="288251"/>
          </a:xfrm>
          <a:prstGeom prst="wedgeRectCallout">
            <a:avLst>
              <a:gd name="adj1" fmla="val -72851"/>
              <a:gd name="adj2" fmla="val 2294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塗料無</a:t>
            </a:r>
            <a:r>
              <a:rPr kumimoji="1" lang="ja-JP" altLang="en-US" dirty="0" smtClean="0">
                <a:solidFill>
                  <a:schemeClr val="tx1"/>
                </a:solidFill>
              </a:rPr>
              <a:t>△</a:t>
            </a:r>
            <a:endParaRPr kumimoji="1" lang="ja-JP" altLang="en-US" sz="1600" dirty="0">
              <a:solidFill>
                <a:schemeClr val="tx1"/>
              </a:solidFill>
            </a:endParaRPr>
          </a:p>
        </p:txBody>
      </p:sp>
      <p:sp>
        <p:nvSpPr>
          <p:cNvPr id="18" name="四角形吹き出し 17"/>
          <p:cNvSpPr/>
          <p:nvPr/>
        </p:nvSpPr>
        <p:spPr>
          <a:xfrm>
            <a:off x="1011652" y="3201979"/>
            <a:ext cx="1184084" cy="256496"/>
          </a:xfrm>
          <a:prstGeom prst="wedgeRectCallout">
            <a:avLst>
              <a:gd name="adj1" fmla="val -14567"/>
              <a:gd name="adj2" fmla="val -2041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塗料有</a:t>
            </a:r>
            <a:r>
              <a:rPr kumimoji="1" lang="ja-JP" altLang="en-US" dirty="0" smtClean="0">
                <a:solidFill>
                  <a:schemeClr val="tx1"/>
                </a:solidFill>
              </a:rPr>
              <a:t>▲</a:t>
            </a:r>
            <a:endParaRPr kumimoji="1" lang="ja-JP" altLang="en-US" dirty="0">
              <a:solidFill>
                <a:schemeClr val="tx1"/>
              </a:solidFill>
            </a:endParaRPr>
          </a:p>
        </p:txBody>
      </p:sp>
      <p:sp>
        <p:nvSpPr>
          <p:cNvPr id="19" name="四角形吹き出し 18"/>
          <p:cNvSpPr/>
          <p:nvPr/>
        </p:nvSpPr>
        <p:spPr>
          <a:xfrm>
            <a:off x="5989431" y="818018"/>
            <a:ext cx="1175055" cy="349836"/>
          </a:xfrm>
          <a:prstGeom prst="wedgeRectCallout">
            <a:avLst>
              <a:gd name="adj1" fmla="val 28465"/>
              <a:gd name="adj2" fmla="val 175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塗料無</a:t>
            </a:r>
            <a:r>
              <a:rPr kumimoji="1" lang="ja-JP" altLang="en-US" dirty="0" smtClean="0">
                <a:solidFill>
                  <a:schemeClr val="tx1"/>
                </a:solidFill>
              </a:rPr>
              <a:t>○</a:t>
            </a:r>
            <a:endParaRPr kumimoji="1" lang="ja-JP" altLang="en-US" dirty="0">
              <a:solidFill>
                <a:schemeClr val="tx1"/>
              </a:solidFill>
            </a:endParaRPr>
          </a:p>
        </p:txBody>
      </p:sp>
      <p:sp>
        <p:nvSpPr>
          <p:cNvPr id="20" name="四角形吹き出し 19"/>
          <p:cNvSpPr/>
          <p:nvPr/>
        </p:nvSpPr>
        <p:spPr>
          <a:xfrm>
            <a:off x="5954927" y="3475727"/>
            <a:ext cx="1209559" cy="299078"/>
          </a:xfrm>
          <a:prstGeom prst="wedgeRectCallout">
            <a:avLst>
              <a:gd name="adj1" fmla="val 11230"/>
              <a:gd name="adj2" fmla="val -1948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塗料有</a:t>
            </a:r>
            <a:r>
              <a:rPr kumimoji="1" lang="ja-JP" altLang="en-US" dirty="0" smtClean="0">
                <a:solidFill>
                  <a:schemeClr val="tx1"/>
                </a:solidFill>
              </a:rPr>
              <a:t>●</a:t>
            </a:r>
            <a:endParaRPr kumimoji="1" lang="ja-JP" altLang="en-US" dirty="0">
              <a:solidFill>
                <a:schemeClr val="tx1"/>
              </a:solidFill>
            </a:endParaRPr>
          </a:p>
        </p:txBody>
      </p:sp>
    </p:spTree>
    <p:extLst>
      <p:ext uri="{BB962C8B-B14F-4D97-AF65-F5344CB8AC3E}">
        <p14:creationId xmlns:p14="http://schemas.microsoft.com/office/powerpoint/2010/main" val="424022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2" grpId="1" animBg="1"/>
      <p:bldP spid="14" grpId="0" animBg="1"/>
      <p:bldP spid="14" grpId="1" animBg="1"/>
      <p:bldP spid="16" grpId="0"/>
      <p:bldP spid="11" grpId="0" animBg="1"/>
      <p:bldP spid="12" grpId="0" animBg="1"/>
      <p:bldP spid="3" grpId="0" animBg="1"/>
      <p:bldP spid="3" grpId="1" animBg="1"/>
      <p:bldP spid="6" grpId="0" animBg="1"/>
      <p:bldP spid="17" grpId="0" animBg="1"/>
      <p:bldP spid="18" grpId="0" animBg="1"/>
      <p:bldP spid="19" grpId="0" animBg="1"/>
      <p:bldP spid="19" grpId="1" animBg="1"/>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0031" y="111541"/>
            <a:ext cx="3967913" cy="707886"/>
          </a:xfrm>
          <a:prstGeom prst="rect">
            <a:avLst/>
          </a:prstGeom>
          <a:noFill/>
        </p:spPr>
        <p:txBody>
          <a:bodyPr wrap="square" rtlCol="0">
            <a:spAutoFit/>
          </a:bodyPr>
          <a:lstStyle/>
          <a:p>
            <a:r>
              <a:rPr lang="ja-JP" altLang="en-US" sz="4000" dirty="0" smtClean="0">
                <a:solidFill>
                  <a:srgbClr val="FFFF00"/>
                </a:solidFill>
              </a:rPr>
              <a:t>ＭＲＴの算出</a:t>
            </a:r>
            <a:endParaRPr kumimoji="1" lang="ja-JP" altLang="en-US" sz="4000" dirty="0">
              <a:solidFill>
                <a:srgbClr val="FFFF00"/>
              </a:solidFill>
            </a:endParaRPr>
          </a:p>
        </p:txBody>
      </p:sp>
      <p:sp>
        <p:nvSpPr>
          <p:cNvPr id="5" name="テキスト ボックス 4"/>
          <p:cNvSpPr txBox="1"/>
          <p:nvPr/>
        </p:nvSpPr>
        <p:spPr>
          <a:xfrm>
            <a:off x="411148" y="980728"/>
            <a:ext cx="4509689" cy="646331"/>
          </a:xfrm>
          <a:prstGeom prst="rect">
            <a:avLst/>
          </a:prstGeom>
          <a:noFill/>
        </p:spPr>
        <p:txBody>
          <a:bodyPr wrap="square" rtlCol="0">
            <a:spAutoFit/>
          </a:bodyPr>
          <a:lstStyle/>
          <a:p>
            <a:r>
              <a:rPr lang="en-US" altLang="ja-JP" sz="3600" dirty="0" smtClean="0">
                <a:solidFill>
                  <a:schemeClr val="bg1"/>
                </a:solidFill>
              </a:rPr>
              <a:t>MRT</a:t>
            </a:r>
            <a:r>
              <a:rPr lang="ja-JP" altLang="en-US" sz="3600" dirty="0" smtClean="0">
                <a:solidFill>
                  <a:schemeClr val="bg1"/>
                </a:solidFill>
              </a:rPr>
              <a:t>とは・</a:t>
            </a:r>
            <a:r>
              <a:rPr lang="ja-JP" altLang="en-US" sz="3600" dirty="0">
                <a:solidFill>
                  <a:schemeClr val="bg1"/>
                </a:solidFill>
              </a:rPr>
              <a:t>・・</a:t>
            </a:r>
            <a:endParaRPr kumimoji="1" lang="ja-JP" altLang="en-US" sz="3600" dirty="0">
              <a:solidFill>
                <a:schemeClr val="bg1"/>
              </a:solidFill>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1108498" y="3501008"/>
                <a:ext cx="6628600" cy="652936"/>
              </a:xfrm>
              <a:prstGeom prst="rect">
                <a:avLst/>
              </a:prstGeom>
              <a:noFill/>
            </p:spPr>
            <p:txBody>
              <a:bodyPr wrap="square" rtlCol="0">
                <a:spAutoFit/>
              </a:bodyPr>
              <a:lstStyle/>
              <a:p>
                <a:r>
                  <a:rPr kumimoji="1" lang="en-US" altLang="ja-JP" sz="3600" dirty="0" smtClean="0">
                    <a:solidFill>
                      <a:schemeClr val="bg1"/>
                    </a:solidFill>
                  </a:rPr>
                  <a:t>MRT</a:t>
                </a:r>
                <a:r>
                  <a:rPr lang="en-US" altLang="ja-JP" sz="3600" dirty="0" smtClean="0">
                    <a:solidFill>
                      <a:schemeClr val="bg1"/>
                    </a:solidFill>
                  </a:rPr>
                  <a:t>=</a:t>
                </a:r>
                <a14:m>
                  <m:oMath xmlns:m="http://schemas.openxmlformats.org/officeDocument/2006/math">
                    <m:r>
                      <a:rPr lang="ja-JP" altLang="en-US" sz="3600" i="1">
                        <a:solidFill>
                          <a:schemeClr val="bg1"/>
                        </a:solidFill>
                        <a:latin typeface="Cambria Math"/>
                      </a:rPr>
                      <m:t>𝜃</m:t>
                    </m:r>
                    <m:r>
                      <a:rPr lang="en-US" altLang="ja-JP" sz="3600" i="1">
                        <a:solidFill>
                          <a:schemeClr val="bg1"/>
                        </a:solidFill>
                        <a:latin typeface="Cambria Math"/>
                      </a:rPr>
                      <m:t>𝑔</m:t>
                    </m:r>
                  </m:oMath>
                </a14:m>
                <a:r>
                  <a:rPr lang="en-US" altLang="ja-JP" sz="3600" dirty="0" smtClean="0">
                    <a:solidFill>
                      <a:schemeClr val="bg1"/>
                    </a:solidFill>
                  </a:rPr>
                  <a:t>+2.35</a:t>
                </a:r>
                <a14:m>
                  <m:oMath xmlns:m="http://schemas.openxmlformats.org/officeDocument/2006/math">
                    <m:rad>
                      <m:radPr>
                        <m:degHide m:val="on"/>
                        <m:ctrlPr>
                          <a:rPr lang="en-US" altLang="ja-JP" sz="3600" i="1" smtClean="0">
                            <a:solidFill>
                              <a:schemeClr val="bg1"/>
                            </a:solidFill>
                            <a:latin typeface="Cambria Math"/>
                          </a:rPr>
                        </m:ctrlPr>
                      </m:radPr>
                      <m:deg/>
                      <m:e>
                        <m:r>
                          <a:rPr lang="en-US" altLang="ja-JP" sz="3600" b="0" i="1" smtClean="0">
                            <a:solidFill>
                              <a:schemeClr val="bg1"/>
                            </a:solidFill>
                            <a:latin typeface="Cambria Math"/>
                          </a:rPr>
                          <m:t>𝑣</m:t>
                        </m:r>
                      </m:e>
                    </m:rad>
                    <m:d>
                      <m:dPr>
                        <m:ctrlPr>
                          <a:rPr lang="en-US" altLang="ja-JP" sz="3600" i="1" smtClean="0">
                            <a:solidFill>
                              <a:schemeClr val="bg1"/>
                            </a:solidFill>
                            <a:latin typeface="Cambria Math"/>
                          </a:rPr>
                        </m:ctrlPr>
                      </m:dPr>
                      <m:e>
                        <m:r>
                          <a:rPr lang="ja-JP" altLang="en-US" sz="3600" i="1" smtClean="0">
                            <a:solidFill>
                              <a:schemeClr val="bg1"/>
                            </a:solidFill>
                            <a:latin typeface="Cambria Math"/>
                          </a:rPr>
                          <m:t>𝜃</m:t>
                        </m:r>
                        <m:r>
                          <a:rPr lang="en-US" altLang="ja-JP" sz="3600" b="0" i="1" smtClean="0">
                            <a:solidFill>
                              <a:schemeClr val="bg1"/>
                            </a:solidFill>
                            <a:latin typeface="Cambria Math"/>
                          </a:rPr>
                          <m:t>𝑔</m:t>
                        </m:r>
                        <m:r>
                          <a:rPr lang="ja-JP" altLang="en-US" sz="3600" i="1" smtClean="0">
                            <a:solidFill>
                              <a:schemeClr val="bg1"/>
                            </a:solidFill>
                            <a:latin typeface="Cambria Math"/>
                          </a:rPr>
                          <m:t>−</m:t>
                        </m:r>
                        <m:r>
                          <a:rPr lang="ja-JP" altLang="en-US" sz="3600" i="1" smtClean="0">
                            <a:solidFill>
                              <a:schemeClr val="bg1"/>
                            </a:solidFill>
                            <a:latin typeface="Cambria Math"/>
                          </a:rPr>
                          <m:t>𝜃</m:t>
                        </m:r>
                      </m:e>
                    </m:d>
                  </m:oMath>
                </a14:m>
                <a:r>
                  <a:rPr lang="ja-JP" altLang="en-US" sz="3600" dirty="0" smtClean="0">
                    <a:solidFill>
                      <a:schemeClr val="bg1"/>
                    </a:solidFill>
                  </a:rPr>
                  <a:t>　（℃）</a:t>
                </a:r>
                <a:endParaRPr lang="en-US" altLang="ja-JP" sz="3600" dirty="0" smtClean="0">
                  <a:solidFill>
                    <a:schemeClr val="bg1"/>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108498" y="3501008"/>
                <a:ext cx="6628600" cy="652936"/>
              </a:xfrm>
              <a:prstGeom prst="rect">
                <a:avLst/>
              </a:prstGeom>
              <a:blipFill rotWithShape="1">
                <a:blip r:embed="rId2"/>
                <a:stretch>
                  <a:fillRect l="-2852" t="-17757" b="-3644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895001" y="4581128"/>
                <a:ext cx="8050218" cy="666849"/>
              </a:xfrm>
              <a:prstGeom prst="rect">
                <a:avLst/>
              </a:prstGeom>
              <a:noFill/>
            </p:spPr>
            <p:txBody>
              <a:bodyPr wrap="square" rtlCol="0">
                <a:spAutoFit/>
              </a:bodyPr>
              <a:lstStyle/>
              <a:p>
                <a14:m>
                  <m:oMath xmlns:m="http://schemas.openxmlformats.org/officeDocument/2006/math">
                    <m:r>
                      <a:rPr kumimoji="1" lang="ja-JP" altLang="en-US" sz="3200" i="1" smtClean="0">
                        <a:solidFill>
                          <a:schemeClr val="bg1"/>
                        </a:solidFill>
                        <a:latin typeface="Cambria Math"/>
                      </a:rPr>
                      <m:t>𝜃</m:t>
                    </m:r>
                    <m:r>
                      <a:rPr kumimoji="1" lang="en-US" altLang="ja-JP" sz="3200" b="0" i="1" smtClean="0">
                        <a:solidFill>
                          <a:schemeClr val="bg1"/>
                        </a:solidFill>
                        <a:latin typeface="Cambria Math"/>
                      </a:rPr>
                      <m:t>𝑔</m:t>
                    </m:r>
                    <m:r>
                      <a:rPr kumimoji="1" lang="ja-JP" altLang="en-US" sz="3200" b="0" i="1" smtClean="0">
                        <a:solidFill>
                          <a:schemeClr val="bg1"/>
                        </a:solidFill>
                        <a:latin typeface="Cambria Math"/>
                      </a:rPr>
                      <m:t>：</m:t>
                    </m:r>
                    <m:r>
                      <a:rPr lang="ja-JP" altLang="en-US" sz="3200" i="1">
                        <a:solidFill>
                          <a:schemeClr val="bg1"/>
                        </a:solidFill>
                        <a:latin typeface="Cambria Math"/>
                      </a:rPr>
                      <m:t>グローブ温度</m:t>
                    </m:r>
                    <m:d>
                      <m:dPr>
                        <m:begChr m:val="（"/>
                        <m:endChr m:val="）"/>
                        <m:ctrlPr>
                          <a:rPr lang="ja-JP" altLang="en-US" sz="3200" b="0" i="1" smtClean="0">
                            <a:solidFill>
                              <a:schemeClr val="bg1"/>
                            </a:solidFill>
                            <a:latin typeface="Cambria Math"/>
                          </a:rPr>
                        </m:ctrlPr>
                      </m:dPr>
                      <m:e>
                        <m:r>
                          <a:rPr lang="ja-JP" altLang="en-US" sz="3200" b="0" i="1" smtClean="0">
                            <a:solidFill>
                              <a:schemeClr val="bg1"/>
                            </a:solidFill>
                            <a:latin typeface="Cambria Math"/>
                          </a:rPr>
                          <m:t>℃</m:t>
                        </m:r>
                      </m:e>
                    </m:d>
                    <m:r>
                      <a:rPr lang="ja-JP" altLang="en-US" sz="3200" b="0" i="1" smtClean="0">
                        <a:solidFill>
                          <a:schemeClr val="bg1"/>
                        </a:solidFill>
                        <a:latin typeface="Cambria Math"/>
                      </a:rPr>
                      <m:t>　　　　</m:t>
                    </m:r>
                    <m:r>
                      <a:rPr lang="en-US" altLang="ja-JP" sz="3200" b="0" i="1" smtClean="0">
                        <a:solidFill>
                          <a:schemeClr val="bg1"/>
                        </a:solidFill>
                        <a:latin typeface="Cambria Math"/>
                      </a:rPr>
                      <m:t>𝑣</m:t>
                    </m:r>
                    <m:r>
                      <a:rPr lang="ja-JP" altLang="en-US" sz="3200" b="0" i="1" smtClean="0">
                        <a:solidFill>
                          <a:schemeClr val="bg1"/>
                        </a:solidFill>
                        <a:latin typeface="Cambria Math"/>
                      </a:rPr>
                      <m:t>：</m:t>
                    </m:r>
                    <m:r>
                      <a:rPr lang="ja-JP" altLang="en-US" sz="3200" i="1" smtClean="0">
                        <a:solidFill>
                          <a:schemeClr val="bg1"/>
                        </a:solidFill>
                        <a:latin typeface="Cambria Math"/>
                      </a:rPr>
                      <m:t>風速</m:t>
                    </m:r>
                  </m:oMath>
                </a14:m>
                <a:r>
                  <a:rPr kumimoji="1" lang="ja-JP" altLang="en-US" sz="3200" dirty="0" smtClean="0">
                    <a:solidFill>
                      <a:schemeClr val="bg1"/>
                    </a:solidFill>
                  </a:rPr>
                  <a:t>（</a:t>
                </a:r>
                <a:r>
                  <a:rPr kumimoji="1" lang="en-US" altLang="ja-JP" sz="3200" dirty="0" smtClean="0">
                    <a:solidFill>
                      <a:schemeClr val="bg1"/>
                    </a:solidFill>
                  </a:rPr>
                  <a:t>m/s</a:t>
                </a:r>
                <a:r>
                  <a:rPr kumimoji="1" lang="ja-JP" altLang="en-US" sz="3200" dirty="0" smtClean="0">
                    <a:solidFill>
                      <a:schemeClr val="bg1"/>
                    </a:solidFill>
                  </a:rPr>
                  <a:t>）</a:t>
                </a:r>
                <a:endParaRPr kumimoji="1" lang="ja-JP" altLang="en-US" sz="3200" dirty="0">
                  <a:solidFill>
                    <a:schemeClr val="bg1"/>
                  </a:solidFill>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895001" y="4581128"/>
                <a:ext cx="8050218" cy="666849"/>
              </a:xfrm>
              <a:prstGeom prst="rect">
                <a:avLst/>
              </a:prstGeom>
              <a:blipFill rotWithShape="1">
                <a:blip r:embed="rId3"/>
                <a:stretch>
                  <a:fillRect t="-5455" b="-290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961770" y="5519251"/>
                <a:ext cx="2592288" cy="5915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3200" i="1" smtClean="0">
                          <a:solidFill>
                            <a:schemeClr val="bg1"/>
                          </a:solidFill>
                          <a:latin typeface="Cambria Math"/>
                        </a:rPr>
                        <m:t>𝜃</m:t>
                      </m:r>
                      <m:r>
                        <a:rPr kumimoji="1" lang="ja-JP" altLang="en-US" sz="3200" b="0" i="1" smtClean="0">
                          <a:solidFill>
                            <a:schemeClr val="bg1"/>
                          </a:solidFill>
                          <a:latin typeface="Cambria Math"/>
                        </a:rPr>
                        <m:t>：</m:t>
                      </m:r>
                      <m:r>
                        <a:rPr lang="ja-JP" altLang="en-US" sz="3200" i="1">
                          <a:solidFill>
                            <a:schemeClr val="bg1"/>
                          </a:solidFill>
                          <a:latin typeface="Cambria Math"/>
                        </a:rPr>
                        <m:t>室温</m:t>
                      </m:r>
                      <m:r>
                        <a:rPr lang="ja-JP" altLang="en-US" sz="3200" b="0" i="1" smtClean="0">
                          <a:solidFill>
                            <a:schemeClr val="bg1"/>
                          </a:solidFill>
                          <a:latin typeface="Cambria Math"/>
                        </a:rPr>
                        <m:t>（</m:t>
                      </m:r>
                      <m:r>
                        <a:rPr lang="ja-JP" altLang="en-US" sz="3200" b="0" i="1" smtClean="0">
                          <a:solidFill>
                            <a:schemeClr val="bg1"/>
                          </a:solidFill>
                          <a:latin typeface="Cambria Math"/>
                        </a:rPr>
                        <m:t>℃</m:t>
                      </m:r>
                      <m:r>
                        <a:rPr lang="ja-JP" altLang="en-US" sz="3200" b="0" i="1" smtClean="0">
                          <a:solidFill>
                            <a:schemeClr val="bg1"/>
                          </a:solidFill>
                          <a:latin typeface="Cambria Math"/>
                        </a:rPr>
                        <m:t>）</m:t>
                      </m:r>
                    </m:oMath>
                  </m:oMathPara>
                </a14:m>
                <a:endParaRPr kumimoji="1" lang="ja-JP" altLang="en-US" sz="3200" dirty="0">
                  <a:solidFill>
                    <a:schemeClr val="bg1"/>
                  </a:solidFill>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961770" y="5519251"/>
                <a:ext cx="2592288" cy="591509"/>
              </a:xfrm>
              <a:prstGeom prst="rect">
                <a:avLst/>
              </a:prstGeom>
              <a:blipFill rotWithShape="1">
                <a:blip r:embed="rId4"/>
                <a:stretch>
                  <a:fillRect/>
                </a:stretch>
              </a:blipFill>
            </p:spPr>
            <p:txBody>
              <a:bodyPr/>
              <a:lstStyle/>
              <a:p>
                <a:r>
                  <a:rPr lang="ja-JP" altLang="en-US">
                    <a:noFill/>
                  </a:rPr>
                  <a:t> </a:t>
                </a:r>
              </a:p>
            </p:txBody>
          </p:sp>
        </mc:Fallback>
      </mc:AlternateContent>
      <p:sp>
        <p:nvSpPr>
          <p:cNvPr id="9" name="テキスト ボックス 8"/>
          <p:cNvSpPr txBox="1"/>
          <p:nvPr/>
        </p:nvSpPr>
        <p:spPr>
          <a:xfrm>
            <a:off x="1115616" y="1688614"/>
            <a:ext cx="6912768" cy="1569660"/>
          </a:xfrm>
          <a:prstGeom prst="rect">
            <a:avLst/>
          </a:prstGeom>
          <a:noFill/>
        </p:spPr>
        <p:txBody>
          <a:bodyPr wrap="square" rtlCol="0">
            <a:spAutoFit/>
          </a:bodyPr>
          <a:lstStyle/>
          <a:p>
            <a:pPr algn="just"/>
            <a:r>
              <a:rPr kumimoji="1" lang="ja-JP" altLang="en-US" sz="3200" dirty="0" smtClean="0">
                <a:solidFill>
                  <a:schemeClr val="bg1"/>
                </a:solidFill>
              </a:rPr>
              <a:t>平均放射温度のことで、周囲の全方向から受ける放射熱を平均化した温度。</a:t>
            </a:r>
            <a:endParaRPr kumimoji="1" lang="en-US" altLang="ja-JP" sz="3200" dirty="0" smtClean="0">
              <a:solidFill>
                <a:schemeClr val="bg1"/>
              </a:solidFill>
            </a:endParaRPr>
          </a:p>
          <a:p>
            <a:pPr algn="just"/>
            <a:r>
              <a:rPr lang="ja-JP" altLang="en-US" sz="3200" dirty="0" smtClean="0">
                <a:solidFill>
                  <a:schemeClr val="bg1"/>
                </a:solidFill>
              </a:rPr>
              <a:t>下記の式で求められる。</a:t>
            </a:r>
            <a:endParaRPr kumimoji="1" lang="ja-JP" altLang="en-US" sz="3200" dirty="0">
              <a:solidFill>
                <a:schemeClr val="bg1"/>
              </a:solidFill>
            </a:endParaRPr>
          </a:p>
        </p:txBody>
      </p:sp>
    </p:spTree>
    <p:extLst>
      <p:ext uri="{BB962C8B-B14F-4D97-AF65-F5344CB8AC3E}">
        <p14:creationId xmlns:p14="http://schemas.microsoft.com/office/powerpoint/2010/main" val="3403848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0313" y="808964"/>
            <a:ext cx="4589111" cy="343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1" y="808964"/>
            <a:ext cx="4589820" cy="34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00031" y="111841"/>
            <a:ext cx="6264696" cy="707886"/>
          </a:xfrm>
          <a:prstGeom prst="rect">
            <a:avLst/>
          </a:prstGeom>
          <a:noFill/>
        </p:spPr>
        <p:txBody>
          <a:bodyPr wrap="square" rtlCol="0">
            <a:spAutoFit/>
          </a:bodyPr>
          <a:lstStyle/>
          <a:p>
            <a:r>
              <a:rPr lang="en-US" altLang="ja-JP" sz="4000" dirty="0" smtClean="0">
                <a:solidFill>
                  <a:srgbClr val="FFFF00"/>
                </a:solidFill>
              </a:rPr>
              <a:t>MRT</a:t>
            </a:r>
            <a:r>
              <a:rPr lang="ja-JP" altLang="en-US" sz="4000" dirty="0" smtClean="0">
                <a:solidFill>
                  <a:srgbClr val="FFFF00"/>
                </a:solidFill>
              </a:rPr>
              <a:t>と外気温の温度差</a:t>
            </a:r>
            <a:endParaRPr kumimoji="1" lang="ja-JP" altLang="en-US" sz="4000" dirty="0">
              <a:solidFill>
                <a:srgbClr val="FFFF00"/>
              </a:solidFill>
            </a:endParaRPr>
          </a:p>
        </p:txBody>
      </p:sp>
      <p:sp>
        <p:nvSpPr>
          <p:cNvPr id="6" name="テキスト ボックス 5"/>
          <p:cNvSpPr txBox="1"/>
          <p:nvPr/>
        </p:nvSpPr>
        <p:spPr>
          <a:xfrm>
            <a:off x="538956" y="4437112"/>
            <a:ext cx="8137500" cy="1077218"/>
          </a:xfrm>
          <a:prstGeom prst="rect">
            <a:avLst/>
          </a:prstGeom>
          <a:noFill/>
        </p:spPr>
        <p:txBody>
          <a:bodyPr wrap="square" rtlCol="0">
            <a:spAutoFit/>
          </a:bodyPr>
          <a:lstStyle/>
          <a:p>
            <a:pPr algn="just"/>
            <a:r>
              <a:rPr lang="ja-JP" altLang="en-US" sz="3200" dirty="0" smtClean="0">
                <a:solidFill>
                  <a:srgbClr val="FFFF00"/>
                </a:solidFill>
              </a:rPr>
              <a:t>遮熱性塗料の有無による遮熱効果</a:t>
            </a:r>
            <a:r>
              <a:rPr lang="ja-JP" altLang="en-US" sz="3200" dirty="0" smtClean="0">
                <a:solidFill>
                  <a:schemeClr val="bg1"/>
                </a:solidFill>
              </a:rPr>
              <a:t>はアルミブラインドに比べ、</a:t>
            </a:r>
            <a:r>
              <a:rPr lang="ja-JP" altLang="en-US" sz="3200" dirty="0" smtClean="0">
                <a:solidFill>
                  <a:srgbClr val="FFFF00"/>
                </a:solidFill>
              </a:rPr>
              <a:t>布ブラインドに大きく</a:t>
            </a:r>
            <a:r>
              <a:rPr lang="ja-JP" altLang="en-US" sz="3200" dirty="0">
                <a:solidFill>
                  <a:srgbClr val="FFFF00"/>
                </a:solidFill>
              </a:rPr>
              <a:t>表れた</a:t>
            </a:r>
            <a:r>
              <a:rPr lang="ja-JP" altLang="en-US" sz="3200" dirty="0" smtClean="0">
                <a:solidFill>
                  <a:schemeClr val="bg1"/>
                </a:solidFill>
              </a:rPr>
              <a:t>。</a:t>
            </a:r>
            <a:endParaRPr lang="en-US" altLang="ja-JP" sz="3200" dirty="0" smtClean="0">
              <a:solidFill>
                <a:schemeClr val="bg1"/>
              </a:solidFill>
            </a:endParaRPr>
          </a:p>
        </p:txBody>
      </p:sp>
      <p:sp>
        <p:nvSpPr>
          <p:cNvPr id="7" name="テキスト ボックス 6"/>
          <p:cNvSpPr txBox="1"/>
          <p:nvPr/>
        </p:nvSpPr>
        <p:spPr>
          <a:xfrm>
            <a:off x="538956" y="3318971"/>
            <a:ext cx="1465466" cy="523220"/>
          </a:xfrm>
          <a:prstGeom prst="rect">
            <a:avLst/>
          </a:prstGeom>
          <a:noFill/>
        </p:spPr>
        <p:txBody>
          <a:bodyPr wrap="none" rtlCol="0">
            <a:spAutoFit/>
          </a:bodyPr>
          <a:lstStyle/>
          <a:p>
            <a:r>
              <a:rPr lang="ja-JP" altLang="en-US" sz="2800" dirty="0" smtClean="0"/>
              <a:t>アルミ製</a:t>
            </a:r>
            <a:endParaRPr kumimoji="1" lang="ja-JP" altLang="en-US" sz="2800" dirty="0"/>
          </a:p>
        </p:txBody>
      </p:sp>
      <p:sp>
        <p:nvSpPr>
          <p:cNvPr id="9" name="テキスト ボックス 8"/>
          <p:cNvSpPr txBox="1"/>
          <p:nvPr/>
        </p:nvSpPr>
        <p:spPr>
          <a:xfrm>
            <a:off x="5076055" y="3324186"/>
            <a:ext cx="902811" cy="523220"/>
          </a:xfrm>
          <a:prstGeom prst="rect">
            <a:avLst/>
          </a:prstGeom>
          <a:noFill/>
        </p:spPr>
        <p:txBody>
          <a:bodyPr wrap="none" rtlCol="0">
            <a:spAutoFit/>
          </a:bodyPr>
          <a:lstStyle/>
          <a:p>
            <a:r>
              <a:rPr lang="ja-JP" altLang="en-US" sz="2800" dirty="0" smtClean="0"/>
              <a:t>布製</a:t>
            </a:r>
            <a:endParaRPr kumimoji="1" lang="ja-JP" altLang="en-US" sz="2800" dirty="0"/>
          </a:p>
        </p:txBody>
      </p:sp>
      <p:sp>
        <p:nvSpPr>
          <p:cNvPr id="10" name="テキスト ボックス 9"/>
          <p:cNvSpPr txBox="1"/>
          <p:nvPr/>
        </p:nvSpPr>
        <p:spPr>
          <a:xfrm>
            <a:off x="538956" y="5589240"/>
            <a:ext cx="8137500" cy="1077218"/>
          </a:xfrm>
          <a:prstGeom prst="rect">
            <a:avLst/>
          </a:prstGeom>
          <a:noFill/>
        </p:spPr>
        <p:txBody>
          <a:bodyPr wrap="square" rtlCol="0">
            <a:spAutoFit/>
          </a:bodyPr>
          <a:lstStyle/>
          <a:p>
            <a:pPr algn="just"/>
            <a:r>
              <a:rPr lang="ja-JP" altLang="en-US" sz="3200" dirty="0" smtClean="0">
                <a:solidFill>
                  <a:schemeClr val="bg1"/>
                </a:solidFill>
              </a:rPr>
              <a:t>アルミブラインドは、組み合わせの違いによる</a:t>
            </a:r>
            <a:r>
              <a:rPr lang="en-US" altLang="ja-JP" sz="3200" dirty="0" smtClean="0">
                <a:solidFill>
                  <a:srgbClr val="FFFF00"/>
                </a:solidFill>
              </a:rPr>
              <a:t>MRT</a:t>
            </a:r>
            <a:r>
              <a:rPr lang="ja-JP" altLang="en-US" sz="3200" dirty="0" smtClean="0">
                <a:solidFill>
                  <a:srgbClr val="FFFF00"/>
                </a:solidFill>
              </a:rPr>
              <a:t>の低下がほとんど見られない</a:t>
            </a:r>
            <a:r>
              <a:rPr lang="ja-JP" altLang="en-US" sz="3200" dirty="0" smtClean="0">
                <a:solidFill>
                  <a:schemeClr val="bg1"/>
                </a:solidFill>
              </a:rPr>
              <a:t>。</a:t>
            </a:r>
            <a:endParaRPr lang="en-US" altLang="ja-JP" sz="3200" dirty="0" smtClean="0">
              <a:solidFill>
                <a:schemeClr val="bg1"/>
              </a:solidFill>
            </a:endParaRPr>
          </a:p>
        </p:txBody>
      </p:sp>
      <p:sp>
        <p:nvSpPr>
          <p:cNvPr id="2" name="円/楕円 1"/>
          <p:cNvSpPr/>
          <p:nvPr/>
        </p:nvSpPr>
        <p:spPr>
          <a:xfrm rot="19502474">
            <a:off x="5355834" y="1239352"/>
            <a:ext cx="3124605" cy="134796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rot="20417473">
            <a:off x="5577874" y="2383676"/>
            <a:ext cx="2734847" cy="10648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827584" y="2060848"/>
            <a:ext cx="3168351" cy="125812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吹き出し 12"/>
          <p:cNvSpPr/>
          <p:nvPr/>
        </p:nvSpPr>
        <p:spPr>
          <a:xfrm>
            <a:off x="6874868" y="465783"/>
            <a:ext cx="1291084" cy="361526"/>
          </a:xfrm>
          <a:prstGeom prst="wedgeRectCallout">
            <a:avLst>
              <a:gd name="adj1" fmla="val -26919"/>
              <a:gd name="adj2" fmla="val 2971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塗料無</a:t>
            </a:r>
            <a:r>
              <a:rPr kumimoji="1" lang="ja-JP" altLang="en-US" dirty="0" smtClean="0">
                <a:solidFill>
                  <a:schemeClr val="tx1"/>
                </a:solidFill>
              </a:rPr>
              <a:t>○</a:t>
            </a:r>
            <a:endParaRPr kumimoji="1" lang="ja-JP" altLang="en-US" dirty="0">
              <a:solidFill>
                <a:schemeClr val="tx1"/>
              </a:solidFill>
            </a:endParaRPr>
          </a:p>
        </p:txBody>
      </p:sp>
      <p:sp>
        <p:nvSpPr>
          <p:cNvPr id="14" name="四角形吹き出し 13"/>
          <p:cNvSpPr/>
          <p:nvPr/>
        </p:nvSpPr>
        <p:spPr>
          <a:xfrm>
            <a:off x="7381826" y="3407725"/>
            <a:ext cx="1204318" cy="356142"/>
          </a:xfrm>
          <a:prstGeom prst="wedgeRectCallout">
            <a:avLst>
              <a:gd name="adj1" fmla="val -71973"/>
              <a:gd name="adj2" fmla="val -1569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塗料有</a:t>
            </a:r>
            <a:r>
              <a:rPr kumimoji="1" lang="ja-JP" altLang="en-US" dirty="0" smtClean="0">
                <a:solidFill>
                  <a:schemeClr val="tx1"/>
                </a:solidFill>
              </a:rPr>
              <a:t>●</a:t>
            </a:r>
            <a:endParaRPr kumimoji="1" lang="ja-JP" altLang="en-US" dirty="0">
              <a:solidFill>
                <a:schemeClr val="tx1"/>
              </a:solidFill>
            </a:endParaRPr>
          </a:p>
        </p:txBody>
      </p:sp>
      <p:sp>
        <p:nvSpPr>
          <p:cNvPr id="15" name="左カーブ矢印 14"/>
          <p:cNvSpPr/>
          <p:nvPr/>
        </p:nvSpPr>
        <p:spPr>
          <a:xfrm>
            <a:off x="8265957" y="1408573"/>
            <a:ext cx="597947" cy="1054354"/>
          </a:xfrm>
          <a:prstGeom prst="curved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48077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 grpId="0" animBg="1"/>
      <p:bldP spid="2" grpId="1" animBg="1"/>
      <p:bldP spid="11" grpId="0" animBg="1"/>
      <p:bldP spid="11" grpId="1" animBg="1"/>
      <p:bldP spid="12" grpId="0" animBg="1"/>
      <p:bldP spid="13" grpId="0" animBg="1"/>
      <p:bldP spid="13" grpId="1" animBg="1"/>
      <p:bldP spid="14" grpId="0" animBg="1"/>
      <p:bldP spid="14" grpId="1" animBg="1"/>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47405" y="116632"/>
            <a:ext cx="7849190" cy="2185214"/>
          </a:xfrm>
          <a:prstGeom prst="rect">
            <a:avLst/>
          </a:prstGeom>
          <a:noFill/>
        </p:spPr>
        <p:txBody>
          <a:bodyPr wrap="square" rtlCol="0">
            <a:spAutoFit/>
          </a:bodyPr>
          <a:lstStyle/>
          <a:p>
            <a:pPr algn="just"/>
            <a:r>
              <a:rPr lang="ja-JP" altLang="en-US" sz="4000" dirty="0">
                <a:solidFill>
                  <a:srgbClr val="FFFF00"/>
                </a:solidFill>
              </a:rPr>
              <a:t>遮熱性塗料</a:t>
            </a:r>
            <a:r>
              <a:rPr lang="ja-JP" altLang="en-US" sz="4000" dirty="0">
                <a:solidFill>
                  <a:schemeClr val="bg1"/>
                </a:solidFill>
              </a:rPr>
              <a:t>とは・・・</a:t>
            </a:r>
            <a:endParaRPr lang="en-US" altLang="ja-JP" sz="4000" dirty="0" smtClean="0">
              <a:solidFill>
                <a:schemeClr val="bg1"/>
              </a:solidFill>
            </a:endParaRPr>
          </a:p>
          <a:p>
            <a:pPr algn="just"/>
            <a:r>
              <a:rPr lang="ja-JP" altLang="en-US" sz="3200" dirty="0" smtClean="0">
                <a:solidFill>
                  <a:schemeClr val="bg1"/>
                </a:solidFill>
              </a:rPr>
              <a:t>高日射反射塗料とも言い、外壁や屋根に塗布することで</a:t>
            </a:r>
            <a:r>
              <a:rPr lang="ja-JP" altLang="en-US" sz="3200" dirty="0">
                <a:solidFill>
                  <a:schemeClr val="bg1"/>
                </a:solidFill>
              </a:rPr>
              <a:t>日射</a:t>
            </a:r>
            <a:r>
              <a:rPr lang="ja-JP" altLang="en-US" sz="3200" dirty="0" smtClean="0">
                <a:solidFill>
                  <a:schemeClr val="bg1"/>
                </a:solidFill>
              </a:rPr>
              <a:t>を反射し、結果的に</a:t>
            </a:r>
            <a:r>
              <a:rPr lang="ja-JP" altLang="en-US" sz="3200" dirty="0" smtClean="0">
                <a:solidFill>
                  <a:srgbClr val="FFFF00"/>
                </a:solidFill>
              </a:rPr>
              <a:t>室温を低下させる</a:t>
            </a:r>
            <a:r>
              <a:rPr lang="ja-JP" altLang="en-US" sz="3200" dirty="0" smtClean="0">
                <a:solidFill>
                  <a:schemeClr val="bg1"/>
                </a:solidFill>
              </a:rPr>
              <a:t>こと</a:t>
            </a:r>
            <a:r>
              <a:rPr lang="ja-JP" altLang="en-US" sz="3200" dirty="0">
                <a:solidFill>
                  <a:schemeClr val="bg1"/>
                </a:solidFill>
              </a:rPr>
              <a:t>を</a:t>
            </a:r>
            <a:r>
              <a:rPr lang="ja-JP" altLang="en-US" sz="3200" dirty="0" smtClean="0">
                <a:solidFill>
                  <a:schemeClr val="bg1"/>
                </a:solidFill>
              </a:rPr>
              <a:t>期待されている。</a:t>
            </a:r>
            <a:endParaRPr kumimoji="1" lang="ja-JP" altLang="en-US" sz="3200" dirty="0">
              <a:solidFill>
                <a:schemeClr val="bg1"/>
              </a:solidFill>
            </a:endParaRPr>
          </a:p>
        </p:txBody>
      </p:sp>
      <p:sp>
        <p:nvSpPr>
          <p:cNvPr id="50" name="正方形/長方形 49"/>
          <p:cNvSpPr/>
          <p:nvPr/>
        </p:nvSpPr>
        <p:spPr>
          <a:xfrm>
            <a:off x="6674561" y="2913177"/>
            <a:ext cx="1736719" cy="331607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276271" y="2921729"/>
            <a:ext cx="1728192" cy="331607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1" name="直線コネクタ 20"/>
          <p:cNvCxnSpPr/>
          <p:nvPr/>
        </p:nvCxnSpPr>
        <p:spPr>
          <a:xfrm>
            <a:off x="6632588" y="2874051"/>
            <a:ext cx="0" cy="336374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2272007" y="2913177"/>
            <a:ext cx="1736719" cy="331607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p:cNvSpPr/>
          <p:nvPr/>
        </p:nvSpPr>
        <p:spPr>
          <a:xfrm>
            <a:off x="2267744" y="2913177"/>
            <a:ext cx="1736719" cy="3316070"/>
          </a:xfrm>
          <a:prstGeom prst="rect">
            <a:avLst/>
          </a:prstGeom>
          <a:gradFill flip="none" rotWithShape="1">
            <a:gsLst>
              <a:gs pos="0">
                <a:srgbClr val="FF0000">
                  <a:tint val="66000"/>
                  <a:satMod val="160000"/>
                  <a:lumMod val="0"/>
                  <a:lumOff val="100000"/>
                </a:srgbClr>
              </a:gs>
              <a:gs pos="100000">
                <a:srgbClr val="FF0000">
                  <a:tint val="44500"/>
                  <a:satMod val="160000"/>
                  <a:lumMod val="79000"/>
                </a:srgbClr>
              </a:gs>
              <a:gs pos="100000">
                <a:srgbClr val="FF0000">
                  <a:tint val="23500"/>
                  <a:satMod val="160000"/>
                </a:srgbClr>
              </a:gs>
            </a:gsLst>
            <a:path path="circle">
              <a:fillToRect l="50000" t="50000" r="50000" b="50000"/>
            </a:path>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p:nvPr/>
        </p:nvCxnSpPr>
        <p:spPr>
          <a:xfrm>
            <a:off x="8451318" y="2884623"/>
            <a:ext cx="0" cy="335317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6625410" y="2884623"/>
            <a:ext cx="183502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太陽 18"/>
          <p:cNvSpPr/>
          <p:nvPr/>
        </p:nvSpPr>
        <p:spPr>
          <a:xfrm>
            <a:off x="201937" y="2348880"/>
            <a:ext cx="720304" cy="728982"/>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0" name="太陽 19"/>
          <p:cNvSpPr/>
          <p:nvPr/>
        </p:nvSpPr>
        <p:spPr>
          <a:xfrm>
            <a:off x="4543312" y="2349367"/>
            <a:ext cx="720304" cy="728982"/>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6" name="右矢印 35"/>
          <p:cNvSpPr/>
          <p:nvPr/>
        </p:nvSpPr>
        <p:spPr>
          <a:xfrm rot="2272657">
            <a:off x="5159500" y="3107648"/>
            <a:ext cx="1435612" cy="3986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rot="2272657">
            <a:off x="5150779" y="4162630"/>
            <a:ext cx="1435612" cy="3986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右矢印 39"/>
          <p:cNvSpPr/>
          <p:nvPr/>
        </p:nvSpPr>
        <p:spPr>
          <a:xfrm rot="2272657">
            <a:off x="5047201" y="5081482"/>
            <a:ext cx="1435612" cy="3986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屈折矢印 2"/>
          <p:cNvSpPr/>
          <p:nvPr/>
        </p:nvSpPr>
        <p:spPr>
          <a:xfrm rot="13065604" flipH="1">
            <a:off x="5076499" y="3144725"/>
            <a:ext cx="1438358" cy="73152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屈折矢印 46"/>
          <p:cNvSpPr/>
          <p:nvPr/>
        </p:nvSpPr>
        <p:spPr>
          <a:xfrm rot="13065604" flipH="1">
            <a:off x="5076499" y="4180793"/>
            <a:ext cx="1438358" cy="73152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屈折矢印 47"/>
          <p:cNvSpPr/>
          <p:nvPr/>
        </p:nvSpPr>
        <p:spPr>
          <a:xfrm rot="13065604" flipH="1">
            <a:off x="5034526" y="5147252"/>
            <a:ext cx="1438358" cy="73152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6674560" y="2921729"/>
            <a:ext cx="1736719" cy="331607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右矢印 50"/>
          <p:cNvSpPr/>
          <p:nvPr/>
        </p:nvSpPr>
        <p:spPr>
          <a:xfrm rot="2272657">
            <a:off x="842526" y="3191403"/>
            <a:ext cx="1435612" cy="3986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右矢印 51"/>
          <p:cNvSpPr/>
          <p:nvPr/>
        </p:nvSpPr>
        <p:spPr>
          <a:xfrm rot="2272657">
            <a:off x="860987" y="4161568"/>
            <a:ext cx="1435612" cy="3986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右矢印 52"/>
          <p:cNvSpPr/>
          <p:nvPr/>
        </p:nvSpPr>
        <p:spPr>
          <a:xfrm rot="2272657">
            <a:off x="757409" y="5080420"/>
            <a:ext cx="1435612" cy="3986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flipH="1">
            <a:off x="323528" y="6238698"/>
            <a:ext cx="849694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646646" y="6280296"/>
            <a:ext cx="2852063" cy="584775"/>
          </a:xfrm>
          <a:prstGeom prst="rect">
            <a:avLst/>
          </a:prstGeom>
          <a:noFill/>
        </p:spPr>
        <p:txBody>
          <a:bodyPr wrap="none" rtlCol="0">
            <a:spAutoFit/>
          </a:bodyPr>
          <a:lstStyle/>
          <a:p>
            <a:r>
              <a:rPr kumimoji="1" lang="ja-JP" altLang="en-US" sz="3200" dirty="0" smtClean="0">
                <a:solidFill>
                  <a:schemeClr val="bg1"/>
                </a:solidFill>
              </a:rPr>
              <a:t>遮熱性塗料：無</a:t>
            </a:r>
            <a:endParaRPr kumimoji="1" lang="ja-JP" altLang="en-US" sz="3200" dirty="0">
              <a:solidFill>
                <a:schemeClr val="bg1"/>
              </a:solidFill>
            </a:endParaRPr>
          </a:p>
        </p:txBody>
      </p:sp>
      <p:sp>
        <p:nvSpPr>
          <p:cNvPr id="26" name="テキスト ボックス 25"/>
          <p:cNvSpPr txBox="1"/>
          <p:nvPr/>
        </p:nvSpPr>
        <p:spPr>
          <a:xfrm>
            <a:off x="5756006" y="6272740"/>
            <a:ext cx="2852063" cy="584775"/>
          </a:xfrm>
          <a:prstGeom prst="rect">
            <a:avLst/>
          </a:prstGeom>
          <a:noFill/>
        </p:spPr>
        <p:txBody>
          <a:bodyPr wrap="none" rtlCol="0">
            <a:spAutoFit/>
          </a:bodyPr>
          <a:lstStyle/>
          <a:p>
            <a:r>
              <a:rPr kumimoji="1" lang="ja-JP" altLang="en-US" sz="3200" dirty="0" smtClean="0">
                <a:solidFill>
                  <a:srgbClr val="FFFF00"/>
                </a:solidFill>
              </a:rPr>
              <a:t>遮熱性塗料：有</a:t>
            </a:r>
            <a:endParaRPr kumimoji="1" lang="ja-JP" altLang="en-US" sz="3200" dirty="0">
              <a:solidFill>
                <a:srgbClr val="FFFF00"/>
              </a:solidFill>
            </a:endParaRPr>
          </a:p>
        </p:txBody>
      </p:sp>
    </p:spTree>
    <p:extLst>
      <p:ext uri="{BB962C8B-B14F-4D97-AF65-F5344CB8AC3E}">
        <p14:creationId xmlns:p14="http://schemas.microsoft.com/office/powerpoint/2010/main" val="55062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36" grpId="0" animBg="1"/>
      <p:bldP spid="38" grpId="0" animBg="1"/>
      <p:bldP spid="40" grpId="0" animBg="1"/>
      <p:bldP spid="3"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3698" y="768045"/>
            <a:ext cx="4589820" cy="344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 y="768045"/>
            <a:ext cx="4591936" cy="34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6701" y="7664"/>
            <a:ext cx="6264696" cy="707886"/>
          </a:xfrm>
          <a:prstGeom prst="rect">
            <a:avLst/>
          </a:prstGeom>
          <a:noFill/>
        </p:spPr>
        <p:txBody>
          <a:bodyPr wrap="square" rtlCol="0">
            <a:spAutoFit/>
          </a:bodyPr>
          <a:lstStyle/>
          <a:p>
            <a:r>
              <a:rPr lang="en-US" altLang="ja-JP" sz="4000" dirty="0" smtClean="0">
                <a:solidFill>
                  <a:srgbClr val="FFFF00"/>
                </a:solidFill>
              </a:rPr>
              <a:t>MRT</a:t>
            </a:r>
            <a:r>
              <a:rPr lang="ja-JP" altLang="en-US" sz="4000" dirty="0" smtClean="0">
                <a:solidFill>
                  <a:srgbClr val="FFFF00"/>
                </a:solidFill>
              </a:rPr>
              <a:t>と室温の温度差</a:t>
            </a:r>
            <a:endParaRPr kumimoji="1" lang="ja-JP" altLang="en-US" sz="4000" dirty="0">
              <a:solidFill>
                <a:srgbClr val="FFFF00"/>
              </a:solidFill>
            </a:endParaRPr>
          </a:p>
        </p:txBody>
      </p:sp>
      <p:sp>
        <p:nvSpPr>
          <p:cNvPr id="6" name="テキスト ボックス 5"/>
          <p:cNvSpPr txBox="1"/>
          <p:nvPr/>
        </p:nvSpPr>
        <p:spPr>
          <a:xfrm>
            <a:off x="3033320" y="801849"/>
            <a:ext cx="1465466" cy="523220"/>
          </a:xfrm>
          <a:prstGeom prst="rect">
            <a:avLst/>
          </a:prstGeom>
          <a:noFill/>
        </p:spPr>
        <p:txBody>
          <a:bodyPr wrap="none" rtlCol="0">
            <a:spAutoFit/>
          </a:bodyPr>
          <a:lstStyle/>
          <a:p>
            <a:r>
              <a:rPr lang="ja-JP" altLang="en-US" sz="2800" dirty="0" smtClean="0"/>
              <a:t>アルミ製</a:t>
            </a:r>
            <a:endParaRPr kumimoji="1" lang="ja-JP" altLang="en-US" sz="2800" dirty="0"/>
          </a:p>
        </p:txBody>
      </p:sp>
      <p:sp>
        <p:nvSpPr>
          <p:cNvPr id="8" name="テキスト ボックス 7"/>
          <p:cNvSpPr txBox="1"/>
          <p:nvPr/>
        </p:nvSpPr>
        <p:spPr>
          <a:xfrm>
            <a:off x="8172400" y="825190"/>
            <a:ext cx="902811" cy="523220"/>
          </a:xfrm>
          <a:prstGeom prst="rect">
            <a:avLst/>
          </a:prstGeom>
          <a:noFill/>
        </p:spPr>
        <p:txBody>
          <a:bodyPr wrap="none" rtlCol="0">
            <a:spAutoFit/>
          </a:bodyPr>
          <a:lstStyle/>
          <a:p>
            <a:r>
              <a:rPr lang="ja-JP" altLang="en-US" sz="2800" dirty="0" smtClean="0"/>
              <a:t>布製</a:t>
            </a:r>
            <a:endParaRPr kumimoji="1" lang="ja-JP" altLang="en-US" sz="2800" dirty="0"/>
          </a:p>
        </p:txBody>
      </p:sp>
      <p:sp>
        <p:nvSpPr>
          <p:cNvPr id="11" name="テキスト ボックス 10"/>
          <p:cNvSpPr txBox="1"/>
          <p:nvPr/>
        </p:nvSpPr>
        <p:spPr>
          <a:xfrm>
            <a:off x="323528" y="4293096"/>
            <a:ext cx="8560016" cy="954107"/>
          </a:xfrm>
          <a:prstGeom prst="rect">
            <a:avLst/>
          </a:prstGeom>
          <a:noFill/>
        </p:spPr>
        <p:txBody>
          <a:bodyPr wrap="square" rtlCol="0">
            <a:spAutoFit/>
          </a:bodyPr>
          <a:lstStyle/>
          <a:p>
            <a:pPr algn="just"/>
            <a:r>
              <a:rPr kumimoji="1" lang="ja-JP" altLang="en-US" sz="2800" dirty="0" smtClean="0">
                <a:solidFill>
                  <a:schemeClr val="bg1"/>
                </a:solidFill>
              </a:rPr>
              <a:t>布ブラインドは、</a:t>
            </a:r>
            <a:r>
              <a:rPr kumimoji="1" lang="ja-JP" altLang="en-US" sz="2800" dirty="0" smtClean="0">
                <a:solidFill>
                  <a:srgbClr val="FFFF00"/>
                </a:solidFill>
              </a:rPr>
              <a:t>遮熱性塗料による遮熱効果</a:t>
            </a:r>
            <a:r>
              <a:rPr kumimoji="1" lang="ja-JP" altLang="en-US" sz="2800" dirty="0" smtClean="0">
                <a:solidFill>
                  <a:schemeClr val="bg1"/>
                </a:solidFill>
              </a:rPr>
              <a:t>が大きく表れ、アルミブラインドでは、非常に小さい結果となった。</a:t>
            </a:r>
            <a:endParaRPr lang="en-US" altLang="ja-JP" sz="2800" dirty="0">
              <a:solidFill>
                <a:schemeClr val="bg1"/>
              </a:solidFill>
            </a:endParaRPr>
          </a:p>
        </p:txBody>
      </p:sp>
      <p:sp>
        <p:nvSpPr>
          <p:cNvPr id="13" name="円/楕円 12"/>
          <p:cNvSpPr/>
          <p:nvPr/>
        </p:nvSpPr>
        <p:spPr>
          <a:xfrm rot="21118801">
            <a:off x="5492155" y="2912660"/>
            <a:ext cx="2756358" cy="67448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矢印コネクタ 2"/>
          <p:cNvCxnSpPr/>
          <p:nvPr/>
        </p:nvCxnSpPr>
        <p:spPr>
          <a:xfrm>
            <a:off x="7956376" y="1853019"/>
            <a:ext cx="0" cy="1036261"/>
          </a:xfrm>
          <a:prstGeom prst="straightConnector1">
            <a:avLst/>
          </a:prstGeom>
          <a:ln w="571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755576" y="3104964"/>
            <a:ext cx="3274312" cy="65982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吹き出し 14"/>
          <p:cNvSpPr/>
          <p:nvPr/>
        </p:nvSpPr>
        <p:spPr>
          <a:xfrm>
            <a:off x="7650474" y="3432758"/>
            <a:ext cx="1202486" cy="306868"/>
          </a:xfrm>
          <a:prstGeom prst="wedgeRectCallout">
            <a:avLst>
              <a:gd name="adj1" fmla="val -63870"/>
              <a:gd name="adj2" fmla="val -119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塗料有</a:t>
            </a:r>
            <a:r>
              <a:rPr kumimoji="1" lang="ja-JP" altLang="en-US" dirty="0" smtClean="0">
                <a:solidFill>
                  <a:schemeClr val="tx1"/>
                </a:solidFill>
              </a:rPr>
              <a:t>●</a:t>
            </a:r>
            <a:endParaRPr kumimoji="1" lang="ja-JP" altLang="en-US" dirty="0">
              <a:solidFill>
                <a:schemeClr val="tx1"/>
              </a:solidFill>
            </a:endParaRPr>
          </a:p>
        </p:txBody>
      </p:sp>
      <p:sp>
        <p:nvSpPr>
          <p:cNvPr id="28" name="円/楕円 27"/>
          <p:cNvSpPr/>
          <p:nvPr/>
        </p:nvSpPr>
        <p:spPr>
          <a:xfrm rot="20286964">
            <a:off x="5753232" y="2452720"/>
            <a:ext cx="2816899" cy="71921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rot="3119722">
            <a:off x="6246123" y="512886"/>
            <a:ext cx="1215719" cy="321534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44156" y="5373215"/>
            <a:ext cx="8557734" cy="1384995"/>
          </a:xfrm>
          <a:prstGeom prst="rect">
            <a:avLst/>
          </a:prstGeom>
          <a:noFill/>
        </p:spPr>
        <p:txBody>
          <a:bodyPr wrap="square" rtlCol="0">
            <a:spAutoFit/>
          </a:bodyPr>
          <a:lstStyle/>
          <a:p>
            <a:pPr algn="just"/>
            <a:r>
              <a:rPr lang="ja-JP" altLang="en-US" sz="2800" dirty="0" smtClean="0">
                <a:solidFill>
                  <a:srgbClr val="FFFF00"/>
                </a:solidFill>
              </a:rPr>
              <a:t>布ブラインド・塗料無</a:t>
            </a:r>
            <a:r>
              <a:rPr lang="ja-JP" altLang="en-US" sz="2800" dirty="0" smtClean="0">
                <a:solidFill>
                  <a:schemeClr val="bg1"/>
                </a:solidFill>
              </a:rPr>
              <a:t>では、</a:t>
            </a:r>
            <a:r>
              <a:rPr lang="ja-JP" altLang="en-US" sz="2800" dirty="0">
                <a:solidFill>
                  <a:srgbClr val="FFFF00"/>
                </a:solidFill>
              </a:rPr>
              <a:t>ブラインド</a:t>
            </a:r>
            <a:r>
              <a:rPr lang="ja-JP" altLang="en-US" sz="2800" dirty="0" smtClean="0">
                <a:solidFill>
                  <a:srgbClr val="FFFF00"/>
                </a:solidFill>
              </a:rPr>
              <a:t>無よりも</a:t>
            </a:r>
            <a:r>
              <a:rPr lang="en-US" altLang="ja-JP" sz="2800" dirty="0" smtClean="0">
                <a:solidFill>
                  <a:srgbClr val="FFFF00"/>
                </a:solidFill>
              </a:rPr>
              <a:t>MRT</a:t>
            </a:r>
            <a:r>
              <a:rPr lang="ja-JP" altLang="en-US" sz="2800" dirty="0" smtClean="0">
                <a:solidFill>
                  <a:srgbClr val="FFFF00"/>
                </a:solidFill>
              </a:rPr>
              <a:t>が高く</a:t>
            </a:r>
            <a:r>
              <a:rPr lang="ja-JP" altLang="en-US" sz="2800" dirty="0" smtClean="0">
                <a:solidFill>
                  <a:schemeClr val="bg1"/>
                </a:solidFill>
              </a:rPr>
              <a:t>なった。これは、</a:t>
            </a:r>
            <a:r>
              <a:rPr lang="ja-JP" altLang="en-US" sz="2800" dirty="0" smtClean="0">
                <a:solidFill>
                  <a:srgbClr val="FFFF00"/>
                </a:solidFill>
              </a:rPr>
              <a:t>ブラインド自体が熱をもつことで</a:t>
            </a:r>
            <a:r>
              <a:rPr lang="ja-JP" altLang="en-US" sz="2800" dirty="0" smtClean="0">
                <a:solidFill>
                  <a:schemeClr val="bg1"/>
                </a:solidFill>
              </a:rPr>
              <a:t>、</a:t>
            </a:r>
            <a:r>
              <a:rPr lang="en-US" altLang="ja-JP" sz="2800" dirty="0" smtClean="0">
                <a:solidFill>
                  <a:srgbClr val="FFFF00"/>
                </a:solidFill>
              </a:rPr>
              <a:t>MRT</a:t>
            </a:r>
            <a:r>
              <a:rPr lang="ja-JP" altLang="en-US" sz="2800" dirty="0" smtClean="0">
                <a:solidFill>
                  <a:srgbClr val="FFFF00"/>
                </a:solidFill>
              </a:rPr>
              <a:t>に影響</a:t>
            </a:r>
            <a:r>
              <a:rPr lang="ja-JP" altLang="en-US" sz="2800" dirty="0" smtClean="0">
                <a:solidFill>
                  <a:schemeClr val="bg1"/>
                </a:solidFill>
              </a:rPr>
              <a:t>を与える</a:t>
            </a:r>
            <a:r>
              <a:rPr lang="ja-JP" altLang="en-US" sz="2800" dirty="0">
                <a:solidFill>
                  <a:schemeClr val="bg1"/>
                </a:solidFill>
              </a:rPr>
              <a:t>ため</a:t>
            </a:r>
            <a:r>
              <a:rPr lang="ja-JP" altLang="en-US" sz="2800" dirty="0" smtClean="0">
                <a:solidFill>
                  <a:schemeClr val="bg1"/>
                </a:solidFill>
              </a:rPr>
              <a:t>と考えられる。</a:t>
            </a:r>
            <a:endParaRPr lang="en-US" altLang="ja-JP" sz="2800" dirty="0">
              <a:solidFill>
                <a:schemeClr val="bg1"/>
              </a:solidFill>
            </a:endParaRPr>
          </a:p>
        </p:txBody>
      </p:sp>
      <p:sp>
        <p:nvSpPr>
          <p:cNvPr id="31" name="四角形吹き出し 30"/>
          <p:cNvSpPr/>
          <p:nvPr/>
        </p:nvSpPr>
        <p:spPr>
          <a:xfrm>
            <a:off x="7814852" y="278036"/>
            <a:ext cx="1296144" cy="461239"/>
          </a:xfrm>
          <a:prstGeom prst="wedgeRectCallout">
            <a:avLst>
              <a:gd name="adj1" fmla="val -56852"/>
              <a:gd name="adj2" fmla="val 2160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塗料無</a:t>
            </a:r>
            <a:r>
              <a:rPr kumimoji="1" lang="ja-JP" altLang="en-US" dirty="0" smtClean="0">
                <a:solidFill>
                  <a:schemeClr val="tx1"/>
                </a:solidFill>
              </a:rPr>
              <a:t>○</a:t>
            </a:r>
            <a:endParaRPr kumimoji="1" lang="ja-JP" altLang="en-US" dirty="0">
              <a:solidFill>
                <a:schemeClr val="tx1"/>
              </a:solidFill>
            </a:endParaRPr>
          </a:p>
        </p:txBody>
      </p:sp>
      <p:sp>
        <p:nvSpPr>
          <p:cNvPr id="32" name="四角形吹き出し 31"/>
          <p:cNvSpPr/>
          <p:nvPr/>
        </p:nvSpPr>
        <p:spPr>
          <a:xfrm>
            <a:off x="7161681" y="3453969"/>
            <a:ext cx="1760680" cy="310822"/>
          </a:xfrm>
          <a:prstGeom prst="wedgeRectCallout">
            <a:avLst>
              <a:gd name="adj1" fmla="val -41413"/>
              <a:gd name="adj2" fmla="val -2962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ブラインド無</a:t>
            </a:r>
            <a:r>
              <a:rPr kumimoji="1" lang="en-US" altLang="ja-JP" sz="2000" dirty="0" smtClean="0">
                <a:solidFill>
                  <a:schemeClr val="tx1"/>
                </a:solidFill>
              </a:rPr>
              <a:t>×</a:t>
            </a:r>
            <a:endParaRPr kumimoji="1" lang="ja-JP" altLang="en-US" sz="2000" dirty="0">
              <a:solidFill>
                <a:schemeClr val="tx1"/>
              </a:solidFill>
            </a:endParaRPr>
          </a:p>
        </p:txBody>
      </p:sp>
      <p:sp>
        <p:nvSpPr>
          <p:cNvPr id="26" name="左カーブ矢印 25"/>
          <p:cNvSpPr/>
          <p:nvPr/>
        </p:nvSpPr>
        <p:spPr>
          <a:xfrm rot="8767579">
            <a:off x="5276524" y="2919872"/>
            <a:ext cx="364117" cy="835217"/>
          </a:xfrm>
          <a:prstGeom prst="curved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1452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5"/>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3"/>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3" grpId="1" animBg="1"/>
      <p:bldP spid="19" grpId="0" animBg="1"/>
      <p:bldP spid="19" grpId="1" animBg="1"/>
      <p:bldP spid="15" grpId="0" animBg="1"/>
      <p:bldP spid="15" grpId="1" animBg="1"/>
      <p:bldP spid="28" grpId="0" animBg="1"/>
      <p:bldP spid="29" grpId="0" animBg="1"/>
      <p:bldP spid="30" grpId="0"/>
      <p:bldP spid="31" grpId="0" animBg="1"/>
      <p:bldP spid="32"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45" y="0"/>
            <a:ext cx="8144378" cy="707886"/>
          </a:xfrm>
          <a:prstGeom prst="rect">
            <a:avLst/>
          </a:prstGeom>
          <a:noFill/>
        </p:spPr>
        <p:txBody>
          <a:bodyPr wrap="square" rtlCol="0">
            <a:spAutoFit/>
          </a:bodyPr>
          <a:lstStyle/>
          <a:p>
            <a:r>
              <a:rPr lang="ja-JP" altLang="en-US" sz="4000" dirty="0">
                <a:solidFill>
                  <a:srgbClr val="FFFF00"/>
                </a:solidFill>
              </a:rPr>
              <a:t>普通</a:t>
            </a:r>
            <a:r>
              <a:rPr lang="ja-JP" altLang="en-US" sz="4000" dirty="0" smtClean="0">
                <a:solidFill>
                  <a:srgbClr val="FFFF00"/>
                </a:solidFill>
              </a:rPr>
              <a:t>ガラスと遮熱</a:t>
            </a:r>
            <a:r>
              <a:rPr lang="en-US" altLang="ja-JP" sz="4000" dirty="0" smtClean="0">
                <a:solidFill>
                  <a:srgbClr val="FFFF00"/>
                </a:solidFill>
              </a:rPr>
              <a:t>Low-E</a:t>
            </a:r>
            <a:r>
              <a:rPr lang="ja-JP" altLang="en-US" sz="4000" dirty="0" smtClean="0">
                <a:solidFill>
                  <a:srgbClr val="FFFF00"/>
                </a:solidFill>
              </a:rPr>
              <a:t>ガラスの比較</a:t>
            </a:r>
            <a:endParaRPr kumimoji="1" lang="ja-JP" altLang="en-US" sz="4000" dirty="0">
              <a:solidFill>
                <a:srgbClr val="FFFF00"/>
              </a:solidFill>
            </a:endParaRPr>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12327" t="19239" r="11530" b="4661"/>
          <a:stretch/>
        </p:blipFill>
        <p:spPr>
          <a:xfrm>
            <a:off x="323528" y="707886"/>
            <a:ext cx="4040615" cy="5384520"/>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17463" t="14341" b="9180"/>
          <a:stretch/>
        </p:blipFill>
        <p:spPr>
          <a:xfrm>
            <a:off x="4499992" y="707886"/>
            <a:ext cx="4358318" cy="5384520"/>
          </a:xfrm>
          <a:prstGeom prst="rect">
            <a:avLst/>
          </a:prstGeom>
        </p:spPr>
      </p:pic>
      <p:sp>
        <p:nvSpPr>
          <p:cNvPr id="9" name="テキスト ボックス 8"/>
          <p:cNvSpPr txBox="1"/>
          <p:nvPr/>
        </p:nvSpPr>
        <p:spPr>
          <a:xfrm>
            <a:off x="2055803" y="6150114"/>
            <a:ext cx="720080" cy="646331"/>
          </a:xfrm>
          <a:prstGeom prst="rect">
            <a:avLst/>
          </a:prstGeom>
          <a:noFill/>
        </p:spPr>
        <p:txBody>
          <a:bodyPr wrap="square" rtlCol="0">
            <a:spAutoFit/>
          </a:bodyPr>
          <a:lstStyle/>
          <a:p>
            <a:r>
              <a:rPr kumimoji="1" lang="ja-JP" altLang="en-US" sz="3600" dirty="0" smtClean="0">
                <a:solidFill>
                  <a:schemeClr val="bg1"/>
                </a:solidFill>
              </a:rPr>
              <a:t>簾</a:t>
            </a:r>
            <a:endParaRPr kumimoji="1" lang="ja-JP" altLang="en-US" sz="3600" dirty="0">
              <a:solidFill>
                <a:schemeClr val="bg1"/>
              </a:solidFill>
            </a:endParaRPr>
          </a:p>
        </p:txBody>
      </p:sp>
      <p:sp>
        <p:nvSpPr>
          <p:cNvPr id="10" name="テキスト ボックス 9"/>
          <p:cNvSpPr txBox="1"/>
          <p:nvPr/>
        </p:nvSpPr>
        <p:spPr>
          <a:xfrm>
            <a:off x="4718110" y="6131095"/>
            <a:ext cx="4070286" cy="646331"/>
          </a:xfrm>
          <a:prstGeom prst="rect">
            <a:avLst/>
          </a:prstGeom>
          <a:noFill/>
        </p:spPr>
        <p:txBody>
          <a:bodyPr wrap="square" rtlCol="0">
            <a:spAutoFit/>
          </a:bodyPr>
          <a:lstStyle/>
          <a:p>
            <a:r>
              <a:rPr lang="ja-JP" altLang="en-US" sz="3600" dirty="0" smtClean="0">
                <a:solidFill>
                  <a:schemeClr val="bg1"/>
                </a:solidFill>
              </a:rPr>
              <a:t>人工緑のカーテン</a:t>
            </a:r>
            <a:endParaRPr kumimoji="1" lang="ja-JP" altLang="en-US" sz="3600" dirty="0">
              <a:solidFill>
                <a:schemeClr val="bg1"/>
              </a:solidFill>
            </a:endParaRPr>
          </a:p>
        </p:txBody>
      </p:sp>
    </p:spTree>
    <p:extLst>
      <p:ext uri="{BB962C8B-B14F-4D97-AF65-F5344CB8AC3E}">
        <p14:creationId xmlns:p14="http://schemas.microsoft.com/office/powerpoint/2010/main" val="3818318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45" y="0"/>
            <a:ext cx="8144378" cy="707886"/>
          </a:xfrm>
          <a:prstGeom prst="rect">
            <a:avLst/>
          </a:prstGeom>
          <a:noFill/>
        </p:spPr>
        <p:txBody>
          <a:bodyPr wrap="square" rtlCol="0">
            <a:spAutoFit/>
          </a:bodyPr>
          <a:lstStyle/>
          <a:p>
            <a:r>
              <a:rPr lang="ja-JP" altLang="en-US" sz="4000" dirty="0">
                <a:solidFill>
                  <a:srgbClr val="FFFF00"/>
                </a:solidFill>
              </a:rPr>
              <a:t>普通</a:t>
            </a:r>
            <a:r>
              <a:rPr lang="ja-JP" altLang="en-US" sz="4000" dirty="0" smtClean="0">
                <a:solidFill>
                  <a:srgbClr val="FFFF00"/>
                </a:solidFill>
              </a:rPr>
              <a:t>ガラスと遮熱</a:t>
            </a:r>
            <a:r>
              <a:rPr lang="en-US" altLang="ja-JP" sz="4000" dirty="0" smtClean="0">
                <a:solidFill>
                  <a:srgbClr val="FFFF00"/>
                </a:solidFill>
              </a:rPr>
              <a:t>Low-E</a:t>
            </a:r>
            <a:r>
              <a:rPr lang="ja-JP" altLang="en-US" sz="4000" dirty="0" smtClean="0">
                <a:solidFill>
                  <a:srgbClr val="FFFF00"/>
                </a:solidFill>
              </a:rPr>
              <a:t>ガラスの比較</a:t>
            </a:r>
            <a:endParaRPr kumimoji="1" lang="ja-JP" altLang="en-US" sz="4000" dirty="0">
              <a:solidFill>
                <a:srgbClr val="FFFF00"/>
              </a:solidFill>
            </a:endParaRP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68313"/>
            <a:ext cx="4589111" cy="34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859" y="668313"/>
            <a:ext cx="4591936" cy="34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16115" y="5711061"/>
            <a:ext cx="8945991" cy="954107"/>
          </a:xfrm>
          <a:prstGeom prst="rect">
            <a:avLst/>
          </a:prstGeom>
          <a:noFill/>
        </p:spPr>
        <p:txBody>
          <a:bodyPr wrap="square" rtlCol="0">
            <a:spAutoFit/>
          </a:bodyPr>
          <a:lstStyle/>
          <a:p>
            <a:pPr algn="just"/>
            <a:r>
              <a:rPr lang="ja-JP" altLang="ja-JP" sz="2800" dirty="0" smtClean="0">
                <a:solidFill>
                  <a:schemeClr val="bg1"/>
                </a:solidFill>
              </a:rPr>
              <a:t>遮熱</a:t>
            </a:r>
            <a:r>
              <a:rPr lang="en-US" altLang="ja-JP" sz="2800" dirty="0">
                <a:solidFill>
                  <a:schemeClr val="bg1"/>
                </a:solidFill>
              </a:rPr>
              <a:t>Low-E</a:t>
            </a:r>
            <a:r>
              <a:rPr lang="ja-JP" altLang="ja-JP" sz="2800" dirty="0">
                <a:solidFill>
                  <a:schemeClr val="bg1"/>
                </a:solidFill>
              </a:rPr>
              <a:t>ガラスは</a:t>
            </a:r>
            <a:r>
              <a:rPr lang="ja-JP" altLang="ja-JP" sz="2800" dirty="0">
                <a:solidFill>
                  <a:srgbClr val="FFFF00"/>
                </a:solidFill>
              </a:rPr>
              <a:t>吸収率が</a:t>
            </a:r>
            <a:r>
              <a:rPr lang="ja-JP" altLang="ja-JP" sz="2800" dirty="0" smtClean="0">
                <a:solidFill>
                  <a:srgbClr val="FFFF00"/>
                </a:solidFill>
              </a:rPr>
              <a:t>高</a:t>
            </a:r>
            <a:r>
              <a:rPr lang="ja-JP" altLang="en-US" sz="2800" dirty="0" smtClean="0">
                <a:solidFill>
                  <a:srgbClr val="FFFF00"/>
                </a:solidFill>
              </a:rPr>
              <a:t>く</a:t>
            </a:r>
            <a:r>
              <a:rPr lang="ja-JP" altLang="ja-JP" sz="2800" dirty="0" smtClean="0">
                <a:solidFill>
                  <a:schemeClr val="bg1"/>
                </a:solidFill>
              </a:rPr>
              <a:t>、</a:t>
            </a:r>
            <a:r>
              <a:rPr lang="ja-JP" altLang="en-US" sz="2800" dirty="0">
                <a:solidFill>
                  <a:schemeClr val="bg1"/>
                </a:solidFill>
              </a:rPr>
              <a:t>ガラス</a:t>
            </a:r>
            <a:r>
              <a:rPr lang="ja-JP" altLang="ja-JP" sz="2800" dirty="0" smtClean="0">
                <a:solidFill>
                  <a:schemeClr val="bg1"/>
                </a:solidFill>
              </a:rPr>
              <a:t>表面</a:t>
            </a:r>
            <a:r>
              <a:rPr lang="ja-JP" altLang="ja-JP" sz="2800" dirty="0">
                <a:solidFill>
                  <a:schemeClr val="bg1"/>
                </a:solidFill>
              </a:rPr>
              <a:t>温度が</a:t>
            </a:r>
            <a:r>
              <a:rPr lang="ja-JP" altLang="ja-JP" sz="2800" dirty="0">
                <a:solidFill>
                  <a:srgbClr val="FFFF00"/>
                </a:solidFill>
              </a:rPr>
              <a:t>普通</a:t>
            </a:r>
            <a:r>
              <a:rPr lang="ja-JP" altLang="ja-JP" sz="2800" dirty="0" smtClean="0">
                <a:solidFill>
                  <a:srgbClr val="FFFF00"/>
                </a:solidFill>
              </a:rPr>
              <a:t>ガラス</a:t>
            </a:r>
            <a:r>
              <a:rPr lang="ja-JP" altLang="en-US" sz="2800" dirty="0" smtClean="0">
                <a:solidFill>
                  <a:srgbClr val="FFFF00"/>
                </a:solidFill>
              </a:rPr>
              <a:t>に</a:t>
            </a:r>
            <a:r>
              <a:rPr lang="ja-JP" altLang="ja-JP" sz="2800" dirty="0" smtClean="0">
                <a:solidFill>
                  <a:srgbClr val="FFFF00"/>
                </a:solidFill>
              </a:rPr>
              <a:t>比べ高く</a:t>
            </a:r>
            <a:r>
              <a:rPr lang="ja-JP" altLang="ja-JP" sz="2800" dirty="0">
                <a:solidFill>
                  <a:srgbClr val="FFFF00"/>
                </a:solidFill>
              </a:rPr>
              <a:t>なって</a:t>
            </a:r>
            <a:r>
              <a:rPr lang="ja-JP" altLang="ja-JP" sz="2800" dirty="0" smtClean="0">
                <a:solidFill>
                  <a:srgbClr val="FFFF00"/>
                </a:solidFill>
              </a:rPr>
              <a:t>いる</a:t>
            </a:r>
            <a:r>
              <a:rPr lang="ja-JP" altLang="en-US" sz="2800" dirty="0" smtClean="0">
                <a:solidFill>
                  <a:schemeClr val="bg1"/>
                </a:solidFill>
              </a:rPr>
              <a:t>ことが</a:t>
            </a:r>
            <a:r>
              <a:rPr lang="ja-JP" altLang="en-US" sz="2800" dirty="0" smtClean="0">
                <a:solidFill>
                  <a:srgbClr val="FFFF00"/>
                </a:solidFill>
              </a:rPr>
              <a:t>原因</a:t>
            </a:r>
            <a:r>
              <a:rPr lang="ja-JP" altLang="en-US" sz="2800" dirty="0" smtClean="0">
                <a:solidFill>
                  <a:schemeClr val="bg1"/>
                </a:solidFill>
              </a:rPr>
              <a:t>だと考えられる。</a:t>
            </a:r>
            <a:endParaRPr kumimoji="1" lang="ja-JP" altLang="en-US" sz="2800" dirty="0">
              <a:solidFill>
                <a:srgbClr val="FFFF00"/>
              </a:solidFill>
            </a:endParaRPr>
          </a:p>
        </p:txBody>
      </p:sp>
      <p:sp>
        <p:nvSpPr>
          <p:cNvPr id="3" name="テキスト ボックス 2"/>
          <p:cNvSpPr txBox="1"/>
          <p:nvPr/>
        </p:nvSpPr>
        <p:spPr>
          <a:xfrm>
            <a:off x="120221" y="4235946"/>
            <a:ext cx="8945991" cy="954107"/>
          </a:xfrm>
          <a:prstGeom prst="rect">
            <a:avLst/>
          </a:prstGeom>
          <a:noFill/>
        </p:spPr>
        <p:txBody>
          <a:bodyPr wrap="square" rtlCol="0">
            <a:spAutoFit/>
          </a:bodyPr>
          <a:lstStyle/>
          <a:p>
            <a:pPr algn="just"/>
            <a:r>
              <a:rPr lang="en-US" altLang="ja-JP" sz="2800" dirty="0">
                <a:solidFill>
                  <a:srgbClr val="FFFF00"/>
                </a:solidFill>
              </a:rPr>
              <a:t>MRT</a:t>
            </a:r>
            <a:r>
              <a:rPr lang="ja-JP" altLang="ja-JP" sz="2800" dirty="0">
                <a:solidFill>
                  <a:srgbClr val="FFFF00"/>
                </a:solidFill>
              </a:rPr>
              <a:t>は</a:t>
            </a:r>
            <a:r>
              <a:rPr lang="ja-JP" altLang="ja-JP" sz="2800" dirty="0">
                <a:solidFill>
                  <a:schemeClr val="bg1"/>
                </a:solidFill>
              </a:rPr>
              <a:t>、簾・人工緑のカーテンともに</a:t>
            </a:r>
            <a:r>
              <a:rPr lang="ja-JP" altLang="ja-JP" sz="2800" dirty="0" smtClean="0">
                <a:solidFill>
                  <a:schemeClr val="bg1"/>
                </a:solidFill>
              </a:rPr>
              <a:t>、</a:t>
            </a:r>
            <a:r>
              <a:rPr lang="ja-JP" altLang="en-US" sz="2800" dirty="0" smtClean="0">
                <a:solidFill>
                  <a:schemeClr val="bg1"/>
                </a:solidFill>
              </a:rPr>
              <a:t>ガラス</a:t>
            </a:r>
            <a:r>
              <a:rPr lang="ja-JP" altLang="ja-JP" sz="2800" dirty="0" smtClean="0">
                <a:solidFill>
                  <a:schemeClr val="bg1"/>
                </a:solidFill>
              </a:rPr>
              <a:t>の</a:t>
            </a:r>
            <a:r>
              <a:rPr lang="ja-JP" altLang="ja-JP" sz="2800" dirty="0">
                <a:solidFill>
                  <a:schemeClr val="bg1"/>
                </a:solidFill>
              </a:rPr>
              <a:t>違いによる</a:t>
            </a:r>
            <a:r>
              <a:rPr lang="ja-JP" altLang="ja-JP" sz="2800" dirty="0">
                <a:solidFill>
                  <a:srgbClr val="FFFF00"/>
                </a:solidFill>
              </a:rPr>
              <a:t>大きな温度変化は</a:t>
            </a:r>
            <a:r>
              <a:rPr lang="ja-JP" altLang="ja-JP" sz="2800" dirty="0" smtClean="0">
                <a:solidFill>
                  <a:srgbClr val="FFFF00"/>
                </a:solidFill>
              </a:rPr>
              <a:t>な</a:t>
            </a:r>
            <a:r>
              <a:rPr lang="ja-JP" altLang="en-US" sz="2800" dirty="0" smtClean="0">
                <a:solidFill>
                  <a:srgbClr val="FFFF00"/>
                </a:solidFill>
              </a:rPr>
              <a:t>い</a:t>
            </a:r>
            <a:r>
              <a:rPr lang="ja-JP" altLang="ja-JP" sz="2800" dirty="0" smtClean="0">
                <a:solidFill>
                  <a:srgbClr val="FFFF00"/>
                </a:solidFill>
              </a:rPr>
              <a:t>。</a:t>
            </a:r>
            <a:endParaRPr kumimoji="1" lang="ja-JP" altLang="en-US" sz="2800" dirty="0">
              <a:solidFill>
                <a:srgbClr val="FFFF00"/>
              </a:solidFill>
            </a:endParaRPr>
          </a:p>
        </p:txBody>
      </p:sp>
      <p:sp>
        <p:nvSpPr>
          <p:cNvPr id="7" name="円/楕円 6"/>
          <p:cNvSpPr/>
          <p:nvPr/>
        </p:nvSpPr>
        <p:spPr>
          <a:xfrm rot="19365262">
            <a:off x="935809" y="1448506"/>
            <a:ext cx="2955993" cy="13036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rot="18539358">
            <a:off x="2228132" y="1722316"/>
            <a:ext cx="2229220" cy="11296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rot="20434011">
            <a:off x="5753498" y="2253033"/>
            <a:ext cx="2764482" cy="10607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4229070" y="5013176"/>
            <a:ext cx="720080" cy="60509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311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8"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55315"/>
            <a:ext cx="1584176" cy="707886"/>
          </a:xfrm>
          <a:prstGeom prst="rect">
            <a:avLst/>
          </a:prstGeom>
          <a:noFill/>
        </p:spPr>
        <p:txBody>
          <a:bodyPr wrap="square" rtlCol="0">
            <a:spAutoFit/>
          </a:bodyPr>
          <a:lstStyle/>
          <a:p>
            <a:r>
              <a:rPr kumimoji="1" lang="ja-JP" altLang="en-US" sz="4000" b="1" dirty="0" smtClean="0">
                <a:solidFill>
                  <a:srgbClr val="FFFF00"/>
                </a:solidFill>
              </a:rPr>
              <a:t>まとめ</a:t>
            </a:r>
            <a:endParaRPr kumimoji="1" lang="ja-JP" altLang="en-US" sz="4000" b="1" dirty="0">
              <a:solidFill>
                <a:srgbClr val="FFFF00"/>
              </a:solidFill>
            </a:endParaRPr>
          </a:p>
        </p:txBody>
      </p:sp>
      <p:sp>
        <p:nvSpPr>
          <p:cNvPr id="3" name="テキスト ボックス 2"/>
          <p:cNvSpPr txBox="1"/>
          <p:nvPr/>
        </p:nvSpPr>
        <p:spPr>
          <a:xfrm>
            <a:off x="497719" y="1086367"/>
            <a:ext cx="8322753" cy="5509200"/>
          </a:xfrm>
          <a:prstGeom prst="rect">
            <a:avLst/>
          </a:prstGeom>
          <a:noFill/>
        </p:spPr>
        <p:txBody>
          <a:bodyPr wrap="square" rtlCol="0">
            <a:spAutoFit/>
          </a:bodyPr>
          <a:lstStyle/>
          <a:p>
            <a:pPr marL="457200" indent="-457200" algn="just">
              <a:buFont typeface="Wingdings" pitchFamily="2" charset="2"/>
              <a:buChar char="u"/>
            </a:pPr>
            <a:r>
              <a:rPr kumimoji="1" lang="ja-JP" altLang="en-US" sz="3200" dirty="0" smtClean="0">
                <a:solidFill>
                  <a:schemeClr val="bg1"/>
                </a:solidFill>
              </a:rPr>
              <a:t>布ブラインドでは遮熱性塗料を塗布することで反射率が顕著に大きくなり、その結果、室温と</a:t>
            </a:r>
            <a:r>
              <a:rPr kumimoji="1" lang="en-US" altLang="ja-JP" sz="3200" dirty="0" smtClean="0">
                <a:solidFill>
                  <a:schemeClr val="bg1"/>
                </a:solidFill>
              </a:rPr>
              <a:t>MRT</a:t>
            </a:r>
            <a:r>
              <a:rPr kumimoji="1" lang="ja-JP" altLang="en-US" sz="3200" dirty="0" smtClean="0">
                <a:solidFill>
                  <a:schemeClr val="bg1"/>
                </a:solidFill>
              </a:rPr>
              <a:t>が明確に低下した。</a:t>
            </a:r>
            <a:endParaRPr kumimoji="1" lang="en-US" altLang="ja-JP" sz="3200" dirty="0" smtClean="0">
              <a:solidFill>
                <a:schemeClr val="bg1"/>
              </a:solidFill>
            </a:endParaRPr>
          </a:p>
          <a:p>
            <a:pPr marL="457200" indent="-457200" algn="just">
              <a:buFont typeface="Wingdings" panose="05000000000000000000" pitchFamily="2" charset="2"/>
              <a:buChar char="Ø"/>
            </a:pPr>
            <a:endParaRPr kumimoji="1" lang="en-US" altLang="ja-JP" sz="3200" dirty="0" smtClean="0">
              <a:solidFill>
                <a:schemeClr val="bg1"/>
              </a:solidFill>
            </a:endParaRPr>
          </a:p>
          <a:p>
            <a:pPr marL="457200" indent="-457200" algn="just">
              <a:buFont typeface="Wingdings" pitchFamily="2" charset="2"/>
              <a:buChar char="u"/>
            </a:pPr>
            <a:r>
              <a:rPr lang="ja-JP" altLang="en-US" sz="3200" dirty="0" smtClean="0">
                <a:solidFill>
                  <a:schemeClr val="bg1"/>
                </a:solidFill>
              </a:rPr>
              <a:t>アルミブラインド</a:t>
            </a:r>
            <a:r>
              <a:rPr lang="ja-JP" altLang="en-US" sz="3200" dirty="0">
                <a:solidFill>
                  <a:schemeClr val="bg1"/>
                </a:solidFill>
              </a:rPr>
              <a:t>では、もともと反射率が大きいため、塗料無でも布製の塗料有と同程度の遮熱効果が表れた</a:t>
            </a:r>
            <a:r>
              <a:rPr lang="ja-JP" altLang="en-US" sz="3200" dirty="0" smtClean="0">
                <a:solidFill>
                  <a:schemeClr val="bg1"/>
                </a:solidFill>
              </a:rPr>
              <a:t>。</a:t>
            </a:r>
            <a:endParaRPr lang="en-US" altLang="ja-JP" sz="3200" dirty="0" smtClean="0">
              <a:solidFill>
                <a:schemeClr val="bg1"/>
              </a:solidFill>
            </a:endParaRPr>
          </a:p>
          <a:p>
            <a:pPr marL="457200" indent="-457200" algn="just">
              <a:buFont typeface="Wingdings" panose="05000000000000000000" pitchFamily="2" charset="2"/>
              <a:buChar char="Ø"/>
            </a:pPr>
            <a:endParaRPr lang="en-US" altLang="ja-JP" sz="3200" dirty="0" smtClean="0">
              <a:solidFill>
                <a:schemeClr val="bg1"/>
              </a:solidFill>
            </a:endParaRPr>
          </a:p>
          <a:p>
            <a:pPr marL="457200" indent="-457200" algn="just">
              <a:buFont typeface="Wingdings" pitchFamily="2" charset="2"/>
              <a:buChar char="u"/>
            </a:pPr>
            <a:r>
              <a:rPr lang="ja-JP" altLang="en-US" sz="3200" dirty="0" smtClean="0">
                <a:solidFill>
                  <a:schemeClr val="bg1"/>
                </a:solidFill>
              </a:rPr>
              <a:t>遮熱</a:t>
            </a:r>
            <a:r>
              <a:rPr lang="en-US" altLang="ja-JP" sz="3200" dirty="0">
                <a:solidFill>
                  <a:schemeClr val="bg1"/>
                </a:solidFill>
              </a:rPr>
              <a:t>Low-E</a:t>
            </a:r>
            <a:r>
              <a:rPr lang="ja-JP" altLang="en-US" sz="3200" dirty="0">
                <a:solidFill>
                  <a:schemeClr val="bg1"/>
                </a:solidFill>
              </a:rPr>
              <a:t>ガラスは、日射遮蔽効果はあるが、吸収率が高くガラス面温度が上がるため、室内の</a:t>
            </a:r>
            <a:r>
              <a:rPr lang="en-US" altLang="ja-JP" sz="3200" dirty="0">
                <a:solidFill>
                  <a:schemeClr val="bg1"/>
                </a:solidFill>
              </a:rPr>
              <a:t>MRT</a:t>
            </a:r>
            <a:r>
              <a:rPr lang="ja-JP" altLang="en-US" sz="3200" dirty="0" err="1">
                <a:solidFill>
                  <a:schemeClr val="bg1"/>
                </a:solidFill>
              </a:rPr>
              <a:t>を低</a:t>
            </a:r>
            <a:r>
              <a:rPr lang="ja-JP" altLang="en-US" sz="3200" dirty="0">
                <a:solidFill>
                  <a:schemeClr val="bg1"/>
                </a:solidFill>
              </a:rPr>
              <a:t>下させる効果は大きくない</a:t>
            </a:r>
            <a:r>
              <a:rPr lang="ja-JP" altLang="en-US" sz="3200" dirty="0" smtClean="0">
                <a:solidFill>
                  <a:schemeClr val="bg1"/>
                </a:solidFill>
              </a:rPr>
              <a:t>。</a:t>
            </a:r>
            <a:endParaRPr lang="ja-JP" altLang="en-US" sz="3200" dirty="0">
              <a:solidFill>
                <a:schemeClr val="bg1"/>
              </a:solidFill>
            </a:endParaRPr>
          </a:p>
        </p:txBody>
      </p:sp>
    </p:spTree>
    <p:extLst>
      <p:ext uri="{BB962C8B-B14F-4D97-AF65-F5344CB8AC3E}">
        <p14:creationId xmlns:p14="http://schemas.microsoft.com/office/powerpoint/2010/main" val="995979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4624"/>
            <a:ext cx="2952328" cy="707886"/>
          </a:xfrm>
          <a:prstGeom prst="rect">
            <a:avLst/>
          </a:prstGeom>
          <a:noFill/>
        </p:spPr>
        <p:txBody>
          <a:bodyPr wrap="square" rtlCol="0">
            <a:spAutoFit/>
          </a:bodyPr>
          <a:lstStyle/>
          <a:p>
            <a:endParaRPr kumimoji="1" lang="ja-JP" altLang="en-US" sz="4000" dirty="0">
              <a:solidFill>
                <a:schemeClr val="bg1"/>
              </a:solidFill>
            </a:endParaRPr>
          </a:p>
        </p:txBody>
      </p:sp>
      <p:sp>
        <p:nvSpPr>
          <p:cNvPr id="6" name="テキスト ボックス 5"/>
          <p:cNvSpPr txBox="1"/>
          <p:nvPr/>
        </p:nvSpPr>
        <p:spPr>
          <a:xfrm>
            <a:off x="264719" y="200834"/>
            <a:ext cx="7115593" cy="707886"/>
          </a:xfrm>
          <a:prstGeom prst="rect">
            <a:avLst/>
          </a:prstGeom>
          <a:noFill/>
        </p:spPr>
        <p:txBody>
          <a:bodyPr wrap="square" rtlCol="0">
            <a:spAutoFit/>
          </a:bodyPr>
          <a:lstStyle/>
          <a:p>
            <a:pPr algn="just"/>
            <a:r>
              <a:rPr kumimoji="1" lang="ja-JP" altLang="en-US" sz="4000" dirty="0" smtClean="0">
                <a:solidFill>
                  <a:srgbClr val="FFFF00"/>
                </a:solidFill>
              </a:rPr>
              <a:t>遮熱性塗料を塗布したブラインド</a:t>
            </a:r>
            <a:endParaRPr kumimoji="1" lang="ja-JP" altLang="en-US" sz="4000" dirty="0">
              <a:solidFill>
                <a:srgbClr val="FFFF00"/>
              </a:solidFill>
            </a:endParaRP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l="12649" r="14511" b="3063"/>
          <a:stretch/>
        </p:blipFill>
        <p:spPr>
          <a:xfrm>
            <a:off x="5292080" y="908720"/>
            <a:ext cx="3817966" cy="5931732"/>
          </a:xfrm>
          <a:prstGeom prst="rect">
            <a:avLst/>
          </a:prstGeom>
        </p:spPr>
      </p:pic>
      <p:sp>
        <p:nvSpPr>
          <p:cNvPr id="3" name="テキスト ボックス 2"/>
          <p:cNvSpPr txBox="1"/>
          <p:nvPr/>
        </p:nvSpPr>
        <p:spPr>
          <a:xfrm>
            <a:off x="310140" y="1988840"/>
            <a:ext cx="4809981" cy="4031873"/>
          </a:xfrm>
          <a:prstGeom prst="rect">
            <a:avLst/>
          </a:prstGeom>
          <a:noFill/>
        </p:spPr>
        <p:txBody>
          <a:bodyPr wrap="square" rtlCol="0">
            <a:spAutoFit/>
          </a:bodyPr>
          <a:lstStyle/>
          <a:p>
            <a:pPr algn="just"/>
            <a:r>
              <a:rPr kumimoji="1" lang="ja-JP" altLang="en-US" sz="3200" dirty="0" smtClean="0">
                <a:solidFill>
                  <a:srgbClr val="FFFF00"/>
                </a:solidFill>
              </a:rPr>
              <a:t>遮熱性塗料</a:t>
            </a:r>
            <a:r>
              <a:rPr kumimoji="1" lang="ja-JP" altLang="en-US" sz="3200" dirty="0" smtClean="0">
                <a:solidFill>
                  <a:schemeClr val="bg1"/>
                </a:solidFill>
              </a:rPr>
              <a:t>を、一枚</a:t>
            </a:r>
            <a:r>
              <a:rPr lang="ja-JP" altLang="en-US" sz="3200" dirty="0" smtClean="0">
                <a:solidFill>
                  <a:schemeClr val="bg1"/>
                </a:solidFill>
              </a:rPr>
              <a:t>ずつ取り外しが可能な</a:t>
            </a:r>
            <a:r>
              <a:rPr lang="ja-JP" altLang="en-US" sz="3200" dirty="0" smtClean="0">
                <a:solidFill>
                  <a:srgbClr val="FFFF00"/>
                </a:solidFill>
              </a:rPr>
              <a:t>縦ブラインド</a:t>
            </a:r>
            <a:r>
              <a:rPr lang="ja-JP" altLang="en-US" sz="3200" dirty="0" smtClean="0">
                <a:solidFill>
                  <a:schemeClr val="bg1"/>
                </a:solidFill>
              </a:rPr>
              <a:t>に応用し</a:t>
            </a:r>
            <a:r>
              <a:rPr lang="ja-JP" altLang="en-US" sz="3200" dirty="0">
                <a:solidFill>
                  <a:schemeClr val="bg1"/>
                </a:solidFill>
              </a:rPr>
              <a:t>た</a:t>
            </a:r>
            <a:r>
              <a:rPr lang="ja-JP" altLang="en-US" sz="3200" dirty="0" smtClean="0">
                <a:solidFill>
                  <a:schemeClr val="bg1"/>
                </a:solidFill>
              </a:rPr>
              <a:t>製品が試作されている。</a:t>
            </a:r>
            <a:endParaRPr lang="en-US" altLang="ja-JP" sz="3200" dirty="0" smtClean="0">
              <a:solidFill>
                <a:schemeClr val="bg1"/>
              </a:solidFill>
            </a:endParaRPr>
          </a:p>
          <a:p>
            <a:pPr algn="just"/>
            <a:endParaRPr kumimoji="1" lang="en-US" altLang="ja-JP" sz="3200" dirty="0">
              <a:solidFill>
                <a:schemeClr val="bg1"/>
              </a:solidFill>
            </a:endParaRPr>
          </a:p>
          <a:p>
            <a:pPr algn="just"/>
            <a:r>
              <a:rPr kumimoji="1" lang="ja-JP" altLang="en-US" sz="3200" dirty="0" smtClean="0">
                <a:solidFill>
                  <a:schemeClr val="bg1"/>
                </a:solidFill>
              </a:rPr>
              <a:t>試作されたブラインドには、</a:t>
            </a:r>
            <a:r>
              <a:rPr kumimoji="1" lang="ja-JP" altLang="en-US" sz="3200" dirty="0" smtClean="0">
                <a:solidFill>
                  <a:srgbClr val="FFFF00"/>
                </a:solidFill>
              </a:rPr>
              <a:t>アルミ製</a:t>
            </a:r>
            <a:r>
              <a:rPr kumimoji="1" lang="ja-JP" altLang="en-US" sz="3200" dirty="0" smtClean="0">
                <a:solidFill>
                  <a:schemeClr val="bg1"/>
                </a:solidFill>
              </a:rPr>
              <a:t>と</a:t>
            </a:r>
            <a:r>
              <a:rPr kumimoji="1" lang="ja-JP" altLang="en-US" sz="3200" dirty="0" smtClean="0">
                <a:solidFill>
                  <a:srgbClr val="FFFF00"/>
                </a:solidFill>
              </a:rPr>
              <a:t>布製</a:t>
            </a:r>
            <a:r>
              <a:rPr kumimoji="1" lang="ja-JP" altLang="en-US" sz="3200" dirty="0" smtClean="0">
                <a:solidFill>
                  <a:schemeClr val="bg1"/>
                </a:solidFill>
              </a:rPr>
              <a:t>の２種類ある。</a:t>
            </a:r>
            <a:endParaRPr kumimoji="1" lang="en-US" altLang="ja-JP" sz="3200" dirty="0" smtClean="0">
              <a:solidFill>
                <a:schemeClr val="bg1"/>
              </a:solidFill>
            </a:endParaRPr>
          </a:p>
        </p:txBody>
      </p:sp>
    </p:spTree>
    <p:extLst>
      <p:ext uri="{BB962C8B-B14F-4D97-AF65-F5344CB8AC3E}">
        <p14:creationId xmlns:p14="http://schemas.microsoft.com/office/powerpoint/2010/main" val="4184903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6"/>
          <p:cNvSpPr>
            <a:spLocks noGrp="1"/>
          </p:cNvSpPr>
          <p:nvPr>
            <p:ph type="title"/>
          </p:nvPr>
        </p:nvSpPr>
        <p:spPr>
          <a:xfrm>
            <a:off x="35496" y="136412"/>
            <a:ext cx="3096344" cy="845244"/>
          </a:xfrm>
        </p:spPr>
        <p:txBody>
          <a:bodyPr>
            <a:normAutofit/>
          </a:bodyPr>
          <a:lstStyle/>
          <a:p>
            <a:r>
              <a:rPr lang="ja-JP" altLang="en-US" sz="4000" dirty="0" smtClean="0">
                <a:solidFill>
                  <a:srgbClr val="FFFF00"/>
                </a:solidFill>
              </a:rPr>
              <a:t>実験</a:t>
            </a:r>
            <a:r>
              <a:rPr lang="ja-JP" altLang="en-US" sz="4000" dirty="0">
                <a:solidFill>
                  <a:srgbClr val="FFFF00"/>
                </a:solidFill>
              </a:rPr>
              <a:t>計画</a:t>
            </a:r>
            <a:endParaRPr kumimoji="1" lang="ja-JP" altLang="en-US" sz="4000" dirty="0">
              <a:solidFill>
                <a:srgbClr val="FFFF00"/>
              </a:solidFill>
            </a:endParaRPr>
          </a:p>
        </p:txBody>
      </p:sp>
      <p:sp>
        <p:nvSpPr>
          <p:cNvPr id="12" name="テキスト ボックス 11"/>
          <p:cNvSpPr txBox="1"/>
          <p:nvPr/>
        </p:nvSpPr>
        <p:spPr>
          <a:xfrm>
            <a:off x="413538" y="1268760"/>
            <a:ext cx="8316924" cy="5262979"/>
          </a:xfrm>
          <a:prstGeom prst="rect">
            <a:avLst/>
          </a:prstGeom>
          <a:noFill/>
          <a:ln w="57150">
            <a:noFill/>
          </a:ln>
        </p:spPr>
        <p:txBody>
          <a:bodyPr wrap="square" rtlCol="0">
            <a:spAutoFit/>
          </a:bodyPr>
          <a:lstStyle/>
          <a:p>
            <a:pPr algn="just">
              <a:lnSpc>
                <a:spcPct val="150000"/>
              </a:lnSpc>
            </a:pPr>
            <a:r>
              <a:rPr kumimoji="1" lang="ja-JP" altLang="en-US" sz="3200" dirty="0" smtClean="0">
                <a:solidFill>
                  <a:schemeClr val="bg1"/>
                </a:solidFill>
              </a:rPr>
              <a:t>・</a:t>
            </a:r>
            <a:r>
              <a:rPr kumimoji="1" lang="ja-JP" altLang="en-US" sz="3200" dirty="0" smtClean="0">
                <a:solidFill>
                  <a:srgbClr val="FFFF00"/>
                </a:solidFill>
              </a:rPr>
              <a:t>遮熱性塗料を塗布したブラインド</a:t>
            </a:r>
            <a:r>
              <a:rPr kumimoji="1" lang="ja-JP" altLang="en-US" sz="3200" dirty="0" smtClean="0">
                <a:solidFill>
                  <a:schemeClr val="bg1"/>
                </a:solidFill>
              </a:rPr>
              <a:t>の遮熱効果</a:t>
            </a:r>
            <a:endParaRPr kumimoji="1" lang="en-US" altLang="ja-JP" sz="3200" dirty="0" smtClean="0">
              <a:solidFill>
                <a:schemeClr val="bg1"/>
              </a:solidFill>
            </a:endParaRPr>
          </a:p>
          <a:p>
            <a:pPr algn="just">
              <a:lnSpc>
                <a:spcPct val="150000"/>
              </a:lnSpc>
            </a:pPr>
            <a:r>
              <a:rPr lang="ja-JP" altLang="en-US" sz="3200" dirty="0" smtClean="0">
                <a:solidFill>
                  <a:schemeClr val="bg1"/>
                </a:solidFill>
              </a:rPr>
              <a:t>・</a:t>
            </a:r>
            <a:r>
              <a:rPr lang="ja-JP" altLang="en-US" sz="3200" dirty="0" smtClean="0">
                <a:solidFill>
                  <a:srgbClr val="FFFF00"/>
                </a:solidFill>
              </a:rPr>
              <a:t>アルミ製</a:t>
            </a:r>
            <a:r>
              <a:rPr lang="ja-JP" altLang="en-US" sz="3200" dirty="0" smtClean="0">
                <a:solidFill>
                  <a:schemeClr val="bg1"/>
                </a:solidFill>
              </a:rPr>
              <a:t>と</a:t>
            </a:r>
            <a:r>
              <a:rPr lang="ja-JP" altLang="en-US" sz="3200" dirty="0" smtClean="0">
                <a:solidFill>
                  <a:srgbClr val="FFFF00"/>
                </a:solidFill>
              </a:rPr>
              <a:t>布製</a:t>
            </a:r>
            <a:r>
              <a:rPr lang="ja-JP" altLang="en-US" sz="3200" dirty="0" smtClean="0">
                <a:solidFill>
                  <a:schemeClr val="bg1"/>
                </a:solidFill>
              </a:rPr>
              <a:t>での効果の違い</a:t>
            </a:r>
            <a:endParaRPr lang="en-US" altLang="ja-JP" sz="3200" dirty="0" smtClean="0">
              <a:solidFill>
                <a:schemeClr val="bg1"/>
              </a:solidFill>
            </a:endParaRPr>
          </a:p>
          <a:p>
            <a:pPr algn="just">
              <a:lnSpc>
                <a:spcPct val="150000"/>
              </a:lnSpc>
            </a:pPr>
            <a:r>
              <a:rPr kumimoji="1" lang="ja-JP" altLang="en-US" sz="3200" dirty="0" smtClean="0">
                <a:solidFill>
                  <a:schemeClr val="bg1"/>
                </a:solidFill>
              </a:rPr>
              <a:t>・</a:t>
            </a:r>
            <a:r>
              <a:rPr kumimoji="1" lang="ja-JP" altLang="en-US" sz="3200" dirty="0" smtClean="0">
                <a:solidFill>
                  <a:srgbClr val="FFFF00"/>
                </a:solidFill>
              </a:rPr>
              <a:t>ガラスの種類</a:t>
            </a:r>
            <a:r>
              <a:rPr lang="ja-JP" altLang="en-US" sz="3200" dirty="0">
                <a:solidFill>
                  <a:schemeClr val="bg1"/>
                </a:solidFill>
              </a:rPr>
              <a:t>に</a:t>
            </a:r>
            <a:r>
              <a:rPr lang="ja-JP" altLang="en-US" sz="3200" dirty="0" smtClean="0">
                <a:solidFill>
                  <a:schemeClr val="bg1"/>
                </a:solidFill>
              </a:rPr>
              <a:t>よるブラインド</a:t>
            </a:r>
            <a:r>
              <a:rPr kumimoji="1" lang="ja-JP" altLang="en-US" sz="3200" dirty="0" smtClean="0">
                <a:solidFill>
                  <a:schemeClr val="bg1"/>
                </a:solidFill>
              </a:rPr>
              <a:t>遮熱効果の違い</a:t>
            </a:r>
            <a:endParaRPr kumimoji="1" lang="en-US" altLang="ja-JP" sz="3200" dirty="0" smtClean="0">
              <a:solidFill>
                <a:schemeClr val="bg1"/>
              </a:solidFill>
            </a:endParaRPr>
          </a:p>
          <a:p>
            <a:pPr algn="just">
              <a:lnSpc>
                <a:spcPct val="150000"/>
              </a:lnSpc>
            </a:pPr>
            <a:endParaRPr lang="en-US" altLang="ja-JP" sz="3200" dirty="0">
              <a:solidFill>
                <a:schemeClr val="bg1"/>
              </a:solidFill>
            </a:endParaRPr>
          </a:p>
          <a:p>
            <a:pPr algn="just">
              <a:lnSpc>
                <a:spcPct val="150000"/>
              </a:lnSpc>
            </a:pPr>
            <a:r>
              <a:rPr lang="ja-JP" altLang="en-US" sz="3200" dirty="0">
                <a:solidFill>
                  <a:schemeClr val="bg1"/>
                </a:solidFill>
              </a:rPr>
              <a:t>ブラインドの種類・塗料の有無・ガラスの種類の組み合わせを変え、</a:t>
            </a:r>
            <a:r>
              <a:rPr lang="ja-JP" altLang="en-US" sz="3200" dirty="0">
                <a:solidFill>
                  <a:srgbClr val="FFFF00"/>
                </a:solidFill>
              </a:rPr>
              <a:t>室内の温熱環境にどの程度変化が出るか</a:t>
            </a:r>
            <a:r>
              <a:rPr lang="ja-JP" altLang="en-US" sz="3200" dirty="0">
                <a:solidFill>
                  <a:schemeClr val="bg1"/>
                </a:solidFill>
              </a:rPr>
              <a:t>を検討した</a:t>
            </a:r>
            <a:r>
              <a:rPr lang="ja-JP" altLang="en-US" sz="3200" dirty="0" smtClean="0">
                <a:solidFill>
                  <a:schemeClr val="bg1"/>
                </a:solidFill>
              </a:rPr>
              <a:t>。</a:t>
            </a:r>
            <a:endParaRPr lang="en-US" altLang="ja-JP" sz="3200" dirty="0">
              <a:solidFill>
                <a:schemeClr val="bg1"/>
              </a:solidFill>
            </a:endParaRPr>
          </a:p>
        </p:txBody>
      </p:sp>
      <p:sp>
        <p:nvSpPr>
          <p:cNvPr id="3" name="下矢印 2"/>
          <p:cNvSpPr/>
          <p:nvPr/>
        </p:nvSpPr>
        <p:spPr>
          <a:xfrm flipV="1">
            <a:off x="3995936" y="3543984"/>
            <a:ext cx="720080" cy="60509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866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28826"/>
            <a:ext cx="2952328" cy="707886"/>
          </a:xfrm>
          <a:prstGeom prst="rect">
            <a:avLst/>
          </a:prstGeom>
          <a:noFill/>
        </p:spPr>
        <p:txBody>
          <a:bodyPr wrap="square" rtlCol="0">
            <a:spAutoFit/>
          </a:bodyPr>
          <a:lstStyle/>
          <a:p>
            <a:r>
              <a:rPr kumimoji="1" lang="ja-JP" altLang="en-US" sz="4000" b="1" dirty="0" smtClean="0">
                <a:solidFill>
                  <a:srgbClr val="FFFF00"/>
                </a:solidFill>
              </a:rPr>
              <a:t>一坪ハウス</a:t>
            </a:r>
            <a:endParaRPr kumimoji="1" lang="ja-JP" altLang="en-US" sz="4000" b="1" dirty="0">
              <a:solidFill>
                <a:srgbClr val="FFFF00"/>
              </a:solidFill>
            </a:endParaRPr>
          </a:p>
        </p:txBody>
      </p:sp>
      <p:pic>
        <p:nvPicPr>
          <p:cNvPr id="4" name="図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711121" y="28075"/>
            <a:ext cx="3332378" cy="3122154"/>
          </a:xfrm>
          <a:prstGeom prst="rect">
            <a:avLst/>
          </a:prstGeom>
        </p:spPr>
      </p:pic>
      <p:sp>
        <p:nvSpPr>
          <p:cNvPr id="11" name="テキスト ボックス 10"/>
          <p:cNvSpPr txBox="1"/>
          <p:nvPr/>
        </p:nvSpPr>
        <p:spPr>
          <a:xfrm>
            <a:off x="251520" y="836712"/>
            <a:ext cx="5315586" cy="6063198"/>
          </a:xfrm>
          <a:prstGeom prst="rect">
            <a:avLst/>
          </a:prstGeom>
          <a:noFill/>
        </p:spPr>
        <p:txBody>
          <a:bodyPr wrap="square" rtlCol="0">
            <a:spAutoFit/>
          </a:bodyPr>
          <a:lstStyle/>
          <a:p>
            <a:pPr algn="just"/>
            <a:r>
              <a:rPr kumimoji="1" lang="ja-JP" altLang="en-US" sz="3200" dirty="0" smtClean="0">
                <a:solidFill>
                  <a:schemeClr val="bg1"/>
                </a:solidFill>
              </a:rPr>
              <a:t>昨年度、</a:t>
            </a:r>
            <a:r>
              <a:rPr kumimoji="1" lang="ja-JP" altLang="en-US" sz="3200" dirty="0" smtClean="0">
                <a:solidFill>
                  <a:srgbClr val="FFFF00"/>
                </a:solidFill>
              </a:rPr>
              <a:t>窓ガラスと日射遮蔽物の組み合わせ効果を実測</a:t>
            </a:r>
            <a:r>
              <a:rPr lang="ja-JP" altLang="en-US" sz="3200" dirty="0">
                <a:solidFill>
                  <a:schemeClr val="bg1"/>
                </a:solidFill>
              </a:rPr>
              <a:t>する</a:t>
            </a:r>
            <a:r>
              <a:rPr kumimoji="1" lang="ja-JP" altLang="en-US" sz="3200" dirty="0" smtClean="0">
                <a:solidFill>
                  <a:schemeClr val="bg1"/>
                </a:solidFill>
              </a:rPr>
              <a:t>ために作られた小屋。</a:t>
            </a:r>
            <a:endParaRPr kumimoji="1" lang="en-US" altLang="ja-JP" sz="3200" dirty="0" smtClean="0">
              <a:solidFill>
                <a:schemeClr val="bg1"/>
              </a:solidFill>
            </a:endParaRPr>
          </a:p>
          <a:p>
            <a:pPr algn="just"/>
            <a:endParaRPr lang="en-US" altLang="ja-JP" sz="1200" dirty="0" smtClean="0">
              <a:solidFill>
                <a:schemeClr val="bg1"/>
              </a:solidFill>
            </a:endParaRPr>
          </a:p>
          <a:p>
            <a:pPr algn="just"/>
            <a:r>
              <a:rPr lang="ja-JP" altLang="en-US" sz="3200" dirty="0" smtClean="0">
                <a:solidFill>
                  <a:schemeClr val="bg1"/>
                </a:solidFill>
              </a:rPr>
              <a:t>本実験</a:t>
            </a:r>
            <a:r>
              <a:rPr lang="ja-JP" altLang="en-US" sz="3200" dirty="0">
                <a:solidFill>
                  <a:schemeClr val="bg1"/>
                </a:solidFill>
              </a:rPr>
              <a:t>では、この一坪ハウスの測定ガラス面を</a:t>
            </a:r>
            <a:r>
              <a:rPr lang="ja-JP" altLang="en-US" sz="3200" dirty="0">
                <a:solidFill>
                  <a:srgbClr val="FFFF00"/>
                </a:solidFill>
              </a:rPr>
              <a:t>常時西向き</a:t>
            </a:r>
            <a:r>
              <a:rPr lang="ja-JP" altLang="en-US" sz="3200" dirty="0">
                <a:solidFill>
                  <a:schemeClr val="bg1"/>
                </a:solidFill>
              </a:rPr>
              <a:t>に固定し、</a:t>
            </a:r>
            <a:r>
              <a:rPr lang="en-US" altLang="ja-JP" sz="3200" dirty="0">
                <a:solidFill>
                  <a:schemeClr val="bg1"/>
                </a:solidFill>
              </a:rPr>
              <a:t>W-10</a:t>
            </a:r>
            <a:r>
              <a:rPr lang="ja-JP" altLang="en-US" sz="3200" dirty="0">
                <a:solidFill>
                  <a:schemeClr val="bg1"/>
                </a:solidFill>
              </a:rPr>
              <a:t>棟南側スペースにおいて測定した。</a:t>
            </a:r>
            <a:endParaRPr lang="en-US" altLang="ja-JP" sz="3200" dirty="0">
              <a:solidFill>
                <a:schemeClr val="bg1"/>
              </a:solidFill>
            </a:endParaRPr>
          </a:p>
          <a:p>
            <a:pPr algn="just"/>
            <a:endParaRPr lang="en-US" altLang="ja-JP" sz="1200" dirty="0" smtClean="0">
              <a:solidFill>
                <a:schemeClr val="bg1"/>
              </a:solidFill>
            </a:endParaRPr>
          </a:p>
          <a:p>
            <a:pPr algn="just"/>
            <a:r>
              <a:rPr lang="ja-JP" altLang="en-US" sz="3200" dirty="0" smtClean="0">
                <a:solidFill>
                  <a:schemeClr val="bg1"/>
                </a:solidFill>
              </a:rPr>
              <a:t>測定</a:t>
            </a:r>
            <a:r>
              <a:rPr lang="ja-JP" altLang="en-US" sz="3200" dirty="0">
                <a:solidFill>
                  <a:schemeClr val="bg1"/>
                </a:solidFill>
              </a:rPr>
              <a:t>期間</a:t>
            </a:r>
            <a:endParaRPr lang="en-US" altLang="ja-JP" sz="3200" dirty="0">
              <a:solidFill>
                <a:schemeClr val="bg1"/>
              </a:solidFill>
            </a:endParaRPr>
          </a:p>
          <a:p>
            <a:pPr algn="just"/>
            <a:r>
              <a:rPr lang="ja-JP" altLang="en-US" sz="3200" dirty="0">
                <a:solidFill>
                  <a:schemeClr val="bg1"/>
                </a:solidFill>
              </a:rPr>
              <a:t>　</a:t>
            </a:r>
            <a:r>
              <a:rPr lang="ja-JP" altLang="en-US" sz="3200" dirty="0">
                <a:solidFill>
                  <a:srgbClr val="FFFF00"/>
                </a:solidFill>
              </a:rPr>
              <a:t>８</a:t>
            </a:r>
            <a:r>
              <a:rPr lang="en-US" altLang="ja-JP" sz="3200" dirty="0">
                <a:solidFill>
                  <a:srgbClr val="FFFF00"/>
                </a:solidFill>
              </a:rPr>
              <a:t>/</a:t>
            </a:r>
            <a:r>
              <a:rPr lang="ja-JP" altLang="en-US" sz="3200" dirty="0">
                <a:solidFill>
                  <a:srgbClr val="FFFF00"/>
                </a:solidFill>
              </a:rPr>
              <a:t>６～１０</a:t>
            </a:r>
            <a:r>
              <a:rPr lang="en-US" altLang="ja-JP" sz="3200" dirty="0">
                <a:solidFill>
                  <a:srgbClr val="FFFF00"/>
                </a:solidFill>
              </a:rPr>
              <a:t>/</a:t>
            </a:r>
            <a:r>
              <a:rPr lang="ja-JP" altLang="en-US" sz="3200" dirty="0">
                <a:solidFill>
                  <a:srgbClr val="FFFF00"/>
                </a:solidFill>
              </a:rPr>
              <a:t>３の晴天日</a:t>
            </a:r>
            <a:endParaRPr lang="en-US" altLang="ja-JP" sz="3200" dirty="0">
              <a:solidFill>
                <a:srgbClr val="FFFF00"/>
              </a:solidFill>
            </a:endParaRPr>
          </a:p>
          <a:p>
            <a:pPr algn="just"/>
            <a:endParaRPr lang="en-US" altLang="ja-JP" sz="1200" dirty="0" smtClean="0">
              <a:solidFill>
                <a:schemeClr val="bg1"/>
              </a:solidFill>
            </a:endParaRPr>
          </a:p>
          <a:p>
            <a:pPr algn="just"/>
            <a:r>
              <a:rPr lang="ja-JP" altLang="en-US" sz="3200" dirty="0" smtClean="0">
                <a:solidFill>
                  <a:schemeClr val="bg1"/>
                </a:solidFill>
              </a:rPr>
              <a:t>ガラス</a:t>
            </a:r>
            <a:r>
              <a:rPr lang="ja-JP" altLang="en-US" sz="3200" dirty="0">
                <a:solidFill>
                  <a:schemeClr val="bg1"/>
                </a:solidFill>
              </a:rPr>
              <a:t>の種類：</a:t>
            </a:r>
            <a:endParaRPr lang="en-US" altLang="ja-JP" sz="3200" dirty="0">
              <a:solidFill>
                <a:schemeClr val="bg1"/>
              </a:solidFill>
            </a:endParaRPr>
          </a:p>
          <a:p>
            <a:pPr algn="just"/>
            <a:r>
              <a:rPr lang="ja-JP" altLang="en-US" sz="3200" dirty="0">
                <a:solidFill>
                  <a:schemeClr val="bg1"/>
                </a:solidFill>
              </a:rPr>
              <a:t>普通ガラス、</a:t>
            </a:r>
            <a:r>
              <a:rPr lang="ja-JP" altLang="en-US" sz="3200" dirty="0">
                <a:solidFill>
                  <a:srgbClr val="FFFF00"/>
                </a:solidFill>
              </a:rPr>
              <a:t>遮熱</a:t>
            </a:r>
            <a:r>
              <a:rPr lang="en-US" altLang="ja-JP" sz="3200" dirty="0">
                <a:solidFill>
                  <a:srgbClr val="FFFF00"/>
                </a:solidFill>
              </a:rPr>
              <a:t>Low-E</a:t>
            </a:r>
            <a:r>
              <a:rPr lang="ja-JP" altLang="en-US" sz="3200" dirty="0" smtClean="0">
                <a:solidFill>
                  <a:srgbClr val="FFFF00"/>
                </a:solidFill>
              </a:rPr>
              <a:t>ガラス</a:t>
            </a:r>
            <a:endParaRPr lang="ja-JP" altLang="en-US" sz="3200" dirty="0">
              <a:solidFill>
                <a:srgbClr val="FFFF00"/>
              </a:solidFill>
            </a:endParaRPr>
          </a:p>
        </p:txBody>
      </p:sp>
      <p:pic>
        <p:nvPicPr>
          <p:cNvPr id="17" name="図 16"/>
          <p:cNvPicPr>
            <a:picLocks noChangeAspect="1"/>
          </p:cNvPicPr>
          <p:nvPr/>
        </p:nvPicPr>
        <p:blipFill rotWithShape="1">
          <a:blip r:embed="rId5" cstate="print">
            <a:extLst>
              <a:ext uri="{28A0092B-C50C-407E-A947-70E740481C1C}">
                <a14:useLocalDpi xmlns:a14="http://schemas.microsoft.com/office/drawing/2010/main" val="0"/>
              </a:ext>
            </a:extLst>
          </a:blip>
          <a:srcRect l="7409" t="328" r="13393" b="571"/>
          <a:stretch/>
        </p:blipFill>
        <p:spPr>
          <a:xfrm rot="5400000">
            <a:off x="5636099" y="3362002"/>
            <a:ext cx="3515531" cy="3299266"/>
          </a:xfrm>
          <a:prstGeom prst="rect">
            <a:avLst/>
          </a:prstGeom>
        </p:spPr>
      </p:pic>
    </p:spTree>
    <p:extLst>
      <p:ext uri="{BB962C8B-B14F-4D97-AF65-F5344CB8AC3E}">
        <p14:creationId xmlns:p14="http://schemas.microsoft.com/office/powerpoint/2010/main" val="1875358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15334" y="404664"/>
            <a:ext cx="8752760" cy="2369880"/>
          </a:xfrm>
          <a:prstGeom prst="rect">
            <a:avLst/>
          </a:prstGeom>
          <a:noFill/>
        </p:spPr>
        <p:txBody>
          <a:bodyPr wrap="square" rtlCol="0">
            <a:spAutoFit/>
          </a:bodyPr>
          <a:lstStyle/>
          <a:p>
            <a:pPr algn="just"/>
            <a:r>
              <a:rPr lang="ja-JP" altLang="en-US" sz="4000" dirty="0">
                <a:solidFill>
                  <a:srgbClr val="FFFF00"/>
                </a:solidFill>
              </a:rPr>
              <a:t>遮熱</a:t>
            </a:r>
            <a:r>
              <a:rPr lang="en-US" altLang="ja-JP" sz="4000" dirty="0">
                <a:solidFill>
                  <a:srgbClr val="FFFF00"/>
                </a:solidFill>
              </a:rPr>
              <a:t>Low-E</a:t>
            </a:r>
            <a:r>
              <a:rPr lang="ja-JP" altLang="en-US" sz="4000" dirty="0">
                <a:solidFill>
                  <a:srgbClr val="FFFF00"/>
                </a:solidFill>
              </a:rPr>
              <a:t>ガラス</a:t>
            </a:r>
            <a:r>
              <a:rPr lang="ja-JP" altLang="en-US" sz="4000" b="1" dirty="0">
                <a:solidFill>
                  <a:schemeClr val="bg1"/>
                </a:solidFill>
              </a:rPr>
              <a:t>とは・・・</a:t>
            </a:r>
          </a:p>
          <a:p>
            <a:pPr algn="just"/>
            <a:endParaRPr kumimoji="1" lang="en-US" altLang="ja-JP" sz="1200" dirty="0" smtClean="0">
              <a:solidFill>
                <a:schemeClr val="bg1"/>
              </a:solidFill>
            </a:endParaRPr>
          </a:p>
          <a:p>
            <a:pPr algn="just"/>
            <a:r>
              <a:rPr kumimoji="1" lang="ja-JP" altLang="en-US" sz="3200" dirty="0" smtClean="0">
                <a:solidFill>
                  <a:schemeClr val="bg1"/>
                </a:solidFill>
              </a:rPr>
              <a:t>複層ガラスの屋外側に</a:t>
            </a:r>
            <a:r>
              <a:rPr lang="ja-JP" altLang="en-US" sz="3200" dirty="0">
                <a:solidFill>
                  <a:schemeClr val="bg1"/>
                </a:solidFill>
              </a:rPr>
              <a:t>特殊な</a:t>
            </a:r>
            <a:r>
              <a:rPr kumimoji="1" lang="ja-JP" altLang="en-US" sz="3200" dirty="0" smtClean="0">
                <a:solidFill>
                  <a:schemeClr val="bg1"/>
                </a:solidFill>
              </a:rPr>
              <a:t>金属膜を張り、室内側に伝わる</a:t>
            </a:r>
            <a:r>
              <a:rPr lang="ja-JP" altLang="en-US" sz="3200" dirty="0" smtClean="0">
                <a:solidFill>
                  <a:schemeClr val="bg1"/>
                </a:solidFill>
              </a:rPr>
              <a:t>赤外線の放射率を小さくすることで、室内の温度上昇を抑えるガラス。</a:t>
            </a:r>
            <a:endParaRPr kumimoji="1" lang="en-US" altLang="ja-JP" sz="3200" dirty="0" smtClean="0">
              <a:solidFill>
                <a:schemeClr val="bg1"/>
              </a:solidFill>
            </a:endParaRPr>
          </a:p>
        </p:txBody>
      </p:sp>
      <p:grpSp>
        <p:nvGrpSpPr>
          <p:cNvPr id="11" name="グループ化 10"/>
          <p:cNvGrpSpPr/>
          <p:nvPr/>
        </p:nvGrpSpPr>
        <p:grpSpPr>
          <a:xfrm>
            <a:off x="3459029" y="2996952"/>
            <a:ext cx="2065370" cy="3509554"/>
            <a:chOff x="6084168" y="3861048"/>
            <a:chExt cx="1944216" cy="2664296"/>
          </a:xfrm>
        </p:grpSpPr>
        <p:sp>
          <p:nvSpPr>
            <p:cNvPr id="12" name="正方形/長方形 11"/>
            <p:cNvSpPr/>
            <p:nvPr/>
          </p:nvSpPr>
          <p:spPr>
            <a:xfrm>
              <a:off x="6084168" y="3861048"/>
              <a:ext cx="1944216" cy="26642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084168" y="3861048"/>
              <a:ext cx="432048" cy="26642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7596336" y="3861048"/>
              <a:ext cx="432048" cy="26642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516216" y="3861048"/>
              <a:ext cx="216024" cy="266429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479" y="2863544"/>
            <a:ext cx="901918" cy="90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623512" y="4468877"/>
            <a:ext cx="1415772" cy="584775"/>
          </a:xfrm>
          <a:prstGeom prst="rect">
            <a:avLst/>
          </a:prstGeom>
          <a:noFill/>
        </p:spPr>
        <p:txBody>
          <a:bodyPr wrap="none" rtlCol="0">
            <a:spAutoFit/>
          </a:bodyPr>
          <a:lstStyle/>
          <a:p>
            <a:r>
              <a:rPr kumimoji="1" lang="ja-JP" altLang="en-US" sz="3200" dirty="0" smtClean="0">
                <a:solidFill>
                  <a:schemeClr val="bg1"/>
                </a:solidFill>
              </a:rPr>
              <a:t>屋外側</a:t>
            </a:r>
            <a:endParaRPr kumimoji="1" lang="ja-JP" altLang="en-US" sz="3200" dirty="0">
              <a:solidFill>
                <a:schemeClr val="bg1"/>
              </a:solidFill>
            </a:endParaRPr>
          </a:p>
        </p:txBody>
      </p:sp>
      <p:sp>
        <p:nvSpPr>
          <p:cNvPr id="23" name="テキスト ボックス 22"/>
          <p:cNvSpPr txBox="1"/>
          <p:nvPr/>
        </p:nvSpPr>
        <p:spPr>
          <a:xfrm>
            <a:off x="5868819" y="4459341"/>
            <a:ext cx="1415772" cy="584775"/>
          </a:xfrm>
          <a:prstGeom prst="rect">
            <a:avLst/>
          </a:prstGeom>
          <a:noFill/>
        </p:spPr>
        <p:txBody>
          <a:bodyPr wrap="none" rtlCol="0">
            <a:spAutoFit/>
          </a:bodyPr>
          <a:lstStyle/>
          <a:p>
            <a:r>
              <a:rPr lang="ja-JP" altLang="en-US" sz="3200" dirty="0" smtClean="0">
                <a:solidFill>
                  <a:schemeClr val="bg1"/>
                </a:solidFill>
              </a:rPr>
              <a:t>室内側</a:t>
            </a:r>
            <a:endParaRPr kumimoji="1" lang="ja-JP" altLang="en-US" sz="3200" dirty="0">
              <a:solidFill>
                <a:schemeClr val="bg1"/>
              </a:solidFill>
            </a:endParaRPr>
          </a:p>
        </p:txBody>
      </p:sp>
      <p:sp>
        <p:nvSpPr>
          <p:cNvPr id="24" name="正方形/長方形 23"/>
          <p:cNvSpPr/>
          <p:nvPr/>
        </p:nvSpPr>
        <p:spPr>
          <a:xfrm>
            <a:off x="5868819" y="5413827"/>
            <a:ext cx="1008112" cy="28803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868819" y="5809871"/>
            <a:ext cx="1008112" cy="2880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5868819" y="6218474"/>
            <a:ext cx="100811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7076514" y="5285442"/>
            <a:ext cx="1261884" cy="523220"/>
          </a:xfrm>
          <a:prstGeom prst="rect">
            <a:avLst/>
          </a:prstGeom>
          <a:noFill/>
        </p:spPr>
        <p:txBody>
          <a:bodyPr wrap="none" rtlCol="0">
            <a:spAutoFit/>
          </a:bodyPr>
          <a:lstStyle/>
          <a:p>
            <a:r>
              <a:rPr kumimoji="1" lang="ja-JP" altLang="en-US" sz="2800" dirty="0" smtClean="0">
                <a:solidFill>
                  <a:schemeClr val="bg1"/>
                </a:solidFill>
              </a:rPr>
              <a:t>金属膜</a:t>
            </a:r>
            <a:endParaRPr kumimoji="1" lang="ja-JP" altLang="en-US" sz="2800" dirty="0">
              <a:solidFill>
                <a:schemeClr val="bg1"/>
              </a:solidFill>
            </a:endParaRPr>
          </a:p>
        </p:txBody>
      </p:sp>
      <p:sp>
        <p:nvSpPr>
          <p:cNvPr id="29" name="テキスト ボックス 28"/>
          <p:cNvSpPr txBox="1"/>
          <p:nvPr/>
        </p:nvSpPr>
        <p:spPr>
          <a:xfrm>
            <a:off x="7092280" y="5673251"/>
            <a:ext cx="1489510" cy="523220"/>
          </a:xfrm>
          <a:prstGeom prst="rect">
            <a:avLst/>
          </a:prstGeom>
          <a:noFill/>
        </p:spPr>
        <p:txBody>
          <a:bodyPr wrap="none" rtlCol="0">
            <a:spAutoFit/>
          </a:bodyPr>
          <a:lstStyle/>
          <a:p>
            <a:r>
              <a:rPr kumimoji="1" lang="ja-JP" altLang="en-US" sz="2800" dirty="0" smtClean="0">
                <a:solidFill>
                  <a:schemeClr val="bg1"/>
                </a:solidFill>
              </a:rPr>
              <a:t>ガラス層</a:t>
            </a:r>
            <a:endParaRPr kumimoji="1" lang="ja-JP" altLang="en-US" sz="2800" dirty="0">
              <a:solidFill>
                <a:schemeClr val="bg1"/>
              </a:solidFill>
            </a:endParaRPr>
          </a:p>
        </p:txBody>
      </p:sp>
      <p:sp>
        <p:nvSpPr>
          <p:cNvPr id="30" name="テキスト ボックス 29"/>
          <p:cNvSpPr txBox="1"/>
          <p:nvPr/>
        </p:nvSpPr>
        <p:spPr>
          <a:xfrm>
            <a:off x="7094401" y="6079992"/>
            <a:ext cx="1261884" cy="523220"/>
          </a:xfrm>
          <a:prstGeom prst="rect">
            <a:avLst/>
          </a:prstGeom>
          <a:noFill/>
        </p:spPr>
        <p:txBody>
          <a:bodyPr wrap="none" rtlCol="0">
            <a:spAutoFit/>
          </a:bodyPr>
          <a:lstStyle/>
          <a:p>
            <a:r>
              <a:rPr kumimoji="1" lang="ja-JP" altLang="en-US" sz="2800" dirty="0" smtClean="0">
                <a:solidFill>
                  <a:schemeClr val="bg1"/>
                </a:solidFill>
              </a:rPr>
              <a:t>空気層</a:t>
            </a:r>
            <a:endParaRPr kumimoji="1" lang="ja-JP" altLang="en-US" sz="2800" dirty="0">
              <a:solidFill>
                <a:schemeClr val="bg1"/>
              </a:solidFill>
            </a:endParaRPr>
          </a:p>
        </p:txBody>
      </p:sp>
      <p:sp>
        <p:nvSpPr>
          <p:cNvPr id="20" name="右矢印 19"/>
          <p:cNvSpPr/>
          <p:nvPr/>
        </p:nvSpPr>
        <p:spPr>
          <a:xfrm rot="2272657">
            <a:off x="2005659" y="3679931"/>
            <a:ext cx="1435612" cy="3986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2272657">
            <a:off x="2024120" y="4650096"/>
            <a:ext cx="1435612" cy="3986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rot="2272657">
            <a:off x="1920542" y="5568948"/>
            <a:ext cx="1435612" cy="3986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4252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85957" y="403886"/>
            <a:ext cx="8068196" cy="6124754"/>
          </a:xfrm>
          <a:prstGeom prst="rect">
            <a:avLst/>
          </a:prstGeom>
          <a:noFill/>
        </p:spPr>
        <p:txBody>
          <a:bodyPr wrap="square" rtlCol="0">
            <a:spAutoFit/>
          </a:bodyPr>
          <a:lstStyle/>
          <a:p>
            <a:pPr algn="just"/>
            <a:r>
              <a:rPr lang="ja-JP" altLang="en-US" sz="4000" dirty="0">
                <a:solidFill>
                  <a:srgbClr val="FFFF00"/>
                </a:solidFill>
              </a:rPr>
              <a:t>昨年度行われた</a:t>
            </a:r>
            <a:endParaRPr lang="en-US" altLang="ja-JP" sz="4000" dirty="0">
              <a:solidFill>
                <a:srgbClr val="FFFF00"/>
              </a:solidFill>
            </a:endParaRPr>
          </a:p>
          <a:p>
            <a:pPr algn="just"/>
            <a:r>
              <a:rPr lang="ja-JP" altLang="en-US" sz="4000" dirty="0" smtClean="0">
                <a:solidFill>
                  <a:srgbClr val="FFFF00"/>
                </a:solidFill>
              </a:rPr>
              <a:t>窓ガラスと日射遮蔽物の実測</a:t>
            </a:r>
            <a:endParaRPr lang="en-US" altLang="ja-JP" sz="4000" dirty="0" smtClean="0">
              <a:solidFill>
                <a:srgbClr val="FFFF00"/>
              </a:solidFill>
            </a:endParaRPr>
          </a:p>
          <a:p>
            <a:pPr algn="just"/>
            <a:endParaRPr lang="en-US" altLang="ja-JP" sz="3600" dirty="0" smtClean="0">
              <a:solidFill>
                <a:schemeClr val="bg1"/>
              </a:solidFill>
            </a:endParaRPr>
          </a:p>
          <a:p>
            <a:pPr algn="just"/>
            <a:r>
              <a:rPr kumimoji="1" lang="ja-JP" altLang="en-US" sz="3200" dirty="0" smtClean="0">
                <a:solidFill>
                  <a:schemeClr val="bg1"/>
                </a:solidFill>
              </a:rPr>
              <a:t>普通ガラスに簾・人工緑の</a:t>
            </a:r>
            <a:r>
              <a:rPr lang="ja-JP" altLang="en-US" sz="3200" dirty="0" smtClean="0">
                <a:solidFill>
                  <a:schemeClr val="bg1"/>
                </a:solidFill>
              </a:rPr>
              <a:t>カーテンを組み合わせた</a:t>
            </a:r>
            <a:r>
              <a:rPr lang="ja-JP" altLang="en-US" sz="3200" dirty="0">
                <a:solidFill>
                  <a:schemeClr val="bg1"/>
                </a:solidFill>
              </a:rPr>
              <a:t>測定</a:t>
            </a:r>
            <a:r>
              <a:rPr lang="ja-JP" altLang="en-US" sz="3200" dirty="0" smtClean="0">
                <a:solidFill>
                  <a:schemeClr val="bg1"/>
                </a:solidFill>
              </a:rPr>
              <a:t>を行ったが、遮熱</a:t>
            </a:r>
            <a:r>
              <a:rPr lang="en-US" altLang="ja-JP" sz="3200" dirty="0" smtClean="0">
                <a:solidFill>
                  <a:schemeClr val="bg1"/>
                </a:solidFill>
              </a:rPr>
              <a:t>Low-E</a:t>
            </a:r>
            <a:r>
              <a:rPr lang="ja-JP" altLang="en-US" sz="3200" dirty="0" smtClean="0">
                <a:solidFill>
                  <a:schemeClr val="bg1"/>
                </a:solidFill>
              </a:rPr>
              <a:t>ガラスを組み合わせた測定を行っていなかった。</a:t>
            </a:r>
            <a:endParaRPr lang="en-US" altLang="ja-JP" sz="3200" dirty="0" smtClean="0">
              <a:solidFill>
                <a:schemeClr val="bg1"/>
              </a:solidFill>
            </a:endParaRPr>
          </a:p>
          <a:p>
            <a:pPr algn="just"/>
            <a:endParaRPr lang="en-US" altLang="ja-JP" sz="2800" dirty="0">
              <a:solidFill>
                <a:schemeClr val="bg1"/>
              </a:solidFill>
            </a:endParaRPr>
          </a:p>
          <a:p>
            <a:pPr algn="just"/>
            <a:endParaRPr lang="en-US" altLang="ja-JP" sz="2800" dirty="0" smtClean="0">
              <a:solidFill>
                <a:schemeClr val="bg1"/>
              </a:solidFill>
            </a:endParaRPr>
          </a:p>
          <a:p>
            <a:pPr algn="just"/>
            <a:r>
              <a:rPr lang="ja-JP" altLang="en-US" sz="3200" dirty="0" smtClean="0">
                <a:solidFill>
                  <a:schemeClr val="bg1"/>
                </a:solidFill>
              </a:rPr>
              <a:t>遮熱</a:t>
            </a:r>
            <a:r>
              <a:rPr lang="en-US" altLang="ja-JP" sz="3200" dirty="0">
                <a:solidFill>
                  <a:schemeClr val="bg1"/>
                </a:solidFill>
              </a:rPr>
              <a:t>Low-E</a:t>
            </a:r>
            <a:r>
              <a:rPr lang="ja-JP" altLang="en-US" sz="3200" dirty="0">
                <a:solidFill>
                  <a:schemeClr val="bg1"/>
                </a:solidFill>
              </a:rPr>
              <a:t>ガラスと簾・人工緑のカーテンを組み合わせ、</a:t>
            </a:r>
            <a:r>
              <a:rPr lang="ja-JP" altLang="en-US" sz="3200" dirty="0">
                <a:solidFill>
                  <a:srgbClr val="FFFF00"/>
                </a:solidFill>
              </a:rPr>
              <a:t>昨年度の普通ガラス使用時と遮熱性能を比較</a:t>
            </a:r>
            <a:r>
              <a:rPr lang="ja-JP" altLang="en-US" sz="3200" dirty="0">
                <a:solidFill>
                  <a:schemeClr val="bg1"/>
                </a:solidFill>
              </a:rPr>
              <a:t>した。</a:t>
            </a:r>
            <a:endParaRPr lang="en-US" altLang="ja-JP" sz="3200" dirty="0">
              <a:solidFill>
                <a:schemeClr val="bg1"/>
              </a:solidFill>
            </a:endParaRPr>
          </a:p>
          <a:p>
            <a:pPr algn="just"/>
            <a:endParaRPr kumimoji="1" lang="en-US" altLang="ja-JP" sz="2800" dirty="0" smtClean="0">
              <a:solidFill>
                <a:schemeClr val="bg1"/>
              </a:solidFill>
            </a:endParaRPr>
          </a:p>
        </p:txBody>
      </p:sp>
      <p:sp>
        <p:nvSpPr>
          <p:cNvPr id="16" name="下矢印 15"/>
          <p:cNvSpPr/>
          <p:nvPr/>
        </p:nvSpPr>
        <p:spPr>
          <a:xfrm rot="10800000" flipV="1">
            <a:off x="4038762" y="3789040"/>
            <a:ext cx="720080" cy="60509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1452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8378"/>
            <a:ext cx="7632848" cy="707886"/>
          </a:xfrm>
          <a:prstGeom prst="rect">
            <a:avLst/>
          </a:prstGeom>
          <a:noFill/>
        </p:spPr>
        <p:txBody>
          <a:bodyPr wrap="square" rtlCol="0">
            <a:spAutoFit/>
          </a:bodyPr>
          <a:lstStyle/>
          <a:p>
            <a:r>
              <a:rPr kumimoji="1" lang="ja-JP" altLang="en-US" sz="4000" dirty="0" smtClean="0">
                <a:solidFill>
                  <a:srgbClr val="FFFF00"/>
                </a:solidFill>
              </a:rPr>
              <a:t>一坪ハウス　実験中測器配置状況</a:t>
            </a:r>
            <a:endParaRPr kumimoji="1" lang="ja-JP" altLang="en-US" sz="4000" dirty="0">
              <a:solidFill>
                <a:srgbClr val="FFFF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3" t="1370" r="1355" b="3242"/>
          <a:stretch/>
        </p:blipFill>
        <p:spPr bwMode="auto">
          <a:xfrm>
            <a:off x="625820" y="620688"/>
            <a:ext cx="7892360" cy="607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円/楕円 1"/>
          <p:cNvSpPr/>
          <p:nvPr/>
        </p:nvSpPr>
        <p:spPr>
          <a:xfrm>
            <a:off x="4283968" y="2420888"/>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5592663" y="2731021"/>
            <a:ext cx="79208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線吹き出し 1 (枠付き) 7"/>
          <p:cNvSpPr/>
          <p:nvPr/>
        </p:nvSpPr>
        <p:spPr>
          <a:xfrm>
            <a:off x="7020272" y="2348880"/>
            <a:ext cx="1368152" cy="432048"/>
          </a:xfrm>
          <a:prstGeom prst="borderCallout1">
            <a:avLst>
              <a:gd name="adj1" fmla="val 80479"/>
              <a:gd name="adj2" fmla="val -2763"/>
              <a:gd name="adj3" fmla="val 149979"/>
              <a:gd name="adj4" fmla="val -459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線吹き出し 1 (枠付き) 9"/>
          <p:cNvSpPr/>
          <p:nvPr/>
        </p:nvSpPr>
        <p:spPr>
          <a:xfrm>
            <a:off x="6948264" y="1268760"/>
            <a:ext cx="1569916" cy="432048"/>
          </a:xfrm>
          <a:prstGeom prst="borderCallout1">
            <a:avLst>
              <a:gd name="adj1" fmla="val 84888"/>
              <a:gd name="adj2" fmla="val -943"/>
              <a:gd name="adj3" fmla="val 321939"/>
              <a:gd name="adj4" fmla="val -1248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37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テキスト ボックス 70"/>
          <p:cNvSpPr txBox="1"/>
          <p:nvPr/>
        </p:nvSpPr>
        <p:spPr>
          <a:xfrm>
            <a:off x="120361" y="6237311"/>
            <a:ext cx="3907944" cy="584775"/>
          </a:xfrm>
          <a:prstGeom prst="rect">
            <a:avLst/>
          </a:prstGeom>
          <a:noFill/>
        </p:spPr>
        <p:txBody>
          <a:bodyPr wrap="square" rtlCol="0">
            <a:spAutoFit/>
          </a:bodyPr>
          <a:lstStyle/>
          <a:p>
            <a:pPr algn="ctr"/>
            <a:r>
              <a:rPr lang="ja-JP" altLang="en-US" sz="3200" dirty="0" smtClean="0">
                <a:solidFill>
                  <a:srgbClr val="FFFF00"/>
                </a:solidFill>
              </a:rPr>
              <a:t>縦ブラインド対象</a:t>
            </a:r>
            <a:endParaRPr kumimoji="1" lang="ja-JP" altLang="en-US" sz="3200" dirty="0">
              <a:solidFill>
                <a:schemeClr val="bg1"/>
              </a:solidFill>
            </a:endParaRPr>
          </a:p>
        </p:txBody>
      </p:sp>
      <p:sp>
        <p:nvSpPr>
          <p:cNvPr id="72" name="テキスト ボックス 71"/>
          <p:cNvSpPr txBox="1"/>
          <p:nvPr/>
        </p:nvSpPr>
        <p:spPr>
          <a:xfrm>
            <a:off x="4403910" y="6237312"/>
            <a:ext cx="4848610" cy="584775"/>
          </a:xfrm>
          <a:prstGeom prst="rect">
            <a:avLst/>
          </a:prstGeom>
          <a:noFill/>
        </p:spPr>
        <p:txBody>
          <a:bodyPr wrap="square" rtlCol="0">
            <a:spAutoFit/>
          </a:bodyPr>
          <a:lstStyle/>
          <a:p>
            <a:pPr algn="ctr"/>
            <a:r>
              <a:rPr lang="ja-JP" altLang="en-US" sz="3200" dirty="0" smtClean="0">
                <a:solidFill>
                  <a:srgbClr val="FFFF00"/>
                </a:solidFill>
              </a:rPr>
              <a:t>簾・人工緑のカーテン対象</a:t>
            </a:r>
            <a:endParaRPr kumimoji="1" lang="ja-JP" altLang="en-US" sz="3200" dirty="0">
              <a:solidFill>
                <a:schemeClr val="bg1"/>
              </a:solidFill>
            </a:endParaRPr>
          </a:p>
        </p:txBody>
      </p:sp>
      <p:sp>
        <p:nvSpPr>
          <p:cNvPr id="73" name="テキスト ボックス 72"/>
          <p:cNvSpPr txBox="1"/>
          <p:nvPr/>
        </p:nvSpPr>
        <p:spPr>
          <a:xfrm>
            <a:off x="323528" y="30040"/>
            <a:ext cx="8496944" cy="584775"/>
          </a:xfrm>
          <a:prstGeom prst="rect">
            <a:avLst/>
          </a:prstGeom>
          <a:noFill/>
        </p:spPr>
        <p:txBody>
          <a:bodyPr wrap="square" rtlCol="0">
            <a:spAutoFit/>
          </a:bodyPr>
          <a:lstStyle/>
          <a:p>
            <a:r>
              <a:rPr kumimoji="1" lang="ja-JP" altLang="en-US" sz="3200" dirty="0" smtClean="0">
                <a:solidFill>
                  <a:srgbClr val="FFFF00"/>
                </a:solidFill>
              </a:rPr>
              <a:t>日射計（短波放射</a:t>
            </a:r>
            <a:r>
              <a:rPr kumimoji="1" lang="en-US" altLang="ja-JP" sz="3200" dirty="0" smtClean="0">
                <a:solidFill>
                  <a:srgbClr val="FFFF00"/>
                </a:solidFill>
              </a:rPr>
              <a:t>S</a:t>
            </a:r>
            <a:r>
              <a:rPr kumimoji="1" lang="ja-JP" altLang="en-US" sz="3200" dirty="0" smtClean="0">
                <a:solidFill>
                  <a:srgbClr val="FFFF00"/>
                </a:solidFill>
              </a:rPr>
              <a:t>）・放射計（長波放射</a:t>
            </a:r>
            <a:r>
              <a:rPr kumimoji="1" lang="en-US" altLang="ja-JP" sz="3200" dirty="0" smtClean="0">
                <a:solidFill>
                  <a:srgbClr val="FFFF00"/>
                </a:solidFill>
              </a:rPr>
              <a:t>L</a:t>
            </a:r>
            <a:r>
              <a:rPr kumimoji="1" lang="ja-JP" altLang="en-US" sz="3200" dirty="0" smtClean="0">
                <a:solidFill>
                  <a:srgbClr val="FFFF00"/>
                </a:solidFill>
              </a:rPr>
              <a:t>）の配置</a:t>
            </a:r>
            <a:endParaRPr kumimoji="1" lang="ja-JP" altLang="en-US" sz="3200" dirty="0">
              <a:solidFill>
                <a:srgbClr val="FFFF00"/>
              </a:solidFill>
            </a:endParaRPr>
          </a:p>
        </p:txBody>
      </p:sp>
      <p:grpSp>
        <p:nvGrpSpPr>
          <p:cNvPr id="2" name="グループ化 1"/>
          <p:cNvGrpSpPr/>
          <p:nvPr/>
        </p:nvGrpSpPr>
        <p:grpSpPr>
          <a:xfrm>
            <a:off x="4684278" y="692697"/>
            <a:ext cx="4406960" cy="5394726"/>
            <a:chOff x="4684278" y="692697"/>
            <a:chExt cx="4406960" cy="5394726"/>
          </a:xfrm>
        </p:grpSpPr>
        <p:grpSp>
          <p:nvGrpSpPr>
            <p:cNvPr id="21" name="グループ化 20"/>
            <p:cNvGrpSpPr/>
            <p:nvPr/>
          </p:nvGrpSpPr>
          <p:grpSpPr>
            <a:xfrm>
              <a:off x="4684278" y="692697"/>
              <a:ext cx="4406960" cy="5394726"/>
              <a:chOff x="4676312" y="614815"/>
              <a:chExt cx="4509151" cy="5550489"/>
            </a:xfrm>
          </p:grpSpPr>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1186" t="2578" r="10550" b="12311"/>
              <a:stretch/>
            </p:blipFill>
            <p:spPr bwMode="auto">
              <a:xfrm>
                <a:off x="4676312" y="614815"/>
                <a:ext cx="4509151" cy="549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直線コネクタ 19"/>
              <p:cNvCxnSpPr/>
              <p:nvPr/>
            </p:nvCxnSpPr>
            <p:spPr>
              <a:xfrm>
                <a:off x="7055961" y="5789521"/>
                <a:ext cx="0" cy="375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8483035" y="5754029"/>
                <a:ext cx="0" cy="375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直線コネクタ 22"/>
            <p:cNvCxnSpPr/>
            <p:nvPr/>
          </p:nvCxnSpPr>
          <p:spPr>
            <a:xfrm>
              <a:off x="7802127" y="5751244"/>
              <a:ext cx="0" cy="29129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592455" y="5746239"/>
              <a:ext cx="0" cy="29129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7694523" y="5727811"/>
              <a:ext cx="0" cy="320334"/>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189358" y="5742354"/>
              <a:ext cx="0" cy="293904"/>
            </a:xfrm>
            <a:prstGeom prst="line">
              <a:avLst/>
            </a:prstGeom>
            <a:ln w="31750">
              <a:solidFill>
                <a:srgbClr val="00B050">
                  <a:alpha val="81176"/>
                </a:srgbClr>
              </a:solidFill>
            </a:ln>
          </p:spPr>
          <p:style>
            <a:lnRef idx="1">
              <a:schemeClr val="accent1"/>
            </a:lnRef>
            <a:fillRef idx="0">
              <a:schemeClr val="accent1"/>
            </a:fillRef>
            <a:effectRef idx="0">
              <a:schemeClr val="accent1"/>
            </a:effectRef>
            <a:fontRef idx="minor">
              <a:schemeClr val="tx1"/>
            </a:fontRef>
          </p:style>
        </p:cxnSp>
      </p:grpSp>
      <p:pic>
        <p:nvPicPr>
          <p:cNvPr id="2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58" t="1261" r="3961" b="17879"/>
          <a:stretch/>
        </p:blipFill>
        <p:spPr bwMode="auto">
          <a:xfrm>
            <a:off x="64636" y="692696"/>
            <a:ext cx="4577726" cy="534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グループ化 17"/>
          <p:cNvGrpSpPr/>
          <p:nvPr/>
        </p:nvGrpSpPr>
        <p:grpSpPr>
          <a:xfrm>
            <a:off x="3142042" y="5062950"/>
            <a:ext cx="2851502" cy="970580"/>
            <a:chOff x="3224352" y="4813424"/>
            <a:chExt cx="2851502" cy="970580"/>
          </a:xfrm>
        </p:grpSpPr>
        <p:sp>
          <p:nvSpPr>
            <p:cNvPr id="3" name="正方形/長方形 2"/>
            <p:cNvSpPr/>
            <p:nvPr/>
          </p:nvSpPr>
          <p:spPr>
            <a:xfrm>
              <a:off x="3224352" y="4813424"/>
              <a:ext cx="2851502" cy="97058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3671248" y="4813425"/>
              <a:ext cx="1138469" cy="665677"/>
              <a:chOff x="7724023" y="3172665"/>
              <a:chExt cx="1138469" cy="665677"/>
            </a:xfrm>
          </p:grpSpPr>
          <p:sp>
            <p:nvSpPr>
              <p:cNvPr id="8" name="弦 7"/>
              <p:cNvSpPr/>
              <p:nvPr/>
            </p:nvSpPr>
            <p:spPr>
              <a:xfrm>
                <a:off x="7732336" y="3250271"/>
                <a:ext cx="244554" cy="254132"/>
              </a:xfrm>
              <a:prstGeom prst="chord">
                <a:avLst>
                  <a:gd name="adj1" fmla="val 5670944"/>
                  <a:gd name="adj2" fmla="val 16200000"/>
                </a:avLst>
              </a:prstGeom>
              <a:solidFill>
                <a:schemeClr val="bg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弦 8"/>
              <p:cNvSpPr/>
              <p:nvPr/>
            </p:nvSpPr>
            <p:spPr>
              <a:xfrm>
                <a:off x="7724023" y="3574177"/>
                <a:ext cx="244554" cy="254132"/>
              </a:xfrm>
              <a:prstGeom prst="chord">
                <a:avLst>
                  <a:gd name="adj1" fmla="val 5670944"/>
                  <a:gd name="adj2" fmla="val 16200000"/>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922811" y="3172665"/>
                <a:ext cx="939681" cy="369332"/>
              </a:xfrm>
              <a:prstGeom prst="rect">
                <a:avLst/>
              </a:prstGeom>
              <a:noFill/>
            </p:spPr>
            <p:txBody>
              <a:bodyPr wrap="none" rtlCol="0">
                <a:spAutoFit/>
              </a:bodyPr>
              <a:lstStyle/>
              <a:p>
                <a:r>
                  <a:rPr lang="en-US" altLang="ja-JP" dirty="0"/>
                  <a:t>:</a:t>
                </a:r>
                <a:r>
                  <a:rPr kumimoji="1" lang="ja-JP" altLang="en-US" dirty="0" smtClean="0"/>
                  <a:t>日射計</a:t>
                </a:r>
                <a:endParaRPr kumimoji="1" lang="ja-JP" altLang="en-US" dirty="0"/>
              </a:p>
            </p:txBody>
          </p:sp>
          <p:sp>
            <p:nvSpPr>
              <p:cNvPr id="11" name="テキスト ボックス 10"/>
              <p:cNvSpPr txBox="1"/>
              <p:nvPr/>
            </p:nvSpPr>
            <p:spPr>
              <a:xfrm>
                <a:off x="7922449" y="3469010"/>
                <a:ext cx="939681" cy="369332"/>
              </a:xfrm>
              <a:prstGeom prst="rect">
                <a:avLst/>
              </a:prstGeom>
              <a:noFill/>
            </p:spPr>
            <p:txBody>
              <a:bodyPr wrap="none" rtlCol="0">
                <a:spAutoFit/>
              </a:bodyPr>
              <a:lstStyle/>
              <a:p>
                <a:r>
                  <a:rPr lang="en-US" altLang="ja-JP" dirty="0" smtClean="0"/>
                  <a:t>:</a:t>
                </a:r>
                <a:r>
                  <a:rPr lang="ja-JP" altLang="en-US" dirty="0" smtClean="0"/>
                  <a:t>放射計</a:t>
                </a:r>
                <a:endParaRPr kumimoji="1" lang="ja-JP" altLang="en-US" dirty="0"/>
              </a:p>
            </p:txBody>
          </p:sp>
        </p:grpSp>
        <p:sp>
          <p:nvSpPr>
            <p:cNvPr id="5" name="テキスト ボックス 4"/>
            <p:cNvSpPr txBox="1"/>
            <p:nvPr/>
          </p:nvSpPr>
          <p:spPr>
            <a:xfrm>
              <a:off x="3845756" y="5406359"/>
              <a:ext cx="2230098" cy="369332"/>
            </a:xfrm>
            <a:prstGeom prst="rect">
              <a:avLst/>
            </a:prstGeom>
            <a:noFill/>
          </p:spPr>
          <p:txBody>
            <a:bodyPr wrap="none" rtlCol="0">
              <a:spAutoFit/>
            </a:bodyPr>
            <a:lstStyle/>
            <a:p>
              <a:r>
                <a:rPr lang="ja-JP" altLang="en-US" dirty="0" smtClean="0"/>
                <a:t>：強制通風シェルター</a:t>
              </a:r>
              <a:endParaRPr kumimoji="1" lang="ja-JP" altLang="en-US" dirty="0"/>
            </a:p>
          </p:txBody>
        </p:sp>
        <p:sp>
          <p:nvSpPr>
            <p:cNvPr id="17" name="正方形/長方形 16"/>
            <p:cNvSpPr/>
            <p:nvPr/>
          </p:nvSpPr>
          <p:spPr>
            <a:xfrm>
              <a:off x="3311013" y="5512354"/>
              <a:ext cx="591200" cy="216024"/>
            </a:xfrm>
            <a:prstGeom prst="rect">
              <a:avLst/>
            </a:prstGeom>
            <a:blipFill>
              <a:blip r:embed="rId4"/>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8581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2106</TotalTime>
  <Words>1201</Words>
  <Application>Microsoft Office PowerPoint</Application>
  <PresentationFormat>画面に合わせる (4:3)</PresentationFormat>
  <Paragraphs>160</Paragraphs>
  <Slides>23</Slides>
  <Notes>4</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遮熱性塗料を塗布したブラインドが 室内温熱環境に及ぼす効果</vt:lpstr>
      <vt:lpstr>PowerPoint プレゼンテーション</vt:lpstr>
      <vt:lpstr>PowerPoint プレゼンテーション</vt:lpstr>
      <vt:lpstr>実験計画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遮熱性塗料を塗布したブラインドが 室内温熱環境に及ぼす効果</dc:title>
  <dc:creator>Narita</dc:creator>
  <cp:lastModifiedBy>Narita</cp:lastModifiedBy>
  <cp:revision>138</cp:revision>
  <dcterms:created xsi:type="dcterms:W3CDTF">2015-02-05T05:21:04Z</dcterms:created>
  <dcterms:modified xsi:type="dcterms:W3CDTF">2015-02-09T09:36:39Z</dcterms:modified>
</cp:coreProperties>
</file>