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258" r:id="rId3"/>
    <p:sldId id="305" r:id="rId4"/>
    <p:sldId id="293" r:id="rId5"/>
    <p:sldId id="269" r:id="rId6"/>
    <p:sldId id="285" r:id="rId7"/>
    <p:sldId id="313" r:id="rId8"/>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FFFF"/>
    <a:srgbClr val="000000"/>
    <a:srgbClr val="FF99FF"/>
    <a:srgbClr val="FF3399"/>
    <a:srgbClr val="00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15" autoAdjust="0"/>
    <p:restoredTop sz="94660"/>
  </p:normalViewPr>
  <p:slideViewPr>
    <p:cSldViewPr>
      <p:cViewPr>
        <p:scale>
          <a:sx n="90" d="100"/>
          <a:sy n="90" d="100"/>
        </p:scale>
        <p:origin x="-1782" y="-49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5" d="100"/>
          <a:sy n="75" d="100"/>
        </p:scale>
        <p:origin x="-2172" y="-108"/>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048B229A-43A9-488C-BEB4-1127A09C5CC8}" type="datetimeFigureOut">
              <a:rPr kumimoji="1" lang="ja-JP" altLang="en-US" smtClean="0"/>
              <a:t>2016/2/16</a:t>
            </a:fld>
            <a:endParaRPr kumimoji="1" lang="ja-JP" altLang="en-US"/>
          </a:p>
        </p:txBody>
      </p:sp>
      <p:sp>
        <p:nvSpPr>
          <p:cNvPr id="4" name="スライド イメージ プレースホルダー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762F786F-378F-443C-A373-C4610B065843}" type="slidenum">
              <a:rPr kumimoji="1" lang="ja-JP" altLang="en-US" smtClean="0"/>
              <a:t>‹#›</a:t>
            </a:fld>
            <a:endParaRPr kumimoji="1" lang="ja-JP" altLang="en-US"/>
          </a:p>
        </p:txBody>
      </p:sp>
    </p:spTree>
    <p:extLst>
      <p:ext uri="{BB962C8B-B14F-4D97-AF65-F5344CB8AC3E}">
        <p14:creationId xmlns:p14="http://schemas.microsoft.com/office/powerpoint/2010/main" val="37752870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400" dirty="0" smtClean="0"/>
              <a:t>街路空間の夜間放射冷却に関するスケールモデル屋外実験について、間中が発表します</a:t>
            </a:r>
            <a:endParaRPr kumimoji="1" lang="ja-JP" altLang="en-US" sz="2400" dirty="0"/>
          </a:p>
        </p:txBody>
      </p:sp>
      <p:sp>
        <p:nvSpPr>
          <p:cNvPr id="4" name="スライド番号プレースホルダー 3"/>
          <p:cNvSpPr>
            <a:spLocks noGrp="1"/>
          </p:cNvSpPr>
          <p:nvPr>
            <p:ph type="sldNum" sz="quarter" idx="10"/>
          </p:nvPr>
        </p:nvSpPr>
        <p:spPr/>
        <p:txBody>
          <a:bodyPr/>
          <a:lstStyle/>
          <a:p>
            <a:fld id="{762F786F-378F-443C-A373-C4610B065843}" type="slidenum">
              <a:rPr kumimoji="1" lang="ja-JP" altLang="en-US" smtClean="0"/>
              <a:t>1</a:t>
            </a:fld>
            <a:endParaRPr kumimoji="1" lang="ja-JP" altLang="en-US"/>
          </a:p>
        </p:txBody>
      </p:sp>
    </p:spTree>
    <p:extLst>
      <p:ext uri="{BB962C8B-B14F-4D97-AF65-F5344CB8AC3E}">
        <p14:creationId xmlns:p14="http://schemas.microsoft.com/office/powerpoint/2010/main" val="2661017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2400" dirty="0"/>
          </a:p>
        </p:txBody>
      </p:sp>
      <p:sp>
        <p:nvSpPr>
          <p:cNvPr id="4" name="スライド番号プレースホルダー 3"/>
          <p:cNvSpPr>
            <a:spLocks noGrp="1"/>
          </p:cNvSpPr>
          <p:nvPr>
            <p:ph type="sldNum" sz="quarter" idx="10"/>
          </p:nvPr>
        </p:nvSpPr>
        <p:spPr/>
        <p:txBody>
          <a:bodyPr/>
          <a:lstStyle/>
          <a:p>
            <a:fld id="{762F786F-378F-443C-A373-C4610B065843}" type="slidenum">
              <a:rPr kumimoji="1" lang="ja-JP" altLang="en-US" smtClean="0"/>
              <a:t>2</a:t>
            </a:fld>
            <a:endParaRPr kumimoji="1" lang="ja-JP" altLang="en-US"/>
          </a:p>
        </p:txBody>
      </p:sp>
    </p:spTree>
    <p:extLst>
      <p:ext uri="{BB962C8B-B14F-4D97-AF65-F5344CB8AC3E}">
        <p14:creationId xmlns:p14="http://schemas.microsoft.com/office/powerpoint/2010/main" val="1705170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2400" dirty="0"/>
          </a:p>
        </p:txBody>
      </p:sp>
      <p:sp>
        <p:nvSpPr>
          <p:cNvPr id="4" name="スライド番号プレースホルダー 3"/>
          <p:cNvSpPr>
            <a:spLocks noGrp="1"/>
          </p:cNvSpPr>
          <p:nvPr>
            <p:ph type="sldNum" sz="quarter" idx="10"/>
          </p:nvPr>
        </p:nvSpPr>
        <p:spPr/>
        <p:txBody>
          <a:bodyPr/>
          <a:lstStyle/>
          <a:p>
            <a:fld id="{762F786F-378F-443C-A373-C4610B065843}" type="slidenum">
              <a:rPr kumimoji="1" lang="ja-JP" altLang="en-US" smtClean="0"/>
              <a:t>3</a:t>
            </a:fld>
            <a:endParaRPr kumimoji="1" lang="ja-JP" altLang="en-US"/>
          </a:p>
        </p:txBody>
      </p:sp>
    </p:spTree>
    <p:extLst>
      <p:ext uri="{BB962C8B-B14F-4D97-AF65-F5344CB8AC3E}">
        <p14:creationId xmlns:p14="http://schemas.microsoft.com/office/powerpoint/2010/main" val="21159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2400" dirty="0"/>
          </a:p>
        </p:txBody>
      </p:sp>
      <p:sp>
        <p:nvSpPr>
          <p:cNvPr id="4" name="スライド番号プレースホルダー 3"/>
          <p:cNvSpPr>
            <a:spLocks noGrp="1"/>
          </p:cNvSpPr>
          <p:nvPr>
            <p:ph type="sldNum" sz="quarter" idx="10"/>
          </p:nvPr>
        </p:nvSpPr>
        <p:spPr/>
        <p:txBody>
          <a:bodyPr/>
          <a:lstStyle/>
          <a:p>
            <a:fld id="{762F786F-378F-443C-A373-C4610B065843}" type="slidenum">
              <a:rPr kumimoji="1" lang="ja-JP" altLang="en-US" smtClean="0"/>
              <a:t>4</a:t>
            </a:fld>
            <a:endParaRPr kumimoji="1" lang="ja-JP" altLang="en-US"/>
          </a:p>
        </p:txBody>
      </p:sp>
    </p:spTree>
    <p:extLst>
      <p:ext uri="{BB962C8B-B14F-4D97-AF65-F5344CB8AC3E}">
        <p14:creationId xmlns:p14="http://schemas.microsoft.com/office/powerpoint/2010/main" val="2004363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400" dirty="0" smtClean="0"/>
              <a:t>このグラフは</a:t>
            </a:r>
            <a:r>
              <a:rPr kumimoji="1" lang="en-US" altLang="ja-JP" sz="2400" dirty="0" smtClean="0"/>
              <a:t>6</a:t>
            </a:r>
            <a:r>
              <a:rPr kumimoji="1" lang="ja-JP" altLang="en-US" sz="2400" dirty="0" smtClean="0"/>
              <a:t>月１日の</a:t>
            </a:r>
            <a:r>
              <a:rPr kumimoji="1" lang="en-US" altLang="ja-JP" sz="2400" dirty="0" smtClean="0"/>
              <a:t>18</a:t>
            </a:r>
            <a:r>
              <a:rPr kumimoji="1" lang="ja-JP" altLang="en-US" sz="2400" dirty="0" smtClean="0"/>
              <a:t>時から、</a:t>
            </a:r>
            <a:r>
              <a:rPr kumimoji="1" lang="en-US" altLang="ja-JP" sz="2400" dirty="0" smtClean="0"/>
              <a:t>2</a:t>
            </a:r>
            <a:r>
              <a:rPr kumimoji="1" lang="ja-JP" altLang="en-US" sz="2400" dirty="0" smtClean="0"/>
              <a:t>日の６時までの夜間放射冷却についてのグラフで、どのモデルもアルミを貼ったものは温度が下がっていることがわかる。</a:t>
            </a:r>
            <a:endParaRPr kumimoji="1" lang="ja-JP" altLang="en-US" sz="2400" dirty="0"/>
          </a:p>
        </p:txBody>
      </p:sp>
      <p:sp>
        <p:nvSpPr>
          <p:cNvPr id="4" name="スライド番号プレースホルダー 3"/>
          <p:cNvSpPr>
            <a:spLocks noGrp="1"/>
          </p:cNvSpPr>
          <p:nvPr>
            <p:ph type="sldNum" sz="quarter" idx="10"/>
          </p:nvPr>
        </p:nvSpPr>
        <p:spPr/>
        <p:txBody>
          <a:bodyPr/>
          <a:lstStyle/>
          <a:p>
            <a:fld id="{762F786F-378F-443C-A373-C4610B065843}" type="slidenum">
              <a:rPr kumimoji="1" lang="ja-JP" altLang="en-US" smtClean="0"/>
              <a:t>5</a:t>
            </a:fld>
            <a:endParaRPr kumimoji="1" lang="ja-JP" altLang="en-US"/>
          </a:p>
        </p:txBody>
      </p:sp>
    </p:spTree>
    <p:extLst>
      <p:ext uri="{BB962C8B-B14F-4D97-AF65-F5344CB8AC3E}">
        <p14:creationId xmlns:p14="http://schemas.microsoft.com/office/powerpoint/2010/main" val="960256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2400" dirty="0" smtClean="0"/>
          </a:p>
        </p:txBody>
      </p:sp>
      <p:sp>
        <p:nvSpPr>
          <p:cNvPr id="4" name="スライド番号プレースホルダー 3"/>
          <p:cNvSpPr>
            <a:spLocks noGrp="1"/>
          </p:cNvSpPr>
          <p:nvPr>
            <p:ph type="sldNum" sz="quarter" idx="10"/>
          </p:nvPr>
        </p:nvSpPr>
        <p:spPr/>
        <p:txBody>
          <a:bodyPr/>
          <a:lstStyle/>
          <a:p>
            <a:fld id="{762F786F-378F-443C-A373-C4610B065843}" type="slidenum">
              <a:rPr kumimoji="1" lang="ja-JP" altLang="en-US" smtClean="0"/>
              <a:t>6</a:t>
            </a:fld>
            <a:endParaRPr kumimoji="1" lang="ja-JP" altLang="en-US"/>
          </a:p>
        </p:txBody>
      </p:sp>
    </p:spTree>
    <p:extLst>
      <p:ext uri="{BB962C8B-B14F-4D97-AF65-F5344CB8AC3E}">
        <p14:creationId xmlns:p14="http://schemas.microsoft.com/office/powerpoint/2010/main" val="385737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2400" dirty="0"/>
          </a:p>
        </p:txBody>
      </p:sp>
      <p:sp>
        <p:nvSpPr>
          <p:cNvPr id="4" name="スライド番号プレースホルダー 3"/>
          <p:cNvSpPr>
            <a:spLocks noGrp="1"/>
          </p:cNvSpPr>
          <p:nvPr>
            <p:ph type="sldNum" sz="quarter" idx="10"/>
          </p:nvPr>
        </p:nvSpPr>
        <p:spPr/>
        <p:txBody>
          <a:bodyPr/>
          <a:lstStyle/>
          <a:p>
            <a:fld id="{762F786F-378F-443C-A373-C4610B065843}" type="slidenum">
              <a:rPr kumimoji="1" lang="ja-JP" altLang="en-US" smtClean="0"/>
              <a:t>7</a:t>
            </a:fld>
            <a:endParaRPr kumimoji="1" lang="ja-JP" altLang="en-US"/>
          </a:p>
        </p:txBody>
      </p:sp>
    </p:spTree>
    <p:extLst>
      <p:ext uri="{BB962C8B-B14F-4D97-AF65-F5344CB8AC3E}">
        <p14:creationId xmlns:p14="http://schemas.microsoft.com/office/powerpoint/2010/main" val="38432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p>
            <a:fld id="{CFE99756-54FE-4924-96C2-B3CE219ADEF3}" type="slidenum">
              <a:rPr lang="en-US" altLang="ja-JP" smtClean="0">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56663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p>
            <a:fld id="{6698C6BA-8377-4B4D-91F8-1691FDA18246}" type="slidenum">
              <a:rPr lang="en-US" altLang="ja-JP" smtClean="0">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61057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p>
            <a:fld id="{611624B2-4B26-48CB-A369-8FEE711C8155}" type="slidenum">
              <a:rPr lang="en-US" altLang="ja-JP" smtClean="0">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71196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p>
            <a:fld id="{8FDC0C44-CF53-47BF-A213-4712246CDE46}" type="slidenum">
              <a:rPr lang="en-US" altLang="ja-JP" smtClean="0">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779276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p>
            <a:fld id="{57190B94-CC12-471E-B807-EC67649E3C2C}" type="slidenum">
              <a:rPr lang="en-US" altLang="ja-JP" smtClean="0">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72712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en-US" altLang="ja-JP">
              <a:solidFill>
                <a:srgbClr val="FFFFFF"/>
              </a:solidFill>
            </a:endParaRPr>
          </a:p>
        </p:txBody>
      </p:sp>
      <p:sp>
        <p:nvSpPr>
          <p:cNvPr id="6" name="フッター プレースホルダー 5"/>
          <p:cNvSpPr>
            <a:spLocks noGrp="1"/>
          </p:cNvSpPr>
          <p:nvPr>
            <p:ph type="ftr" sz="quarter" idx="11"/>
          </p:nvPr>
        </p:nvSpPr>
        <p:spPr/>
        <p:txBody>
          <a:bodyPr/>
          <a:lstStyle/>
          <a:p>
            <a:endParaRPr lang="en-US" altLang="ja-JP">
              <a:solidFill>
                <a:srgbClr val="FFFFFF"/>
              </a:solidFill>
            </a:endParaRPr>
          </a:p>
        </p:txBody>
      </p:sp>
      <p:sp>
        <p:nvSpPr>
          <p:cNvPr id="7" name="スライド番号プレースホルダー 6"/>
          <p:cNvSpPr>
            <a:spLocks noGrp="1"/>
          </p:cNvSpPr>
          <p:nvPr>
            <p:ph type="sldNum" sz="quarter" idx="12"/>
          </p:nvPr>
        </p:nvSpPr>
        <p:spPr/>
        <p:txBody>
          <a:bodyPr/>
          <a:lstStyle/>
          <a:p>
            <a:fld id="{E979D9B3-5921-443D-BDC6-022103783935}" type="slidenum">
              <a:rPr lang="en-US" altLang="ja-JP" smtClean="0">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623975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en-US" altLang="ja-JP">
              <a:solidFill>
                <a:srgbClr val="FFFFFF"/>
              </a:solidFill>
            </a:endParaRPr>
          </a:p>
        </p:txBody>
      </p:sp>
      <p:sp>
        <p:nvSpPr>
          <p:cNvPr id="8" name="フッター プレースホルダー 7"/>
          <p:cNvSpPr>
            <a:spLocks noGrp="1"/>
          </p:cNvSpPr>
          <p:nvPr>
            <p:ph type="ftr" sz="quarter" idx="11"/>
          </p:nvPr>
        </p:nvSpPr>
        <p:spPr/>
        <p:txBody>
          <a:bodyPr/>
          <a:lstStyle/>
          <a:p>
            <a:endParaRPr lang="en-US" altLang="ja-JP">
              <a:solidFill>
                <a:srgbClr val="FFFFFF"/>
              </a:solidFill>
            </a:endParaRPr>
          </a:p>
        </p:txBody>
      </p:sp>
      <p:sp>
        <p:nvSpPr>
          <p:cNvPr id="9" name="スライド番号プレースホルダー 8"/>
          <p:cNvSpPr>
            <a:spLocks noGrp="1"/>
          </p:cNvSpPr>
          <p:nvPr>
            <p:ph type="sldNum" sz="quarter" idx="12"/>
          </p:nvPr>
        </p:nvSpPr>
        <p:spPr/>
        <p:txBody>
          <a:bodyPr/>
          <a:lstStyle/>
          <a:p>
            <a:fld id="{FACB6703-05BF-45BC-A0B0-5A3FBD23F0DA}" type="slidenum">
              <a:rPr lang="en-US" altLang="ja-JP" smtClean="0">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71882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en-US" altLang="ja-JP">
              <a:solidFill>
                <a:srgbClr val="FFFFFF"/>
              </a:solidFill>
            </a:endParaRPr>
          </a:p>
        </p:txBody>
      </p:sp>
      <p:sp>
        <p:nvSpPr>
          <p:cNvPr id="4" name="フッター プレースホルダー 3"/>
          <p:cNvSpPr>
            <a:spLocks noGrp="1"/>
          </p:cNvSpPr>
          <p:nvPr>
            <p:ph type="ftr" sz="quarter" idx="11"/>
          </p:nvPr>
        </p:nvSpPr>
        <p:spPr/>
        <p:txBody>
          <a:bodyPr/>
          <a:lstStyle/>
          <a:p>
            <a:endParaRPr lang="en-US" altLang="ja-JP">
              <a:solidFill>
                <a:srgbClr val="FFFFFF"/>
              </a:solidFill>
            </a:endParaRPr>
          </a:p>
        </p:txBody>
      </p:sp>
      <p:sp>
        <p:nvSpPr>
          <p:cNvPr id="5" name="スライド番号プレースホルダー 4"/>
          <p:cNvSpPr>
            <a:spLocks noGrp="1"/>
          </p:cNvSpPr>
          <p:nvPr>
            <p:ph type="sldNum" sz="quarter" idx="12"/>
          </p:nvPr>
        </p:nvSpPr>
        <p:spPr/>
        <p:txBody>
          <a:bodyPr/>
          <a:lstStyle/>
          <a:p>
            <a:fld id="{B30C9D44-858D-4848-A792-B7EEAF968939}" type="slidenum">
              <a:rPr lang="en-US" altLang="ja-JP" smtClean="0">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942556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en-US" altLang="ja-JP">
              <a:solidFill>
                <a:srgbClr val="FFFFFF"/>
              </a:solidFill>
            </a:endParaRPr>
          </a:p>
        </p:txBody>
      </p:sp>
      <p:sp>
        <p:nvSpPr>
          <p:cNvPr id="3" name="フッター プレースホルダー 2"/>
          <p:cNvSpPr>
            <a:spLocks noGrp="1"/>
          </p:cNvSpPr>
          <p:nvPr>
            <p:ph type="ftr" sz="quarter" idx="11"/>
          </p:nvPr>
        </p:nvSpPr>
        <p:spPr/>
        <p:txBody>
          <a:bodyPr/>
          <a:lstStyle/>
          <a:p>
            <a:endParaRPr lang="en-US" altLang="ja-JP">
              <a:solidFill>
                <a:srgbClr val="FFFFFF"/>
              </a:solidFill>
            </a:endParaRPr>
          </a:p>
        </p:txBody>
      </p:sp>
      <p:sp>
        <p:nvSpPr>
          <p:cNvPr id="4" name="スライド番号プレースホルダー 3"/>
          <p:cNvSpPr>
            <a:spLocks noGrp="1"/>
          </p:cNvSpPr>
          <p:nvPr>
            <p:ph type="sldNum" sz="quarter" idx="12"/>
          </p:nvPr>
        </p:nvSpPr>
        <p:spPr/>
        <p:txBody>
          <a:bodyPr/>
          <a:lstStyle/>
          <a:p>
            <a:fld id="{026789A2-1A9B-43EB-BC9D-9227BAD5769C}" type="slidenum">
              <a:rPr lang="en-US" altLang="ja-JP" smtClean="0">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78247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en-US" altLang="ja-JP">
              <a:solidFill>
                <a:srgbClr val="FFFFFF"/>
              </a:solidFill>
            </a:endParaRPr>
          </a:p>
        </p:txBody>
      </p:sp>
      <p:sp>
        <p:nvSpPr>
          <p:cNvPr id="6" name="フッター プレースホルダー 5"/>
          <p:cNvSpPr>
            <a:spLocks noGrp="1"/>
          </p:cNvSpPr>
          <p:nvPr>
            <p:ph type="ftr" sz="quarter" idx="11"/>
          </p:nvPr>
        </p:nvSpPr>
        <p:spPr/>
        <p:txBody>
          <a:bodyPr/>
          <a:lstStyle/>
          <a:p>
            <a:endParaRPr lang="en-US" altLang="ja-JP">
              <a:solidFill>
                <a:srgbClr val="FFFFFF"/>
              </a:solidFill>
            </a:endParaRPr>
          </a:p>
        </p:txBody>
      </p:sp>
      <p:sp>
        <p:nvSpPr>
          <p:cNvPr id="7" name="スライド番号プレースホルダー 6"/>
          <p:cNvSpPr>
            <a:spLocks noGrp="1"/>
          </p:cNvSpPr>
          <p:nvPr>
            <p:ph type="sldNum" sz="quarter" idx="12"/>
          </p:nvPr>
        </p:nvSpPr>
        <p:spPr/>
        <p:txBody>
          <a:bodyPr/>
          <a:lstStyle/>
          <a:p>
            <a:fld id="{C4491C02-D91B-4235-99A6-17FA49847897}" type="slidenum">
              <a:rPr lang="en-US" altLang="ja-JP" smtClean="0">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804381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en-US" altLang="ja-JP">
              <a:solidFill>
                <a:srgbClr val="FFFFFF"/>
              </a:solidFill>
            </a:endParaRPr>
          </a:p>
        </p:txBody>
      </p:sp>
      <p:sp>
        <p:nvSpPr>
          <p:cNvPr id="6" name="フッター プレースホルダー 5"/>
          <p:cNvSpPr>
            <a:spLocks noGrp="1"/>
          </p:cNvSpPr>
          <p:nvPr>
            <p:ph type="ftr" sz="quarter" idx="11"/>
          </p:nvPr>
        </p:nvSpPr>
        <p:spPr/>
        <p:txBody>
          <a:bodyPr/>
          <a:lstStyle/>
          <a:p>
            <a:endParaRPr lang="en-US" altLang="ja-JP">
              <a:solidFill>
                <a:srgbClr val="FFFFFF"/>
              </a:solidFill>
            </a:endParaRPr>
          </a:p>
        </p:txBody>
      </p:sp>
      <p:sp>
        <p:nvSpPr>
          <p:cNvPr id="7" name="スライド番号プレースホルダー 6"/>
          <p:cNvSpPr>
            <a:spLocks noGrp="1"/>
          </p:cNvSpPr>
          <p:nvPr>
            <p:ph type="sldNum" sz="quarter" idx="12"/>
          </p:nvPr>
        </p:nvSpPr>
        <p:spPr/>
        <p:txBody>
          <a:bodyPr/>
          <a:lstStyle/>
          <a:p>
            <a:fld id="{2BB89DE8-DA04-4AE4-A1AA-A014C2EE8189}" type="slidenum">
              <a:rPr lang="en-US" altLang="ja-JP" smtClean="0">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08516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ja-JP" smtClean="0">
              <a:solidFill>
                <a:srgbClr val="FFFFFF"/>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ja-JP" smtClean="0">
              <a:solidFill>
                <a:srgbClr val="FFFFFF"/>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24A4FC1D-1C57-4951-84CF-143C8D50EFFC}" type="slidenum">
              <a:rPr lang="en-US" altLang="ja-JP" smtClean="0">
                <a:solidFill>
                  <a:srgbClr val="FFFFFF"/>
                </a:solidFill>
              </a:rPr>
              <a:pPr fontAlgn="base">
                <a:spcBef>
                  <a:spcPct val="0"/>
                </a:spcBef>
                <a:spcAft>
                  <a:spcPct val="0"/>
                </a:spcAft>
              </a:pPr>
              <a:t>‹#›</a:t>
            </a:fld>
            <a:endParaRPr lang="en-US" altLang="ja-JP" smtClean="0">
              <a:solidFill>
                <a:srgbClr val="FFFFFF"/>
              </a:solidFill>
            </a:endParaRPr>
          </a:p>
        </p:txBody>
      </p:sp>
    </p:spTree>
    <p:extLst>
      <p:ext uri="{BB962C8B-B14F-4D97-AF65-F5344CB8AC3E}">
        <p14:creationId xmlns:p14="http://schemas.microsoft.com/office/powerpoint/2010/main" val="16192906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G:\～～～卒業課題II ～～～\発表\スライド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42" y="2420888"/>
            <a:ext cx="3001633" cy="42481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卒業課題II ～～～\発表\スライド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7496" y="2428814"/>
            <a:ext cx="3009317" cy="425901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卒業課題II ～～～\発表\スライド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134915" y="2410340"/>
            <a:ext cx="3009085" cy="425869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029393" y="597272"/>
            <a:ext cx="11223094" cy="523220"/>
          </a:xfrm>
          <a:prstGeom prst="rect">
            <a:avLst/>
          </a:prstGeom>
          <a:noFill/>
        </p:spPr>
        <p:txBody>
          <a:bodyPr wrap="square" rtlCol="0">
            <a:spAutoFit/>
          </a:bodyPr>
          <a:lstStyle/>
          <a:p>
            <a:pPr algn="ctr"/>
            <a:r>
              <a:rPr lang="ja-JP" altLang="en-US" sz="2800" b="1" dirty="0">
                <a:latin typeface="+mj-ea"/>
                <a:ea typeface="+mj-ea"/>
              </a:rPr>
              <a:t>街路空間の夜間放射冷却に関するスケールモデル屋外</a:t>
            </a:r>
            <a:r>
              <a:rPr lang="ja-JP" altLang="en-US" sz="2800" b="1" dirty="0" smtClean="0">
                <a:latin typeface="+mj-ea"/>
                <a:ea typeface="+mj-ea"/>
              </a:rPr>
              <a:t>実験</a:t>
            </a:r>
            <a:endParaRPr lang="en-US" altLang="ja-JP" sz="2800" b="1" dirty="0">
              <a:latin typeface="+mj-ea"/>
              <a:ea typeface="+mj-ea"/>
            </a:endParaRPr>
          </a:p>
        </p:txBody>
      </p:sp>
      <p:sp>
        <p:nvSpPr>
          <p:cNvPr id="3" name="テキスト ボックス 2"/>
          <p:cNvSpPr txBox="1"/>
          <p:nvPr/>
        </p:nvSpPr>
        <p:spPr>
          <a:xfrm>
            <a:off x="2560254" y="1250312"/>
            <a:ext cx="4043800" cy="461665"/>
          </a:xfrm>
          <a:prstGeom prst="rect">
            <a:avLst/>
          </a:prstGeom>
          <a:noFill/>
        </p:spPr>
        <p:txBody>
          <a:bodyPr wrap="square" rtlCol="0">
            <a:spAutoFit/>
          </a:bodyPr>
          <a:lstStyle/>
          <a:p>
            <a:r>
              <a:rPr lang="ja-JP" altLang="en-US" sz="2400" b="1" dirty="0" smtClean="0">
                <a:latin typeface="+mj-ea"/>
                <a:ea typeface="+mj-ea"/>
              </a:rPr>
              <a:t>卒業</a:t>
            </a:r>
            <a:r>
              <a:rPr lang="ja-JP" altLang="en-US" sz="2400" b="1" dirty="0">
                <a:latin typeface="+mj-ea"/>
                <a:ea typeface="+mj-ea"/>
              </a:rPr>
              <a:t>課題</a:t>
            </a:r>
            <a:r>
              <a:rPr lang="en-US" altLang="ja-JP" sz="2400" b="1" dirty="0">
                <a:latin typeface="+mj-ea"/>
                <a:ea typeface="+mj-ea"/>
              </a:rPr>
              <a:t>Ⅱ</a:t>
            </a:r>
            <a:r>
              <a:rPr lang="ja-JP" altLang="en-US" sz="2400" b="1" dirty="0">
                <a:latin typeface="+mj-ea"/>
                <a:ea typeface="+mj-ea"/>
              </a:rPr>
              <a:t>　「調査・分析</a:t>
            </a:r>
            <a:r>
              <a:rPr lang="en-US" altLang="ja-JP" sz="2400" b="1" dirty="0">
                <a:latin typeface="+mj-ea"/>
                <a:ea typeface="+mj-ea"/>
              </a:rPr>
              <a:t>Ⅰ</a:t>
            </a:r>
            <a:r>
              <a:rPr lang="ja-JP" altLang="en-US" sz="2400" b="1" dirty="0">
                <a:latin typeface="+mj-ea"/>
                <a:ea typeface="+mj-ea"/>
              </a:rPr>
              <a:t>」</a:t>
            </a:r>
            <a:endParaRPr lang="en-US" altLang="ja-JP" sz="2400" b="1" dirty="0">
              <a:latin typeface="+mj-ea"/>
              <a:ea typeface="+mj-ea"/>
            </a:endParaRPr>
          </a:p>
        </p:txBody>
      </p:sp>
    </p:spTree>
    <p:extLst>
      <p:ext uri="{BB962C8B-B14F-4D97-AF65-F5344CB8AC3E}">
        <p14:creationId xmlns:p14="http://schemas.microsoft.com/office/powerpoint/2010/main" val="1078923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57200" y="260648"/>
            <a:ext cx="8229600" cy="1143000"/>
          </a:xfrm>
        </p:spPr>
        <p:txBody>
          <a:bodyPr/>
          <a:lstStyle/>
          <a:p>
            <a:r>
              <a:rPr kumimoji="1" lang="ja-JP" altLang="en-US" dirty="0" smtClean="0"/>
              <a:t>はじめに</a:t>
            </a:r>
            <a:endParaRPr kumimoji="1" lang="ja-JP" altLang="en-US" dirty="0"/>
          </a:p>
        </p:txBody>
      </p:sp>
      <p:sp>
        <p:nvSpPr>
          <p:cNvPr id="3" name="テキスト ボックス 2"/>
          <p:cNvSpPr txBox="1"/>
          <p:nvPr/>
        </p:nvSpPr>
        <p:spPr>
          <a:xfrm>
            <a:off x="611560" y="1556792"/>
            <a:ext cx="7920880" cy="1122680"/>
          </a:xfrm>
          <a:prstGeom prst="rect">
            <a:avLst/>
          </a:prstGeom>
          <a:solidFill>
            <a:srgbClr val="0070C0"/>
          </a:solidFill>
        </p:spPr>
        <p:txBody>
          <a:bodyPr wrap="square" rtlCol="0">
            <a:spAutoFit/>
          </a:bodyPr>
          <a:lstStyle/>
          <a:p>
            <a:pPr algn="just">
              <a:lnSpc>
                <a:spcPts val="4200"/>
              </a:lnSpc>
            </a:pPr>
            <a:r>
              <a:rPr lang="ja-JP" altLang="ja-JP" sz="2800" b="1" dirty="0">
                <a:solidFill>
                  <a:schemeClr val="bg1"/>
                </a:solidFill>
              </a:rPr>
              <a:t>都心部のビル街では</a:t>
            </a:r>
            <a:r>
              <a:rPr lang="ja-JP" altLang="en-US" sz="2800" b="1" dirty="0" smtClean="0">
                <a:solidFill>
                  <a:schemeClr val="bg1"/>
                </a:solidFill>
              </a:rPr>
              <a:t>、</a:t>
            </a:r>
            <a:r>
              <a:rPr lang="ja-JP" altLang="ja-JP" sz="2800" b="1" dirty="0" smtClean="0">
                <a:solidFill>
                  <a:schemeClr val="bg1"/>
                </a:solidFill>
              </a:rPr>
              <a:t>天空率</a:t>
            </a:r>
            <a:r>
              <a:rPr lang="ja-JP" altLang="ja-JP" sz="2800" b="1" dirty="0">
                <a:solidFill>
                  <a:schemeClr val="bg1"/>
                </a:solidFill>
              </a:rPr>
              <a:t>が小さく</a:t>
            </a:r>
            <a:r>
              <a:rPr lang="ja-JP" altLang="en-US" sz="2800" b="1" dirty="0">
                <a:solidFill>
                  <a:schemeClr val="bg1"/>
                </a:solidFill>
              </a:rPr>
              <a:t>なることによって夜間の放射冷却がし難しくなって</a:t>
            </a:r>
            <a:r>
              <a:rPr lang="ja-JP" altLang="ja-JP" sz="2800" b="1" dirty="0">
                <a:solidFill>
                  <a:schemeClr val="bg1"/>
                </a:solidFill>
              </a:rPr>
              <a:t>いる</a:t>
            </a:r>
            <a:r>
              <a:rPr lang="ja-JP" altLang="ja-JP" sz="2800" b="1" dirty="0" smtClean="0">
                <a:solidFill>
                  <a:schemeClr val="bg1"/>
                </a:solidFill>
              </a:rPr>
              <a:t>。</a:t>
            </a:r>
            <a:endParaRPr lang="en-US" altLang="ja-JP" sz="2800" b="1" dirty="0" smtClean="0">
              <a:solidFill>
                <a:schemeClr val="bg1"/>
              </a:solidFill>
            </a:endParaRPr>
          </a:p>
        </p:txBody>
      </p:sp>
      <p:sp>
        <p:nvSpPr>
          <p:cNvPr id="4" name="テキスト ボックス 3"/>
          <p:cNvSpPr txBox="1"/>
          <p:nvPr/>
        </p:nvSpPr>
        <p:spPr>
          <a:xfrm>
            <a:off x="746120" y="3501008"/>
            <a:ext cx="7776864" cy="2785378"/>
          </a:xfrm>
          <a:prstGeom prst="rect">
            <a:avLst/>
          </a:prstGeom>
          <a:noFill/>
        </p:spPr>
        <p:txBody>
          <a:bodyPr wrap="square" rtlCol="0">
            <a:spAutoFit/>
          </a:bodyPr>
          <a:lstStyle/>
          <a:p>
            <a:pPr algn="just">
              <a:lnSpc>
                <a:spcPts val="4200"/>
              </a:lnSpc>
            </a:pPr>
            <a:r>
              <a:rPr lang="ja-JP" altLang="ja-JP" sz="2800" b="1" dirty="0"/>
              <a:t>ビルと街路空間をイメージしたスケールモデル</a:t>
            </a:r>
            <a:r>
              <a:rPr lang="ja-JP" altLang="en-US" sz="2800" b="1" dirty="0"/>
              <a:t>に</a:t>
            </a:r>
            <a:r>
              <a:rPr lang="ja-JP" altLang="ja-JP" sz="2800" b="1" dirty="0"/>
              <a:t>アルミを</a:t>
            </a:r>
            <a:r>
              <a:rPr lang="ja-JP" altLang="en-US" sz="2800" b="1" dirty="0"/>
              <a:t>コンクリートブロックの街路側</a:t>
            </a:r>
            <a:r>
              <a:rPr lang="ja-JP" altLang="ja-JP" sz="2800" b="1" dirty="0"/>
              <a:t>壁面に貼りつけ、アルミへの空の映り込みにより天空率</a:t>
            </a:r>
            <a:r>
              <a:rPr lang="ja-JP" altLang="en-US" sz="2800" b="1" dirty="0"/>
              <a:t>を上げ</a:t>
            </a:r>
            <a:r>
              <a:rPr lang="ja-JP" altLang="ja-JP" sz="2800" b="1" dirty="0"/>
              <a:t>、</a:t>
            </a:r>
            <a:r>
              <a:rPr lang="ja-JP" altLang="ja-JP" sz="2800" b="1" dirty="0">
                <a:solidFill>
                  <a:srgbClr val="C00000"/>
                </a:solidFill>
              </a:rPr>
              <a:t>夜間</a:t>
            </a:r>
            <a:r>
              <a:rPr lang="ja-JP" altLang="en-US" sz="2800" b="1" dirty="0">
                <a:solidFill>
                  <a:srgbClr val="C00000"/>
                </a:solidFill>
              </a:rPr>
              <a:t>に</a:t>
            </a:r>
            <a:r>
              <a:rPr lang="ja-JP" altLang="ja-JP" sz="2800" b="1" dirty="0">
                <a:solidFill>
                  <a:srgbClr val="C00000"/>
                </a:solidFill>
              </a:rPr>
              <a:t>放射冷却を促すことで、街路の表面温度を抑制することが出来るか検討した。</a:t>
            </a:r>
            <a:endParaRPr lang="ja-JP" altLang="en-US" sz="2800" b="1" u="sng" dirty="0">
              <a:solidFill>
                <a:srgbClr val="C00000"/>
              </a:solidFill>
            </a:endParaRPr>
          </a:p>
        </p:txBody>
      </p:sp>
      <p:sp>
        <p:nvSpPr>
          <p:cNvPr id="7" name="下矢印 6"/>
          <p:cNvSpPr/>
          <p:nvPr/>
        </p:nvSpPr>
        <p:spPr>
          <a:xfrm>
            <a:off x="4139952" y="2852936"/>
            <a:ext cx="648072" cy="53350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08576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529207" y="5154"/>
            <a:ext cx="8229600" cy="1143000"/>
          </a:xfrm>
        </p:spPr>
        <p:txBody>
          <a:bodyPr/>
          <a:lstStyle/>
          <a:p>
            <a:r>
              <a:rPr kumimoji="1" lang="ja-JP" altLang="en-US" dirty="0" smtClean="0"/>
              <a:t>天空率について</a:t>
            </a:r>
            <a:endParaRPr kumimoji="1" lang="ja-JP" altLang="en-US" dirty="0"/>
          </a:p>
        </p:txBody>
      </p:sp>
      <p:sp>
        <p:nvSpPr>
          <p:cNvPr id="2" name="テキスト ボックス 1"/>
          <p:cNvSpPr txBox="1"/>
          <p:nvPr/>
        </p:nvSpPr>
        <p:spPr>
          <a:xfrm>
            <a:off x="539552" y="4325415"/>
            <a:ext cx="7956883" cy="2360518"/>
          </a:xfrm>
          <a:prstGeom prst="rect">
            <a:avLst/>
          </a:prstGeom>
          <a:noFill/>
        </p:spPr>
        <p:txBody>
          <a:bodyPr wrap="square" rtlCol="0">
            <a:spAutoFit/>
          </a:bodyPr>
          <a:lstStyle/>
          <a:p>
            <a:pPr algn="just">
              <a:lnSpc>
                <a:spcPts val="3600"/>
              </a:lnSpc>
            </a:pPr>
            <a:r>
              <a:rPr lang="ja-JP" altLang="en-US" sz="2400" b="1" dirty="0">
                <a:solidFill>
                  <a:srgbClr val="0070C0"/>
                </a:solidFill>
              </a:rPr>
              <a:t>街路から空を見上げた時に空が見える範囲のことを天空率という</a:t>
            </a:r>
            <a:r>
              <a:rPr lang="ja-JP" altLang="en-US" sz="2400" b="1" dirty="0" smtClean="0">
                <a:solidFill>
                  <a:srgbClr val="0070C0"/>
                </a:solidFill>
              </a:rPr>
              <a:t>。</a:t>
            </a:r>
            <a:r>
              <a:rPr lang="ja-JP" altLang="en-US" sz="2400" b="1" dirty="0" smtClean="0"/>
              <a:t>この図は、天空率</a:t>
            </a:r>
            <a:r>
              <a:rPr lang="ja-JP" altLang="en-US" sz="2400" b="1" dirty="0"/>
              <a:t>を形成する建物壁面に、ガラス面をはじめメタル系の外装材など、赤外放射に対して鏡面反射を起こすものによる映り込みによって街路内での放射環境の模式図を</a:t>
            </a:r>
            <a:r>
              <a:rPr lang="ja-JP" altLang="en-US" sz="2400" b="1" dirty="0" smtClean="0"/>
              <a:t>表したもの。</a:t>
            </a:r>
            <a:endParaRPr kumimoji="1" lang="ja-JP" altLang="en-US" sz="2400" b="1" dirty="0"/>
          </a:p>
        </p:txBody>
      </p:sp>
      <p:pic>
        <p:nvPicPr>
          <p:cNvPr id="4" name="Picture 17" descr="G:\～～～卒業課題II ～～～\スケールモデル図\天空率　図.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652" y="1002743"/>
            <a:ext cx="6408712" cy="313800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3512929" y="3956083"/>
            <a:ext cx="2262158" cy="369332"/>
          </a:xfrm>
          <a:prstGeom prst="rect">
            <a:avLst/>
          </a:prstGeom>
        </p:spPr>
        <p:txBody>
          <a:bodyPr wrap="none">
            <a:spAutoFit/>
          </a:bodyPr>
          <a:lstStyle/>
          <a:p>
            <a:r>
              <a:rPr lang="ja-JP" altLang="ja-JP" b="1" dirty="0" smtClean="0"/>
              <a:t>天空率</a:t>
            </a:r>
            <a:r>
              <a:rPr lang="ja-JP" altLang="ja-JP" b="1" dirty="0"/>
              <a:t>増加の概念図</a:t>
            </a:r>
            <a:endParaRPr lang="ja-JP" altLang="en-US" b="1" dirty="0"/>
          </a:p>
        </p:txBody>
      </p:sp>
      <p:sp>
        <p:nvSpPr>
          <p:cNvPr id="6" name="テキスト ボックス 5"/>
          <p:cNvSpPr txBox="1"/>
          <p:nvPr/>
        </p:nvSpPr>
        <p:spPr>
          <a:xfrm>
            <a:off x="4094017" y="1388480"/>
            <a:ext cx="1099981" cy="400110"/>
          </a:xfrm>
          <a:prstGeom prst="rect">
            <a:avLst/>
          </a:prstGeom>
          <a:solidFill>
            <a:schemeClr val="bg1"/>
          </a:solidFill>
        </p:spPr>
        <p:txBody>
          <a:bodyPr wrap="none" rtlCol="0">
            <a:spAutoFit/>
          </a:bodyPr>
          <a:lstStyle/>
          <a:p>
            <a:r>
              <a:rPr kumimoji="1" lang="ja-JP" altLang="en-US" sz="2000" b="1" dirty="0" smtClean="0"/>
              <a:t>アルミ有</a:t>
            </a:r>
            <a:endParaRPr kumimoji="1" lang="ja-JP" altLang="en-US" sz="2000" b="1" dirty="0"/>
          </a:p>
        </p:txBody>
      </p:sp>
      <p:sp>
        <p:nvSpPr>
          <p:cNvPr id="7" name="テキスト ボックス 6"/>
          <p:cNvSpPr txBox="1"/>
          <p:nvPr/>
        </p:nvSpPr>
        <p:spPr>
          <a:xfrm>
            <a:off x="4067944" y="1989681"/>
            <a:ext cx="1152128" cy="400110"/>
          </a:xfrm>
          <a:prstGeom prst="rect">
            <a:avLst/>
          </a:prstGeom>
          <a:noFill/>
        </p:spPr>
        <p:txBody>
          <a:bodyPr wrap="square" rtlCol="0">
            <a:spAutoFit/>
          </a:bodyPr>
          <a:lstStyle/>
          <a:p>
            <a:r>
              <a:rPr kumimoji="1" lang="ja-JP" altLang="en-US" sz="2000" b="1" dirty="0" smtClean="0"/>
              <a:t>アルミ無</a:t>
            </a:r>
            <a:endParaRPr kumimoji="1" lang="ja-JP" altLang="en-US" sz="2000" b="1" dirty="0"/>
          </a:p>
        </p:txBody>
      </p:sp>
    </p:spTree>
    <p:extLst>
      <p:ext uri="{BB962C8B-B14F-4D97-AF65-F5344CB8AC3E}">
        <p14:creationId xmlns:p14="http://schemas.microsoft.com/office/powerpoint/2010/main" val="2231498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4182" y="5154"/>
            <a:ext cx="8229600" cy="1143000"/>
          </a:xfrm>
        </p:spPr>
        <p:txBody>
          <a:bodyPr/>
          <a:lstStyle/>
          <a:p>
            <a:r>
              <a:rPr kumimoji="1" lang="ja-JP" altLang="en-US" dirty="0" smtClean="0"/>
              <a:t>実験方法</a:t>
            </a:r>
            <a:endParaRPr kumimoji="1" lang="ja-JP" altLang="en-US" dirty="0"/>
          </a:p>
        </p:txBody>
      </p:sp>
      <p:sp>
        <p:nvSpPr>
          <p:cNvPr id="4" name="コンテンツ プレースホルダー 3"/>
          <p:cNvSpPr>
            <a:spLocks noGrp="1"/>
          </p:cNvSpPr>
          <p:nvPr>
            <p:ph idx="1"/>
          </p:nvPr>
        </p:nvSpPr>
        <p:spPr>
          <a:xfrm>
            <a:off x="467544" y="4233631"/>
            <a:ext cx="8147248" cy="2492896"/>
          </a:xfrm>
        </p:spPr>
        <p:txBody>
          <a:bodyPr>
            <a:normAutofit/>
          </a:bodyPr>
          <a:lstStyle/>
          <a:p>
            <a:pPr marL="0" indent="0" algn="just">
              <a:buNone/>
            </a:pPr>
            <a:r>
              <a:rPr lang="ja-JP" altLang="ja-JP" sz="2800" dirty="0" smtClean="0">
                <a:latin typeface="+mj-ea"/>
                <a:ea typeface="+mj-ea"/>
              </a:rPr>
              <a:t>コンクリート</a:t>
            </a:r>
            <a:r>
              <a:rPr lang="ja-JP" altLang="ja-JP" sz="2800" dirty="0">
                <a:latin typeface="+mj-ea"/>
                <a:ea typeface="+mj-ea"/>
              </a:rPr>
              <a:t>の床面</a:t>
            </a:r>
            <a:r>
              <a:rPr lang="ja-JP" altLang="ja-JP" sz="2800" dirty="0" smtClean="0">
                <a:latin typeface="+mj-ea"/>
                <a:ea typeface="+mj-ea"/>
              </a:rPr>
              <a:t>に断面</a:t>
            </a:r>
            <a:r>
              <a:rPr lang="ja-JP" altLang="ja-JP" sz="2800" dirty="0">
                <a:latin typeface="+mj-ea"/>
                <a:ea typeface="+mj-ea"/>
              </a:rPr>
              <a:t>の縦横比（</a:t>
            </a:r>
            <a:r>
              <a:rPr lang="en-US" altLang="ja-JP" sz="2800" dirty="0">
                <a:latin typeface="+mj-ea"/>
                <a:ea typeface="+mj-ea"/>
              </a:rPr>
              <a:t>L</a:t>
            </a:r>
            <a:r>
              <a:rPr lang="ja-JP" altLang="ja-JP" sz="2800" dirty="0">
                <a:latin typeface="+mj-ea"/>
                <a:ea typeface="+mj-ea"/>
              </a:rPr>
              <a:t>／</a:t>
            </a:r>
            <a:r>
              <a:rPr lang="en-US" altLang="ja-JP" sz="2800" dirty="0">
                <a:latin typeface="+mj-ea"/>
                <a:ea typeface="+mj-ea"/>
              </a:rPr>
              <a:t>H</a:t>
            </a:r>
            <a:r>
              <a:rPr lang="ja-JP" altLang="ja-JP" sz="2800" dirty="0">
                <a:latin typeface="+mj-ea"/>
                <a:ea typeface="+mj-ea"/>
              </a:rPr>
              <a:t>）が</a:t>
            </a:r>
            <a:r>
              <a:rPr lang="en-US" altLang="ja-JP" sz="2800" dirty="0">
                <a:latin typeface="+mj-ea"/>
                <a:ea typeface="+mj-ea"/>
              </a:rPr>
              <a:t>1/3</a:t>
            </a:r>
            <a:r>
              <a:rPr lang="ja-JP" altLang="ja-JP" sz="2800" dirty="0">
                <a:latin typeface="+mj-ea"/>
                <a:ea typeface="+mj-ea"/>
              </a:rPr>
              <a:t>～</a:t>
            </a:r>
            <a:r>
              <a:rPr lang="en-US" altLang="ja-JP" sz="2800" dirty="0">
                <a:latin typeface="+mj-ea"/>
                <a:ea typeface="+mj-ea"/>
              </a:rPr>
              <a:t>4</a:t>
            </a:r>
            <a:r>
              <a:rPr lang="ja-JP" altLang="ja-JP" sz="2800" dirty="0">
                <a:latin typeface="+mj-ea"/>
                <a:ea typeface="+mj-ea"/>
              </a:rPr>
              <a:t>の</a:t>
            </a:r>
            <a:r>
              <a:rPr lang="en-US" altLang="ja-JP" sz="2800" dirty="0">
                <a:latin typeface="+mj-ea"/>
                <a:ea typeface="+mj-ea"/>
              </a:rPr>
              <a:t>6</a:t>
            </a:r>
            <a:r>
              <a:rPr lang="ja-JP" altLang="ja-JP" sz="2800" dirty="0">
                <a:latin typeface="+mj-ea"/>
                <a:ea typeface="+mj-ea"/>
              </a:rPr>
              <a:t>種類のモデルを</a:t>
            </a:r>
            <a:r>
              <a:rPr lang="ja-JP" altLang="ja-JP" sz="2800" dirty="0" smtClean="0">
                <a:latin typeface="+mj-ea"/>
                <a:ea typeface="+mj-ea"/>
              </a:rPr>
              <a:t>作成</a:t>
            </a:r>
            <a:r>
              <a:rPr lang="ja-JP" altLang="en-US" sz="2800" dirty="0" smtClean="0">
                <a:latin typeface="+mj-ea"/>
                <a:ea typeface="+mj-ea"/>
              </a:rPr>
              <a:t>し</a:t>
            </a:r>
            <a:r>
              <a:rPr lang="ja-JP" altLang="ja-JP" sz="2800" dirty="0" smtClean="0">
                <a:latin typeface="+mj-ea"/>
                <a:ea typeface="+mj-ea"/>
              </a:rPr>
              <a:t>街路に</a:t>
            </a:r>
            <a:r>
              <a:rPr lang="ja-JP" altLang="en-US" sz="2800" dirty="0" smtClean="0">
                <a:latin typeface="+mj-ea"/>
                <a:ea typeface="+mj-ea"/>
              </a:rPr>
              <a:t>、</a:t>
            </a:r>
            <a:r>
              <a:rPr lang="ja-JP" altLang="ja-JP" sz="2800" dirty="0" smtClean="0">
                <a:latin typeface="+mj-ea"/>
                <a:ea typeface="+mj-ea"/>
              </a:rPr>
              <a:t>断熱材</a:t>
            </a:r>
            <a:r>
              <a:rPr lang="ja-JP" altLang="ja-JP" sz="2800" dirty="0">
                <a:latin typeface="+mj-ea"/>
                <a:ea typeface="+mj-ea"/>
              </a:rPr>
              <a:t>に黒艶消し塗装したアルミ板</a:t>
            </a:r>
            <a:r>
              <a:rPr lang="ja-JP" altLang="ja-JP" sz="2800" dirty="0" smtClean="0">
                <a:latin typeface="+mj-ea"/>
                <a:ea typeface="+mj-ea"/>
              </a:rPr>
              <a:t>を貼り</a:t>
            </a:r>
            <a:r>
              <a:rPr lang="ja-JP" altLang="ja-JP" sz="2800" dirty="0">
                <a:latin typeface="+mj-ea"/>
                <a:ea typeface="+mj-ea"/>
              </a:rPr>
              <a:t>、熱電対で表面温度を測定</a:t>
            </a:r>
            <a:r>
              <a:rPr lang="ja-JP" altLang="ja-JP" sz="2800" dirty="0" smtClean="0">
                <a:latin typeface="+mj-ea"/>
                <a:ea typeface="+mj-ea"/>
              </a:rPr>
              <a:t>した各モデル</a:t>
            </a:r>
            <a:r>
              <a:rPr lang="ja-JP" altLang="ja-JP" sz="2800" dirty="0">
                <a:latin typeface="+mj-ea"/>
                <a:ea typeface="+mj-ea"/>
              </a:rPr>
              <a:t>を</a:t>
            </a:r>
            <a:r>
              <a:rPr lang="en-US" altLang="ja-JP" sz="2800" dirty="0">
                <a:latin typeface="+mj-ea"/>
                <a:ea typeface="+mj-ea"/>
              </a:rPr>
              <a:t>2</a:t>
            </a:r>
            <a:r>
              <a:rPr lang="ja-JP" altLang="ja-JP" sz="2800" dirty="0">
                <a:latin typeface="+mj-ea"/>
                <a:ea typeface="+mj-ea"/>
              </a:rPr>
              <a:t>組ずつ作成し、一方の両側壁面に</a:t>
            </a:r>
            <a:r>
              <a:rPr lang="ja-JP" altLang="ja-JP" sz="2800" dirty="0" smtClean="0">
                <a:latin typeface="+mj-ea"/>
                <a:ea typeface="+mj-ea"/>
              </a:rPr>
              <a:t>はアルミ板</a:t>
            </a:r>
            <a:r>
              <a:rPr lang="ja-JP" altLang="ja-JP" sz="2800" dirty="0">
                <a:latin typeface="+mj-ea"/>
                <a:ea typeface="+mj-ea"/>
              </a:rPr>
              <a:t>を</a:t>
            </a:r>
            <a:r>
              <a:rPr lang="ja-JP" altLang="ja-JP" sz="2800" dirty="0" smtClean="0">
                <a:latin typeface="+mj-ea"/>
                <a:ea typeface="+mj-ea"/>
              </a:rPr>
              <a:t>中央部に</a:t>
            </a:r>
            <a:r>
              <a:rPr lang="ja-JP" altLang="ja-JP" sz="2800" dirty="0">
                <a:latin typeface="+mj-ea"/>
                <a:ea typeface="+mj-ea"/>
              </a:rPr>
              <a:t>貼り付けた</a:t>
            </a:r>
            <a:r>
              <a:rPr lang="ja-JP" altLang="ja-JP" sz="2800" dirty="0" smtClean="0">
                <a:latin typeface="+mj-ea"/>
                <a:ea typeface="+mj-ea"/>
              </a:rPr>
              <a:t>。</a:t>
            </a:r>
            <a:endParaRPr lang="ja-JP" altLang="en-US" sz="2800" dirty="0">
              <a:latin typeface="+mj-ea"/>
              <a:ea typeface="+mj-ea"/>
            </a:endParaRPr>
          </a:p>
          <a:p>
            <a:endParaRPr kumimoji="1" lang="ja-JP" altLang="en-US" sz="2800" dirty="0">
              <a:latin typeface="+mj-ea"/>
              <a:ea typeface="+mj-ea"/>
            </a:endParaRPr>
          </a:p>
        </p:txBody>
      </p:sp>
      <p:pic>
        <p:nvPicPr>
          <p:cNvPr id="6" name="Picture 3" descr="G:\～～～卒業課題II ～～～\スケールモデル図\３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4205" y="1043050"/>
            <a:ext cx="2058155" cy="11917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卒業課題II ～～～\スケールモデル図\３D　アルミ.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3118" y="2759024"/>
            <a:ext cx="2099242" cy="1215541"/>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5669029" y="2234799"/>
            <a:ext cx="2140330" cy="307777"/>
          </a:xfrm>
          <a:prstGeom prst="rect">
            <a:avLst/>
          </a:prstGeom>
          <a:noFill/>
        </p:spPr>
        <p:txBody>
          <a:bodyPr wrap="none" rtlCol="0">
            <a:spAutoFit/>
          </a:bodyPr>
          <a:lstStyle/>
          <a:p>
            <a:r>
              <a:rPr kumimoji="1" lang="ja-JP" altLang="en-US" sz="1400" dirty="0" smtClean="0"/>
              <a:t>スケールモデル　アルミ無</a:t>
            </a:r>
            <a:endParaRPr kumimoji="1" lang="ja-JP" altLang="en-US" sz="1400" dirty="0"/>
          </a:p>
        </p:txBody>
      </p:sp>
      <p:sp>
        <p:nvSpPr>
          <p:cNvPr id="3" name="テキスト ボックス 2"/>
          <p:cNvSpPr txBox="1"/>
          <p:nvPr/>
        </p:nvSpPr>
        <p:spPr>
          <a:xfrm>
            <a:off x="5672030" y="3964590"/>
            <a:ext cx="2140330" cy="307777"/>
          </a:xfrm>
          <a:prstGeom prst="rect">
            <a:avLst/>
          </a:prstGeom>
          <a:noFill/>
        </p:spPr>
        <p:txBody>
          <a:bodyPr wrap="none" rtlCol="0">
            <a:spAutoFit/>
          </a:bodyPr>
          <a:lstStyle/>
          <a:p>
            <a:r>
              <a:rPr kumimoji="1" lang="ja-JP" altLang="en-US" sz="1400" dirty="0" smtClean="0"/>
              <a:t>スケールモデル　アルミ有</a:t>
            </a:r>
            <a:endParaRPr kumimoji="1" lang="ja-JP" altLang="en-US" sz="1400" dirty="0"/>
          </a:p>
        </p:txBody>
      </p:sp>
      <p:sp>
        <p:nvSpPr>
          <p:cNvPr id="9" name="テキスト ボックス 8"/>
          <p:cNvSpPr txBox="1"/>
          <p:nvPr/>
        </p:nvSpPr>
        <p:spPr>
          <a:xfrm>
            <a:off x="2113434" y="3974565"/>
            <a:ext cx="2098651" cy="307777"/>
          </a:xfrm>
          <a:prstGeom prst="rect">
            <a:avLst/>
          </a:prstGeom>
          <a:noFill/>
        </p:spPr>
        <p:txBody>
          <a:bodyPr wrap="none" rtlCol="0">
            <a:spAutoFit/>
          </a:bodyPr>
          <a:lstStyle/>
          <a:p>
            <a:r>
              <a:rPr kumimoji="1" lang="ja-JP" altLang="en-US" sz="1400" dirty="0" smtClean="0"/>
              <a:t>スケールモデル実験風景</a:t>
            </a:r>
            <a:endParaRPr kumimoji="1" lang="ja-JP" altLang="en-US" sz="1400"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008" y="1070659"/>
            <a:ext cx="4319587" cy="28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1098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G:\～～～卒業課題II ～～～\スケールモデル図\0.5ka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4648" y="3041247"/>
            <a:ext cx="651034" cy="1249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G:\～～～卒業課題II ～～～\スケールモデル図\1ka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8093" y="2985239"/>
            <a:ext cx="659789" cy="2301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G:\～～～卒業課題II ～～～\スケールモデル図\1.5ka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0491" y="6109753"/>
            <a:ext cx="652386" cy="3282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G:\～～～卒業課題II ～～～\スケールモデル図\2ka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4648" y="6082456"/>
            <a:ext cx="657044" cy="4320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G:\～～～卒業課題II ～～～\スケールモデル図\3ka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77110" y="5971777"/>
            <a:ext cx="641754" cy="6255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G:\～～～卒業課題II ～～～\スケールモデル図\0.5kaihab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1680" y="2985239"/>
            <a:ext cx="804929" cy="112017"/>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539552" y="2866130"/>
            <a:ext cx="1127232" cy="369332"/>
          </a:xfrm>
          <a:prstGeom prst="rect">
            <a:avLst/>
          </a:prstGeom>
          <a:noFill/>
        </p:spPr>
        <p:txBody>
          <a:bodyPr wrap="none" rtlCol="0">
            <a:spAutoFit/>
          </a:bodyPr>
          <a:lstStyle/>
          <a:p>
            <a:r>
              <a:rPr kumimoji="1" lang="ja-JP" altLang="en-US" b="1" dirty="0" smtClean="0">
                <a:latin typeface="+mj-ea"/>
                <a:ea typeface="+mj-ea"/>
              </a:rPr>
              <a:t>・Ｌ</a:t>
            </a:r>
            <a:r>
              <a:rPr kumimoji="1" lang="en-US" altLang="ja-JP" b="1" dirty="0" smtClean="0">
                <a:latin typeface="+mj-ea"/>
                <a:ea typeface="+mj-ea"/>
              </a:rPr>
              <a:t>/</a:t>
            </a:r>
            <a:r>
              <a:rPr kumimoji="1" lang="ja-JP" altLang="en-US" b="1" dirty="0" smtClean="0">
                <a:latin typeface="+mj-ea"/>
                <a:ea typeface="+mj-ea"/>
              </a:rPr>
              <a:t>Ｈ＝４</a:t>
            </a:r>
            <a:endParaRPr kumimoji="1" lang="ja-JP" altLang="en-US" b="1" dirty="0">
              <a:latin typeface="+mj-ea"/>
              <a:ea typeface="+mj-ea"/>
            </a:endParaRPr>
          </a:p>
        </p:txBody>
      </p:sp>
      <p:sp>
        <p:nvSpPr>
          <p:cNvPr id="20" name="テキスト ボックス 19"/>
          <p:cNvSpPr txBox="1"/>
          <p:nvPr/>
        </p:nvSpPr>
        <p:spPr>
          <a:xfrm>
            <a:off x="3707904" y="2915652"/>
            <a:ext cx="1127232" cy="369332"/>
          </a:xfrm>
          <a:prstGeom prst="rect">
            <a:avLst/>
          </a:prstGeom>
          <a:noFill/>
        </p:spPr>
        <p:txBody>
          <a:bodyPr wrap="none" rtlCol="0">
            <a:spAutoFit/>
          </a:bodyPr>
          <a:lstStyle/>
          <a:p>
            <a:r>
              <a:rPr kumimoji="1" lang="ja-JP" altLang="en-US" b="1" dirty="0" smtClean="0">
                <a:latin typeface="+mj-ea"/>
                <a:ea typeface="+mj-ea"/>
              </a:rPr>
              <a:t>・Ｌ</a:t>
            </a:r>
            <a:r>
              <a:rPr kumimoji="1" lang="en-US" altLang="ja-JP" b="1" dirty="0" smtClean="0">
                <a:latin typeface="+mj-ea"/>
                <a:ea typeface="+mj-ea"/>
              </a:rPr>
              <a:t>/</a:t>
            </a:r>
            <a:r>
              <a:rPr kumimoji="1" lang="ja-JP" altLang="en-US" b="1" dirty="0" smtClean="0">
                <a:latin typeface="+mj-ea"/>
                <a:ea typeface="+mj-ea"/>
              </a:rPr>
              <a:t>Ｈ＝２</a:t>
            </a:r>
            <a:endParaRPr kumimoji="1" lang="ja-JP" altLang="en-US" b="1" dirty="0">
              <a:latin typeface="+mj-ea"/>
              <a:ea typeface="+mj-ea"/>
            </a:endParaRPr>
          </a:p>
        </p:txBody>
      </p:sp>
      <p:sp>
        <p:nvSpPr>
          <p:cNvPr id="21" name="テキスト ボックス 20"/>
          <p:cNvSpPr txBox="1"/>
          <p:nvPr/>
        </p:nvSpPr>
        <p:spPr>
          <a:xfrm>
            <a:off x="6741191" y="2915652"/>
            <a:ext cx="1127232" cy="369332"/>
          </a:xfrm>
          <a:prstGeom prst="rect">
            <a:avLst/>
          </a:prstGeom>
          <a:noFill/>
        </p:spPr>
        <p:txBody>
          <a:bodyPr wrap="none" rtlCol="0">
            <a:spAutoFit/>
          </a:bodyPr>
          <a:lstStyle/>
          <a:p>
            <a:r>
              <a:rPr kumimoji="1" lang="ja-JP" altLang="en-US" b="1" dirty="0" smtClean="0">
                <a:latin typeface="+mj-ea"/>
                <a:ea typeface="+mj-ea"/>
              </a:rPr>
              <a:t>・Ｌ</a:t>
            </a:r>
            <a:r>
              <a:rPr kumimoji="1" lang="en-US" altLang="ja-JP" b="1" dirty="0" smtClean="0">
                <a:latin typeface="+mj-ea"/>
                <a:ea typeface="+mj-ea"/>
              </a:rPr>
              <a:t>/</a:t>
            </a:r>
            <a:r>
              <a:rPr kumimoji="1" lang="ja-JP" altLang="en-US" b="1" dirty="0" smtClean="0">
                <a:latin typeface="+mj-ea"/>
                <a:ea typeface="+mj-ea"/>
              </a:rPr>
              <a:t>Ｈ＝１</a:t>
            </a:r>
            <a:endParaRPr kumimoji="1" lang="ja-JP" altLang="en-US" b="1" dirty="0">
              <a:latin typeface="+mj-ea"/>
              <a:ea typeface="+mj-ea"/>
            </a:endParaRPr>
          </a:p>
        </p:txBody>
      </p:sp>
      <p:sp>
        <p:nvSpPr>
          <p:cNvPr id="22" name="正方形/長方形 21"/>
          <p:cNvSpPr/>
          <p:nvPr/>
        </p:nvSpPr>
        <p:spPr>
          <a:xfrm>
            <a:off x="515507" y="6058365"/>
            <a:ext cx="1149674" cy="369332"/>
          </a:xfrm>
          <a:prstGeom prst="rect">
            <a:avLst/>
          </a:prstGeom>
        </p:spPr>
        <p:txBody>
          <a:bodyPr wrap="none">
            <a:spAutoFit/>
          </a:bodyPr>
          <a:lstStyle/>
          <a:p>
            <a:r>
              <a:rPr lang="ja-JP" altLang="en-US" b="1" dirty="0">
                <a:latin typeface="+mj-ea"/>
                <a:ea typeface="+mj-ea"/>
              </a:rPr>
              <a:t>・</a:t>
            </a:r>
            <a:r>
              <a:rPr lang="en-US" altLang="ja-JP" b="1" dirty="0" smtClean="0">
                <a:latin typeface="+mj-ea"/>
                <a:ea typeface="+mj-ea"/>
              </a:rPr>
              <a:t>L/H=2/3</a:t>
            </a:r>
            <a:endParaRPr lang="ja-JP" altLang="en-US" b="1" dirty="0">
              <a:latin typeface="+mj-ea"/>
              <a:ea typeface="+mj-ea"/>
            </a:endParaRPr>
          </a:p>
        </p:txBody>
      </p:sp>
      <p:sp>
        <p:nvSpPr>
          <p:cNvPr id="23" name="正方形/長方形 22"/>
          <p:cNvSpPr/>
          <p:nvPr/>
        </p:nvSpPr>
        <p:spPr>
          <a:xfrm>
            <a:off x="3651140" y="6121984"/>
            <a:ext cx="1149674" cy="369332"/>
          </a:xfrm>
          <a:prstGeom prst="rect">
            <a:avLst/>
          </a:prstGeom>
        </p:spPr>
        <p:txBody>
          <a:bodyPr wrap="none">
            <a:spAutoFit/>
          </a:bodyPr>
          <a:lstStyle/>
          <a:p>
            <a:r>
              <a:rPr lang="ja-JP" altLang="en-US" b="1" dirty="0">
                <a:latin typeface="+mj-ea"/>
                <a:ea typeface="+mj-ea"/>
              </a:rPr>
              <a:t>・</a:t>
            </a:r>
            <a:r>
              <a:rPr lang="en-US" altLang="ja-JP" b="1" dirty="0" smtClean="0">
                <a:latin typeface="+mj-ea"/>
                <a:ea typeface="+mj-ea"/>
              </a:rPr>
              <a:t>L/H=1/2</a:t>
            </a:r>
            <a:endParaRPr lang="ja-JP" altLang="en-US" b="1" dirty="0">
              <a:latin typeface="+mj-ea"/>
              <a:ea typeface="+mj-ea"/>
            </a:endParaRPr>
          </a:p>
        </p:txBody>
      </p:sp>
      <p:sp>
        <p:nvSpPr>
          <p:cNvPr id="24" name="正方形/長方形 23"/>
          <p:cNvSpPr/>
          <p:nvPr/>
        </p:nvSpPr>
        <p:spPr>
          <a:xfrm>
            <a:off x="6656232" y="6099899"/>
            <a:ext cx="1265090" cy="369332"/>
          </a:xfrm>
          <a:prstGeom prst="rect">
            <a:avLst/>
          </a:prstGeom>
        </p:spPr>
        <p:txBody>
          <a:bodyPr wrap="none">
            <a:spAutoFit/>
          </a:bodyPr>
          <a:lstStyle/>
          <a:p>
            <a:pPr>
              <a:defRPr/>
            </a:pPr>
            <a:r>
              <a:rPr lang="ja-JP" altLang="en-US" b="1" dirty="0">
                <a:latin typeface="+mj-ea"/>
                <a:ea typeface="+mj-ea"/>
              </a:rPr>
              <a:t>・</a:t>
            </a:r>
            <a:r>
              <a:rPr lang="en-US" altLang="ja-JP" b="1" dirty="0">
                <a:latin typeface="+mj-ea"/>
                <a:ea typeface="+mj-ea"/>
              </a:rPr>
              <a:t>L/H</a:t>
            </a:r>
            <a:r>
              <a:rPr lang="ja-JP" altLang="en-US" b="1" dirty="0">
                <a:latin typeface="+mj-ea"/>
                <a:ea typeface="+mj-ea"/>
              </a:rPr>
              <a:t>＝</a:t>
            </a:r>
            <a:r>
              <a:rPr lang="en-US" altLang="ja-JP" b="1" dirty="0">
                <a:latin typeface="+mj-ea"/>
                <a:ea typeface="+mj-ea"/>
              </a:rPr>
              <a:t>1/3</a:t>
            </a:r>
            <a:endParaRPr lang="ja-JP" altLang="en-US" b="1" dirty="0">
              <a:latin typeface="+mj-ea"/>
              <a:ea typeface="+mj-ea"/>
            </a:endParaRPr>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230" y="260648"/>
            <a:ext cx="28829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2138" y="260648"/>
            <a:ext cx="2878137"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6176" y="260648"/>
            <a:ext cx="28829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512" y="3418326"/>
            <a:ext cx="28829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9260" y="3418326"/>
            <a:ext cx="28829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56176" y="3418326"/>
            <a:ext cx="28829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381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85737"/>
            <a:ext cx="306070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8457" y="185737"/>
            <a:ext cx="306705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4874" y="185737"/>
            <a:ext cx="306070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76" y="3570113"/>
            <a:ext cx="306070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6753" y="3570113"/>
            <a:ext cx="306070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1454" y="3570113"/>
            <a:ext cx="306705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783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まとめ</a:t>
            </a:r>
            <a:endParaRPr kumimoji="1" lang="ja-JP" altLang="en-US" dirty="0"/>
          </a:p>
        </p:txBody>
      </p:sp>
      <p:sp>
        <p:nvSpPr>
          <p:cNvPr id="2" name="テキスト ボックス 1"/>
          <p:cNvSpPr txBox="1"/>
          <p:nvPr/>
        </p:nvSpPr>
        <p:spPr>
          <a:xfrm>
            <a:off x="507719" y="2060848"/>
            <a:ext cx="7992888" cy="3225819"/>
          </a:xfrm>
          <a:prstGeom prst="rect">
            <a:avLst/>
          </a:prstGeom>
          <a:noFill/>
        </p:spPr>
        <p:txBody>
          <a:bodyPr wrap="square" rtlCol="0">
            <a:spAutoFit/>
          </a:bodyPr>
          <a:lstStyle/>
          <a:p>
            <a:pPr algn="just">
              <a:lnSpc>
                <a:spcPts val="5000"/>
              </a:lnSpc>
            </a:pPr>
            <a:r>
              <a:rPr lang="ja-JP" altLang="ja-JP" sz="2800" dirty="0" smtClean="0"/>
              <a:t>天空率</a:t>
            </a:r>
            <a:r>
              <a:rPr lang="ja-JP" altLang="en-US" sz="2800" dirty="0"/>
              <a:t>を上げ</a:t>
            </a:r>
            <a:r>
              <a:rPr lang="ja-JP" altLang="ja-JP" sz="2800" dirty="0"/>
              <a:t>、夜間</a:t>
            </a:r>
            <a:r>
              <a:rPr lang="ja-JP" altLang="en-US" sz="2800" dirty="0"/>
              <a:t>に</a:t>
            </a:r>
            <a:r>
              <a:rPr lang="ja-JP" altLang="ja-JP" sz="2800" dirty="0"/>
              <a:t>放射冷却を促すことで、街路の表面温度を抑制することが</a:t>
            </a:r>
            <a:r>
              <a:rPr lang="ja-JP" altLang="ja-JP" sz="2800" dirty="0" smtClean="0"/>
              <a:t>出来</a:t>
            </a:r>
            <a:r>
              <a:rPr lang="ja-JP" altLang="en-US" sz="2800" dirty="0" smtClean="0"/>
              <a:t>た</a:t>
            </a:r>
            <a:r>
              <a:rPr lang="ja-JP" altLang="en-US" sz="2800" dirty="0"/>
              <a:t>。今回の実験で</a:t>
            </a:r>
            <a:r>
              <a:rPr lang="ja-JP" altLang="en-US" sz="2800" dirty="0" smtClean="0"/>
              <a:t>は、ビル</a:t>
            </a:r>
            <a:r>
              <a:rPr lang="ja-JP" altLang="en-US" sz="2800" dirty="0"/>
              <a:t>の高さが違うものをいくつか用意</a:t>
            </a:r>
            <a:r>
              <a:rPr lang="ja-JP" altLang="en-US" sz="2800" dirty="0" smtClean="0"/>
              <a:t>して、</a:t>
            </a:r>
            <a:r>
              <a:rPr lang="ja-JP" altLang="en-US" sz="2800" dirty="0" smtClean="0">
                <a:solidFill>
                  <a:srgbClr val="0070C0"/>
                </a:solidFill>
              </a:rPr>
              <a:t>表面</a:t>
            </a:r>
            <a:r>
              <a:rPr lang="ja-JP" altLang="en-US" sz="2800" dirty="0">
                <a:solidFill>
                  <a:srgbClr val="0070C0"/>
                </a:solidFill>
              </a:rPr>
              <a:t>温度差を出すことに</a:t>
            </a:r>
            <a:r>
              <a:rPr lang="ja-JP" altLang="en-US" sz="2800" dirty="0" smtClean="0">
                <a:solidFill>
                  <a:srgbClr val="0070C0"/>
                </a:solidFill>
              </a:rPr>
              <a:t>よってＬ</a:t>
            </a:r>
            <a:r>
              <a:rPr lang="en-US" altLang="ja-JP" sz="2800" dirty="0">
                <a:solidFill>
                  <a:srgbClr val="0070C0"/>
                </a:solidFill>
              </a:rPr>
              <a:t>/</a:t>
            </a:r>
            <a:r>
              <a:rPr lang="ja-JP" altLang="en-US" sz="2800" dirty="0">
                <a:solidFill>
                  <a:srgbClr val="0070C0"/>
                </a:solidFill>
              </a:rPr>
              <a:t>Ｈ＝</a:t>
            </a:r>
            <a:r>
              <a:rPr lang="ja-JP" altLang="en-US" sz="2800" dirty="0" smtClean="0">
                <a:solidFill>
                  <a:srgbClr val="0070C0"/>
                </a:solidFill>
              </a:rPr>
              <a:t>１</a:t>
            </a:r>
            <a:r>
              <a:rPr lang="ja-JP" altLang="en-US" sz="2800" dirty="0">
                <a:solidFill>
                  <a:srgbClr val="0070C0"/>
                </a:solidFill>
              </a:rPr>
              <a:t>前後</a:t>
            </a:r>
            <a:r>
              <a:rPr lang="ja-JP" altLang="en-US" sz="2800" dirty="0" smtClean="0">
                <a:solidFill>
                  <a:srgbClr val="0070C0"/>
                </a:solidFill>
              </a:rPr>
              <a:t>が最も</a:t>
            </a:r>
            <a:r>
              <a:rPr lang="ja-JP" altLang="en-US" sz="2800" dirty="0">
                <a:solidFill>
                  <a:srgbClr val="0070C0"/>
                </a:solidFill>
              </a:rPr>
              <a:t>夜間の放射冷却を促進</a:t>
            </a:r>
            <a:r>
              <a:rPr lang="ja-JP" altLang="en-US" sz="2800" dirty="0" smtClean="0">
                <a:solidFill>
                  <a:srgbClr val="0070C0"/>
                </a:solidFill>
              </a:rPr>
              <a:t>する結果が出た。</a:t>
            </a:r>
            <a:endParaRPr kumimoji="1" lang="ja-JP" altLang="en-US" sz="2800" dirty="0"/>
          </a:p>
        </p:txBody>
      </p:sp>
    </p:spTree>
    <p:extLst>
      <p:ext uri="{BB962C8B-B14F-4D97-AF65-F5344CB8AC3E}">
        <p14:creationId xmlns:p14="http://schemas.microsoft.com/office/powerpoint/2010/main" val="4047777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クール">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5143</TotalTime>
  <Words>397</Words>
  <Application>Microsoft Office PowerPoint</Application>
  <PresentationFormat>画面に合わせる (4:3)</PresentationFormat>
  <Paragraphs>32</Paragraphs>
  <Slides>7</Slides>
  <Notes>7</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Office ​​テーマ</vt:lpstr>
      <vt:lpstr>PowerPoint プレゼンテーション</vt:lpstr>
      <vt:lpstr>はじめに</vt:lpstr>
      <vt:lpstr>天空率について</vt:lpstr>
      <vt:lpstr>実験方法</vt:lpstr>
      <vt:lpstr>PowerPoint プレゼンテーション</vt:lpstr>
      <vt:lpstr>PowerPoint プレゼンテーション</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「実家の調査と分析」</dc:title>
  <dc:creator>成田健一</dc:creator>
  <cp:lastModifiedBy>narita</cp:lastModifiedBy>
  <cp:revision>274</cp:revision>
  <cp:lastPrinted>2013-02-12T06:41:01Z</cp:lastPrinted>
  <dcterms:created xsi:type="dcterms:W3CDTF">2012-12-10T03:20:51Z</dcterms:created>
  <dcterms:modified xsi:type="dcterms:W3CDTF">2016-02-16T11:30:40Z</dcterms:modified>
</cp:coreProperties>
</file>