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5" r:id="rId4"/>
    <p:sldId id="260" r:id="rId5"/>
    <p:sldId id="268" r:id="rId6"/>
    <p:sldId id="261" r:id="rId7"/>
    <p:sldId id="262" r:id="rId8"/>
    <p:sldId id="267" r:id="rId9"/>
    <p:sldId id="263" r:id="rId10"/>
    <p:sldId id="264" r:id="rId11"/>
    <p:sldId id="265" r:id="rId12"/>
    <p:sldId id="276" r:id="rId13"/>
    <p:sldId id="277" r:id="rId14"/>
    <p:sldId id="278" r:id="rId15"/>
    <p:sldId id="281" r:id="rId16"/>
    <p:sldId id="282" r:id="rId17"/>
    <p:sldId id="270" r:id="rId18"/>
    <p:sldId id="272" r:id="rId19"/>
    <p:sldId id="273" r:id="rId20"/>
    <p:sldId id="283" r:id="rId21"/>
    <p:sldId id="271" r:id="rId2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CCFF"/>
    <a:srgbClr val="20FC35"/>
    <a:srgbClr val="60F117"/>
    <a:srgbClr val="45DBF9"/>
    <a:srgbClr val="2DDF31"/>
    <a:srgbClr val="000066"/>
    <a:srgbClr val="66FF66"/>
    <a:srgbClr val="03DF18"/>
    <a:srgbClr val="A8FE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01" autoAdjust="0"/>
    <p:restoredTop sz="95856" autoAdjust="0"/>
  </p:normalViewPr>
  <p:slideViewPr>
    <p:cSldViewPr>
      <p:cViewPr>
        <p:scale>
          <a:sx n="91" d="100"/>
          <a:sy n="91" d="100"/>
        </p:scale>
        <p:origin x="-168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9320E5-3692-4208-968B-EA97CE6C3AA1}" type="datetimeFigureOut">
              <a:rPr kumimoji="1" lang="ja-JP" altLang="en-US" smtClean="0"/>
              <a:t>2016/2/9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7E4B-DAF9-4FAA-97C4-E0871CF82AD0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7411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7E4B-DAF9-4FAA-97C4-E0871CF82AD0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0240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7E4B-DAF9-4FAA-97C4-E0871CF82AD0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5879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7E4B-DAF9-4FAA-97C4-E0871CF82AD0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757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7E4B-DAF9-4FAA-97C4-E0871CF82AD0}" type="slidenum">
              <a:rPr kumimoji="1" lang="ja-JP" altLang="en-US" smtClean="0"/>
              <a:t>10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5770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C13-DA89-4CD0-B028-4E22D2F678BC}" type="datetimeFigureOut">
              <a:rPr kumimoji="1" lang="ja-JP" altLang="en-US" smtClean="0"/>
              <a:t>2016/2/9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4B5A-63F3-4108-9690-4D08ADAE48E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1057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C13-DA89-4CD0-B028-4E22D2F678BC}" type="datetimeFigureOut">
              <a:rPr kumimoji="1" lang="ja-JP" altLang="en-US" smtClean="0"/>
              <a:t>2016/2/9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4B5A-63F3-4108-9690-4D08ADAE48E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1680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C13-DA89-4CD0-B028-4E22D2F678BC}" type="datetimeFigureOut">
              <a:rPr kumimoji="1" lang="ja-JP" altLang="en-US" smtClean="0"/>
              <a:t>2016/2/9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4B5A-63F3-4108-9690-4D08ADAE48E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903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C13-DA89-4CD0-B028-4E22D2F678BC}" type="datetimeFigureOut">
              <a:rPr kumimoji="1" lang="ja-JP" altLang="en-US" smtClean="0"/>
              <a:t>2016/2/9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4B5A-63F3-4108-9690-4D08ADAE48E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831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C13-DA89-4CD0-B028-4E22D2F678BC}" type="datetimeFigureOut">
              <a:rPr kumimoji="1" lang="ja-JP" altLang="en-US" smtClean="0"/>
              <a:t>2016/2/9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4B5A-63F3-4108-9690-4D08ADAE48E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6213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C13-DA89-4CD0-B028-4E22D2F678BC}" type="datetimeFigureOut">
              <a:rPr kumimoji="1" lang="ja-JP" altLang="en-US" smtClean="0"/>
              <a:t>2016/2/9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4B5A-63F3-4108-9690-4D08ADAE48E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4210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C13-DA89-4CD0-B028-4E22D2F678BC}" type="datetimeFigureOut">
              <a:rPr kumimoji="1" lang="ja-JP" altLang="en-US" smtClean="0"/>
              <a:t>2016/2/9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4B5A-63F3-4108-9690-4D08ADAE48E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2357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C13-DA89-4CD0-B028-4E22D2F678BC}" type="datetimeFigureOut">
              <a:rPr kumimoji="1" lang="ja-JP" altLang="en-US" smtClean="0"/>
              <a:t>2016/2/9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4B5A-63F3-4108-9690-4D08ADAE48E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16029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C13-DA89-4CD0-B028-4E22D2F678BC}" type="datetimeFigureOut">
              <a:rPr kumimoji="1" lang="ja-JP" altLang="en-US" smtClean="0"/>
              <a:t>2016/2/9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4B5A-63F3-4108-9690-4D08ADAE48E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314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C13-DA89-4CD0-B028-4E22D2F678BC}" type="datetimeFigureOut">
              <a:rPr kumimoji="1" lang="ja-JP" altLang="en-US" smtClean="0"/>
              <a:t>2016/2/9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4B5A-63F3-4108-9690-4D08ADAE48E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0198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01C13-DA89-4CD0-B028-4E22D2F678BC}" type="datetimeFigureOut">
              <a:rPr kumimoji="1" lang="ja-JP" altLang="en-US" smtClean="0"/>
              <a:t>2016/2/9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C4B5A-63F3-4108-9690-4D08ADAE48E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0903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01C13-DA89-4CD0-B028-4E22D2F678BC}" type="datetimeFigureOut">
              <a:rPr kumimoji="1" lang="ja-JP" altLang="en-US" smtClean="0"/>
              <a:t>2016/2/9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C4B5A-63F3-4108-9690-4D08ADAE48E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9694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5.emf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4808" y="-81390"/>
            <a:ext cx="9153616" cy="2295255"/>
          </a:xfrm>
        </p:spPr>
        <p:txBody>
          <a:bodyPr>
            <a:normAutofit/>
          </a:bodyPr>
          <a:lstStyle/>
          <a:p>
            <a:r>
              <a:rPr kumimoji="1"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夜間冷気の</a:t>
            </a:r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「にじみ出し現象」を活かした公園整備指針の提案</a:t>
            </a:r>
            <a:endParaRPr kumimoji="1" lang="ja-JP" altLang="en-US" sz="4000" dirty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-4808" y="4914165"/>
            <a:ext cx="9153616" cy="22952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1123238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　佐竹　琢未</a:t>
            </a:r>
            <a:endParaRPr lang="ja-JP" altLang="en-US" sz="3200" dirty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238" y="1988840"/>
            <a:ext cx="4725525" cy="3549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117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374" y="351510"/>
            <a:ext cx="13473152" cy="76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 hidden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9000" y="863715"/>
            <a:ext cx="13473151" cy="76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テキスト ボックス 15"/>
          <p:cNvSpPr txBox="1"/>
          <p:nvPr/>
        </p:nvSpPr>
        <p:spPr>
          <a:xfrm>
            <a:off x="3489973" y="1456629"/>
            <a:ext cx="65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endParaRPr kumimoji="1" lang="ja-JP" altLang="en-US" sz="2800" b="1" dirty="0"/>
          </a:p>
        </p:txBody>
      </p:sp>
      <p:sp>
        <p:nvSpPr>
          <p:cNvPr id="54" name="タイトル 1"/>
          <p:cNvSpPr txBox="1">
            <a:spLocks/>
          </p:cNvSpPr>
          <p:nvPr/>
        </p:nvSpPr>
        <p:spPr>
          <a:xfrm>
            <a:off x="-63516" y="-321335"/>
            <a:ext cx="814590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地形・植生タイプによる冷え方の</a:t>
            </a:r>
            <a:r>
              <a:rPr lang="ja-JP" altLang="en-US" sz="4000" dirty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差異</a:t>
            </a:r>
            <a:endParaRPr lang="en-US" altLang="ja-JP" sz="40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5467588" y="908720"/>
            <a:ext cx="369492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300" b="1" dirty="0" smtClean="0"/>
              <a:t>8</a:t>
            </a:r>
            <a:r>
              <a:rPr kumimoji="1" lang="ja-JP" altLang="en-US" sz="3300" b="1" dirty="0" smtClean="0"/>
              <a:t>月</a:t>
            </a:r>
            <a:r>
              <a:rPr lang="en-US" altLang="ja-JP" sz="3300" b="1" dirty="0" smtClean="0"/>
              <a:t>6</a:t>
            </a:r>
            <a:r>
              <a:rPr kumimoji="1" lang="ja-JP" altLang="en-US" sz="3300" b="1" dirty="0" smtClean="0"/>
              <a:t>日　</a:t>
            </a:r>
            <a:r>
              <a:rPr lang="en-US" altLang="ja-JP" sz="3300" b="1" dirty="0"/>
              <a:t>21</a:t>
            </a:r>
            <a:r>
              <a:rPr kumimoji="1" lang="ja-JP" altLang="en-US" sz="3300" b="1" dirty="0" smtClean="0"/>
              <a:t>時～</a:t>
            </a:r>
            <a:r>
              <a:rPr lang="en-US" altLang="ja-JP" sz="3300" b="1" dirty="0"/>
              <a:t>22</a:t>
            </a:r>
            <a:r>
              <a:rPr kumimoji="1" lang="ja-JP" altLang="en-US" sz="3300" b="1" dirty="0" smtClean="0"/>
              <a:t>時</a:t>
            </a:r>
            <a:endParaRPr kumimoji="1" lang="ja-JP" altLang="en-US" sz="3300" b="1" dirty="0"/>
          </a:p>
        </p:txBody>
      </p:sp>
      <p:sp>
        <p:nvSpPr>
          <p:cNvPr id="32" name="フリーフォーム 31"/>
          <p:cNvSpPr/>
          <p:nvPr/>
        </p:nvSpPr>
        <p:spPr>
          <a:xfrm>
            <a:off x="5034455" y="2974428"/>
            <a:ext cx="2049517" cy="1177158"/>
          </a:xfrm>
          <a:custGeom>
            <a:avLst/>
            <a:gdLst>
              <a:gd name="connsiteX0" fmla="*/ 2017986 w 2049517"/>
              <a:gd name="connsiteY0" fmla="*/ 1177158 h 1177158"/>
              <a:gd name="connsiteX1" fmla="*/ 1755228 w 2049517"/>
              <a:gd name="connsiteY1" fmla="*/ 1124606 h 1177158"/>
              <a:gd name="connsiteX2" fmla="*/ 1450428 w 2049517"/>
              <a:gd name="connsiteY2" fmla="*/ 1072055 h 1177158"/>
              <a:gd name="connsiteX3" fmla="*/ 1303283 w 2049517"/>
              <a:gd name="connsiteY3" fmla="*/ 746234 h 1177158"/>
              <a:gd name="connsiteX4" fmla="*/ 945931 w 2049517"/>
              <a:gd name="connsiteY4" fmla="*/ 609600 h 1177158"/>
              <a:gd name="connsiteX5" fmla="*/ 672662 w 2049517"/>
              <a:gd name="connsiteY5" fmla="*/ 483475 h 1177158"/>
              <a:gd name="connsiteX6" fmla="*/ 315311 w 2049517"/>
              <a:gd name="connsiteY6" fmla="*/ 504496 h 1177158"/>
              <a:gd name="connsiteX7" fmla="*/ 115614 w 2049517"/>
              <a:gd name="connsiteY7" fmla="*/ 504496 h 1177158"/>
              <a:gd name="connsiteX8" fmla="*/ 0 w 2049517"/>
              <a:gd name="connsiteY8" fmla="*/ 493986 h 1177158"/>
              <a:gd name="connsiteX9" fmla="*/ 73573 w 2049517"/>
              <a:gd name="connsiteY9" fmla="*/ 136634 h 1177158"/>
              <a:gd name="connsiteX10" fmla="*/ 189186 w 2049517"/>
              <a:gd name="connsiteY10" fmla="*/ 105103 h 1177158"/>
              <a:gd name="connsiteX11" fmla="*/ 1061545 w 2049517"/>
              <a:gd name="connsiteY11" fmla="*/ 0 h 1177158"/>
              <a:gd name="connsiteX12" fmla="*/ 1198179 w 2049517"/>
              <a:gd name="connsiteY12" fmla="*/ 31531 h 1177158"/>
              <a:gd name="connsiteX13" fmla="*/ 1608083 w 2049517"/>
              <a:gd name="connsiteY13" fmla="*/ 609600 h 1177158"/>
              <a:gd name="connsiteX14" fmla="*/ 1933904 w 2049517"/>
              <a:gd name="connsiteY14" fmla="*/ 641131 h 1177158"/>
              <a:gd name="connsiteX15" fmla="*/ 2028497 w 2049517"/>
              <a:gd name="connsiteY15" fmla="*/ 851338 h 1177158"/>
              <a:gd name="connsiteX16" fmla="*/ 2049517 w 2049517"/>
              <a:gd name="connsiteY16" fmla="*/ 1051034 h 1177158"/>
              <a:gd name="connsiteX17" fmla="*/ 2049517 w 2049517"/>
              <a:gd name="connsiteY17" fmla="*/ 1051034 h 117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49517" h="1177158">
                <a:moveTo>
                  <a:pt x="2017986" y="1177158"/>
                </a:moveTo>
                <a:lnTo>
                  <a:pt x="1755228" y="1124606"/>
                </a:lnTo>
                <a:lnTo>
                  <a:pt x="1450428" y="1072055"/>
                </a:lnTo>
                <a:lnTo>
                  <a:pt x="1303283" y="746234"/>
                </a:lnTo>
                <a:lnTo>
                  <a:pt x="945931" y="609600"/>
                </a:lnTo>
                <a:lnTo>
                  <a:pt x="672662" y="483475"/>
                </a:lnTo>
                <a:lnTo>
                  <a:pt x="315311" y="504496"/>
                </a:lnTo>
                <a:lnTo>
                  <a:pt x="115614" y="504496"/>
                </a:lnTo>
                <a:lnTo>
                  <a:pt x="0" y="493986"/>
                </a:lnTo>
                <a:lnTo>
                  <a:pt x="73573" y="136634"/>
                </a:lnTo>
                <a:lnTo>
                  <a:pt x="189186" y="105103"/>
                </a:lnTo>
                <a:lnTo>
                  <a:pt x="1061545" y="0"/>
                </a:lnTo>
                <a:lnTo>
                  <a:pt x="1198179" y="31531"/>
                </a:lnTo>
                <a:lnTo>
                  <a:pt x="1608083" y="609600"/>
                </a:lnTo>
                <a:lnTo>
                  <a:pt x="1933904" y="641131"/>
                </a:lnTo>
                <a:lnTo>
                  <a:pt x="2028497" y="851338"/>
                </a:lnTo>
                <a:lnTo>
                  <a:pt x="2049517" y="1051034"/>
                </a:lnTo>
                <a:lnTo>
                  <a:pt x="2049517" y="1051034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4" name="下矢印 63"/>
          <p:cNvSpPr/>
          <p:nvPr/>
        </p:nvSpPr>
        <p:spPr>
          <a:xfrm rot="14564336">
            <a:off x="4779719" y="3224855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9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50" y="5446121"/>
            <a:ext cx="641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0" name="グループ化 69"/>
          <p:cNvGrpSpPr/>
          <p:nvPr/>
        </p:nvGrpSpPr>
        <p:grpSpPr>
          <a:xfrm>
            <a:off x="3491880" y="5493871"/>
            <a:ext cx="2269120" cy="590425"/>
            <a:chOff x="3437440" y="3133787"/>
            <a:chExt cx="2269120" cy="590425"/>
          </a:xfrm>
        </p:grpSpPr>
        <p:sp>
          <p:nvSpPr>
            <p:cNvPr id="71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</a:t>
              </a:r>
              <a:r>
                <a:rPr kumimoji="1" lang="en-US" altLang="ja-JP" sz="2800" b="1" dirty="0" smtClean="0"/>
                <a:t>100m</a:t>
              </a:r>
              <a:endParaRPr kumimoji="1" lang="ja-JP" altLang="en-US" sz="2800" b="1" dirty="0"/>
            </a:p>
          </p:txBody>
        </p:sp>
        <p:cxnSp>
          <p:nvCxnSpPr>
            <p:cNvPr id="72" name="直線コネクタ 71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正方形/長方形 73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  <p:grpSp>
        <p:nvGrpSpPr>
          <p:cNvPr id="75" name="グループ化 74"/>
          <p:cNvGrpSpPr/>
          <p:nvPr/>
        </p:nvGrpSpPr>
        <p:grpSpPr>
          <a:xfrm>
            <a:off x="8320734" y="3924055"/>
            <a:ext cx="886781" cy="3015335"/>
            <a:chOff x="8250866" y="3383995"/>
            <a:chExt cx="886781" cy="3015335"/>
          </a:xfrm>
        </p:grpSpPr>
        <p:sp>
          <p:nvSpPr>
            <p:cNvPr id="76" name="正方形/長方形 75"/>
            <p:cNvSpPr/>
            <p:nvPr/>
          </p:nvSpPr>
          <p:spPr>
            <a:xfrm>
              <a:off x="8307415" y="3474004"/>
              <a:ext cx="762113" cy="2836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77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175" y="3815733"/>
              <a:ext cx="335320" cy="2238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8" name="テキスト ボックス 77"/>
            <p:cNvSpPr txBox="1"/>
            <p:nvPr/>
          </p:nvSpPr>
          <p:spPr>
            <a:xfrm>
              <a:off x="8250866" y="3383995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/>
                <a:t>35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8250866" y="5876110"/>
              <a:ext cx="859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noFill/>
                </a:rPr>
                <a:t>3</a:t>
              </a:r>
              <a:r>
                <a:rPr kumimoji="1" lang="en-US" altLang="ja-JP" sz="2800" b="1" dirty="0" smtClean="0"/>
                <a:t>7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</p:grpSp>
      <p:grpSp>
        <p:nvGrpSpPr>
          <p:cNvPr id="38" name="グループ化 37"/>
          <p:cNvGrpSpPr/>
          <p:nvPr/>
        </p:nvGrpSpPr>
        <p:grpSpPr>
          <a:xfrm>
            <a:off x="62855" y="5580375"/>
            <a:ext cx="3249005" cy="1268715"/>
            <a:chOff x="24125" y="5535370"/>
            <a:chExt cx="3249005" cy="1268715"/>
          </a:xfrm>
        </p:grpSpPr>
        <p:sp>
          <p:nvSpPr>
            <p:cNvPr id="36" name="正方形/長方形 35"/>
            <p:cNvSpPr/>
            <p:nvPr/>
          </p:nvSpPr>
          <p:spPr>
            <a:xfrm>
              <a:off x="24125" y="5535370"/>
              <a:ext cx="3204000" cy="1224000"/>
            </a:xfrm>
            <a:prstGeom prst="rect">
              <a:avLst/>
            </a:prstGeom>
            <a:solidFill>
              <a:schemeClr val="bg1"/>
            </a:solidFill>
            <a:ln w="3048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808226" y="5626720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-</a:t>
              </a:r>
              <a:r>
                <a:rPr lang="en-US" altLang="ja-JP" sz="3200" b="1" dirty="0"/>
                <a:t>2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726472" y="6219310"/>
              <a:ext cx="1010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+1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1900447" y="562672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0.5m/s</a:t>
              </a:r>
              <a:endParaRPr kumimoji="1" lang="ja-JP" altLang="en-US" sz="3200" b="1" dirty="0"/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1900447" y="621931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0.3m/s</a:t>
              </a:r>
              <a:endParaRPr kumimoji="1" lang="ja-JP" altLang="en-US" sz="3200" b="1" dirty="0"/>
            </a:p>
          </p:txBody>
        </p:sp>
        <p:sp>
          <p:nvSpPr>
            <p:cNvPr id="92" name="円/楕円 91"/>
            <p:cNvSpPr/>
            <p:nvPr/>
          </p:nvSpPr>
          <p:spPr>
            <a:xfrm>
              <a:off x="71500" y="5589240"/>
              <a:ext cx="684000" cy="68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3" name="円/楕円 92"/>
            <p:cNvSpPr/>
            <p:nvPr/>
          </p:nvSpPr>
          <p:spPr>
            <a:xfrm>
              <a:off x="251560" y="635436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81" name="右矢印 80"/>
            <p:cNvSpPr>
              <a:spLocks/>
            </p:cNvSpPr>
            <p:nvPr/>
          </p:nvSpPr>
          <p:spPr>
            <a:xfrm rot="16200000" flipV="1">
              <a:off x="1691710" y="6359873"/>
              <a:ext cx="2520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4" name="右矢印 93"/>
            <p:cNvSpPr>
              <a:spLocks/>
            </p:cNvSpPr>
            <p:nvPr/>
          </p:nvSpPr>
          <p:spPr>
            <a:xfrm rot="16200000" flipV="1">
              <a:off x="1607110" y="5729695"/>
              <a:ext cx="4212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01" name="テキスト ボックス 100"/>
          <p:cNvSpPr txBox="1"/>
          <p:nvPr/>
        </p:nvSpPr>
        <p:spPr>
          <a:xfrm>
            <a:off x="6660437" y="5714963"/>
            <a:ext cx="126666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ja-JP" altLang="en-US" sz="2400" b="1" dirty="0"/>
              <a:t>基準値</a:t>
            </a:r>
            <a:endParaRPr kumimoji="1" lang="ja-JP" altLang="en-US" sz="2400" b="1" dirty="0"/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2709884" y="3789040"/>
            <a:ext cx="2672206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600" b="1" dirty="0" smtClean="0">
                <a:solidFill>
                  <a:srgbClr val="FF0000"/>
                </a:solidFill>
              </a:rPr>
              <a:t>谷筋が冷える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106" name="二等辺三角形 105"/>
          <p:cNvSpPr>
            <a:spLocks noChangeAspect="1"/>
          </p:cNvSpPr>
          <p:nvPr/>
        </p:nvSpPr>
        <p:spPr>
          <a:xfrm>
            <a:off x="6687235" y="5765144"/>
            <a:ext cx="296829" cy="252000"/>
          </a:xfrm>
          <a:prstGeom prst="triangle">
            <a:avLst/>
          </a:prstGeom>
          <a:solidFill>
            <a:srgbClr val="FF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4166955" y="6192375"/>
            <a:ext cx="34640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</a:rPr>
              <a:t>にじみ出し典型時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0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372" y="351510"/>
            <a:ext cx="13473152" cy="76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-63516" y="-321335"/>
            <a:ext cx="814590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地形・植生タイプによる冷え方の</a:t>
            </a:r>
            <a:r>
              <a:rPr lang="ja-JP" altLang="en-US" sz="4000" dirty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差異</a:t>
            </a:r>
            <a:endParaRPr lang="en-US" altLang="ja-JP" sz="40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5877145" y="908720"/>
            <a:ext cx="3265317" cy="507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300" b="1" dirty="0" smtClean="0"/>
              <a:t>8</a:t>
            </a:r>
            <a:r>
              <a:rPr kumimoji="1" lang="ja-JP" altLang="en-US" sz="3300" b="1" dirty="0" smtClean="0"/>
              <a:t>月</a:t>
            </a:r>
            <a:r>
              <a:rPr lang="en-US" altLang="ja-JP" sz="3300" b="1" dirty="0"/>
              <a:t>7</a:t>
            </a:r>
            <a:r>
              <a:rPr kumimoji="1" lang="ja-JP" altLang="en-US" sz="3300" b="1" dirty="0" smtClean="0"/>
              <a:t>日　</a:t>
            </a:r>
            <a:r>
              <a:rPr lang="en-US" altLang="ja-JP" sz="3300" b="1" dirty="0"/>
              <a:t>4</a:t>
            </a:r>
            <a:r>
              <a:rPr kumimoji="1" lang="ja-JP" altLang="en-US" sz="3300" b="1" dirty="0" smtClean="0"/>
              <a:t>時～</a:t>
            </a:r>
            <a:r>
              <a:rPr lang="en-US" altLang="ja-JP" sz="3300" b="1" dirty="0"/>
              <a:t>5</a:t>
            </a:r>
            <a:r>
              <a:rPr kumimoji="1" lang="ja-JP" altLang="en-US" sz="3300" b="1" dirty="0" smtClean="0"/>
              <a:t>時</a:t>
            </a:r>
            <a:endParaRPr kumimoji="1" lang="ja-JP" altLang="en-US" sz="3300" b="1" dirty="0"/>
          </a:p>
        </p:txBody>
      </p:sp>
      <p:sp>
        <p:nvSpPr>
          <p:cNvPr id="71" name="フリーフォーム 70"/>
          <p:cNvSpPr/>
          <p:nvPr/>
        </p:nvSpPr>
        <p:spPr>
          <a:xfrm>
            <a:off x="5034455" y="2974428"/>
            <a:ext cx="2049517" cy="1177158"/>
          </a:xfrm>
          <a:custGeom>
            <a:avLst/>
            <a:gdLst>
              <a:gd name="connsiteX0" fmla="*/ 2017986 w 2049517"/>
              <a:gd name="connsiteY0" fmla="*/ 1177158 h 1177158"/>
              <a:gd name="connsiteX1" fmla="*/ 1755228 w 2049517"/>
              <a:gd name="connsiteY1" fmla="*/ 1124606 h 1177158"/>
              <a:gd name="connsiteX2" fmla="*/ 1450428 w 2049517"/>
              <a:gd name="connsiteY2" fmla="*/ 1072055 h 1177158"/>
              <a:gd name="connsiteX3" fmla="*/ 1303283 w 2049517"/>
              <a:gd name="connsiteY3" fmla="*/ 746234 h 1177158"/>
              <a:gd name="connsiteX4" fmla="*/ 945931 w 2049517"/>
              <a:gd name="connsiteY4" fmla="*/ 609600 h 1177158"/>
              <a:gd name="connsiteX5" fmla="*/ 672662 w 2049517"/>
              <a:gd name="connsiteY5" fmla="*/ 483475 h 1177158"/>
              <a:gd name="connsiteX6" fmla="*/ 315311 w 2049517"/>
              <a:gd name="connsiteY6" fmla="*/ 504496 h 1177158"/>
              <a:gd name="connsiteX7" fmla="*/ 115614 w 2049517"/>
              <a:gd name="connsiteY7" fmla="*/ 504496 h 1177158"/>
              <a:gd name="connsiteX8" fmla="*/ 0 w 2049517"/>
              <a:gd name="connsiteY8" fmla="*/ 493986 h 1177158"/>
              <a:gd name="connsiteX9" fmla="*/ 73573 w 2049517"/>
              <a:gd name="connsiteY9" fmla="*/ 136634 h 1177158"/>
              <a:gd name="connsiteX10" fmla="*/ 189186 w 2049517"/>
              <a:gd name="connsiteY10" fmla="*/ 105103 h 1177158"/>
              <a:gd name="connsiteX11" fmla="*/ 1061545 w 2049517"/>
              <a:gd name="connsiteY11" fmla="*/ 0 h 1177158"/>
              <a:gd name="connsiteX12" fmla="*/ 1198179 w 2049517"/>
              <a:gd name="connsiteY12" fmla="*/ 31531 h 1177158"/>
              <a:gd name="connsiteX13" fmla="*/ 1608083 w 2049517"/>
              <a:gd name="connsiteY13" fmla="*/ 609600 h 1177158"/>
              <a:gd name="connsiteX14" fmla="*/ 1933904 w 2049517"/>
              <a:gd name="connsiteY14" fmla="*/ 641131 h 1177158"/>
              <a:gd name="connsiteX15" fmla="*/ 2028497 w 2049517"/>
              <a:gd name="connsiteY15" fmla="*/ 851338 h 1177158"/>
              <a:gd name="connsiteX16" fmla="*/ 2049517 w 2049517"/>
              <a:gd name="connsiteY16" fmla="*/ 1051034 h 1177158"/>
              <a:gd name="connsiteX17" fmla="*/ 2049517 w 2049517"/>
              <a:gd name="connsiteY17" fmla="*/ 1051034 h 117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49517" h="1177158">
                <a:moveTo>
                  <a:pt x="2017986" y="1177158"/>
                </a:moveTo>
                <a:lnTo>
                  <a:pt x="1755228" y="1124606"/>
                </a:lnTo>
                <a:lnTo>
                  <a:pt x="1450428" y="1072055"/>
                </a:lnTo>
                <a:lnTo>
                  <a:pt x="1303283" y="746234"/>
                </a:lnTo>
                <a:lnTo>
                  <a:pt x="945931" y="609600"/>
                </a:lnTo>
                <a:lnTo>
                  <a:pt x="672662" y="483475"/>
                </a:lnTo>
                <a:lnTo>
                  <a:pt x="315311" y="504496"/>
                </a:lnTo>
                <a:lnTo>
                  <a:pt x="115614" y="504496"/>
                </a:lnTo>
                <a:lnTo>
                  <a:pt x="0" y="493986"/>
                </a:lnTo>
                <a:lnTo>
                  <a:pt x="73573" y="136634"/>
                </a:lnTo>
                <a:lnTo>
                  <a:pt x="189186" y="105103"/>
                </a:lnTo>
                <a:lnTo>
                  <a:pt x="1061545" y="0"/>
                </a:lnTo>
                <a:lnTo>
                  <a:pt x="1198179" y="31531"/>
                </a:lnTo>
                <a:lnTo>
                  <a:pt x="1608083" y="609600"/>
                </a:lnTo>
                <a:lnTo>
                  <a:pt x="1933904" y="641131"/>
                </a:lnTo>
                <a:lnTo>
                  <a:pt x="2028497" y="851338"/>
                </a:lnTo>
                <a:lnTo>
                  <a:pt x="2049517" y="1051034"/>
                </a:lnTo>
                <a:lnTo>
                  <a:pt x="2049517" y="1051034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下矢印 73"/>
          <p:cNvSpPr/>
          <p:nvPr/>
        </p:nvSpPr>
        <p:spPr>
          <a:xfrm rot="14564336">
            <a:off x="4779719" y="3224855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3866110" y="3801211"/>
            <a:ext cx="823944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200" b="1" dirty="0" smtClean="0"/>
              <a:t>谷筋</a:t>
            </a:r>
            <a:endParaRPr kumimoji="1" lang="ja-JP" altLang="en-US" sz="3200" b="1" dirty="0"/>
          </a:p>
        </p:txBody>
      </p:sp>
      <p:grpSp>
        <p:nvGrpSpPr>
          <p:cNvPr id="85" name="グループ化 84"/>
          <p:cNvGrpSpPr/>
          <p:nvPr/>
        </p:nvGrpSpPr>
        <p:grpSpPr>
          <a:xfrm>
            <a:off x="8320734" y="3924055"/>
            <a:ext cx="886781" cy="3015335"/>
            <a:chOff x="8250866" y="3383995"/>
            <a:chExt cx="886781" cy="3015335"/>
          </a:xfrm>
        </p:grpSpPr>
        <p:sp>
          <p:nvSpPr>
            <p:cNvPr id="86" name="正方形/長方形 85"/>
            <p:cNvSpPr/>
            <p:nvPr/>
          </p:nvSpPr>
          <p:spPr>
            <a:xfrm>
              <a:off x="8307415" y="3474004"/>
              <a:ext cx="762113" cy="2836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8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175" y="3815733"/>
              <a:ext cx="335320" cy="2238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8" name="テキスト ボックス 87"/>
            <p:cNvSpPr txBox="1"/>
            <p:nvPr/>
          </p:nvSpPr>
          <p:spPr>
            <a:xfrm>
              <a:off x="8250866" y="3383995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/>
                <a:t>35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  <p:sp>
          <p:nvSpPr>
            <p:cNvPr id="89" name="テキスト ボックス 88"/>
            <p:cNvSpPr txBox="1"/>
            <p:nvPr/>
          </p:nvSpPr>
          <p:spPr>
            <a:xfrm>
              <a:off x="8250866" y="5876110"/>
              <a:ext cx="859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noFill/>
                </a:rPr>
                <a:t>3</a:t>
              </a:r>
              <a:r>
                <a:rPr kumimoji="1" lang="en-US" altLang="ja-JP" sz="2800" b="1" dirty="0" smtClean="0"/>
                <a:t>7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</p:grpSp>
      <p:grpSp>
        <p:nvGrpSpPr>
          <p:cNvPr id="90" name="グループ化 89"/>
          <p:cNvGrpSpPr/>
          <p:nvPr/>
        </p:nvGrpSpPr>
        <p:grpSpPr>
          <a:xfrm>
            <a:off x="62855" y="5580375"/>
            <a:ext cx="3249005" cy="1268715"/>
            <a:chOff x="24125" y="5535370"/>
            <a:chExt cx="3249005" cy="1268715"/>
          </a:xfrm>
        </p:grpSpPr>
        <p:sp>
          <p:nvSpPr>
            <p:cNvPr id="91" name="正方形/長方形 90"/>
            <p:cNvSpPr/>
            <p:nvPr/>
          </p:nvSpPr>
          <p:spPr>
            <a:xfrm>
              <a:off x="24125" y="5535370"/>
              <a:ext cx="3204000" cy="1224000"/>
            </a:xfrm>
            <a:prstGeom prst="rect">
              <a:avLst/>
            </a:prstGeom>
            <a:solidFill>
              <a:schemeClr val="bg1"/>
            </a:solidFill>
            <a:ln w="3048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808226" y="5626720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-</a:t>
              </a:r>
              <a:r>
                <a:rPr lang="en-US" altLang="ja-JP" sz="3200" b="1" dirty="0"/>
                <a:t>2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93" name="テキスト ボックス 92"/>
            <p:cNvSpPr txBox="1"/>
            <p:nvPr/>
          </p:nvSpPr>
          <p:spPr>
            <a:xfrm>
              <a:off x="726472" y="6219310"/>
              <a:ext cx="1010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+1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94" name="テキスト ボックス 93"/>
            <p:cNvSpPr txBox="1"/>
            <p:nvPr/>
          </p:nvSpPr>
          <p:spPr>
            <a:xfrm>
              <a:off x="1900447" y="562672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0.5m/s</a:t>
              </a:r>
              <a:endParaRPr kumimoji="1" lang="ja-JP" altLang="en-US" sz="3200" b="1" dirty="0"/>
            </a:p>
          </p:txBody>
        </p:sp>
        <p:sp>
          <p:nvSpPr>
            <p:cNvPr id="95" name="テキスト ボックス 94"/>
            <p:cNvSpPr txBox="1"/>
            <p:nvPr/>
          </p:nvSpPr>
          <p:spPr>
            <a:xfrm>
              <a:off x="1900447" y="621931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0.3m/s</a:t>
              </a:r>
              <a:endParaRPr kumimoji="1" lang="ja-JP" altLang="en-US" sz="3200" b="1" dirty="0"/>
            </a:p>
          </p:txBody>
        </p:sp>
        <p:sp>
          <p:nvSpPr>
            <p:cNvPr id="96" name="円/楕円 95"/>
            <p:cNvSpPr/>
            <p:nvPr/>
          </p:nvSpPr>
          <p:spPr>
            <a:xfrm>
              <a:off x="71500" y="5589240"/>
              <a:ext cx="684000" cy="68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7" name="円/楕円 96"/>
            <p:cNvSpPr/>
            <p:nvPr/>
          </p:nvSpPr>
          <p:spPr>
            <a:xfrm>
              <a:off x="251560" y="635436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8" name="右矢印 97"/>
            <p:cNvSpPr>
              <a:spLocks/>
            </p:cNvSpPr>
            <p:nvPr/>
          </p:nvSpPr>
          <p:spPr>
            <a:xfrm rot="16200000" flipV="1">
              <a:off x="1691710" y="6359873"/>
              <a:ext cx="2520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9" name="右矢印 98"/>
            <p:cNvSpPr>
              <a:spLocks/>
            </p:cNvSpPr>
            <p:nvPr/>
          </p:nvSpPr>
          <p:spPr>
            <a:xfrm rot="16200000" flipV="1">
              <a:off x="1607110" y="5729695"/>
              <a:ext cx="4212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50" y="5446121"/>
            <a:ext cx="641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8" name="グループ化 37"/>
          <p:cNvGrpSpPr/>
          <p:nvPr/>
        </p:nvGrpSpPr>
        <p:grpSpPr>
          <a:xfrm>
            <a:off x="3491880" y="5493871"/>
            <a:ext cx="2269120" cy="590425"/>
            <a:chOff x="3437440" y="3133787"/>
            <a:chExt cx="2269120" cy="590425"/>
          </a:xfrm>
        </p:grpSpPr>
        <p:sp>
          <p:nvSpPr>
            <p:cNvPr id="39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</a:t>
              </a:r>
              <a:r>
                <a:rPr kumimoji="1" lang="en-US" altLang="ja-JP" sz="2800" b="1" dirty="0" smtClean="0"/>
                <a:t>100m</a:t>
              </a:r>
              <a:endParaRPr kumimoji="1" lang="ja-JP" altLang="en-US" sz="2800" b="1" dirty="0"/>
            </a:p>
          </p:txBody>
        </p:sp>
        <p:cxnSp>
          <p:nvCxnSpPr>
            <p:cNvPr id="40" name="直線コネクタ 39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正方形/長方形 41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6660437" y="5714963"/>
            <a:ext cx="126666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ja-JP" altLang="en-US" sz="2400" b="1" dirty="0"/>
              <a:t>基準値</a:t>
            </a:r>
            <a:endParaRPr kumimoji="1" lang="ja-JP" altLang="en-US" sz="2400" b="1" dirty="0"/>
          </a:p>
        </p:txBody>
      </p:sp>
      <p:sp>
        <p:nvSpPr>
          <p:cNvPr id="44" name="二等辺三角形 43"/>
          <p:cNvSpPr>
            <a:spLocks noChangeAspect="1"/>
          </p:cNvSpPr>
          <p:nvPr/>
        </p:nvSpPr>
        <p:spPr>
          <a:xfrm>
            <a:off x="6687235" y="5765144"/>
            <a:ext cx="296829" cy="252000"/>
          </a:xfrm>
          <a:prstGeom prst="triangle">
            <a:avLst/>
          </a:prstGeom>
          <a:solidFill>
            <a:srgbClr val="FF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166955" y="6192375"/>
            <a:ext cx="34640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</a:rPr>
              <a:t>にじみ出し典型時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1500" y="2559967"/>
            <a:ext cx="4390626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600" b="1" dirty="0" smtClean="0">
                <a:solidFill>
                  <a:srgbClr val="FF0000"/>
                </a:solidFill>
              </a:rPr>
              <a:t>小規模緑地でも冷える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47" name="下矢印 46"/>
          <p:cNvSpPr/>
          <p:nvPr/>
        </p:nvSpPr>
        <p:spPr>
          <a:xfrm rot="2400000">
            <a:off x="2137742" y="3019948"/>
            <a:ext cx="152970" cy="1224000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2709884" y="3789040"/>
            <a:ext cx="2672206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600" b="1" dirty="0" smtClean="0">
                <a:solidFill>
                  <a:srgbClr val="FF0000"/>
                </a:solidFill>
              </a:rPr>
              <a:t>谷筋が冷える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5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372" y="351510"/>
            <a:ext cx="13473152" cy="76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タイトル 1"/>
          <p:cNvSpPr txBox="1">
            <a:spLocks/>
          </p:cNvSpPr>
          <p:nvPr/>
        </p:nvSpPr>
        <p:spPr>
          <a:xfrm>
            <a:off x="-63516" y="-321335"/>
            <a:ext cx="814590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地形・植生タイプによる冷え方の</a:t>
            </a:r>
            <a:r>
              <a:rPr lang="ja-JP" altLang="en-US" sz="4000" dirty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差異</a:t>
            </a:r>
            <a:endParaRPr lang="en-US" altLang="ja-JP" sz="40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467588" y="908720"/>
            <a:ext cx="369492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300" b="1" dirty="0" smtClean="0"/>
              <a:t>9</a:t>
            </a:r>
            <a:r>
              <a:rPr kumimoji="1" lang="ja-JP" altLang="en-US" sz="3300" b="1" dirty="0" smtClean="0"/>
              <a:t>月</a:t>
            </a:r>
            <a:r>
              <a:rPr lang="en-US" altLang="ja-JP" sz="3300" b="1" dirty="0"/>
              <a:t>2</a:t>
            </a:r>
            <a:r>
              <a:rPr kumimoji="1" lang="ja-JP" altLang="en-US" sz="3300" b="1" dirty="0" smtClean="0"/>
              <a:t>日　</a:t>
            </a:r>
            <a:r>
              <a:rPr lang="en-US" altLang="ja-JP" sz="3300" b="1" dirty="0"/>
              <a:t>21</a:t>
            </a:r>
            <a:r>
              <a:rPr kumimoji="1" lang="ja-JP" altLang="en-US" sz="3300" b="1" dirty="0" smtClean="0"/>
              <a:t>時～</a:t>
            </a:r>
            <a:r>
              <a:rPr lang="en-US" altLang="ja-JP" sz="3300" b="1" dirty="0"/>
              <a:t>22</a:t>
            </a:r>
            <a:r>
              <a:rPr kumimoji="1" lang="ja-JP" altLang="en-US" sz="3300" b="1" dirty="0" smtClean="0"/>
              <a:t>時</a:t>
            </a:r>
            <a:endParaRPr kumimoji="1" lang="ja-JP" altLang="en-US" sz="3300" b="1" dirty="0"/>
          </a:p>
        </p:txBody>
      </p:sp>
      <p:sp>
        <p:nvSpPr>
          <p:cNvPr id="40" name="フリーフォーム 39"/>
          <p:cNvSpPr/>
          <p:nvPr/>
        </p:nvSpPr>
        <p:spPr>
          <a:xfrm>
            <a:off x="5034455" y="2974428"/>
            <a:ext cx="2049517" cy="1177158"/>
          </a:xfrm>
          <a:custGeom>
            <a:avLst/>
            <a:gdLst>
              <a:gd name="connsiteX0" fmla="*/ 2017986 w 2049517"/>
              <a:gd name="connsiteY0" fmla="*/ 1177158 h 1177158"/>
              <a:gd name="connsiteX1" fmla="*/ 1755228 w 2049517"/>
              <a:gd name="connsiteY1" fmla="*/ 1124606 h 1177158"/>
              <a:gd name="connsiteX2" fmla="*/ 1450428 w 2049517"/>
              <a:gd name="connsiteY2" fmla="*/ 1072055 h 1177158"/>
              <a:gd name="connsiteX3" fmla="*/ 1303283 w 2049517"/>
              <a:gd name="connsiteY3" fmla="*/ 746234 h 1177158"/>
              <a:gd name="connsiteX4" fmla="*/ 945931 w 2049517"/>
              <a:gd name="connsiteY4" fmla="*/ 609600 h 1177158"/>
              <a:gd name="connsiteX5" fmla="*/ 672662 w 2049517"/>
              <a:gd name="connsiteY5" fmla="*/ 483475 h 1177158"/>
              <a:gd name="connsiteX6" fmla="*/ 315311 w 2049517"/>
              <a:gd name="connsiteY6" fmla="*/ 504496 h 1177158"/>
              <a:gd name="connsiteX7" fmla="*/ 115614 w 2049517"/>
              <a:gd name="connsiteY7" fmla="*/ 504496 h 1177158"/>
              <a:gd name="connsiteX8" fmla="*/ 0 w 2049517"/>
              <a:gd name="connsiteY8" fmla="*/ 493986 h 1177158"/>
              <a:gd name="connsiteX9" fmla="*/ 73573 w 2049517"/>
              <a:gd name="connsiteY9" fmla="*/ 136634 h 1177158"/>
              <a:gd name="connsiteX10" fmla="*/ 189186 w 2049517"/>
              <a:gd name="connsiteY10" fmla="*/ 105103 h 1177158"/>
              <a:gd name="connsiteX11" fmla="*/ 1061545 w 2049517"/>
              <a:gd name="connsiteY11" fmla="*/ 0 h 1177158"/>
              <a:gd name="connsiteX12" fmla="*/ 1198179 w 2049517"/>
              <a:gd name="connsiteY12" fmla="*/ 31531 h 1177158"/>
              <a:gd name="connsiteX13" fmla="*/ 1608083 w 2049517"/>
              <a:gd name="connsiteY13" fmla="*/ 609600 h 1177158"/>
              <a:gd name="connsiteX14" fmla="*/ 1933904 w 2049517"/>
              <a:gd name="connsiteY14" fmla="*/ 641131 h 1177158"/>
              <a:gd name="connsiteX15" fmla="*/ 2028497 w 2049517"/>
              <a:gd name="connsiteY15" fmla="*/ 851338 h 1177158"/>
              <a:gd name="connsiteX16" fmla="*/ 2049517 w 2049517"/>
              <a:gd name="connsiteY16" fmla="*/ 1051034 h 1177158"/>
              <a:gd name="connsiteX17" fmla="*/ 2049517 w 2049517"/>
              <a:gd name="connsiteY17" fmla="*/ 1051034 h 117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49517" h="1177158">
                <a:moveTo>
                  <a:pt x="2017986" y="1177158"/>
                </a:moveTo>
                <a:lnTo>
                  <a:pt x="1755228" y="1124606"/>
                </a:lnTo>
                <a:lnTo>
                  <a:pt x="1450428" y="1072055"/>
                </a:lnTo>
                <a:lnTo>
                  <a:pt x="1303283" y="746234"/>
                </a:lnTo>
                <a:lnTo>
                  <a:pt x="945931" y="609600"/>
                </a:lnTo>
                <a:lnTo>
                  <a:pt x="672662" y="483475"/>
                </a:lnTo>
                <a:lnTo>
                  <a:pt x="315311" y="504496"/>
                </a:lnTo>
                <a:lnTo>
                  <a:pt x="115614" y="504496"/>
                </a:lnTo>
                <a:lnTo>
                  <a:pt x="0" y="493986"/>
                </a:lnTo>
                <a:lnTo>
                  <a:pt x="73573" y="136634"/>
                </a:lnTo>
                <a:lnTo>
                  <a:pt x="189186" y="105103"/>
                </a:lnTo>
                <a:lnTo>
                  <a:pt x="1061545" y="0"/>
                </a:lnTo>
                <a:lnTo>
                  <a:pt x="1198179" y="31531"/>
                </a:lnTo>
                <a:lnTo>
                  <a:pt x="1608083" y="609600"/>
                </a:lnTo>
                <a:lnTo>
                  <a:pt x="1933904" y="641131"/>
                </a:lnTo>
                <a:lnTo>
                  <a:pt x="2028497" y="851338"/>
                </a:lnTo>
                <a:lnTo>
                  <a:pt x="2049517" y="1051034"/>
                </a:lnTo>
                <a:lnTo>
                  <a:pt x="2049517" y="1051034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下矢印 42"/>
          <p:cNvSpPr/>
          <p:nvPr/>
        </p:nvSpPr>
        <p:spPr>
          <a:xfrm rot="14564336">
            <a:off x="4779719" y="3224855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4" name="グループ化 53"/>
          <p:cNvGrpSpPr/>
          <p:nvPr/>
        </p:nvGrpSpPr>
        <p:grpSpPr>
          <a:xfrm>
            <a:off x="8320734" y="3924055"/>
            <a:ext cx="886781" cy="3015335"/>
            <a:chOff x="8250866" y="3383995"/>
            <a:chExt cx="886781" cy="3015335"/>
          </a:xfrm>
        </p:grpSpPr>
        <p:sp>
          <p:nvSpPr>
            <p:cNvPr id="55" name="正方形/長方形 54"/>
            <p:cNvSpPr/>
            <p:nvPr/>
          </p:nvSpPr>
          <p:spPr>
            <a:xfrm>
              <a:off x="8307415" y="3474004"/>
              <a:ext cx="762113" cy="2836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56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175" y="3815733"/>
              <a:ext cx="335320" cy="2238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テキスト ボックス 56"/>
            <p:cNvSpPr txBox="1"/>
            <p:nvPr/>
          </p:nvSpPr>
          <p:spPr>
            <a:xfrm>
              <a:off x="8250866" y="3383995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/>
                <a:t>35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8250866" y="5876110"/>
              <a:ext cx="859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noFill/>
                </a:rPr>
                <a:t>3</a:t>
              </a:r>
              <a:r>
                <a:rPr kumimoji="1" lang="en-US" altLang="ja-JP" sz="2800" b="1" dirty="0" smtClean="0"/>
                <a:t>7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</p:grpSp>
      <p:grpSp>
        <p:nvGrpSpPr>
          <p:cNvPr id="59" name="グループ化 58"/>
          <p:cNvGrpSpPr/>
          <p:nvPr/>
        </p:nvGrpSpPr>
        <p:grpSpPr>
          <a:xfrm>
            <a:off x="62855" y="5580375"/>
            <a:ext cx="3249005" cy="1268715"/>
            <a:chOff x="24125" y="5535370"/>
            <a:chExt cx="3249005" cy="1268715"/>
          </a:xfrm>
        </p:grpSpPr>
        <p:sp>
          <p:nvSpPr>
            <p:cNvPr id="60" name="正方形/長方形 59"/>
            <p:cNvSpPr/>
            <p:nvPr/>
          </p:nvSpPr>
          <p:spPr>
            <a:xfrm>
              <a:off x="24125" y="5535370"/>
              <a:ext cx="3204000" cy="1224000"/>
            </a:xfrm>
            <a:prstGeom prst="rect">
              <a:avLst/>
            </a:prstGeom>
            <a:solidFill>
              <a:schemeClr val="bg1"/>
            </a:solidFill>
            <a:ln w="3048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808226" y="5626720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-</a:t>
              </a:r>
              <a:r>
                <a:rPr lang="en-US" altLang="ja-JP" sz="3200" b="1" dirty="0"/>
                <a:t>2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726472" y="6219310"/>
              <a:ext cx="1010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+1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1900447" y="562672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0.5m/s</a:t>
              </a:r>
              <a:endParaRPr kumimoji="1" lang="ja-JP" altLang="en-US" sz="3200" b="1" dirty="0"/>
            </a:p>
          </p:txBody>
        </p:sp>
        <p:sp>
          <p:nvSpPr>
            <p:cNvPr id="64" name="テキスト ボックス 63"/>
            <p:cNvSpPr txBox="1"/>
            <p:nvPr/>
          </p:nvSpPr>
          <p:spPr>
            <a:xfrm>
              <a:off x="1900447" y="621931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0.3m/s</a:t>
              </a:r>
              <a:endParaRPr kumimoji="1" lang="ja-JP" altLang="en-US" sz="3200" b="1" dirty="0"/>
            </a:p>
          </p:txBody>
        </p:sp>
        <p:sp>
          <p:nvSpPr>
            <p:cNvPr id="65" name="円/楕円 64"/>
            <p:cNvSpPr/>
            <p:nvPr/>
          </p:nvSpPr>
          <p:spPr>
            <a:xfrm>
              <a:off x="71500" y="5589240"/>
              <a:ext cx="684000" cy="68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円/楕円 65"/>
            <p:cNvSpPr/>
            <p:nvPr/>
          </p:nvSpPr>
          <p:spPr>
            <a:xfrm>
              <a:off x="251560" y="635436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右矢印 66"/>
            <p:cNvSpPr>
              <a:spLocks/>
            </p:cNvSpPr>
            <p:nvPr/>
          </p:nvSpPr>
          <p:spPr>
            <a:xfrm rot="16200000" flipV="1">
              <a:off x="1691710" y="6359873"/>
              <a:ext cx="2520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8" name="右矢印 67"/>
            <p:cNvSpPr>
              <a:spLocks/>
            </p:cNvSpPr>
            <p:nvPr/>
          </p:nvSpPr>
          <p:spPr>
            <a:xfrm rot="16200000" flipV="1">
              <a:off x="1607110" y="5729695"/>
              <a:ext cx="4212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75" name="テキスト ボックス 74"/>
          <p:cNvSpPr txBox="1"/>
          <p:nvPr/>
        </p:nvSpPr>
        <p:spPr>
          <a:xfrm>
            <a:off x="71500" y="2559967"/>
            <a:ext cx="4390626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600" b="1" dirty="0" smtClean="0">
                <a:solidFill>
                  <a:srgbClr val="FF0000"/>
                </a:solidFill>
              </a:rPr>
              <a:t>小規模緑地でも冷える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  <p:sp>
        <p:nvSpPr>
          <p:cNvPr id="76" name="下矢印 75"/>
          <p:cNvSpPr/>
          <p:nvPr/>
        </p:nvSpPr>
        <p:spPr>
          <a:xfrm rot="2400000">
            <a:off x="2137742" y="3019948"/>
            <a:ext cx="152970" cy="1224000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9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50" y="5446121"/>
            <a:ext cx="641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" name="グループ化 70"/>
          <p:cNvGrpSpPr/>
          <p:nvPr/>
        </p:nvGrpSpPr>
        <p:grpSpPr>
          <a:xfrm>
            <a:off x="3491880" y="5493871"/>
            <a:ext cx="2269120" cy="590425"/>
            <a:chOff x="3437440" y="3133787"/>
            <a:chExt cx="2269120" cy="590425"/>
          </a:xfrm>
        </p:grpSpPr>
        <p:sp>
          <p:nvSpPr>
            <p:cNvPr id="72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</a:t>
              </a:r>
              <a:r>
                <a:rPr kumimoji="1" lang="en-US" altLang="ja-JP" sz="2800" b="1" dirty="0" smtClean="0"/>
                <a:t>100m</a:t>
              </a:r>
              <a:endParaRPr kumimoji="1" lang="ja-JP" altLang="en-US" sz="2800" b="1" dirty="0"/>
            </a:p>
          </p:txBody>
        </p:sp>
        <p:cxnSp>
          <p:nvCxnSpPr>
            <p:cNvPr id="77" name="直線コネクタ 76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コネクタ 77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正方形/長方形 78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  <p:sp>
        <p:nvSpPr>
          <p:cNvPr id="80" name="テキスト ボックス 79"/>
          <p:cNvSpPr txBox="1"/>
          <p:nvPr/>
        </p:nvSpPr>
        <p:spPr>
          <a:xfrm>
            <a:off x="6660437" y="5714963"/>
            <a:ext cx="126666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ja-JP" altLang="en-US" sz="2400" b="1" dirty="0"/>
              <a:t>基準値</a:t>
            </a:r>
            <a:endParaRPr kumimoji="1" lang="ja-JP" altLang="en-US" sz="2400" b="1" dirty="0"/>
          </a:p>
        </p:txBody>
      </p:sp>
      <p:sp>
        <p:nvSpPr>
          <p:cNvPr id="81" name="二等辺三角形 80"/>
          <p:cNvSpPr>
            <a:spLocks noChangeAspect="1"/>
          </p:cNvSpPr>
          <p:nvPr/>
        </p:nvSpPr>
        <p:spPr>
          <a:xfrm>
            <a:off x="6687235" y="5765144"/>
            <a:ext cx="296829" cy="252000"/>
          </a:xfrm>
          <a:prstGeom prst="triangle">
            <a:avLst/>
          </a:prstGeom>
          <a:solidFill>
            <a:srgbClr val="FF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4166955" y="6192375"/>
            <a:ext cx="34640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</a:rPr>
              <a:t>にじみ出し典型時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2709884" y="3789040"/>
            <a:ext cx="2672206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600" b="1" dirty="0" smtClean="0">
                <a:solidFill>
                  <a:srgbClr val="FF0000"/>
                </a:solidFill>
              </a:rPr>
              <a:t>谷筋が冷える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22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372" y="351510"/>
            <a:ext cx="13473152" cy="76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タイトル 1"/>
          <p:cNvSpPr txBox="1">
            <a:spLocks/>
          </p:cNvSpPr>
          <p:nvPr/>
        </p:nvSpPr>
        <p:spPr>
          <a:xfrm>
            <a:off x="-63516" y="-321335"/>
            <a:ext cx="814590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地形・植生タイプによる冷え方の</a:t>
            </a:r>
            <a:r>
              <a:rPr lang="ja-JP" altLang="en-US" sz="4000" dirty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差異</a:t>
            </a:r>
            <a:endParaRPr lang="en-US" altLang="ja-JP" sz="40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877145" y="908720"/>
            <a:ext cx="3265317" cy="507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300" b="1" dirty="0" smtClean="0"/>
              <a:t>9</a:t>
            </a:r>
            <a:r>
              <a:rPr kumimoji="1" lang="ja-JP" altLang="en-US" sz="3300" b="1" dirty="0" smtClean="0"/>
              <a:t>月</a:t>
            </a:r>
            <a:r>
              <a:rPr lang="en-US" altLang="ja-JP" sz="3300" b="1" dirty="0" smtClean="0"/>
              <a:t>3</a:t>
            </a:r>
            <a:r>
              <a:rPr kumimoji="1" lang="ja-JP" altLang="en-US" sz="3300" b="1" dirty="0" smtClean="0"/>
              <a:t>日　</a:t>
            </a:r>
            <a:r>
              <a:rPr lang="en-US" altLang="ja-JP" sz="3300" b="1" dirty="0" smtClean="0"/>
              <a:t>1</a:t>
            </a:r>
            <a:r>
              <a:rPr kumimoji="1" lang="ja-JP" altLang="en-US" sz="3300" b="1" dirty="0" smtClean="0"/>
              <a:t>時～</a:t>
            </a:r>
            <a:r>
              <a:rPr lang="en-US" altLang="ja-JP" sz="3300" b="1" dirty="0" smtClean="0"/>
              <a:t>2</a:t>
            </a:r>
            <a:r>
              <a:rPr kumimoji="1" lang="ja-JP" altLang="en-US" sz="3300" b="1" dirty="0" smtClean="0"/>
              <a:t>時</a:t>
            </a:r>
            <a:endParaRPr kumimoji="1" lang="ja-JP" altLang="en-US" sz="3300" b="1" dirty="0"/>
          </a:p>
        </p:txBody>
      </p:sp>
      <p:sp>
        <p:nvSpPr>
          <p:cNvPr id="39" name="フリーフォーム 38"/>
          <p:cNvSpPr/>
          <p:nvPr/>
        </p:nvSpPr>
        <p:spPr>
          <a:xfrm>
            <a:off x="5034455" y="2974428"/>
            <a:ext cx="2049517" cy="1177158"/>
          </a:xfrm>
          <a:custGeom>
            <a:avLst/>
            <a:gdLst>
              <a:gd name="connsiteX0" fmla="*/ 2017986 w 2049517"/>
              <a:gd name="connsiteY0" fmla="*/ 1177158 h 1177158"/>
              <a:gd name="connsiteX1" fmla="*/ 1755228 w 2049517"/>
              <a:gd name="connsiteY1" fmla="*/ 1124606 h 1177158"/>
              <a:gd name="connsiteX2" fmla="*/ 1450428 w 2049517"/>
              <a:gd name="connsiteY2" fmla="*/ 1072055 h 1177158"/>
              <a:gd name="connsiteX3" fmla="*/ 1303283 w 2049517"/>
              <a:gd name="connsiteY3" fmla="*/ 746234 h 1177158"/>
              <a:gd name="connsiteX4" fmla="*/ 945931 w 2049517"/>
              <a:gd name="connsiteY4" fmla="*/ 609600 h 1177158"/>
              <a:gd name="connsiteX5" fmla="*/ 672662 w 2049517"/>
              <a:gd name="connsiteY5" fmla="*/ 483475 h 1177158"/>
              <a:gd name="connsiteX6" fmla="*/ 315311 w 2049517"/>
              <a:gd name="connsiteY6" fmla="*/ 504496 h 1177158"/>
              <a:gd name="connsiteX7" fmla="*/ 115614 w 2049517"/>
              <a:gd name="connsiteY7" fmla="*/ 504496 h 1177158"/>
              <a:gd name="connsiteX8" fmla="*/ 0 w 2049517"/>
              <a:gd name="connsiteY8" fmla="*/ 493986 h 1177158"/>
              <a:gd name="connsiteX9" fmla="*/ 73573 w 2049517"/>
              <a:gd name="connsiteY9" fmla="*/ 136634 h 1177158"/>
              <a:gd name="connsiteX10" fmla="*/ 189186 w 2049517"/>
              <a:gd name="connsiteY10" fmla="*/ 105103 h 1177158"/>
              <a:gd name="connsiteX11" fmla="*/ 1061545 w 2049517"/>
              <a:gd name="connsiteY11" fmla="*/ 0 h 1177158"/>
              <a:gd name="connsiteX12" fmla="*/ 1198179 w 2049517"/>
              <a:gd name="connsiteY12" fmla="*/ 31531 h 1177158"/>
              <a:gd name="connsiteX13" fmla="*/ 1608083 w 2049517"/>
              <a:gd name="connsiteY13" fmla="*/ 609600 h 1177158"/>
              <a:gd name="connsiteX14" fmla="*/ 1933904 w 2049517"/>
              <a:gd name="connsiteY14" fmla="*/ 641131 h 1177158"/>
              <a:gd name="connsiteX15" fmla="*/ 2028497 w 2049517"/>
              <a:gd name="connsiteY15" fmla="*/ 851338 h 1177158"/>
              <a:gd name="connsiteX16" fmla="*/ 2049517 w 2049517"/>
              <a:gd name="connsiteY16" fmla="*/ 1051034 h 1177158"/>
              <a:gd name="connsiteX17" fmla="*/ 2049517 w 2049517"/>
              <a:gd name="connsiteY17" fmla="*/ 1051034 h 117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49517" h="1177158">
                <a:moveTo>
                  <a:pt x="2017986" y="1177158"/>
                </a:moveTo>
                <a:lnTo>
                  <a:pt x="1755228" y="1124606"/>
                </a:lnTo>
                <a:lnTo>
                  <a:pt x="1450428" y="1072055"/>
                </a:lnTo>
                <a:lnTo>
                  <a:pt x="1303283" y="746234"/>
                </a:lnTo>
                <a:lnTo>
                  <a:pt x="945931" y="609600"/>
                </a:lnTo>
                <a:lnTo>
                  <a:pt x="672662" y="483475"/>
                </a:lnTo>
                <a:lnTo>
                  <a:pt x="315311" y="504496"/>
                </a:lnTo>
                <a:lnTo>
                  <a:pt x="115614" y="504496"/>
                </a:lnTo>
                <a:lnTo>
                  <a:pt x="0" y="493986"/>
                </a:lnTo>
                <a:lnTo>
                  <a:pt x="73573" y="136634"/>
                </a:lnTo>
                <a:lnTo>
                  <a:pt x="189186" y="105103"/>
                </a:lnTo>
                <a:lnTo>
                  <a:pt x="1061545" y="0"/>
                </a:lnTo>
                <a:lnTo>
                  <a:pt x="1198179" y="31531"/>
                </a:lnTo>
                <a:lnTo>
                  <a:pt x="1608083" y="609600"/>
                </a:lnTo>
                <a:lnTo>
                  <a:pt x="1933904" y="641131"/>
                </a:lnTo>
                <a:lnTo>
                  <a:pt x="2028497" y="851338"/>
                </a:lnTo>
                <a:lnTo>
                  <a:pt x="2049517" y="1051034"/>
                </a:lnTo>
                <a:lnTo>
                  <a:pt x="2049517" y="1051034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下矢印 41"/>
          <p:cNvSpPr/>
          <p:nvPr/>
        </p:nvSpPr>
        <p:spPr>
          <a:xfrm rot="14564336">
            <a:off x="4779719" y="3224855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3" name="グループ化 52"/>
          <p:cNvGrpSpPr/>
          <p:nvPr/>
        </p:nvGrpSpPr>
        <p:grpSpPr>
          <a:xfrm>
            <a:off x="8320734" y="3924055"/>
            <a:ext cx="886781" cy="3015335"/>
            <a:chOff x="8250866" y="3383995"/>
            <a:chExt cx="886781" cy="3015335"/>
          </a:xfrm>
        </p:grpSpPr>
        <p:sp>
          <p:nvSpPr>
            <p:cNvPr id="54" name="正方形/長方形 53"/>
            <p:cNvSpPr/>
            <p:nvPr/>
          </p:nvSpPr>
          <p:spPr>
            <a:xfrm>
              <a:off x="8307415" y="3474004"/>
              <a:ext cx="762113" cy="2836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5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175" y="3815733"/>
              <a:ext cx="335320" cy="2238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テキスト ボックス 55"/>
            <p:cNvSpPr txBox="1"/>
            <p:nvPr/>
          </p:nvSpPr>
          <p:spPr>
            <a:xfrm>
              <a:off x="8250866" y="3383995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/>
                <a:t>35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8250866" y="5876110"/>
              <a:ext cx="859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noFill/>
                </a:rPr>
                <a:t>3</a:t>
              </a:r>
              <a:r>
                <a:rPr kumimoji="1" lang="en-US" altLang="ja-JP" sz="2800" b="1" dirty="0" smtClean="0"/>
                <a:t>7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</p:grpSp>
      <p:grpSp>
        <p:nvGrpSpPr>
          <p:cNvPr id="58" name="グループ化 57"/>
          <p:cNvGrpSpPr/>
          <p:nvPr/>
        </p:nvGrpSpPr>
        <p:grpSpPr>
          <a:xfrm>
            <a:off x="62855" y="5580375"/>
            <a:ext cx="3249005" cy="1268715"/>
            <a:chOff x="24125" y="5535370"/>
            <a:chExt cx="3249005" cy="1268715"/>
          </a:xfrm>
        </p:grpSpPr>
        <p:sp>
          <p:nvSpPr>
            <p:cNvPr id="59" name="正方形/長方形 58"/>
            <p:cNvSpPr/>
            <p:nvPr/>
          </p:nvSpPr>
          <p:spPr>
            <a:xfrm>
              <a:off x="24125" y="5535370"/>
              <a:ext cx="3204000" cy="1224000"/>
            </a:xfrm>
            <a:prstGeom prst="rect">
              <a:avLst/>
            </a:prstGeom>
            <a:solidFill>
              <a:schemeClr val="bg1"/>
            </a:solidFill>
            <a:ln w="3048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808226" y="5626720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-</a:t>
              </a:r>
              <a:r>
                <a:rPr lang="en-US" altLang="ja-JP" sz="3200" b="1" dirty="0"/>
                <a:t>2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726472" y="6219310"/>
              <a:ext cx="1010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+1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1900447" y="562672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0.5m/s</a:t>
              </a:r>
              <a:endParaRPr kumimoji="1" lang="ja-JP" altLang="en-US" sz="3200" b="1" dirty="0"/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1900447" y="621931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0.3m/s</a:t>
              </a:r>
              <a:endParaRPr kumimoji="1" lang="ja-JP" altLang="en-US" sz="3200" b="1" dirty="0"/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71500" y="5589240"/>
              <a:ext cx="684000" cy="68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" name="円/楕円 64"/>
            <p:cNvSpPr/>
            <p:nvPr/>
          </p:nvSpPr>
          <p:spPr>
            <a:xfrm>
              <a:off x="251560" y="635436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右矢印 65"/>
            <p:cNvSpPr>
              <a:spLocks/>
            </p:cNvSpPr>
            <p:nvPr/>
          </p:nvSpPr>
          <p:spPr>
            <a:xfrm rot="16200000" flipV="1">
              <a:off x="1691710" y="6359873"/>
              <a:ext cx="2520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右矢印 66"/>
            <p:cNvSpPr>
              <a:spLocks/>
            </p:cNvSpPr>
            <p:nvPr/>
          </p:nvSpPr>
          <p:spPr>
            <a:xfrm rot="16200000" flipV="1">
              <a:off x="1607110" y="5729695"/>
              <a:ext cx="4212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6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50" y="5446121"/>
            <a:ext cx="641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2" name="グループ化 71"/>
          <p:cNvGrpSpPr/>
          <p:nvPr/>
        </p:nvGrpSpPr>
        <p:grpSpPr>
          <a:xfrm>
            <a:off x="3491880" y="5493871"/>
            <a:ext cx="2269120" cy="590425"/>
            <a:chOff x="3437440" y="3133787"/>
            <a:chExt cx="2269120" cy="590425"/>
          </a:xfrm>
        </p:grpSpPr>
        <p:sp>
          <p:nvSpPr>
            <p:cNvPr id="73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</a:t>
              </a:r>
              <a:r>
                <a:rPr kumimoji="1" lang="en-US" altLang="ja-JP" sz="2800" b="1" dirty="0" smtClean="0"/>
                <a:t>100m</a:t>
              </a:r>
              <a:endParaRPr kumimoji="1" lang="ja-JP" altLang="en-US" sz="2800" b="1" dirty="0"/>
            </a:p>
          </p:txBody>
        </p:sp>
        <p:cxnSp>
          <p:nvCxnSpPr>
            <p:cNvPr id="74" name="直線コネクタ 73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正方形/長方形 75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  <p:sp>
        <p:nvSpPr>
          <p:cNvPr id="77" name="テキスト ボックス 76"/>
          <p:cNvSpPr txBox="1"/>
          <p:nvPr/>
        </p:nvSpPr>
        <p:spPr>
          <a:xfrm>
            <a:off x="6660437" y="5714963"/>
            <a:ext cx="126666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ja-JP" altLang="en-US" sz="2400" b="1" dirty="0"/>
              <a:t>基準値</a:t>
            </a:r>
            <a:endParaRPr kumimoji="1" lang="ja-JP" altLang="en-US" sz="2400" b="1" dirty="0"/>
          </a:p>
        </p:txBody>
      </p:sp>
      <p:sp>
        <p:nvSpPr>
          <p:cNvPr id="78" name="二等辺三角形 77"/>
          <p:cNvSpPr>
            <a:spLocks noChangeAspect="1"/>
          </p:cNvSpPr>
          <p:nvPr/>
        </p:nvSpPr>
        <p:spPr>
          <a:xfrm>
            <a:off x="6687235" y="5765144"/>
            <a:ext cx="296829" cy="252000"/>
          </a:xfrm>
          <a:prstGeom prst="triangle">
            <a:avLst/>
          </a:prstGeom>
          <a:solidFill>
            <a:srgbClr val="FF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  <p:sp>
        <p:nvSpPr>
          <p:cNvPr id="79" name="テキスト ボックス 78"/>
          <p:cNvSpPr txBox="1"/>
          <p:nvPr/>
        </p:nvSpPr>
        <p:spPr>
          <a:xfrm>
            <a:off x="4166955" y="6192375"/>
            <a:ext cx="34640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</a:rPr>
              <a:t>にじみ出し典型時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2709884" y="3789040"/>
            <a:ext cx="2672206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600" b="1" dirty="0" smtClean="0">
                <a:solidFill>
                  <a:srgbClr val="FF0000"/>
                </a:solidFill>
              </a:rPr>
              <a:t>谷筋が冷える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3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372" y="351510"/>
            <a:ext cx="13473152" cy="76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タイトル 1"/>
          <p:cNvSpPr txBox="1">
            <a:spLocks/>
          </p:cNvSpPr>
          <p:nvPr/>
        </p:nvSpPr>
        <p:spPr>
          <a:xfrm>
            <a:off x="-63516" y="-321335"/>
            <a:ext cx="814590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地形・植生タイプによる冷え方の</a:t>
            </a:r>
            <a:r>
              <a:rPr lang="ja-JP" altLang="en-US" sz="4000" dirty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差異</a:t>
            </a:r>
            <a:endParaRPr lang="en-US" altLang="ja-JP" sz="40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5467588" y="908720"/>
            <a:ext cx="369492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300" b="1" dirty="0" smtClean="0"/>
              <a:t>9</a:t>
            </a:r>
            <a:r>
              <a:rPr kumimoji="1" lang="ja-JP" altLang="en-US" sz="3300" b="1" dirty="0" smtClean="0"/>
              <a:t>月</a:t>
            </a:r>
            <a:r>
              <a:rPr lang="en-US" altLang="ja-JP" sz="3300" b="1" dirty="0" smtClean="0"/>
              <a:t>4</a:t>
            </a:r>
            <a:r>
              <a:rPr kumimoji="1" lang="ja-JP" altLang="en-US" sz="3300" b="1" dirty="0" smtClean="0"/>
              <a:t>日　</a:t>
            </a:r>
            <a:r>
              <a:rPr lang="en-US" altLang="ja-JP" sz="3300" b="1" dirty="0"/>
              <a:t>18</a:t>
            </a:r>
            <a:r>
              <a:rPr kumimoji="1" lang="ja-JP" altLang="en-US" sz="3300" b="1" dirty="0" smtClean="0"/>
              <a:t>時～</a:t>
            </a:r>
            <a:r>
              <a:rPr lang="en-US" altLang="ja-JP" sz="3300" b="1" dirty="0"/>
              <a:t>19</a:t>
            </a:r>
            <a:r>
              <a:rPr kumimoji="1" lang="ja-JP" altLang="en-US" sz="3300" b="1" dirty="0" smtClean="0"/>
              <a:t>時</a:t>
            </a:r>
            <a:endParaRPr kumimoji="1" lang="ja-JP" altLang="en-US" sz="3300" b="1" dirty="0"/>
          </a:p>
        </p:txBody>
      </p:sp>
      <p:sp>
        <p:nvSpPr>
          <p:cNvPr id="37" name="フリーフォーム 36"/>
          <p:cNvSpPr/>
          <p:nvPr/>
        </p:nvSpPr>
        <p:spPr>
          <a:xfrm>
            <a:off x="5034455" y="2974428"/>
            <a:ext cx="2049517" cy="1177158"/>
          </a:xfrm>
          <a:custGeom>
            <a:avLst/>
            <a:gdLst>
              <a:gd name="connsiteX0" fmla="*/ 2017986 w 2049517"/>
              <a:gd name="connsiteY0" fmla="*/ 1177158 h 1177158"/>
              <a:gd name="connsiteX1" fmla="*/ 1755228 w 2049517"/>
              <a:gd name="connsiteY1" fmla="*/ 1124606 h 1177158"/>
              <a:gd name="connsiteX2" fmla="*/ 1450428 w 2049517"/>
              <a:gd name="connsiteY2" fmla="*/ 1072055 h 1177158"/>
              <a:gd name="connsiteX3" fmla="*/ 1303283 w 2049517"/>
              <a:gd name="connsiteY3" fmla="*/ 746234 h 1177158"/>
              <a:gd name="connsiteX4" fmla="*/ 945931 w 2049517"/>
              <a:gd name="connsiteY4" fmla="*/ 609600 h 1177158"/>
              <a:gd name="connsiteX5" fmla="*/ 672662 w 2049517"/>
              <a:gd name="connsiteY5" fmla="*/ 483475 h 1177158"/>
              <a:gd name="connsiteX6" fmla="*/ 315311 w 2049517"/>
              <a:gd name="connsiteY6" fmla="*/ 504496 h 1177158"/>
              <a:gd name="connsiteX7" fmla="*/ 115614 w 2049517"/>
              <a:gd name="connsiteY7" fmla="*/ 504496 h 1177158"/>
              <a:gd name="connsiteX8" fmla="*/ 0 w 2049517"/>
              <a:gd name="connsiteY8" fmla="*/ 493986 h 1177158"/>
              <a:gd name="connsiteX9" fmla="*/ 73573 w 2049517"/>
              <a:gd name="connsiteY9" fmla="*/ 136634 h 1177158"/>
              <a:gd name="connsiteX10" fmla="*/ 189186 w 2049517"/>
              <a:gd name="connsiteY10" fmla="*/ 105103 h 1177158"/>
              <a:gd name="connsiteX11" fmla="*/ 1061545 w 2049517"/>
              <a:gd name="connsiteY11" fmla="*/ 0 h 1177158"/>
              <a:gd name="connsiteX12" fmla="*/ 1198179 w 2049517"/>
              <a:gd name="connsiteY12" fmla="*/ 31531 h 1177158"/>
              <a:gd name="connsiteX13" fmla="*/ 1608083 w 2049517"/>
              <a:gd name="connsiteY13" fmla="*/ 609600 h 1177158"/>
              <a:gd name="connsiteX14" fmla="*/ 1933904 w 2049517"/>
              <a:gd name="connsiteY14" fmla="*/ 641131 h 1177158"/>
              <a:gd name="connsiteX15" fmla="*/ 2028497 w 2049517"/>
              <a:gd name="connsiteY15" fmla="*/ 851338 h 1177158"/>
              <a:gd name="connsiteX16" fmla="*/ 2049517 w 2049517"/>
              <a:gd name="connsiteY16" fmla="*/ 1051034 h 1177158"/>
              <a:gd name="connsiteX17" fmla="*/ 2049517 w 2049517"/>
              <a:gd name="connsiteY17" fmla="*/ 1051034 h 117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49517" h="1177158">
                <a:moveTo>
                  <a:pt x="2017986" y="1177158"/>
                </a:moveTo>
                <a:lnTo>
                  <a:pt x="1755228" y="1124606"/>
                </a:lnTo>
                <a:lnTo>
                  <a:pt x="1450428" y="1072055"/>
                </a:lnTo>
                <a:lnTo>
                  <a:pt x="1303283" y="746234"/>
                </a:lnTo>
                <a:lnTo>
                  <a:pt x="945931" y="609600"/>
                </a:lnTo>
                <a:lnTo>
                  <a:pt x="672662" y="483475"/>
                </a:lnTo>
                <a:lnTo>
                  <a:pt x="315311" y="504496"/>
                </a:lnTo>
                <a:lnTo>
                  <a:pt x="115614" y="504496"/>
                </a:lnTo>
                <a:lnTo>
                  <a:pt x="0" y="493986"/>
                </a:lnTo>
                <a:lnTo>
                  <a:pt x="73573" y="136634"/>
                </a:lnTo>
                <a:lnTo>
                  <a:pt x="189186" y="105103"/>
                </a:lnTo>
                <a:lnTo>
                  <a:pt x="1061545" y="0"/>
                </a:lnTo>
                <a:lnTo>
                  <a:pt x="1198179" y="31531"/>
                </a:lnTo>
                <a:lnTo>
                  <a:pt x="1608083" y="609600"/>
                </a:lnTo>
                <a:lnTo>
                  <a:pt x="1933904" y="641131"/>
                </a:lnTo>
                <a:lnTo>
                  <a:pt x="2028497" y="851338"/>
                </a:lnTo>
                <a:lnTo>
                  <a:pt x="2049517" y="1051034"/>
                </a:lnTo>
                <a:lnTo>
                  <a:pt x="2049517" y="1051034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下矢印 39"/>
          <p:cNvSpPr/>
          <p:nvPr/>
        </p:nvSpPr>
        <p:spPr>
          <a:xfrm rot="14564336">
            <a:off x="4779719" y="3224855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1" name="グループ化 50"/>
          <p:cNvGrpSpPr/>
          <p:nvPr/>
        </p:nvGrpSpPr>
        <p:grpSpPr>
          <a:xfrm>
            <a:off x="8320734" y="3924055"/>
            <a:ext cx="886781" cy="3015335"/>
            <a:chOff x="8250866" y="3383995"/>
            <a:chExt cx="886781" cy="3015335"/>
          </a:xfrm>
        </p:grpSpPr>
        <p:sp>
          <p:nvSpPr>
            <p:cNvPr id="52" name="正方形/長方形 51"/>
            <p:cNvSpPr/>
            <p:nvPr/>
          </p:nvSpPr>
          <p:spPr>
            <a:xfrm>
              <a:off x="8307415" y="3474004"/>
              <a:ext cx="762113" cy="2836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175" y="3815733"/>
              <a:ext cx="335320" cy="2238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テキスト ボックス 53"/>
            <p:cNvSpPr txBox="1"/>
            <p:nvPr/>
          </p:nvSpPr>
          <p:spPr>
            <a:xfrm>
              <a:off x="8250866" y="3383995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/>
                <a:t>35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8250866" y="5876110"/>
              <a:ext cx="859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noFill/>
                </a:rPr>
                <a:t>3</a:t>
              </a:r>
              <a:r>
                <a:rPr kumimoji="1" lang="en-US" altLang="ja-JP" sz="2800" b="1" dirty="0" smtClean="0"/>
                <a:t>7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62855" y="5580375"/>
            <a:ext cx="3249005" cy="1268715"/>
            <a:chOff x="24125" y="5535370"/>
            <a:chExt cx="3249005" cy="1268715"/>
          </a:xfrm>
        </p:grpSpPr>
        <p:sp>
          <p:nvSpPr>
            <p:cNvPr id="57" name="正方形/長方形 56"/>
            <p:cNvSpPr/>
            <p:nvPr/>
          </p:nvSpPr>
          <p:spPr>
            <a:xfrm>
              <a:off x="24125" y="5535370"/>
              <a:ext cx="3204000" cy="1224000"/>
            </a:xfrm>
            <a:prstGeom prst="rect">
              <a:avLst/>
            </a:prstGeom>
            <a:solidFill>
              <a:schemeClr val="bg1"/>
            </a:solidFill>
            <a:ln w="3048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808226" y="5626720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-</a:t>
              </a:r>
              <a:r>
                <a:rPr lang="en-US" altLang="ja-JP" sz="3200" b="1" dirty="0"/>
                <a:t>2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726472" y="6219310"/>
              <a:ext cx="1010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+1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1900447" y="562672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0.5m/s</a:t>
              </a:r>
              <a:endParaRPr kumimoji="1" lang="ja-JP" altLang="en-US" sz="3200" b="1" dirty="0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1900447" y="621931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0.3m/s</a:t>
              </a:r>
              <a:endParaRPr kumimoji="1" lang="ja-JP" altLang="en-US" sz="3200" b="1" dirty="0"/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71500" y="5589240"/>
              <a:ext cx="684000" cy="68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" name="円/楕円 64"/>
            <p:cNvSpPr/>
            <p:nvPr/>
          </p:nvSpPr>
          <p:spPr>
            <a:xfrm>
              <a:off x="251560" y="635436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右矢印 65"/>
            <p:cNvSpPr>
              <a:spLocks/>
            </p:cNvSpPr>
            <p:nvPr/>
          </p:nvSpPr>
          <p:spPr>
            <a:xfrm rot="16200000" flipV="1">
              <a:off x="1691710" y="6359873"/>
              <a:ext cx="2520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右矢印 66"/>
            <p:cNvSpPr>
              <a:spLocks/>
            </p:cNvSpPr>
            <p:nvPr/>
          </p:nvSpPr>
          <p:spPr>
            <a:xfrm rot="16200000" flipV="1">
              <a:off x="1607110" y="5729695"/>
              <a:ext cx="4212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6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50" y="5446121"/>
            <a:ext cx="641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4" name="グループ化 63"/>
          <p:cNvGrpSpPr/>
          <p:nvPr/>
        </p:nvGrpSpPr>
        <p:grpSpPr>
          <a:xfrm>
            <a:off x="3491880" y="5493871"/>
            <a:ext cx="2269120" cy="590425"/>
            <a:chOff x="3437440" y="3133787"/>
            <a:chExt cx="2269120" cy="590425"/>
          </a:xfrm>
        </p:grpSpPr>
        <p:sp>
          <p:nvSpPr>
            <p:cNvPr id="70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</a:t>
              </a:r>
              <a:r>
                <a:rPr kumimoji="1" lang="en-US" altLang="ja-JP" sz="2800" b="1" dirty="0" smtClean="0"/>
                <a:t>100m</a:t>
              </a:r>
              <a:endParaRPr kumimoji="1" lang="ja-JP" altLang="en-US" sz="2800" b="1" dirty="0"/>
            </a:p>
          </p:txBody>
        </p:sp>
        <p:cxnSp>
          <p:nvCxnSpPr>
            <p:cNvPr id="72" name="直線コネクタ 71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線コネクタ 72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正方形/長方形 73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  <p:sp>
        <p:nvSpPr>
          <p:cNvPr id="75" name="テキスト ボックス 74"/>
          <p:cNvSpPr txBox="1"/>
          <p:nvPr/>
        </p:nvSpPr>
        <p:spPr>
          <a:xfrm>
            <a:off x="6660437" y="5714963"/>
            <a:ext cx="126666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ja-JP" altLang="en-US" sz="2400" b="1" dirty="0"/>
              <a:t>基準値</a:t>
            </a:r>
            <a:endParaRPr kumimoji="1" lang="ja-JP" altLang="en-US" sz="2400" b="1" dirty="0"/>
          </a:p>
        </p:txBody>
      </p:sp>
      <p:sp>
        <p:nvSpPr>
          <p:cNvPr id="76" name="二等辺三角形 75"/>
          <p:cNvSpPr>
            <a:spLocks noChangeAspect="1"/>
          </p:cNvSpPr>
          <p:nvPr/>
        </p:nvSpPr>
        <p:spPr>
          <a:xfrm>
            <a:off x="6687235" y="5765144"/>
            <a:ext cx="296829" cy="252000"/>
          </a:xfrm>
          <a:prstGeom prst="triangle">
            <a:avLst/>
          </a:prstGeom>
          <a:solidFill>
            <a:srgbClr val="FF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166955" y="6192375"/>
            <a:ext cx="34640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</a:rPr>
              <a:t>にじみ出し典型時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709884" y="3789040"/>
            <a:ext cx="2672206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600" b="1" dirty="0" smtClean="0">
                <a:solidFill>
                  <a:srgbClr val="FF0000"/>
                </a:solidFill>
              </a:rPr>
              <a:t>谷筋が冷える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5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タイトル 1"/>
          <p:cNvSpPr txBox="1">
            <a:spLocks/>
          </p:cNvSpPr>
          <p:nvPr/>
        </p:nvSpPr>
        <p:spPr>
          <a:xfrm>
            <a:off x="-63516" y="-321335"/>
            <a:ext cx="814590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地形・植生タイプによる冷え方の</a:t>
            </a:r>
            <a:r>
              <a:rPr lang="ja-JP" altLang="en-US" sz="4000" dirty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差異</a:t>
            </a:r>
            <a:endParaRPr lang="en-US" altLang="ja-JP" sz="40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374" y="351510"/>
            <a:ext cx="13473154" cy="76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テキスト ボックス 36"/>
          <p:cNvSpPr txBox="1"/>
          <p:nvPr/>
        </p:nvSpPr>
        <p:spPr>
          <a:xfrm>
            <a:off x="5252785" y="908720"/>
            <a:ext cx="3909725" cy="507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300" b="1" dirty="0" smtClean="0"/>
              <a:t>9</a:t>
            </a:r>
            <a:r>
              <a:rPr kumimoji="1" lang="ja-JP" altLang="en-US" sz="3300" b="1" dirty="0" smtClean="0"/>
              <a:t>月</a:t>
            </a:r>
            <a:r>
              <a:rPr lang="en-US" altLang="ja-JP" sz="3300" b="1" dirty="0"/>
              <a:t>22</a:t>
            </a:r>
            <a:r>
              <a:rPr kumimoji="1" lang="ja-JP" altLang="en-US" sz="3300" b="1" dirty="0" smtClean="0"/>
              <a:t>日　</a:t>
            </a:r>
            <a:r>
              <a:rPr lang="en-US" altLang="ja-JP" sz="3300" b="1" dirty="0"/>
              <a:t>21</a:t>
            </a:r>
            <a:r>
              <a:rPr kumimoji="1" lang="ja-JP" altLang="en-US" sz="3300" b="1" dirty="0" smtClean="0"/>
              <a:t>時～</a:t>
            </a:r>
            <a:r>
              <a:rPr lang="en-US" altLang="ja-JP" sz="3300" b="1" dirty="0"/>
              <a:t>22</a:t>
            </a:r>
            <a:r>
              <a:rPr kumimoji="1" lang="ja-JP" altLang="en-US" sz="3300" b="1" dirty="0" smtClean="0"/>
              <a:t>時</a:t>
            </a:r>
            <a:endParaRPr kumimoji="1" lang="ja-JP" altLang="en-US" sz="3300" b="1" dirty="0"/>
          </a:p>
        </p:txBody>
      </p:sp>
      <p:sp>
        <p:nvSpPr>
          <p:cNvPr id="38" name="フリーフォーム 37"/>
          <p:cNvSpPr/>
          <p:nvPr/>
        </p:nvSpPr>
        <p:spPr>
          <a:xfrm>
            <a:off x="5034455" y="2974428"/>
            <a:ext cx="2049517" cy="1177158"/>
          </a:xfrm>
          <a:custGeom>
            <a:avLst/>
            <a:gdLst>
              <a:gd name="connsiteX0" fmla="*/ 2017986 w 2049517"/>
              <a:gd name="connsiteY0" fmla="*/ 1177158 h 1177158"/>
              <a:gd name="connsiteX1" fmla="*/ 1755228 w 2049517"/>
              <a:gd name="connsiteY1" fmla="*/ 1124606 h 1177158"/>
              <a:gd name="connsiteX2" fmla="*/ 1450428 w 2049517"/>
              <a:gd name="connsiteY2" fmla="*/ 1072055 h 1177158"/>
              <a:gd name="connsiteX3" fmla="*/ 1303283 w 2049517"/>
              <a:gd name="connsiteY3" fmla="*/ 746234 h 1177158"/>
              <a:gd name="connsiteX4" fmla="*/ 945931 w 2049517"/>
              <a:gd name="connsiteY4" fmla="*/ 609600 h 1177158"/>
              <a:gd name="connsiteX5" fmla="*/ 672662 w 2049517"/>
              <a:gd name="connsiteY5" fmla="*/ 483475 h 1177158"/>
              <a:gd name="connsiteX6" fmla="*/ 315311 w 2049517"/>
              <a:gd name="connsiteY6" fmla="*/ 504496 h 1177158"/>
              <a:gd name="connsiteX7" fmla="*/ 115614 w 2049517"/>
              <a:gd name="connsiteY7" fmla="*/ 504496 h 1177158"/>
              <a:gd name="connsiteX8" fmla="*/ 0 w 2049517"/>
              <a:gd name="connsiteY8" fmla="*/ 493986 h 1177158"/>
              <a:gd name="connsiteX9" fmla="*/ 73573 w 2049517"/>
              <a:gd name="connsiteY9" fmla="*/ 136634 h 1177158"/>
              <a:gd name="connsiteX10" fmla="*/ 189186 w 2049517"/>
              <a:gd name="connsiteY10" fmla="*/ 105103 h 1177158"/>
              <a:gd name="connsiteX11" fmla="*/ 1061545 w 2049517"/>
              <a:gd name="connsiteY11" fmla="*/ 0 h 1177158"/>
              <a:gd name="connsiteX12" fmla="*/ 1198179 w 2049517"/>
              <a:gd name="connsiteY12" fmla="*/ 31531 h 1177158"/>
              <a:gd name="connsiteX13" fmla="*/ 1608083 w 2049517"/>
              <a:gd name="connsiteY13" fmla="*/ 609600 h 1177158"/>
              <a:gd name="connsiteX14" fmla="*/ 1933904 w 2049517"/>
              <a:gd name="connsiteY14" fmla="*/ 641131 h 1177158"/>
              <a:gd name="connsiteX15" fmla="*/ 2028497 w 2049517"/>
              <a:gd name="connsiteY15" fmla="*/ 851338 h 1177158"/>
              <a:gd name="connsiteX16" fmla="*/ 2049517 w 2049517"/>
              <a:gd name="connsiteY16" fmla="*/ 1051034 h 1177158"/>
              <a:gd name="connsiteX17" fmla="*/ 2049517 w 2049517"/>
              <a:gd name="connsiteY17" fmla="*/ 1051034 h 117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49517" h="1177158">
                <a:moveTo>
                  <a:pt x="2017986" y="1177158"/>
                </a:moveTo>
                <a:lnTo>
                  <a:pt x="1755228" y="1124606"/>
                </a:lnTo>
                <a:lnTo>
                  <a:pt x="1450428" y="1072055"/>
                </a:lnTo>
                <a:lnTo>
                  <a:pt x="1303283" y="746234"/>
                </a:lnTo>
                <a:lnTo>
                  <a:pt x="945931" y="609600"/>
                </a:lnTo>
                <a:lnTo>
                  <a:pt x="672662" y="483475"/>
                </a:lnTo>
                <a:lnTo>
                  <a:pt x="315311" y="504496"/>
                </a:lnTo>
                <a:lnTo>
                  <a:pt x="115614" y="504496"/>
                </a:lnTo>
                <a:lnTo>
                  <a:pt x="0" y="493986"/>
                </a:lnTo>
                <a:lnTo>
                  <a:pt x="73573" y="136634"/>
                </a:lnTo>
                <a:lnTo>
                  <a:pt x="189186" y="105103"/>
                </a:lnTo>
                <a:lnTo>
                  <a:pt x="1061545" y="0"/>
                </a:lnTo>
                <a:lnTo>
                  <a:pt x="1198179" y="31531"/>
                </a:lnTo>
                <a:lnTo>
                  <a:pt x="1608083" y="609600"/>
                </a:lnTo>
                <a:lnTo>
                  <a:pt x="1933904" y="641131"/>
                </a:lnTo>
                <a:lnTo>
                  <a:pt x="2028497" y="851338"/>
                </a:lnTo>
                <a:lnTo>
                  <a:pt x="2049517" y="1051034"/>
                </a:lnTo>
                <a:lnTo>
                  <a:pt x="2049517" y="1051034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フリーフォーム 38"/>
          <p:cNvSpPr/>
          <p:nvPr/>
        </p:nvSpPr>
        <p:spPr>
          <a:xfrm>
            <a:off x="7052441" y="2070538"/>
            <a:ext cx="746235" cy="1502979"/>
          </a:xfrm>
          <a:custGeom>
            <a:avLst/>
            <a:gdLst>
              <a:gd name="connsiteX0" fmla="*/ 273269 w 746235"/>
              <a:gd name="connsiteY0" fmla="*/ 42041 h 1502979"/>
              <a:gd name="connsiteX1" fmla="*/ 672662 w 746235"/>
              <a:gd name="connsiteY1" fmla="*/ 0 h 1502979"/>
              <a:gd name="connsiteX2" fmla="*/ 704193 w 746235"/>
              <a:gd name="connsiteY2" fmla="*/ 1114096 h 1502979"/>
              <a:gd name="connsiteX3" fmla="*/ 746235 w 746235"/>
              <a:gd name="connsiteY3" fmla="*/ 1387365 h 1502979"/>
              <a:gd name="connsiteX4" fmla="*/ 746235 w 746235"/>
              <a:gd name="connsiteY4" fmla="*/ 1429407 h 1502979"/>
              <a:gd name="connsiteX5" fmla="*/ 199697 w 746235"/>
              <a:gd name="connsiteY5" fmla="*/ 1502979 h 1502979"/>
              <a:gd name="connsiteX6" fmla="*/ 63062 w 746235"/>
              <a:gd name="connsiteY6" fmla="*/ 1166648 h 1502979"/>
              <a:gd name="connsiteX7" fmla="*/ 0 w 746235"/>
              <a:gd name="connsiteY7" fmla="*/ 641131 h 1502979"/>
              <a:gd name="connsiteX8" fmla="*/ 336331 w 746235"/>
              <a:gd name="connsiteY8" fmla="*/ 588579 h 1502979"/>
              <a:gd name="connsiteX9" fmla="*/ 325821 w 746235"/>
              <a:gd name="connsiteY9" fmla="*/ 315310 h 1502979"/>
              <a:gd name="connsiteX10" fmla="*/ 273269 w 746235"/>
              <a:gd name="connsiteY10" fmla="*/ 42041 h 150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6235" h="1502979">
                <a:moveTo>
                  <a:pt x="273269" y="42041"/>
                </a:moveTo>
                <a:lnTo>
                  <a:pt x="672662" y="0"/>
                </a:lnTo>
                <a:lnTo>
                  <a:pt x="704193" y="1114096"/>
                </a:lnTo>
                <a:lnTo>
                  <a:pt x="746235" y="1387365"/>
                </a:lnTo>
                <a:lnTo>
                  <a:pt x="746235" y="1429407"/>
                </a:lnTo>
                <a:lnTo>
                  <a:pt x="199697" y="1502979"/>
                </a:lnTo>
                <a:lnTo>
                  <a:pt x="63062" y="1166648"/>
                </a:lnTo>
                <a:lnTo>
                  <a:pt x="0" y="641131"/>
                </a:lnTo>
                <a:lnTo>
                  <a:pt x="336331" y="588579"/>
                </a:lnTo>
                <a:lnTo>
                  <a:pt x="325821" y="315310"/>
                </a:lnTo>
                <a:lnTo>
                  <a:pt x="273269" y="42041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フリーフォーム 39"/>
          <p:cNvSpPr/>
          <p:nvPr/>
        </p:nvSpPr>
        <p:spPr>
          <a:xfrm>
            <a:off x="7283669" y="3993931"/>
            <a:ext cx="399393" cy="914400"/>
          </a:xfrm>
          <a:custGeom>
            <a:avLst/>
            <a:gdLst>
              <a:gd name="connsiteX0" fmla="*/ 367862 w 399393"/>
              <a:gd name="connsiteY0" fmla="*/ 0 h 914400"/>
              <a:gd name="connsiteX1" fmla="*/ 0 w 399393"/>
              <a:gd name="connsiteY1" fmla="*/ 52552 h 914400"/>
              <a:gd name="connsiteX2" fmla="*/ 63062 w 399393"/>
              <a:gd name="connsiteY2" fmla="*/ 525517 h 914400"/>
              <a:gd name="connsiteX3" fmla="*/ 84083 w 399393"/>
              <a:gd name="connsiteY3" fmla="*/ 851338 h 914400"/>
              <a:gd name="connsiteX4" fmla="*/ 399393 w 399393"/>
              <a:gd name="connsiteY4" fmla="*/ 914400 h 914400"/>
              <a:gd name="connsiteX5" fmla="*/ 399393 w 399393"/>
              <a:gd name="connsiteY5" fmla="*/ 315310 h 914400"/>
              <a:gd name="connsiteX6" fmla="*/ 367862 w 399393"/>
              <a:gd name="connsiteY6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393" h="914400">
                <a:moveTo>
                  <a:pt x="367862" y="0"/>
                </a:moveTo>
                <a:lnTo>
                  <a:pt x="0" y="52552"/>
                </a:lnTo>
                <a:lnTo>
                  <a:pt x="63062" y="525517"/>
                </a:lnTo>
                <a:lnTo>
                  <a:pt x="84083" y="851338"/>
                </a:lnTo>
                <a:lnTo>
                  <a:pt x="399393" y="914400"/>
                </a:lnTo>
                <a:lnTo>
                  <a:pt x="399393" y="315310"/>
                </a:lnTo>
                <a:lnTo>
                  <a:pt x="367862" y="0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下矢印 40"/>
          <p:cNvSpPr/>
          <p:nvPr/>
        </p:nvSpPr>
        <p:spPr>
          <a:xfrm rot="14564336">
            <a:off x="4779719" y="3224855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866110" y="3801211"/>
            <a:ext cx="823944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200" b="1" dirty="0" smtClean="0"/>
              <a:t>谷筋</a:t>
            </a:r>
            <a:endParaRPr kumimoji="1" lang="ja-JP" altLang="en-US" sz="3200" b="1" dirty="0"/>
          </a:p>
        </p:txBody>
      </p:sp>
      <p:sp>
        <p:nvSpPr>
          <p:cNvPr id="43" name="下矢印 42"/>
          <p:cNvSpPr/>
          <p:nvPr/>
        </p:nvSpPr>
        <p:spPr>
          <a:xfrm rot="7560000">
            <a:off x="7789378" y="2932165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下矢印 43"/>
          <p:cNvSpPr/>
          <p:nvPr/>
        </p:nvSpPr>
        <p:spPr>
          <a:xfrm rot="3720000">
            <a:off x="7809604" y="3704213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8217405" y="3429000"/>
            <a:ext cx="823944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200" b="1" dirty="0" smtClean="0"/>
              <a:t>芝地</a:t>
            </a:r>
            <a:endParaRPr kumimoji="1" lang="ja-JP" altLang="en-US" sz="3200" b="1" dirty="0"/>
          </a:p>
        </p:txBody>
      </p:sp>
      <p:grpSp>
        <p:nvGrpSpPr>
          <p:cNvPr id="52" name="グループ化 51"/>
          <p:cNvGrpSpPr/>
          <p:nvPr/>
        </p:nvGrpSpPr>
        <p:grpSpPr>
          <a:xfrm>
            <a:off x="8320734" y="3924055"/>
            <a:ext cx="886781" cy="3015335"/>
            <a:chOff x="8250866" y="3383995"/>
            <a:chExt cx="886781" cy="3015335"/>
          </a:xfrm>
        </p:grpSpPr>
        <p:sp>
          <p:nvSpPr>
            <p:cNvPr id="53" name="正方形/長方形 52"/>
            <p:cNvSpPr/>
            <p:nvPr/>
          </p:nvSpPr>
          <p:spPr>
            <a:xfrm>
              <a:off x="8307415" y="3474004"/>
              <a:ext cx="762113" cy="2836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5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175" y="3815733"/>
              <a:ext cx="335320" cy="2238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テキスト ボックス 54"/>
            <p:cNvSpPr txBox="1"/>
            <p:nvPr/>
          </p:nvSpPr>
          <p:spPr>
            <a:xfrm>
              <a:off x="8250866" y="3383995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/>
                <a:t>35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8250866" y="5876110"/>
              <a:ext cx="859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noFill/>
                </a:rPr>
                <a:t>3</a:t>
              </a:r>
              <a:r>
                <a:rPr kumimoji="1" lang="en-US" altLang="ja-JP" sz="2800" b="1" dirty="0" smtClean="0"/>
                <a:t>7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</p:grpSp>
      <p:grpSp>
        <p:nvGrpSpPr>
          <p:cNvPr id="57" name="グループ化 56"/>
          <p:cNvGrpSpPr/>
          <p:nvPr/>
        </p:nvGrpSpPr>
        <p:grpSpPr>
          <a:xfrm>
            <a:off x="62855" y="5580375"/>
            <a:ext cx="3249005" cy="1268715"/>
            <a:chOff x="24125" y="5535370"/>
            <a:chExt cx="3249005" cy="1268715"/>
          </a:xfrm>
        </p:grpSpPr>
        <p:sp>
          <p:nvSpPr>
            <p:cNvPr id="58" name="正方形/長方形 57"/>
            <p:cNvSpPr/>
            <p:nvPr/>
          </p:nvSpPr>
          <p:spPr>
            <a:xfrm>
              <a:off x="24125" y="5535370"/>
              <a:ext cx="3204000" cy="1224000"/>
            </a:xfrm>
            <a:prstGeom prst="rect">
              <a:avLst/>
            </a:prstGeom>
            <a:solidFill>
              <a:schemeClr val="bg1"/>
            </a:solidFill>
            <a:ln w="3048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808226" y="5626720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-</a:t>
              </a:r>
              <a:r>
                <a:rPr lang="en-US" altLang="ja-JP" sz="3200" b="1" dirty="0"/>
                <a:t>2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726472" y="6219310"/>
              <a:ext cx="1010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+1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1900447" y="562672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0.5m/s</a:t>
              </a:r>
              <a:endParaRPr kumimoji="1" lang="ja-JP" altLang="en-US" sz="3200" b="1" dirty="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1900447" y="621931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0.3m/s</a:t>
              </a:r>
              <a:endParaRPr kumimoji="1" lang="ja-JP" altLang="en-US" sz="3200" b="1" dirty="0"/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71500" y="5589240"/>
              <a:ext cx="684000" cy="68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251560" y="635436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" name="右矢印 64"/>
            <p:cNvSpPr>
              <a:spLocks/>
            </p:cNvSpPr>
            <p:nvPr/>
          </p:nvSpPr>
          <p:spPr>
            <a:xfrm rot="16200000" flipV="1">
              <a:off x="1691710" y="6359873"/>
              <a:ext cx="2520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右矢印 65"/>
            <p:cNvSpPr>
              <a:spLocks/>
            </p:cNvSpPr>
            <p:nvPr/>
          </p:nvSpPr>
          <p:spPr>
            <a:xfrm rot="16200000" flipV="1">
              <a:off x="1607110" y="5729695"/>
              <a:ext cx="4212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" name="フリーフォーム 1"/>
          <p:cNvSpPr/>
          <p:nvPr/>
        </p:nvSpPr>
        <p:spPr>
          <a:xfrm>
            <a:off x="5174166" y="2286000"/>
            <a:ext cx="1182029" cy="624468"/>
          </a:xfrm>
          <a:custGeom>
            <a:avLst/>
            <a:gdLst>
              <a:gd name="connsiteX0" fmla="*/ 11151 w 1182029"/>
              <a:gd name="connsiteY0" fmla="*/ 144966 h 624468"/>
              <a:gd name="connsiteX1" fmla="*/ 0 w 1182029"/>
              <a:gd name="connsiteY1" fmla="*/ 624468 h 624468"/>
              <a:gd name="connsiteX2" fmla="*/ 1182029 w 1182029"/>
              <a:gd name="connsiteY2" fmla="*/ 490654 h 624468"/>
              <a:gd name="connsiteX3" fmla="*/ 1148575 w 1182029"/>
              <a:gd name="connsiteY3" fmla="*/ 0 h 624468"/>
              <a:gd name="connsiteX4" fmla="*/ 11151 w 1182029"/>
              <a:gd name="connsiteY4" fmla="*/ 144966 h 624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2029" h="624468">
                <a:moveTo>
                  <a:pt x="11151" y="144966"/>
                </a:moveTo>
                <a:lnTo>
                  <a:pt x="0" y="624468"/>
                </a:lnTo>
                <a:lnTo>
                  <a:pt x="1182029" y="490654"/>
                </a:lnTo>
                <a:lnTo>
                  <a:pt x="1148575" y="0"/>
                </a:lnTo>
                <a:lnTo>
                  <a:pt x="11151" y="144966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フリーフォーム 2"/>
          <p:cNvSpPr/>
          <p:nvPr/>
        </p:nvSpPr>
        <p:spPr>
          <a:xfrm>
            <a:off x="6490010" y="3066585"/>
            <a:ext cx="446049" cy="457200"/>
          </a:xfrm>
          <a:custGeom>
            <a:avLst/>
            <a:gdLst>
              <a:gd name="connsiteX0" fmla="*/ 22302 w 446049"/>
              <a:gd name="connsiteY0" fmla="*/ 55756 h 457200"/>
              <a:gd name="connsiteX1" fmla="*/ 379141 w 446049"/>
              <a:gd name="connsiteY1" fmla="*/ 0 h 457200"/>
              <a:gd name="connsiteX2" fmla="*/ 446049 w 446049"/>
              <a:gd name="connsiteY2" fmla="*/ 423747 h 457200"/>
              <a:gd name="connsiteX3" fmla="*/ 189570 w 446049"/>
              <a:gd name="connsiteY3" fmla="*/ 457200 h 457200"/>
              <a:gd name="connsiteX4" fmla="*/ 0 w 446049"/>
              <a:gd name="connsiteY4" fmla="*/ 289932 h 457200"/>
              <a:gd name="connsiteX5" fmla="*/ 22302 w 446049"/>
              <a:gd name="connsiteY5" fmla="*/ 55756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049" h="457200">
                <a:moveTo>
                  <a:pt x="22302" y="55756"/>
                </a:moveTo>
                <a:lnTo>
                  <a:pt x="379141" y="0"/>
                </a:lnTo>
                <a:lnTo>
                  <a:pt x="446049" y="423747"/>
                </a:lnTo>
                <a:lnTo>
                  <a:pt x="189570" y="457200"/>
                </a:lnTo>
                <a:lnTo>
                  <a:pt x="0" y="289932"/>
                </a:lnTo>
                <a:lnTo>
                  <a:pt x="22302" y="55756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400046" y="2169159"/>
            <a:ext cx="823944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200" b="1" dirty="0" smtClean="0"/>
              <a:t>芝地</a:t>
            </a:r>
            <a:endParaRPr kumimoji="1" lang="ja-JP" altLang="en-US" sz="3200" b="1" dirty="0"/>
          </a:p>
        </p:txBody>
      </p:sp>
      <p:sp>
        <p:nvSpPr>
          <p:cNvPr id="72" name="下矢印 71"/>
          <p:cNvSpPr/>
          <p:nvPr/>
        </p:nvSpPr>
        <p:spPr>
          <a:xfrm rot="3720000">
            <a:off x="6132955" y="2346234"/>
            <a:ext cx="152970" cy="504000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3" name="下矢印 72"/>
          <p:cNvSpPr/>
          <p:nvPr/>
        </p:nvSpPr>
        <p:spPr>
          <a:xfrm rot="60000">
            <a:off x="6712040" y="2631492"/>
            <a:ext cx="152970" cy="504000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50" y="5446121"/>
            <a:ext cx="641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0" name="グループ化 69"/>
          <p:cNvGrpSpPr/>
          <p:nvPr/>
        </p:nvGrpSpPr>
        <p:grpSpPr>
          <a:xfrm>
            <a:off x="3491880" y="5493871"/>
            <a:ext cx="2269120" cy="590425"/>
            <a:chOff x="3437440" y="3133787"/>
            <a:chExt cx="2269120" cy="590425"/>
          </a:xfrm>
        </p:grpSpPr>
        <p:sp>
          <p:nvSpPr>
            <p:cNvPr id="74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</a:t>
              </a:r>
              <a:r>
                <a:rPr kumimoji="1" lang="en-US" altLang="ja-JP" sz="2800" b="1" dirty="0" smtClean="0"/>
                <a:t>100m</a:t>
              </a:r>
              <a:endParaRPr kumimoji="1" lang="ja-JP" altLang="en-US" sz="2800" b="1" dirty="0"/>
            </a:p>
          </p:txBody>
        </p:sp>
        <p:cxnSp>
          <p:nvCxnSpPr>
            <p:cNvPr id="76" name="直線コネクタ 75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正方形/長方形 77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  <p:sp>
        <p:nvSpPr>
          <p:cNvPr id="79" name="テキスト ボックス 78"/>
          <p:cNvSpPr txBox="1"/>
          <p:nvPr/>
        </p:nvSpPr>
        <p:spPr>
          <a:xfrm>
            <a:off x="6660437" y="5714963"/>
            <a:ext cx="126666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ja-JP" altLang="en-US" sz="2400" b="1" dirty="0"/>
              <a:t>基準値</a:t>
            </a:r>
            <a:endParaRPr kumimoji="1" lang="ja-JP" altLang="en-US" sz="2400" b="1" dirty="0"/>
          </a:p>
        </p:txBody>
      </p:sp>
      <p:sp>
        <p:nvSpPr>
          <p:cNvPr id="80" name="二等辺三角形 79"/>
          <p:cNvSpPr>
            <a:spLocks noChangeAspect="1"/>
          </p:cNvSpPr>
          <p:nvPr/>
        </p:nvSpPr>
        <p:spPr>
          <a:xfrm>
            <a:off x="6687235" y="5765144"/>
            <a:ext cx="296829" cy="252000"/>
          </a:xfrm>
          <a:prstGeom prst="triangle">
            <a:avLst/>
          </a:prstGeom>
          <a:solidFill>
            <a:srgbClr val="FF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4166955" y="6192375"/>
            <a:ext cx="34640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</a:rPr>
              <a:t>にじみ出し典型時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62855" y="1906015"/>
            <a:ext cx="4983737" cy="110799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0000"/>
                </a:solidFill>
              </a:rPr>
              <a:t>秋頃は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放射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冷却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が強まる</a:t>
            </a:r>
            <a:endParaRPr kumimoji="1" lang="en-US" altLang="ja-JP" sz="3600" b="1" dirty="0" smtClean="0">
              <a:solidFill>
                <a:srgbClr val="FF0000"/>
              </a:solidFill>
            </a:endParaRPr>
          </a:p>
          <a:p>
            <a:r>
              <a:rPr kumimoji="1" lang="ja-JP" altLang="en-US" sz="3600" b="1" dirty="0" smtClean="0">
                <a:solidFill>
                  <a:srgbClr val="FF0000"/>
                </a:solidFill>
              </a:rPr>
              <a:t>そのため芝地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が冷える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1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タイトル 1"/>
          <p:cNvSpPr txBox="1">
            <a:spLocks/>
          </p:cNvSpPr>
          <p:nvPr/>
        </p:nvSpPr>
        <p:spPr>
          <a:xfrm>
            <a:off x="-63516" y="-321335"/>
            <a:ext cx="8145905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地形・植生タイプによる冷え方の</a:t>
            </a:r>
            <a:r>
              <a:rPr lang="ja-JP" altLang="en-US" sz="4000" dirty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差異</a:t>
            </a:r>
            <a:endParaRPr lang="en-US" altLang="ja-JP" sz="40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0372" y="351510"/>
            <a:ext cx="13473152" cy="76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5682390" y="908720"/>
            <a:ext cx="3480120" cy="507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300" b="1" dirty="0" smtClean="0"/>
              <a:t>9</a:t>
            </a:r>
            <a:r>
              <a:rPr kumimoji="1" lang="ja-JP" altLang="en-US" sz="3300" b="1" dirty="0" smtClean="0"/>
              <a:t>月</a:t>
            </a:r>
            <a:r>
              <a:rPr lang="en-US" altLang="ja-JP" sz="3300" b="1" dirty="0" smtClean="0"/>
              <a:t>23</a:t>
            </a:r>
            <a:r>
              <a:rPr kumimoji="1" lang="ja-JP" altLang="en-US" sz="3300" b="1" dirty="0" smtClean="0"/>
              <a:t>日　</a:t>
            </a:r>
            <a:r>
              <a:rPr lang="en-US" altLang="ja-JP" sz="3300" b="1" dirty="0"/>
              <a:t>2</a:t>
            </a:r>
            <a:r>
              <a:rPr kumimoji="1" lang="ja-JP" altLang="en-US" sz="3300" b="1" dirty="0" smtClean="0"/>
              <a:t>時～</a:t>
            </a:r>
            <a:r>
              <a:rPr lang="en-US" altLang="ja-JP" sz="3300" b="1" dirty="0"/>
              <a:t>3</a:t>
            </a:r>
            <a:r>
              <a:rPr kumimoji="1" lang="ja-JP" altLang="en-US" sz="3300" b="1" dirty="0" smtClean="0"/>
              <a:t>時</a:t>
            </a:r>
            <a:endParaRPr kumimoji="1" lang="ja-JP" altLang="en-US" sz="3300" b="1" dirty="0"/>
          </a:p>
        </p:txBody>
      </p:sp>
      <p:sp>
        <p:nvSpPr>
          <p:cNvPr id="37" name="フリーフォーム 36"/>
          <p:cNvSpPr/>
          <p:nvPr/>
        </p:nvSpPr>
        <p:spPr>
          <a:xfrm>
            <a:off x="5034455" y="2974428"/>
            <a:ext cx="2049517" cy="1177158"/>
          </a:xfrm>
          <a:custGeom>
            <a:avLst/>
            <a:gdLst>
              <a:gd name="connsiteX0" fmla="*/ 2017986 w 2049517"/>
              <a:gd name="connsiteY0" fmla="*/ 1177158 h 1177158"/>
              <a:gd name="connsiteX1" fmla="*/ 1755228 w 2049517"/>
              <a:gd name="connsiteY1" fmla="*/ 1124606 h 1177158"/>
              <a:gd name="connsiteX2" fmla="*/ 1450428 w 2049517"/>
              <a:gd name="connsiteY2" fmla="*/ 1072055 h 1177158"/>
              <a:gd name="connsiteX3" fmla="*/ 1303283 w 2049517"/>
              <a:gd name="connsiteY3" fmla="*/ 746234 h 1177158"/>
              <a:gd name="connsiteX4" fmla="*/ 945931 w 2049517"/>
              <a:gd name="connsiteY4" fmla="*/ 609600 h 1177158"/>
              <a:gd name="connsiteX5" fmla="*/ 672662 w 2049517"/>
              <a:gd name="connsiteY5" fmla="*/ 483475 h 1177158"/>
              <a:gd name="connsiteX6" fmla="*/ 315311 w 2049517"/>
              <a:gd name="connsiteY6" fmla="*/ 504496 h 1177158"/>
              <a:gd name="connsiteX7" fmla="*/ 115614 w 2049517"/>
              <a:gd name="connsiteY7" fmla="*/ 504496 h 1177158"/>
              <a:gd name="connsiteX8" fmla="*/ 0 w 2049517"/>
              <a:gd name="connsiteY8" fmla="*/ 493986 h 1177158"/>
              <a:gd name="connsiteX9" fmla="*/ 73573 w 2049517"/>
              <a:gd name="connsiteY9" fmla="*/ 136634 h 1177158"/>
              <a:gd name="connsiteX10" fmla="*/ 189186 w 2049517"/>
              <a:gd name="connsiteY10" fmla="*/ 105103 h 1177158"/>
              <a:gd name="connsiteX11" fmla="*/ 1061545 w 2049517"/>
              <a:gd name="connsiteY11" fmla="*/ 0 h 1177158"/>
              <a:gd name="connsiteX12" fmla="*/ 1198179 w 2049517"/>
              <a:gd name="connsiteY12" fmla="*/ 31531 h 1177158"/>
              <a:gd name="connsiteX13" fmla="*/ 1608083 w 2049517"/>
              <a:gd name="connsiteY13" fmla="*/ 609600 h 1177158"/>
              <a:gd name="connsiteX14" fmla="*/ 1933904 w 2049517"/>
              <a:gd name="connsiteY14" fmla="*/ 641131 h 1177158"/>
              <a:gd name="connsiteX15" fmla="*/ 2028497 w 2049517"/>
              <a:gd name="connsiteY15" fmla="*/ 851338 h 1177158"/>
              <a:gd name="connsiteX16" fmla="*/ 2049517 w 2049517"/>
              <a:gd name="connsiteY16" fmla="*/ 1051034 h 1177158"/>
              <a:gd name="connsiteX17" fmla="*/ 2049517 w 2049517"/>
              <a:gd name="connsiteY17" fmla="*/ 1051034 h 117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49517" h="1177158">
                <a:moveTo>
                  <a:pt x="2017986" y="1177158"/>
                </a:moveTo>
                <a:lnTo>
                  <a:pt x="1755228" y="1124606"/>
                </a:lnTo>
                <a:lnTo>
                  <a:pt x="1450428" y="1072055"/>
                </a:lnTo>
                <a:lnTo>
                  <a:pt x="1303283" y="746234"/>
                </a:lnTo>
                <a:lnTo>
                  <a:pt x="945931" y="609600"/>
                </a:lnTo>
                <a:lnTo>
                  <a:pt x="672662" y="483475"/>
                </a:lnTo>
                <a:lnTo>
                  <a:pt x="315311" y="504496"/>
                </a:lnTo>
                <a:lnTo>
                  <a:pt x="115614" y="504496"/>
                </a:lnTo>
                <a:lnTo>
                  <a:pt x="0" y="493986"/>
                </a:lnTo>
                <a:lnTo>
                  <a:pt x="73573" y="136634"/>
                </a:lnTo>
                <a:lnTo>
                  <a:pt x="189186" y="105103"/>
                </a:lnTo>
                <a:lnTo>
                  <a:pt x="1061545" y="0"/>
                </a:lnTo>
                <a:lnTo>
                  <a:pt x="1198179" y="31531"/>
                </a:lnTo>
                <a:lnTo>
                  <a:pt x="1608083" y="609600"/>
                </a:lnTo>
                <a:lnTo>
                  <a:pt x="1933904" y="641131"/>
                </a:lnTo>
                <a:lnTo>
                  <a:pt x="2028497" y="851338"/>
                </a:lnTo>
                <a:lnTo>
                  <a:pt x="2049517" y="1051034"/>
                </a:lnTo>
                <a:lnTo>
                  <a:pt x="2049517" y="1051034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フリーフォーム 37"/>
          <p:cNvSpPr/>
          <p:nvPr/>
        </p:nvSpPr>
        <p:spPr>
          <a:xfrm>
            <a:off x="7052441" y="2070538"/>
            <a:ext cx="746235" cy="1502979"/>
          </a:xfrm>
          <a:custGeom>
            <a:avLst/>
            <a:gdLst>
              <a:gd name="connsiteX0" fmla="*/ 273269 w 746235"/>
              <a:gd name="connsiteY0" fmla="*/ 42041 h 1502979"/>
              <a:gd name="connsiteX1" fmla="*/ 672662 w 746235"/>
              <a:gd name="connsiteY1" fmla="*/ 0 h 1502979"/>
              <a:gd name="connsiteX2" fmla="*/ 704193 w 746235"/>
              <a:gd name="connsiteY2" fmla="*/ 1114096 h 1502979"/>
              <a:gd name="connsiteX3" fmla="*/ 746235 w 746235"/>
              <a:gd name="connsiteY3" fmla="*/ 1387365 h 1502979"/>
              <a:gd name="connsiteX4" fmla="*/ 746235 w 746235"/>
              <a:gd name="connsiteY4" fmla="*/ 1429407 h 1502979"/>
              <a:gd name="connsiteX5" fmla="*/ 199697 w 746235"/>
              <a:gd name="connsiteY5" fmla="*/ 1502979 h 1502979"/>
              <a:gd name="connsiteX6" fmla="*/ 63062 w 746235"/>
              <a:gd name="connsiteY6" fmla="*/ 1166648 h 1502979"/>
              <a:gd name="connsiteX7" fmla="*/ 0 w 746235"/>
              <a:gd name="connsiteY7" fmla="*/ 641131 h 1502979"/>
              <a:gd name="connsiteX8" fmla="*/ 336331 w 746235"/>
              <a:gd name="connsiteY8" fmla="*/ 588579 h 1502979"/>
              <a:gd name="connsiteX9" fmla="*/ 325821 w 746235"/>
              <a:gd name="connsiteY9" fmla="*/ 315310 h 1502979"/>
              <a:gd name="connsiteX10" fmla="*/ 273269 w 746235"/>
              <a:gd name="connsiteY10" fmla="*/ 42041 h 150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6235" h="1502979">
                <a:moveTo>
                  <a:pt x="273269" y="42041"/>
                </a:moveTo>
                <a:lnTo>
                  <a:pt x="672662" y="0"/>
                </a:lnTo>
                <a:lnTo>
                  <a:pt x="704193" y="1114096"/>
                </a:lnTo>
                <a:lnTo>
                  <a:pt x="746235" y="1387365"/>
                </a:lnTo>
                <a:lnTo>
                  <a:pt x="746235" y="1429407"/>
                </a:lnTo>
                <a:lnTo>
                  <a:pt x="199697" y="1502979"/>
                </a:lnTo>
                <a:lnTo>
                  <a:pt x="63062" y="1166648"/>
                </a:lnTo>
                <a:lnTo>
                  <a:pt x="0" y="641131"/>
                </a:lnTo>
                <a:lnTo>
                  <a:pt x="336331" y="588579"/>
                </a:lnTo>
                <a:lnTo>
                  <a:pt x="325821" y="315310"/>
                </a:lnTo>
                <a:lnTo>
                  <a:pt x="273269" y="42041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フリーフォーム 38"/>
          <p:cNvSpPr/>
          <p:nvPr/>
        </p:nvSpPr>
        <p:spPr>
          <a:xfrm>
            <a:off x="7283669" y="3993931"/>
            <a:ext cx="399393" cy="914400"/>
          </a:xfrm>
          <a:custGeom>
            <a:avLst/>
            <a:gdLst>
              <a:gd name="connsiteX0" fmla="*/ 367862 w 399393"/>
              <a:gd name="connsiteY0" fmla="*/ 0 h 914400"/>
              <a:gd name="connsiteX1" fmla="*/ 0 w 399393"/>
              <a:gd name="connsiteY1" fmla="*/ 52552 h 914400"/>
              <a:gd name="connsiteX2" fmla="*/ 63062 w 399393"/>
              <a:gd name="connsiteY2" fmla="*/ 525517 h 914400"/>
              <a:gd name="connsiteX3" fmla="*/ 84083 w 399393"/>
              <a:gd name="connsiteY3" fmla="*/ 851338 h 914400"/>
              <a:gd name="connsiteX4" fmla="*/ 399393 w 399393"/>
              <a:gd name="connsiteY4" fmla="*/ 914400 h 914400"/>
              <a:gd name="connsiteX5" fmla="*/ 399393 w 399393"/>
              <a:gd name="connsiteY5" fmla="*/ 315310 h 914400"/>
              <a:gd name="connsiteX6" fmla="*/ 367862 w 399393"/>
              <a:gd name="connsiteY6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393" h="914400">
                <a:moveTo>
                  <a:pt x="367862" y="0"/>
                </a:moveTo>
                <a:lnTo>
                  <a:pt x="0" y="52552"/>
                </a:lnTo>
                <a:lnTo>
                  <a:pt x="63062" y="525517"/>
                </a:lnTo>
                <a:lnTo>
                  <a:pt x="84083" y="851338"/>
                </a:lnTo>
                <a:lnTo>
                  <a:pt x="399393" y="914400"/>
                </a:lnTo>
                <a:lnTo>
                  <a:pt x="399393" y="315310"/>
                </a:lnTo>
                <a:lnTo>
                  <a:pt x="367862" y="0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下矢印 39"/>
          <p:cNvSpPr/>
          <p:nvPr/>
        </p:nvSpPr>
        <p:spPr>
          <a:xfrm rot="14564336">
            <a:off x="4779719" y="3224855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866110" y="3801211"/>
            <a:ext cx="823944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200" b="1" dirty="0" smtClean="0"/>
              <a:t>谷筋</a:t>
            </a:r>
            <a:endParaRPr kumimoji="1" lang="ja-JP" altLang="en-US" sz="3200" b="1" dirty="0"/>
          </a:p>
        </p:txBody>
      </p:sp>
      <p:sp>
        <p:nvSpPr>
          <p:cNvPr id="42" name="下矢印 41"/>
          <p:cNvSpPr/>
          <p:nvPr/>
        </p:nvSpPr>
        <p:spPr>
          <a:xfrm rot="7560000">
            <a:off x="7789378" y="2932165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3" name="下矢印 42"/>
          <p:cNvSpPr/>
          <p:nvPr/>
        </p:nvSpPr>
        <p:spPr>
          <a:xfrm rot="3720000">
            <a:off x="7809604" y="3704213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217405" y="3429000"/>
            <a:ext cx="823944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200" b="1" dirty="0" smtClean="0"/>
              <a:t>芝地</a:t>
            </a:r>
            <a:endParaRPr kumimoji="1" lang="ja-JP" altLang="en-US" sz="3200" b="1" dirty="0"/>
          </a:p>
        </p:txBody>
      </p:sp>
      <p:grpSp>
        <p:nvGrpSpPr>
          <p:cNvPr id="51" name="グループ化 50"/>
          <p:cNvGrpSpPr/>
          <p:nvPr/>
        </p:nvGrpSpPr>
        <p:grpSpPr>
          <a:xfrm>
            <a:off x="8320734" y="3924055"/>
            <a:ext cx="886781" cy="3015335"/>
            <a:chOff x="8250866" y="3383995"/>
            <a:chExt cx="886781" cy="3015335"/>
          </a:xfrm>
        </p:grpSpPr>
        <p:sp>
          <p:nvSpPr>
            <p:cNvPr id="52" name="正方形/長方形 51"/>
            <p:cNvSpPr/>
            <p:nvPr/>
          </p:nvSpPr>
          <p:spPr>
            <a:xfrm>
              <a:off x="8307415" y="3474004"/>
              <a:ext cx="762113" cy="2836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53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175" y="3815733"/>
              <a:ext cx="335320" cy="2238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テキスト ボックス 53"/>
            <p:cNvSpPr txBox="1"/>
            <p:nvPr/>
          </p:nvSpPr>
          <p:spPr>
            <a:xfrm>
              <a:off x="8250866" y="3383995"/>
              <a:ext cx="8867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/>
                <a:t>35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8250866" y="5876110"/>
              <a:ext cx="859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noFill/>
                </a:rPr>
                <a:t>3</a:t>
              </a:r>
              <a:r>
                <a:rPr kumimoji="1" lang="en-US" altLang="ja-JP" sz="2800" b="1" dirty="0" smtClean="0"/>
                <a:t>7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62855" y="5580375"/>
            <a:ext cx="3249005" cy="1268715"/>
            <a:chOff x="24125" y="5535370"/>
            <a:chExt cx="3249005" cy="1268715"/>
          </a:xfrm>
        </p:grpSpPr>
        <p:sp>
          <p:nvSpPr>
            <p:cNvPr id="58" name="正方形/長方形 57"/>
            <p:cNvSpPr/>
            <p:nvPr/>
          </p:nvSpPr>
          <p:spPr>
            <a:xfrm>
              <a:off x="24125" y="5535370"/>
              <a:ext cx="3204000" cy="1224000"/>
            </a:xfrm>
            <a:prstGeom prst="rect">
              <a:avLst/>
            </a:prstGeom>
            <a:solidFill>
              <a:schemeClr val="bg1"/>
            </a:solidFill>
            <a:ln w="3048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808226" y="5626720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-</a:t>
              </a:r>
              <a:r>
                <a:rPr lang="en-US" altLang="ja-JP" sz="3200" b="1" dirty="0"/>
                <a:t>2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726472" y="6219310"/>
              <a:ext cx="1010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+1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1900447" y="562672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0.5m/s</a:t>
              </a:r>
              <a:endParaRPr kumimoji="1" lang="ja-JP" altLang="en-US" sz="3200" b="1" dirty="0"/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1900447" y="621931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0.3m/s</a:t>
              </a:r>
              <a:endParaRPr kumimoji="1" lang="ja-JP" altLang="en-US" sz="3200" b="1" dirty="0"/>
            </a:p>
          </p:txBody>
        </p:sp>
        <p:sp>
          <p:nvSpPr>
            <p:cNvPr id="63" name="円/楕円 62"/>
            <p:cNvSpPr/>
            <p:nvPr/>
          </p:nvSpPr>
          <p:spPr>
            <a:xfrm>
              <a:off x="71500" y="5589240"/>
              <a:ext cx="684000" cy="68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4" name="円/楕円 63"/>
            <p:cNvSpPr/>
            <p:nvPr/>
          </p:nvSpPr>
          <p:spPr>
            <a:xfrm>
              <a:off x="251560" y="635436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5" name="右矢印 64"/>
            <p:cNvSpPr>
              <a:spLocks/>
            </p:cNvSpPr>
            <p:nvPr/>
          </p:nvSpPr>
          <p:spPr>
            <a:xfrm rot="16200000" flipV="1">
              <a:off x="1691710" y="6359873"/>
              <a:ext cx="2520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6" name="右矢印 65"/>
            <p:cNvSpPr>
              <a:spLocks/>
            </p:cNvSpPr>
            <p:nvPr/>
          </p:nvSpPr>
          <p:spPr>
            <a:xfrm rot="16200000" flipV="1">
              <a:off x="1607110" y="5729695"/>
              <a:ext cx="4212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pic>
        <p:nvPicPr>
          <p:cNvPr id="57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150" y="5446121"/>
            <a:ext cx="641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7" name="グループ化 66"/>
          <p:cNvGrpSpPr/>
          <p:nvPr/>
        </p:nvGrpSpPr>
        <p:grpSpPr>
          <a:xfrm>
            <a:off x="3491880" y="5493871"/>
            <a:ext cx="2269120" cy="590425"/>
            <a:chOff x="3437440" y="3133787"/>
            <a:chExt cx="2269120" cy="590425"/>
          </a:xfrm>
        </p:grpSpPr>
        <p:sp>
          <p:nvSpPr>
            <p:cNvPr id="70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</a:t>
              </a:r>
              <a:r>
                <a:rPr kumimoji="1" lang="en-US" altLang="ja-JP" sz="2800" b="1" dirty="0" smtClean="0"/>
                <a:t>100m</a:t>
              </a:r>
              <a:endParaRPr kumimoji="1" lang="ja-JP" altLang="en-US" sz="2800" b="1" dirty="0"/>
            </a:p>
          </p:txBody>
        </p:sp>
        <p:cxnSp>
          <p:nvCxnSpPr>
            <p:cNvPr id="71" name="直線コネクタ 70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線コネクタ 71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正方形/長方形 72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  <p:sp>
        <p:nvSpPr>
          <p:cNvPr id="74" name="テキスト ボックス 73"/>
          <p:cNvSpPr txBox="1"/>
          <p:nvPr/>
        </p:nvSpPr>
        <p:spPr>
          <a:xfrm>
            <a:off x="6660437" y="5714963"/>
            <a:ext cx="126666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ja-JP" altLang="en-US" sz="2400" b="1" dirty="0"/>
              <a:t>基準値</a:t>
            </a:r>
            <a:endParaRPr kumimoji="1" lang="ja-JP" altLang="en-US" sz="2400" b="1" dirty="0"/>
          </a:p>
        </p:txBody>
      </p:sp>
      <p:sp>
        <p:nvSpPr>
          <p:cNvPr id="76" name="二等辺三角形 75"/>
          <p:cNvSpPr>
            <a:spLocks noChangeAspect="1"/>
          </p:cNvSpPr>
          <p:nvPr/>
        </p:nvSpPr>
        <p:spPr>
          <a:xfrm>
            <a:off x="6687235" y="5765144"/>
            <a:ext cx="296829" cy="252000"/>
          </a:xfrm>
          <a:prstGeom prst="triangle">
            <a:avLst/>
          </a:prstGeom>
          <a:solidFill>
            <a:srgbClr val="FF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4166955" y="6192375"/>
            <a:ext cx="34640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</a:rPr>
              <a:t>にじみ出し典型時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2855" y="1906015"/>
            <a:ext cx="4983737" cy="110799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0000"/>
                </a:solidFill>
              </a:rPr>
              <a:t>秋頃は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放射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冷却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が強まる</a:t>
            </a:r>
            <a:endParaRPr kumimoji="1" lang="en-US" altLang="ja-JP" sz="3600" b="1" dirty="0" smtClean="0">
              <a:solidFill>
                <a:srgbClr val="FF0000"/>
              </a:solidFill>
            </a:endParaRPr>
          </a:p>
          <a:p>
            <a:r>
              <a:rPr kumimoji="1" lang="ja-JP" altLang="en-US" sz="3600" b="1" dirty="0" smtClean="0">
                <a:solidFill>
                  <a:srgbClr val="FF0000"/>
                </a:solidFill>
              </a:rPr>
              <a:t>そのため芝地</a:t>
            </a:r>
            <a:r>
              <a:rPr kumimoji="1" lang="ja-JP" altLang="en-US" sz="3600" b="1" dirty="0" smtClean="0">
                <a:solidFill>
                  <a:srgbClr val="FF0000"/>
                </a:solidFill>
              </a:rPr>
              <a:t>が冷える</a:t>
            </a:r>
            <a:endParaRPr kumimoji="1" lang="ja-JP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84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695" y="368660"/>
            <a:ext cx="11988000" cy="650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-47370" y="8620"/>
            <a:ext cx="6689600" cy="96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緑地から市街地への冷気流出</a:t>
            </a:r>
            <a:endParaRPr lang="en-US" altLang="ja-JP" sz="40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8274125" y="3068960"/>
            <a:ext cx="888385" cy="3015335"/>
            <a:chOff x="8250866" y="3383995"/>
            <a:chExt cx="888385" cy="3015335"/>
          </a:xfrm>
        </p:grpSpPr>
        <p:sp>
          <p:nvSpPr>
            <p:cNvPr id="18" name="正方形/長方形 17"/>
            <p:cNvSpPr/>
            <p:nvPr/>
          </p:nvSpPr>
          <p:spPr>
            <a:xfrm>
              <a:off x="8307415" y="3474004"/>
              <a:ext cx="762113" cy="2836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175" y="3815733"/>
              <a:ext cx="335320" cy="2238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8250866" y="3383995"/>
              <a:ext cx="888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28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250866" y="5876110"/>
              <a:ext cx="859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noFill/>
                </a:rPr>
                <a:t>3</a:t>
              </a:r>
              <a:r>
                <a:rPr kumimoji="1" lang="en-US" altLang="ja-JP" sz="2800" b="1" dirty="0" smtClean="0"/>
                <a:t>7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</p:grpSp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404" y="2480280"/>
            <a:ext cx="641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8" name="グループ化 27"/>
          <p:cNvGrpSpPr/>
          <p:nvPr/>
        </p:nvGrpSpPr>
        <p:grpSpPr>
          <a:xfrm>
            <a:off x="3311860" y="6168945"/>
            <a:ext cx="2269120" cy="590425"/>
            <a:chOff x="3437440" y="3133787"/>
            <a:chExt cx="2269120" cy="590425"/>
          </a:xfrm>
        </p:grpSpPr>
        <p:sp>
          <p:nvSpPr>
            <p:cNvPr id="29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</a:t>
              </a:r>
              <a:r>
                <a:rPr lang="en-US" altLang="ja-JP" sz="2800" b="1" dirty="0"/>
                <a:t>2</a:t>
              </a:r>
              <a:r>
                <a:rPr kumimoji="1" lang="en-US" altLang="ja-JP" sz="2800" b="1" dirty="0" smtClean="0"/>
                <a:t>00m</a:t>
              </a:r>
              <a:endParaRPr kumimoji="1" lang="ja-JP" altLang="en-US" sz="2800" b="1" dirty="0"/>
            </a:p>
          </p:txBody>
        </p:sp>
        <p:cxnSp>
          <p:nvCxnSpPr>
            <p:cNvPr id="30" name="直線コネクタ 29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正方形/長方形 31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  <p:grpSp>
        <p:nvGrpSpPr>
          <p:cNvPr id="33" name="グループ化 32"/>
          <p:cNvGrpSpPr/>
          <p:nvPr/>
        </p:nvGrpSpPr>
        <p:grpSpPr>
          <a:xfrm>
            <a:off x="62855" y="5580375"/>
            <a:ext cx="3249005" cy="1268715"/>
            <a:chOff x="24125" y="5535370"/>
            <a:chExt cx="3249005" cy="1268715"/>
          </a:xfrm>
        </p:grpSpPr>
        <p:sp>
          <p:nvSpPr>
            <p:cNvPr id="34" name="正方形/長方形 33"/>
            <p:cNvSpPr/>
            <p:nvPr/>
          </p:nvSpPr>
          <p:spPr>
            <a:xfrm>
              <a:off x="24125" y="5535370"/>
              <a:ext cx="3204000" cy="1224000"/>
            </a:xfrm>
            <a:prstGeom prst="rect">
              <a:avLst/>
            </a:prstGeom>
            <a:solidFill>
              <a:schemeClr val="bg1"/>
            </a:solidFill>
            <a:ln w="3048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808226" y="5626720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-</a:t>
              </a:r>
              <a:r>
                <a:rPr lang="en-US" altLang="ja-JP" sz="3200" b="1" dirty="0"/>
                <a:t>2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726472" y="6219310"/>
              <a:ext cx="1010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+1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1900447" y="562672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0.5m/s</a:t>
              </a:r>
              <a:endParaRPr kumimoji="1" lang="ja-JP" altLang="en-US" sz="3200" b="1" dirty="0"/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900447" y="621931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0.3m/s</a:t>
              </a:r>
              <a:endParaRPr kumimoji="1" lang="ja-JP" altLang="en-US" sz="3200" b="1" dirty="0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71500" y="5589240"/>
              <a:ext cx="684000" cy="68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0" name="円/楕円 39"/>
            <p:cNvSpPr/>
            <p:nvPr/>
          </p:nvSpPr>
          <p:spPr>
            <a:xfrm>
              <a:off x="251560" y="635436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右矢印 40"/>
            <p:cNvSpPr>
              <a:spLocks/>
            </p:cNvSpPr>
            <p:nvPr/>
          </p:nvSpPr>
          <p:spPr>
            <a:xfrm rot="16200000" flipV="1">
              <a:off x="1691710" y="6359873"/>
              <a:ext cx="2520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2" name="右矢印 41"/>
            <p:cNvSpPr>
              <a:spLocks/>
            </p:cNvSpPr>
            <p:nvPr/>
          </p:nvSpPr>
          <p:spPr>
            <a:xfrm rot="16200000" flipV="1">
              <a:off x="1607110" y="5729695"/>
              <a:ext cx="4212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8197938" y="1548082"/>
            <a:ext cx="928139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400" b="1" dirty="0"/>
              <a:t>基準値</a:t>
            </a:r>
            <a:endParaRPr kumimoji="1" lang="ja-JP" altLang="en-US" sz="2400" b="1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8979" y="1133745"/>
            <a:ext cx="369492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300" b="1" dirty="0" smtClean="0"/>
              <a:t>8</a:t>
            </a:r>
            <a:r>
              <a:rPr kumimoji="1" lang="ja-JP" altLang="en-US" sz="3300" b="1" dirty="0" smtClean="0"/>
              <a:t>月</a:t>
            </a:r>
            <a:r>
              <a:rPr lang="en-US" altLang="ja-JP" sz="3300" b="1" dirty="0" smtClean="0"/>
              <a:t>6</a:t>
            </a:r>
            <a:r>
              <a:rPr kumimoji="1" lang="ja-JP" altLang="en-US" sz="3300" b="1" dirty="0" smtClean="0"/>
              <a:t>日　</a:t>
            </a:r>
            <a:r>
              <a:rPr lang="en-US" altLang="ja-JP" sz="3300" b="1" dirty="0" smtClean="0"/>
              <a:t>22</a:t>
            </a:r>
            <a:r>
              <a:rPr kumimoji="1" lang="ja-JP" altLang="en-US" sz="3300" b="1" dirty="0" smtClean="0"/>
              <a:t>時～</a:t>
            </a:r>
            <a:r>
              <a:rPr lang="en-US" altLang="ja-JP" sz="3300" b="1" dirty="0" smtClean="0"/>
              <a:t>23</a:t>
            </a:r>
            <a:r>
              <a:rPr kumimoji="1" lang="ja-JP" altLang="en-US" sz="3300" b="1" dirty="0" smtClean="0"/>
              <a:t>時</a:t>
            </a:r>
            <a:endParaRPr kumimoji="1" lang="ja-JP" altLang="en-US" sz="3300" b="1" dirty="0"/>
          </a:p>
        </p:txBody>
      </p:sp>
      <p:sp>
        <p:nvSpPr>
          <p:cNvPr id="4" name="フリーフォーム 3"/>
          <p:cNvSpPr/>
          <p:nvPr/>
        </p:nvSpPr>
        <p:spPr>
          <a:xfrm>
            <a:off x="4130040" y="2415540"/>
            <a:ext cx="2156460" cy="2621280"/>
          </a:xfrm>
          <a:custGeom>
            <a:avLst/>
            <a:gdLst>
              <a:gd name="connsiteX0" fmla="*/ 38100 w 2156460"/>
              <a:gd name="connsiteY0" fmla="*/ 1188720 h 2621280"/>
              <a:gd name="connsiteX1" fmla="*/ 198120 w 2156460"/>
              <a:gd name="connsiteY1" fmla="*/ 1158240 h 2621280"/>
              <a:gd name="connsiteX2" fmla="*/ 525780 w 2156460"/>
              <a:gd name="connsiteY2" fmla="*/ 1325880 h 2621280"/>
              <a:gd name="connsiteX3" fmla="*/ 822960 w 2156460"/>
              <a:gd name="connsiteY3" fmla="*/ 1699260 h 2621280"/>
              <a:gd name="connsiteX4" fmla="*/ 853440 w 2156460"/>
              <a:gd name="connsiteY4" fmla="*/ 2057400 h 2621280"/>
              <a:gd name="connsiteX5" fmla="*/ 1043940 w 2156460"/>
              <a:gd name="connsiteY5" fmla="*/ 2286000 h 2621280"/>
              <a:gd name="connsiteX6" fmla="*/ 1181100 w 2156460"/>
              <a:gd name="connsiteY6" fmla="*/ 2621280 h 2621280"/>
              <a:gd name="connsiteX7" fmla="*/ 1280160 w 2156460"/>
              <a:gd name="connsiteY7" fmla="*/ 2575560 h 2621280"/>
              <a:gd name="connsiteX8" fmla="*/ 1013460 w 2156460"/>
              <a:gd name="connsiteY8" fmla="*/ 2087880 h 2621280"/>
              <a:gd name="connsiteX9" fmla="*/ 899160 w 2156460"/>
              <a:gd name="connsiteY9" fmla="*/ 1859280 h 2621280"/>
              <a:gd name="connsiteX10" fmla="*/ 975360 w 2156460"/>
              <a:gd name="connsiteY10" fmla="*/ 1684020 h 2621280"/>
              <a:gd name="connsiteX11" fmla="*/ 815340 w 2156460"/>
              <a:gd name="connsiteY11" fmla="*/ 937260 h 2621280"/>
              <a:gd name="connsiteX12" fmla="*/ 1569720 w 2156460"/>
              <a:gd name="connsiteY12" fmla="*/ 495300 h 2621280"/>
              <a:gd name="connsiteX13" fmla="*/ 1821180 w 2156460"/>
              <a:gd name="connsiteY13" fmla="*/ 365760 h 2621280"/>
              <a:gd name="connsiteX14" fmla="*/ 2156460 w 2156460"/>
              <a:gd name="connsiteY14" fmla="*/ 289560 h 2621280"/>
              <a:gd name="connsiteX15" fmla="*/ 1996440 w 2156460"/>
              <a:gd name="connsiteY15" fmla="*/ 0 h 2621280"/>
              <a:gd name="connsiteX16" fmla="*/ 1668780 w 2156460"/>
              <a:gd name="connsiteY16" fmla="*/ 152400 h 2621280"/>
              <a:gd name="connsiteX17" fmla="*/ 1287780 w 2156460"/>
              <a:gd name="connsiteY17" fmla="*/ 457200 h 2621280"/>
              <a:gd name="connsiteX18" fmla="*/ 845820 w 2156460"/>
              <a:gd name="connsiteY18" fmla="*/ 533400 h 2621280"/>
              <a:gd name="connsiteX19" fmla="*/ 472440 w 2156460"/>
              <a:gd name="connsiteY19" fmla="*/ 708660 h 2621280"/>
              <a:gd name="connsiteX20" fmla="*/ 0 w 2156460"/>
              <a:gd name="connsiteY20" fmla="*/ 731520 h 2621280"/>
              <a:gd name="connsiteX21" fmla="*/ 38100 w 2156460"/>
              <a:gd name="connsiteY21" fmla="*/ 1188720 h 262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56460" h="2621280">
                <a:moveTo>
                  <a:pt x="38100" y="1188720"/>
                </a:moveTo>
                <a:lnTo>
                  <a:pt x="198120" y="1158240"/>
                </a:lnTo>
                <a:lnTo>
                  <a:pt x="525780" y="1325880"/>
                </a:lnTo>
                <a:lnTo>
                  <a:pt x="822960" y="1699260"/>
                </a:lnTo>
                <a:lnTo>
                  <a:pt x="853440" y="2057400"/>
                </a:lnTo>
                <a:lnTo>
                  <a:pt x="1043940" y="2286000"/>
                </a:lnTo>
                <a:lnTo>
                  <a:pt x="1181100" y="2621280"/>
                </a:lnTo>
                <a:lnTo>
                  <a:pt x="1280160" y="2575560"/>
                </a:lnTo>
                <a:lnTo>
                  <a:pt x="1013460" y="2087880"/>
                </a:lnTo>
                <a:lnTo>
                  <a:pt x="899160" y="1859280"/>
                </a:lnTo>
                <a:lnTo>
                  <a:pt x="975360" y="1684020"/>
                </a:lnTo>
                <a:lnTo>
                  <a:pt x="815340" y="937260"/>
                </a:lnTo>
                <a:lnTo>
                  <a:pt x="1569720" y="495300"/>
                </a:lnTo>
                <a:lnTo>
                  <a:pt x="1821180" y="365760"/>
                </a:lnTo>
                <a:lnTo>
                  <a:pt x="2156460" y="289560"/>
                </a:lnTo>
                <a:lnTo>
                  <a:pt x="1996440" y="0"/>
                </a:lnTo>
                <a:lnTo>
                  <a:pt x="1668780" y="152400"/>
                </a:lnTo>
                <a:lnTo>
                  <a:pt x="1287780" y="457200"/>
                </a:lnTo>
                <a:lnTo>
                  <a:pt x="845820" y="533400"/>
                </a:lnTo>
                <a:lnTo>
                  <a:pt x="472440" y="708660"/>
                </a:lnTo>
                <a:lnTo>
                  <a:pt x="0" y="731520"/>
                </a:lnTo>
                <a:lnTo>
                  <a:pt x="38100" y="118872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8" name="下矢印 57"/>
          <p:cNvSpPr/>
          <p:nvPr/>
        </p:nvSpPr>
        <p:spPr>
          <a:xfrm rot="28620000">
            <a:off x="5257021" y="3947668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5683271" y="4194085"/>
            <a:ext cx="823944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200" b="1" dirty="0" smtClean="0"/>
              <a:t>谷筋</a:t>
            </a:r>
            <a:endParaRPr kumimoji="1" lang="ja-JP" altLang="en-US" sz="3200" b="1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6495" y="1718810"/>
            <a:ext cx="5259453" cy="110799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>
                <a:solidFill>
                  <a:srgbClr val="FF0000"/>
                </a:solidFill>
              </a:rPr>
              <a:t>公</a:t>
            </a:r>
            <a:r>
              <a:rPr lang="ja-JP" altLang="en-US" sz="3600" b="1" dirty="0" smtClean="0">
                <a:solidFill>
                  <a:srgbClr val="FF0000"/>
                </a:solidFill>
              </a:rPr>
              <a:t>園内全体で冷えるが</a:t>
            </a:r>
            <a:endParaRPr lang="en-US" altLang="ja-JP" sz="3600" b="1" dirty="0" smtClean="0">
              <a:solidFill>
                <a:srgbClr val="FF0000"/>
              </a:solidFill>
            </a:endParaRPr>
          </a:p>
          <a:p>
            <a:r>
              <a:rPr lang="ja-JP" altLang="en-US" sz="3600" b="1" dirty="0" smtClean="0">
                <a:solidFill>
                  <a:srgbClr val="FF0000"/>
                </a:solidFill>
              </a:rPr>
              <a:t>谷筋に冷気が溜まっている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600236" y="6192375"/>
            <a:ext cx="34640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</a:rPr>
              <a:t>にじみ出し典型時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4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695" y="368660"/>
            <a:ext cx="11988000" cy="650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テキスト ボックス 10"/>
          <p:cNvSpPr txBox="1"/>
          <p:nvPr/>
        </p:nvSpPr>
        <p:spPr>
          <a:xfrm>
            <a:off x="8979" y="1133745"/>
            <a:ext cx="3265317" cy="507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300" b="1" dirty="0" smtClean="0"/>
              <a:t>8</a:t>
            </a:r>
            <a:r>
              <a:rPr kumimoji="1" lang="ja-JP" altLang="en-US" sz="3300" b="1" dirty="0" smtClean="0"/>
              <a:t>月</a:t>
            </a:r>
            <a:r>
              <a:rPr lang="en-US" altLang="ja-JP" sz="3300" b="1" dirty="0"/>
              <a:t>7</a:t>
            </a:r>
            <a:r>
              <a:rPr kumimoji="1" lang="ja-JP" altLang="en-US" sz="3300" b="1" dirty="0" smtClean="0"/>
              <a:t>日　</a:t>
            </a:r>
            <a:r>
              <a:rPr lang="en-US" altLang="ja-JP" sz="3300" b="1" dirty="0"/>
              <a:t>4</a:t>
            </a:r>
            <a:r>
              <a:rPr kumimoji="1" lang="ja-JP" altLang="en-US" sz="3300" b="1" dirty="0" smtClean="0"/>
              <a:t>時～</a:t>
            </a:r>
            <a:r>
              <a:rPr lang="en-US" altLang="ja-JP" sz="3300" b="1" dirty="0"/>
              <a:t>5</a:t>
            </a:r>
            <a:r>
              <a:rPr kumimoji="1" lang="ja-JP" altLang="en-US" sz="3300" b="1" dirty="0" smtClean="0"/>
              <a:t>時</a:t>
            </a:r>
            <a:endParaRPr kumimoji="1" lang="ja-JP" altLang="en-US" sz="3300" b="1" dirty="0"/>
          </a:p>
        </p:txBody>
      </p:sp>
      <p:grpSp>
        <p:nvGrpSpPr>
          <p:cNvPr id="38" name="グループ化 37"/>
          <p:cNvGrpSpPr/>
          <p:nvPr/>
        </p:nvGrpSpPr>
        <p:grpSpPr>
          <a:xfrm>
            <a:off x="8274125" y="3068960"/>
            <a:ext cx="888385" cy="3015335"/>
            <a:chOff x="8250866" y="3383995"/>
            <a:chExt cx="888385" cy="3015335"/>
          </a:xfrm>
        </p:grpSpPr>
        <p:sp>
          <p:nvSpPr>
            <p:cNvPr id="39" name="正方形/長方形 38"/>
            <p:cNvSpPr/>
            <p:nvPr/>
          </p:nvSpPr>
          <p:spPr>
            <a:xfrm>
              <a:off x="8307415" y="3474004"/>
              <a:ext cx="762113" cy="2836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175" y="3815733"/>
              <a:ext cx="335320" cy="2238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テキスト ボックス 40"/>
            <p:cNvSpPr txBox="1"/>
            <p:nvPr/>
          </p:nvSpPr>
          <p:spPr>
            <a:xfrm>
              <a:off x="8250866" y="3383995"/>
              <a:ext cx="888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28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8250866" y="5876110"/>
              <a:ext cx="859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noFill/>
                </a:rPr>
                <a:t>3</a:t>
              </a:r>
              <a:r>
                <a:rPr kumimoji="1" lang="en-US" altLang="ja-JP" sz="2800" b="1" dirty="0" smtClean="0"/>
                <a:t>7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62855" y="5580375"/>
            <a:ext cx="3249005" cy="1268715"/>
            <a:chOff x="24125" y="5535370"/>
            <a:chExt cx="3249005" cy="1268715"/>
          </a:xfrm>
        </p:grpSpPr>
        <p:sp>
          <p:nvSpPr>
            <p:cNvPr id="50" name="正方形/長方形 49"/>
            <p:cNvSpPr/>
            <p:nvPr/>
          </p:nvSpPr>
          <p:spPr>
            <a:xfrm>
              <a:off x="24125" y="5535370"/>
              <a:ext cx="3204000" cy="1224000"/>
            </a:xfrm>
            <a:prstGeom prst="rect">
              <a:avLst/>
            </a:prstGeom>
            <a:solidFill>
              <a:schemeClr val="bg1"/>
            </a:solidFill>
            <a:ln w="3048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808226" y="5626720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-</a:t>
              </a:r>
              <a:r>
                <a:rPr lang="en-US" altLang="ja-JP" sz="3200" b="1" dirty="0"/>
                <a:t>2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726472" y="6219310"/>
              <a:ext cx="1010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+1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1900447" y="562672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0.5m/s</a:t>
              </a:r>
              <a:endParaRPr kumimoji="1" lang="ja-JP" altLang="en-US" sz="3200" b="1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1900447" y="621931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0.3m/s</a:t>
              </a:r>
              <a:endParaRPr kumimoji="1" lang="ja-JP" altLang="en-US" sz="3200" b="1" dirty="0"/>
            </a:p>
          </p:txBody>
        </p:sp>
        <p:sp>
          <p:nvSpPr>
            <p:cNvPr id="55" name="円/楕円 54"/>
            <p:cNvSpPr/>
            <p:nvPr/>
          </p:nvSpPr>
          <p:spPr>
            <a:xfrm>
              <a:off x="71500" y="5589240"/>
              <a:ext cx="684000" cy="68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6" name="円/楕円 55"/>
            <p:cNvSpPr/>
            <p:nvPr/>
          </p:nvSpPr>
          <p:spPr>
            <a:xfrm>
              <a:off x="251560" y="635436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7" name="右矢印 56"/>
            <p:cNvSpPr>
              <a:spLocks/>
            </p:cNvSpPr>
            <p:nvPr/>
          </p:nvSpPr>
          <p:spPr>
            <a:xfrm rot="16200000" flipV="1">
              <a:off x="1691710" y="6359873"/>
              <a:ext cx="2520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8" name="右矢印 57"/>
            <p:cNvSpPr>
              <a:spLocks/>
            </p:cNvSpPr>
            <p:nvPr/>
          </p:nvSpPr>
          <p:spPr>
            <a:xfrm rot="16200000" flipV="1">
              <a:off x="1607110" y="5729695"/>
              <a:ext cx="4212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59" name="テキスト ボックス 58"/>
          <p:cNvSpPr txBox="1"/>
          <p:nvPr/>
        </p:nvSpPr>
        <p:spPr>
          <a:xfrm>
            <a:off x="8197938" y="1548082"/>
            <a:ext cx="928139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400" b="1" dirty="0"/>
              <a:t>基準値</a:t>
            </a:r>
            <a:endParaRPr kumimoji="1" lang="ja-JP" altLang="en-US" sz="2400" b="1" dirty="0"/>
          </a:p>
        </p:txBody>
      </p:sp>
      <p:sp>
        <p:nvSpPr>
          <p:cNvPr id="60" name="フリーフォーム 59"/>
          <p:cNvSpPr/>
          <p:nvPr/>
        </p:nvSpPr>
        <p:spPr>
          <a:xfrm>
            <a:off x="4130040" y="2415540"/>
            <a:ext cx="2156460" cy="2621280"/>
          </a:xfrm>
          <a:custGeom>
            <a:avLst/>
            <a:gdLst>
              <a:gd name="connsiteX0" fmla="*/ 38100 w 2156460"/>
              <a:gd name="connsiteY0" fmla="*/ 1188720 h 2621280"/>
              <a:gd name="connsiteX1" fmla="*/ 198120 w 2156460"/>
              <a:gd name="connsiteY1" fmla="*/ 1158240 h 2621280"/>
              <a:gd name="connsiteX2" fmla="*/ 525780 w 2156460"/>
              <a:gd name="connsiteY2" fmla="*/ 1325880 h 2621280"/>
              <a:gd name="connsiteX3" fmla="*/ 822960 w 2156460"/>
              <a:gd name="connsiteY3" fmla="*/ 1699260 h 2621280"/>
              <a:gd name="connsiteX4" fmla="*/ 853440 w 2156460"/>
              <a:gd name="connsiteY4" fmla="*/ 2057400 h 2621280"/>
              <a:gd name="connsiteX5" fmla="*/ 1043940 w 2156460"/>
              <a:gd name="connsiteY5" fmla="*/ 2286000 h 2621280"/>
              <a:gd name="connsiteX6" fmla="*/ 1181100 w 2156460"/>
              <a:gd name="connsiteY6" fmla="*/ 2621280 h 2621280"/>
              <a:gd name="connsiteX7" fmla="*/ 1280160 w 2156460"/>
              <a:gd name="connsiteY7" fmla="*/ 2575560 h 2621280"/>
              <a:gd name="connsiteX8" fmla="*/ 1013460 w 2156460"/>
              <a:gd name="connsiteY8" fmla="*/ 2087880 h 2621280"/>
              <a:gd name="connsiteX9" fmla="*/ 899160 w 2156460"/>
              <a:gd name="connsiteY9" fmla="*/ 1859280 h 2621280"/>
              <a:gd name="connsiteX10" fmla="*/ 975360 w 2156460"/>
              <a:gd name="connsiteY10" fmla="*/ 1684020 h 2621280"/>
              <a:gd name="connsiteX11" fmla="*/ 815340 w 2156460"/>
              <a:gd name="connsiteY11" fmla="*/ 937260 h 2621280"/>
              <a:gd name="connsiteX12" fmla="*/ 1569720 w 2156460"/>
              <a:gd name="connsiteY12" fmla="*/ 495300 h 2621280"/>
              <a:gd name="connsiteX13" fmla="*/ 1821180 w 2156460"/>
              <a:gd name="connsiteY13" fmla="*/ 365760 h 2621280"/>
              <a:gd name="connsiteX14" fmla="*/ 2156460 w 2156460"/>
              <a:gd name="connsiteY14" fmla="*/ 289560 h 2621280"/>
              <a:gd name="connsiteX15" fmla="*/ 1996440 w 2156460"/>
              <a:gd name="connsiteY15" fmla="*/ 0 h 2621280"/>
              <a:gd name="connsiteX16" fmla="*/ 1668780 w 2156460"/>
              <a:gd name="connsiteY16" fmla="*/ 152400 h 2621280"/>
              <a:gd name="connsiteX17" fmla="*/ 1287780 w 2156460"/>
              <a:gd name="connsiteY17" fmla="*/ 457200 h 2621280"/>
              <a:gd name="connsiteX18" fmla="*/ 845820 w 2156460"/>
              <a:gd name="connsiteY18" fmla="*/ 533400 h 2621280"/>
              <a:gd name="connsiteX19" fmla="*/ 472440 w 2156460"/>
              <a:gd name="connsiteY19" fmla="*/ 708660 h 2621280"/>
              <a:gd name="connsiteX20" fmla="*/ 0 w 2156460"/>
              <a:gd name="connsiteY20" fmla="*/ 731520 h 2621280"/>
              <a:gd name="connsiteX21" fmla="*/ 38100 w 2156460"/>
              <a:gd name="connsiteY21" fmla="*/ 1188720 h 262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56460" h="2621280">
                <a:moveTo>
                  <a:pt x="38100" y="1188720"/>
                </a:moveTo>
                <a:lnTo>
                  <a:pt x="198120" y="1158240"/>
                </a:lnTo>
                <a:lnTo>
                  <a:pt x="525780" y="1325880"/>
                </a:lnTo>
                <a:lnTo>
                  <a:pt x="822960" y="1699260"/>
                </a:lnTo>
                <a:lnTo>
                  <a:pt x="853440" y="2057400"/>
                </a:lnTo>
                <a:lnTo>
                  <a:pt x="1043940" y="2286000"/>
                </a:lnTo>
                <a:lnTo>
                  <a:pt x="1181100" y="2621280"/>
                </a:lnTo>
                <a:lnTo>
                  <a:pt x="1280160" y="2575560"/>
                </a:lnTo>
                <a:lnTo>
                  <a:pt x="1013460" y="2087880"/>
                </a:lnTo>
                <a:lnTo>
                  <a:pt x="899160" y="1859280"/>
                </a:lnTo>
                <a:lnTo>
                  <a:pt x="975360" y="1684020"/>
                </a:lnTo>
                <a:lnTo>
                  <a:pt x="815340" y="937260"/>
                </a:lnTo>
                <a:lnTo>
                  <a:pt x="1569720" y="495300"/>
                </a:lnTo>
                <a:lnTo>
                  <a:pt x="1821180" y="365760"/>
                </a:lnTo>
                <a:lnTo>
                  <a:pt x="2156460" y="289560"/>
                </a:lnTo>
                <a:lnTo>
                  <a:pt x="1996440" y="0"/>
                </a:lnTo>
                <a:lnTo>
                  <a:pt x="1668780" y="152400"/>
                </a:lnTo>
                <a:lnTo>
                  <a:pt x="1287780" y="457200"/>
                </a:lnTo>
                <a:lnTo>
                  <a:pt x="845820" y="533400"/>
                </a:lnTo>
                <a:lnTo>
                  <a:pt x="472440" y="708660"/>
                </a:lnTo>
                <a:lnTo>
                  <a:pt x="0" y="731520"/>
                </a:lnTo>
                <a:lnTo>
                  <a:pt x="38100" y="118872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5683271" y="4194085"/>
            <a:ext cx="823944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200" b="1" dirty="0" smtClean="0"/>
              <a:t>谷筋</a:t>
            </a:r>
            <a:endParaRPr kumimoji="1" lang="ja-JP" altLang="en-US" sz="3200" b="1" dirty="0"/>
          </a:p>
        </p:txBody>
      </p:sp>
      <p:sp>
        <p:nvSpPr>
          <p:cNvPr id="62" name="下矢印 61"/>
          <p:cNvSpPr/>
          <p:nvPr/>
        </p:nvSpPr>
        <p:spPr>
          <a:xfrm rot="28620000">
            <a:off x="5257021" y="3947668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フリーフォーム 1"/>
          <p:cNvSpPr/>
          <p:nvPr/>
        </p:nvSpPr>
        <p:spPr>
          <a:xfrm>
            <a:off x="4256690" y="4740166"/>
            <a:ext cx="1292772" cy="767255"/>
          </a:xfrm>
          <a:custGeom>
            <a:avLst/>
            <a:gdLst>
              <a:gd name="connsiteX0" fmla="*/ 21020 w 1292772"/>
              <a:gd name="connsiteY0" fmla="*/ 525517 h 767255"/>
              <a:gd name="connsiteX1" fmla="*/ 651641 w 1292772"/>
              <a:gd name="connsiteY1" fmla="*/ 409903 h 767255"/>
              <a:gd name="connsiteX2" fmla="*/ 830317 w 1292772"/>
              <a:gd name="connsiteY2" fmla="*/ 262758 h 767255"/>
              <a:gd name="connsiteX3" fmla="*/ 966951 w 1292772"/>
              <a:gd name="connsiteY3" fmla="*/ 0 h 767255"/>
              <a:gd name="connsiteX4" fmla="*/ 1292772 w 1292772"/>
              <a:gd name="connsiteY4" fmla="*/ 115613 h 767255"/>
              <a:gd name="connsiteX5" fmla="*/ 1261241 w 1292772"/>
              <a:gd name="connsiteY5" fmla="*/ 399393 h 767255"/>
              <a:gd name="connsiteX6" fmla="*/ 977462 w 1292772"/>
              <a:gd name="connsiteY6" fmla="*/ 588579 h 767255"/>
              <a:gd name="connsiteX7" fmla="*/ 147144 w 1292772"/>
              <a:gd name="connsiteY7" fmla="*/ 767255 h 767255"/>
              <a:gd name="connsiteX8" fmla="*/ 0 w 1292772"/>
              <a:gd name="connsiteY8" fmla="*/ 725213 h 767255"/>
              <a:gd name="connsiteX9" fmla="*/ 21020 w 1292772"/>
              <a:gd name="connsiteY9" fmla="*/ 525517 h 76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2772" h="767255">
                <a:moveTo>
                  <a:pt x="21020" y="525517"/>
                </a:moveTo>
                <a:lnTo>
                  <a:pt x="651641" y="409903"/>
                </a:lnTo>
                <a:lnTo>
                  <a:pt x="830317" y="262758"/>
                </a:lnTo>
                <a:lnTo>
                  <a:pt x="966951" y="0"/>
                </a:lnTo>
                <a:lnTo>
                  <a:pt x="1292772" y="115613"/>
                </a:lnTo>
                <a:lnTo>
                  <a:pt x="1261241" y="399393"/>
                </a:lnTo>
                <a:lnTo>
                  <a:pt x="977462" y="588579"/>
                </a:lnTo>
                <a:lnTo>
                  <a:pt x="147144" y="767255"/>
                </a:lnTo>
                <a:lnTo>
                  <a:pt x="0" y="725213"/>
                </a:lnTo>
                <a:lnTo>
                  <a:pt x="21020" y="525517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下矢印 30"/>
          <p:cNvSpPr/>
          <p:nvPr/>
        </p:nvSpPr>
        <p:spPr>
          <a:xfrm rot="28620000">
            <a:off x="5574177" y="4985975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067773" y="4914046"/>
            <a:ext cx="1647887" cy="98488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FF0000"/>
                </a:solidFill>
              </a:rPr>
              <a:t>市街地に</a:t>
            </a:r>
            <a:endParaRPr kumimoji="1" lang="en-US" altLang="ja-JP" sz="3200" b="1" dirty="0" smtClean="0">
              <a:solidFill>
                <a:srgbClr val="FF0000"/>
              </a:solidFill>
            </a:endParaRPr>
          </a:p>
          <a:p>
            <a:r>
              <a:rPr kumimoji="1" lang="ja-JP" altLang="en-US" sz="3200" b="1" dirty="0" smtClean="0">
                <a:solidFill>
                  <a:srgbClr val="FF0000"/>
                </a:solidFill>
              </a:rPr>
              <a:t>冷気流出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052798" y="1763964"/>
            <a:ext cx="4029949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0000"/>
                </a:solidFill>
              </a:rPr>
              <a:t>谷筋に冷気が溜まる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35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404" y="2480280"/>
            <a:ext cx="641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グループ化 35"/>
          <p:cNvGrpSpPr/>
          <p:nvPr/>
        </p:nvGrpSpPr>
        <p:grpSpPr>
          <a:xfrm>
            <a:off x="3311860" y="6168945"/>
            <a:ext cx="2269120" cy="590425"/>
            <a:chOff x="3437440" y="3133787"/>
            <a:chExt cx="2269120" cy="590425"/>
          </a:xfrm>
        </p:grpSpPr>
        <p:sp>
          <p:nvSpPr>
            <p:cNvPr id="37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</a:t>
              </a:r>
              <a:r>
                <a:rPr lang="en-US" altLang="ja-JP" sz="2800" b="1" dirty="0"/>
                <a:t>2</a:t>
              </a:r>
              <a:r>
                <a:rPr kumimoji="1" lang="en-US" altLang="ja-JP" sz="2800" b="1" dirty="0" smtClean="0"/>
                <a:t>00m</a:t>
              </a:r>
              <a:endParaRPr kumimoji="1" lang="ja-JP" altLang="en-US" sz="2800" b="1" dirty="0"/>
            </a:p>
          </p:txBody>
        </p:sp>
        <p:cxnSp>
          <p:nvCxnSpPr>
            <p:cNvPr id="63" name="直線コネクタ 62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線コネクタ 63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正方形/長方形 64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  <p:sp>
        <p:nvSpPr>
          <p:cNvPr id="66" name="テキスト ボックス 65"/>
          <p:cNvSpPr txBox="1"/>
          <p:nvPr/>
        </p:nvSpPr>
        <p:spPr>
          <a:xfrm>
            <a:off x="5600236" y="6192375"/>
            <a:ext cx="34640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</a:rPr>
              <a:t>にじみ出し典型時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67" name="タイトル 1"/>
          <p:cNvSpPr txBox="1">
            <a:spLocks/>
          </p:cNvSpPr>
          <p:nvPr/>
        </p:nvSpPr>
        <p:spPr>
          <a:xfrm>
            <a:off x="-47370" y="8620"/>
            <a:ext cx="6689600" cy="96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緑地から市街地への冷気流出</a:t>
            </a:r>
            <a:endParaRPr lang="en-US" altLang="ja-JP" sz="40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489724" y="2415540"/>
            <a:ext cx="3284109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FF0000"/>
                </a:solidFill>
              </a:rPr>
              <a:t>市街地に冷気流出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69" name="下矢印 68"/>
          <p:cNvSpPr/>
          <p:nvPr/>
        </p:nvSpPr>
        <p:spPr>
          <a:xfrm rot="18240000" flipH="1">
            <a:off x="3901994" y="2765250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95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695" y="368660"/>
            <a:ext cx="11988000" cy="650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8979" y="1133745"/>
            <a:ext cx="3909725" cy="507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300" b="1" dirty="0" smtClean="0"/>
              <a:t>8</a:t>
            </a:r>
            <a:r>
              <a:rPr kumimoji="1" lang="ja-JP" altLang="en-US" sz="3300" b="1" dirty="0" smtClean="0"/>
              <a:t>月</a:t>
            </a:r>
            <a:r>
              <a:rPr lang="en-US" altLang="ja-JP" sz="3300" b="1" dirty="0" smtClean="0"/>
              <a:t>18</a:t>
            </a:r>
            <a:r>
              <a:rPr kumimoji="1" lang="ja-JP" altLang="en-US" sz="3300" b="1" dirty="0" smtClean="0"/>
              <a:t>日　</a:t>
            </a:r>
            <a:r>
              <a:rPr lang="en-US" altLang="ja-JP" sz="3300" b="1" dirty="0" smtClean="0"/>
              <a:t>20</a:t>
            </a:r>
            <a:r>
              <a:rPr kumimoji="1" lang="ja-JP" altLang="en-US" sz="3300" b="1" dirty="0" smtClean="0"/>
              <a:t>時～</a:t>
            </a:r>
            <a:r>
              <a:rPr lang="en-US" altLang="ja-JP" sz="3300" b="1" dirty="0" smtClean="0"/>
              <a:t>21</a:t>
            </a:r>
            <a:r>
              <a:rPr kumimoji="1" lang="ja-JP" altLang="en-US" sz="3300" b="1" dirty="0" smtClean="0"/>
              <a:t>時</a:t>
            </a:r>
            <a:endParaRPr kumimoji="1" lang="ja-JP" altLang="en-US" sz="3300" b="1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8274125" y="3068960"/>
            <a:ext cx="888385" cy="3015335"/>
            <a:chOff x="8250866" y="3383995"/>
            <a:chExt cx="888385" cy="3015335"/>
          </a:xfrm>
        </p:grpSpPr>
        <p:sp>
          <p:nvSpPr>
            <p:cNvPr id="13" name="正方形/長方形 12"/>
            <p:cNvSpPr/>
            <p:nvPr/>
          </p:nvSpPr>
          <p:spPr>
            <a:xfrm>
              <a:off x="8307415" y="3474004"/>
              <a:ext cx="762113" cy="2836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175" y="3815733"/>
              <a:ext cx="335320" cy="2238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8250866" y="3383995"/>
              <a:ext cx="888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28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250866" y="5876110"/>
              <a:ext cx="859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noFill/>
                </a:rPr>
                <a:t>3</a:t>
              </a:r>
              <a:r>
                <a:rPr kumimoji="1" lang="en-US" altLang="ja-JP" sz="2800" b="1" dirty="0" smtClean="0"/>
                <a:t>7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62855" y="5580375"/>
            <a:ext cx="3249005" cy="1268715"/>
            <a:chOff x="24125" y="5535370"/>
            <a:chExt cx="3249005" cy="1268715"/>
          </a:xfrm>
        </p:grpSpPr>
        <p:sp>
          <p:nvSpPr>
            <p:cNvPr id="24" name="正方形/長方形 23"/>
            <p:cNvSpPr/>
            <p:nvPr/>
          </p:nvSpPr>
          <p:spPr>
            <a:xfrm>
              <a:off x="24125" y="5535370"/>
              <a:ext cx="3204000" cy="1224000"/>
            </a:xfrm>
            <a:prstGeom prst="rect">
              <a:avLst/>
            </a:prstGeom>
            <a:solidFill>
              <a:schemeClr val="bg1"/>
            </a:solidFill>
            <a:ln w="3048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808226" y="5626720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-</a:t>
              </a:r>
              <a:r>
                <a:rPr lang="en-US" altLang="ja-JP" sz="3200" b="1" dirty="0"/>
                <a:t>2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726472" y="6219310"/>
              <a:ext cx="1010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+1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900447" y="562672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0.5m/s</a:t>
              </a:r>
              <a:endParaRPr kumimoji="1" lang="ja-JP" altLang="en-US" sz="3200" b="1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900447" y="621931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0.3m/s</a:t>
              </a:r>
              <a:endParaRPr kumimoji="1" lang="ja-JP" altLang="en-US" sz="3200" b="1" dirty="0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71500" y="5589240"/>
              <a:ext cx="684000" cy="68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251560" y="635436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右矢印 30"/>
            <p:cNvSpPr>
              <a:spLocks/>
            </p:cNvSpPr>
            <p:nvPr/>
          </p:nvSpPr>
          <p:spPr>
            <a:xfrm rot="16200000" flipV="1">
              <a:off x="1691710" y="6359873"/>
              <a:ext cx="2520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右矢印 31"/>
            <p:cNvSpPr>
              <a:spLocks/>
            </p:cNvSpPr>
            <p:nvPr/>
          </p:nvSpPr>
          <p:spPr>
            <a:xfrm rot="16200000" flipV="1">
              <a:off x="1607110" y="5729695"/>
              <a:ext cx="4212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8197938" y="1548082"/>
            <a:ext cx="928139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400" b="1" dirty="0"/>
              <a:t>基準値</a:t>
            </a:r>
            <a:endParaRPr kumimoji="1" lang="ja-JP" altLang="en-US" sz="2400" b="1" dirty="0"/>
          </a:p>
        </p:txBody>
      </p:sp>
      <p:sp>
        <p:nvSpPr>
          <p:cNvPr id="34" name="フリーフォーム 33"/>
          <p:cNvSpPr/>
          <p:nvPr/>
        </p:nvSpPr>
        <p:spPr>
          <a:xfrm>
            <a:off x="4130040" y="2415540"/>
            <a:ext cx="2156460" cy="2621280"/>
          </a:xfrm>
          <a:custGeom>
            <a:avLst/>
            <a:gdLst>
              <a:gd name="connsiteX0" fmla="*/ 38100 w 2156460"/>
              <a:gd name="connsiteY0" fmla="*/ 1188720 h 2621280"/>
              <a:gd name="connsiteX1" fmla="*/ 198120 w 2156460"/>
              <a:gd name="connsiteY1" fmla="*/ 1158240 h 2621280"/>
              <a:gd name="connsiteX2" fmla="*/ 525780 w 2156460"/>
              <a:gd name="connsiteY2" fmla="*/ 1325880 h 2621280"/>
              <a:gd name="connsiteX3" fmla="*/ 822960 w 2156460"/>
              <a:gd name="connsiteY3" fmla="*/ 1699260 h 2621280"/>
              <a:gd name="connsiteX4" fmla="*/ 853440 w 2156460"/>
              <a:gd name="connsiteY4" fmla="*/ 2057400 h 2621280"/>
              <a:gd name="connsiteX5" fmla="*/ 1043940 w 2156460"/>
              <a:gd name="connsiteY5" fmla="*/ 2286000 h 2621280"/>
              <a:gd name="connsiteX6" fmla="*/ 1181100 w 2156460"/>
              <a:gd name="connsiteY6" fmla="*/ 2621280 h 2621280"/>
              <a:gd name="connsiteX7" fmla="*/ 1280160 w 2156460"/>
              <a:gd name="connsiteY7" fmla="*/ 2575560 h 2621280"/>
              <a:gd name="connsiteX8" fmla="*/ 1013460 w 2156460"/>
              <a:gd name="connsiteY8" fmla="*/ 2087880 h 2621280"/>
              <a:gd name="connsiteX9" fmla="*/ 899160 w 2156460"/>
              <a:gd name="connsiteY9" fmla="*/ 1859280 h 2621280"/>
              <a:gd name="connsiteX10" fmla="*/ 975360 w 2156460"/>
              <a:gd name="connsiteY10" fmla="*/ 1684020 h 2621280"/>
              <a:gd name="connsiteX11" fmla="*/ 815340 w 2156460"/>
              <a:gd name="connsiteY11" fmla="*/ 937260 h 2621280"/>
              <a:gd name="connsiteX12" fmla="*/ 1569720 w 2156460"/>
              <a:gd name="connsiteY12" fmla="*/ 495300 h 2621280"/>
              <a:gd name="connsiteX13" fmla="*/ 1821180 w 2156460"/>
              <a:gd name="connsiteY13" fmla="*/ 365760 h 2621280"/>
              <a:gd name="connsiteX14" fmla="*/ 2156460 w 2156460"/>
              <a:gd name="connsiteY14" fmla="*/ 289560 h 2621280"/>
              <a:gd name="connsiteX15" fmla="*/ 1996440 w 2156460"/>
              <a:gd name="connsiteY15" fmla="*/ 0 h 2621280"/>
              <a:gd name="connsiteX16" fmla="*/ 1668780 w 2156460"/>
              <a:gd name="connsiteY16" fmla="*/ 152400 h 2621280"/>
              <a:gd name="connsiteX17" fmla="*/ 1287780 w 2156460"/>
              <a:gd name="connsiteY17" fmla="*/ 457200 h 2621280"/>
              <a:gd name="connsiteX18" fmla="*/ 845820 w 2156460"/>
              <a:gd name="connsiteY18" fmla="*/ 533400 h 2621280"/>
              <a:gd name="connsiteX19" fmla="*/ 472440 w 2156460"/>
              <a:gd name="connsiteY19" fmla="*/ 708660 h 2621280"/>
              <a:gd name="connsiteX20" fmla="*/ 0 w 2156460"/>
              <a:gd name="connsiteY20" fmla="*/ 731520 h 2621280"/>
              <a:gd name="connsiteX21" fmla="*/ 38100 w 2156460"/>
              <a:gd name="connsiteY21" fmla="*/ 1188720 h 262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56460" h="2621280">
                <a:moveTo>
                  <a:pt x="38100" y="1188720"/>
                </a:moveTo>
                <a:lnTo>
                  <a:pt x="198120" y="1158240"/>
                </a:lnTo>
                <a:lnTo>
                  <a:pt x="525780" y="1325880"/>
                </a:lnTo>
                <a:lnTo>
                  <a:pt x="822960" y="1699260"/>
                </a:lnTo>
                <a:lnTo>
                  <a:pt x="853440" y="2057400"/>
                </a:lnTo>
                <a:lnTo>
                  <a:pt x="1043940" y="2286000"/>
                </a:lnTo>
                <a:lnTo>
                  <a:pt x="1181100" y="2621280"/>
                </a:lnTo>
                <a:lnTo>
                  <a:pt x="1280160" y="2575560"/>
                </a:lnTo>
                <a:lnTo>
                  <a:pt x="1013460" y="2087880"/>
                </a:lnTo>
                <a:lnTo>
                  <a:pt x="899160" y="1859280"/>
                </a:lnTo>
                <a:lnTo>
                  <a:pt x="975360" y="1684020"/>
                </a:lnTo>
                <a:lnTo>
                  <a:pt x="815340" y="937260"/>
                </a:lnTo>
                <a:lnTo>
                  <a:pt x="1569720" y="495300"/>
                </a:lnTo>
                <a:lnTo>
                  <a:pt x="1821180" y="365760"/>
                </a:lnTo>
                <a:lnTo>
                  <a:pt x="2156460" y="289560"/>
                </a:lnTo>
                <a:lnTo>
                  <a:pt x="1996440" y="0"/>
                </a:lnTo>
                <a:lnTo>
                  <a:pt x="1668780" y="152400"/>
                </a:lnTo>
                <a:lnTo>
                  <a:pt x="1287780" y="457200"/>
                </a:lnTo>
                <a:lnTo>
                  <a:pt x="845820" y="533400"/>
                </a:lnTo>
                <a:lnTo>
                  <a:pt x="472440" y="708660"/>
                </a:lnTo>
                <a:lnTo>
                  <a:pt x="0" y="731520"/>
                </a:lnTo>
                <a:lnTo>
                  <a:pt x="38100" y="118872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683271" y="4194085"/>
            <a:ext cx="823944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200" b="1" dirty="0" smtClean="0"/>
              <a:t>谷筋</a:t>
            </a:r>
            <a:endParaRPr kumimoji="1" lang="ja-JP" altLang="en-US" sz="3200" b="1" dirty="0"/>
          </a:p>
        </p:txBody>
      </p:sp>
      <p:sp>
        <p:nvSpPr>
          <p:cNvPr id="36" name="下矢印 35"/>
          <p:cNvSpPr/>
          <p:nvPr/>
        </p:nvSpPr>
        <p:spPr>
          <a:xfrm rot="28620000">
            <a:off x="5257021" y="3947668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986935" y="1739354"/>
            <a:ext cx="4029949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0000"/>
                </a:solidFill>
              </a:rPr>
              <a:t>谷筋に冷気が溜まる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3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404" y="2480280"/>
            <a:ext cx="641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グループ化 38"/>
          <p:cNvGrpSpPr/>
          <p:nvPr/>
        </p:nvGrpSpPr>
        <p:grpSpPr>
          <a:xfrm>
            <a:off x="3311860" y="6168945"/>
            <a:ext cx="2269120" cy="590425"/>
            <a:chOff x="3437440" y="3133787"/>
            <a:chExt cx="2269120" cy="590425"/>
          </a:xfrm>
        </p:grpSpPr>
        <p:sp>
          <p:nvSpPr>
            <p:cNvPr id="40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</a:t>
              </a:r>
              <a:r>
                <a:rPr lang="en-US" altLang="ja-JP" sz="2800" b="1" dirty="0"/>
                <a:t>2</a:t>
              </a:r>
              <a:r>
                <a:rPr kumimoji="1" lang="en-US" altLang="ja-JP" sz="2800" b="1" dirty="0" smtClean="0"/>
                <a:t>00m</a:t>
              </a:r>
              <a:endParaRPr kumimoji="1" lang="ja-JP" altLang="en-US" sz="2800" b="1" dirty="0"/>
            </a:p>
          </p:txBody>
        </p:sp>
        <p:cxnSp>
          <p:nvCxnSpPr>
            <p:cNvPr id="41" name="直線コネクタ 40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正方形/長方形 42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  <p:sp>
        <p:nvSpPr>
          <p:cNvPr id="44" name="テキスト ボックス 43"/>
          <p:cNvSpPr txBox="1"/>
          <p:nvPr/>
        </p:nvSpPr>
        <p:spPr>
          <a:xfrm>
            <a:off x="5600236" y="6192375"/>
            <a:ext cx="34640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</a:rPr>
              <a:t>にじみ出し典型時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45" name="タイトル 1"/>
          <p:cNvSpPr txBox="1">
            <a:spLocks/>
          </p:cNvSpPr>
          <p:nvPr/>
        </p:nvSpPr>
        <p:spPr>
          <a:xfrm>
            <a:off x="-47370" y="8620"/>
            <a:ext cx="6689600" cy="96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緑地から市街地への冷気流出</a:t>
            </a:r>
            <a:endParaRPr lang="en-US" altLang="ja-JP" sz="40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489724" y="2415540"/>
            <a:ext cx="3284109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FF0000"/>
                </a:solidFill>
              </a:rPr>
              <a:t>市街地に冷気流出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7" name="下矢印 46"/>
          <p:cNvSpPr/>
          <p:nvPr/>
        </p:nvSpPr>
        <p:spPr>
          <a:xfrm rot="18240000" flipH="1">
            <a:off x="3901994" y="2765250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0" name="下矢印 49"/>
          <p:cNvSpPr/>
          <p:nvPr/>
        </p:nvSpPr>
        <p:spPr>
          <a:xfrm rot="28620000">
            <a:off x="5605985" y="4901309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6099581" y="4829380"/>
            <a:ext cx="1647887" cy="98488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FF0000"/>
                </a:solidFill>
              </a:rPr>
              <a:t>市街地に</a:t>
            </a:r>
            <a:endParaRPr kumimoji="1" lang="en-US" altLang="ja-JP" sz="3200" b="1" dirty="0" smtClean="0">
              <a:solidFill>
                <a:srgbClr val="FF0000"/>
              </a:solidFill>
            </a:endParaRPr>
          </a:p>
          <a:p>
            <a:r>
              <a:rPr kumimoji="1" lang="ja-JP" altLang="en-US" sz="3200" b="1" dirty="0" smtClean="0">
                <a:solidFill>
                  <a:srgbClr val="FF0000"/>
                </a:solidFill>
              </a:rPr>
              <a:t>冷気流出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8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61874" y="728700"/>
            <a:ext cx="8420253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200" dirty="0" smtClean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rPr>
              <a:t>ヒートアイランド現象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の対策として、都市内</a:t>
            </a:r>
            <a:r>
              <a:rPr lang="ja-JP" altLang="en-US" sz="3200" dirty="0" smtClean="0">
                <a:solidFill>
                  <a:srgbClr val="00FE00"/>
                </a:solidFill>
                <a:latin typeface="ＭＳ ゴシック" pitchFamily="49" charset="-128"/>
                <a:ea typeface="ＭＳ ゴシック" pitchFamily="49" charset="-128"/>
              </a:rPr>
              <a:t>緑地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からの</a:t>
            </a:r>
            <a:r>
              <a:rPr lang="ja-JP" altLang="en-US" sz="32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冷気流出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が着目されている</a:t>
            </a:r>
            <a:r>
              <a:rPr lang="ja-JP" altLang="en-US" sz="3200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lang="en-US" altLang="ja-JP" sz="32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92" name="タイトル 1"/>
          <p:cNvSpPr txBox="1">
            <a:spLocks/>
          </p:cNvSpPr>
          <p:nvPr/>
        </p:nvSpPr>
        <p:spPr>
          <a:xfrm>
            <a:off x="-558570" y="-381285"/>
            <a:ext cx="405045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研究背景</a:t>
            </a:r>
            <a:endParaRPr lang="ja-JP" altLang="en-US" sz="4000" dirty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98"/>
          <a:stretch/>
        </p:blipFill>
        <p:spPr bwMode="auto">
          <a:xfrm>
            <a:off x="3221850" y="4375577"/>
            <a:ext cx="2516187" cy="161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15"/>
          <p:cNvSpPr>
            <a:spLocks noChangeArrowheads="1"/>
          </p:cNvSpPr>
          <p:nvPr/>
        </p:nvSpPr>
        <p:spPr bwMode="auto">
          <a:xfrm>
            <a:off x="2051720" y="5660987"/>
            <a:ext cx="4679950" cy="468313"/>
          </a:xfrm>
          <a:prstGeom prst="roundRect">
            <a:avLst>
              <a:gd name="adj" fmla="val 16667"/>
            </a:avLst>
          </a:prstGeom>
          <a:solidFill>
            <a:srgbClr val="00CCFF">
              <a:alpha val="75000"/>
            </a:srgbClr>
          </a:solidFill>
          <a:ln>
            <a:noFill/>
          </a:ln>
          <a:effectLst>
            <a:softEdge rad="114300"/>
          </a:effectLst>
        </p:spPr>
        <p:txBody>
          <a:bodyPr/>
          <a:lstStyle/>
          <a:p>
            <a:pPr>
              <a:defRPr/>
            </a:pPr>
            <a:endParaRPr lang="ja-JP" altLang="en-US" dirty="0">
              <a:ea typeface="ＭＳ Ｐゴシック" pitchFamily="50" charset="-128"/>
            </a:endParaRPr>
          </a:p>
        </p:txBody>
      </p:sp>
      <p:grpSp>
        <p:nvGrpSpPr>
          <p:cNvPr id="7" name="グループ化 6"/>
          <p:cNvGrpSpPr>
            <a:grpSpLocks noChangeAspect="1"/>
          </p:cNvGrpSpPr>
          <p:nvPr/>
        </p:nvGrpSpPr>
        <p:grpSpPr>
          <a:xfrm>
            <a:off x="701570" y="4328897"/>
            <a:ext cx="771362" cy="1665387"/>
            <a:chOff x="977366" y="3609020"/>
            <a:chExt cx="1029350" cy="2222386"/>
          </a:xfrm>
        </p:grpSpPr>
        <p:sp>
          <p:nvSpPr>
            <p:cNvPr id="8" name="正方形/長方形 7"/>
            <p:cNvSpPr/>
            <p:nvPr/>
          </p:nvSpPr>
          <p:spPr>
            <a:xfrm>
              <a:off x="977366" y="3609020"/>
              <a:ext cx="1029350" cy="222238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1117700" y="4328271"/>
              <a:ext cx="311748" cy="288000"/>
            </a:xfrm>
            <a:prstGeom prst="rect">
              <a:avLst/>
            </a:prstGeom>
            <a:solidFill>
              <a:srgbClr val="FFFF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560076" y="4328271"/>
              <a:ext cx="311748" cy="288000"/>
            </a:xfrm>
            <a:prstGeom prst="rect">
              <a:avLst/>
            </a:prstGeom>
            <a:solidFill>
              <a:srgbClr val="FFFF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1114226" y="4841296"/>
              <a:ext cx="311748" cy="288000"/>
            </a:xfrm>
            <a:prstGeom prst="rect">
              <a:avLst/>
            </a:prstGeom>
            <a:solidFill>
              <a:srgbClr val="FFFF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556602" y="4841296"/>
              <a:ext cx="311748" cy="288000"/>
            </a:xfrm>
            <a:prstGeom prst="rect">
              <a:avLst/>
            </a:prstGeom>
            <a:solidFill>
              <a:srgbClr val="FFFF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1114226" y="5346245"/>
              <a:ext cx="311748" cy="288000"/>
            </a:xfrm>
            <a:prstGeom prst="rect">
              <a:avLst/>
            </a:prstGeom>
            <a:solidFill>
              <a:srgbClr val="FFFF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4" name="正方形/長方形 13"/>
            <p:cNvSpPr/>
            <p:nvPr/>
          </p:nvSpPr>
          <p:spPr>
            <a:xfrm>
              <a:off x="1556602" y="5346245"/>
              <a:ext cx="311748" cy="288000"/>
            </a:xfrm>
            <a:prstGeom prst="rect">
              <a:avLst/>
            </a:prstGeom>
            <a:solidFill>
              <a:srgbClr val="FFFF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117700" y="3834044"/>
              <a:ext cx="311748" cy="288000"/>
            </a:xfrm>
            <a:prstGeom prst="rect">
              <a:avLst/>
            </a:prstGeom>
            <a:solidFill>
              <a:srgbClr val="FFFF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6" name="正方形/長方形 15"/>
            <p:cNvSpPr/>
            <p:nvPr/>
          </p:nvSpPr>
          <p:spPr>
            <a:xfrm>
              <a:off x="1560076" y="3834044"/>
              <a:ext cx="311748" cy="288000"/>
            </a:xfrm>
            <a:prstGeom prst="rect">
              <a:avLst/>
            </a:prstGeom>
            <a:solidFill>
              <a:srgbClr val="FFFF9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17" name="グループ化 16"/>
          <p:cNvGrpSpPr>
            <a:grpSpLocks noChangeAspect="1"/>
          </p:cNvGrpSpPr>
          <p:nvPr/>
        </p:nvGrpSpPr>
        <p:grpSpPr>
          <a:xfrm>
            <a:off x="251520" y="4956592"/>
            <a:ext cx="683792" cy="1037692"/>
            <a:chOff x="296525" y="4425022"/>
            <a:chExt cx="945105" cy="1434248"/>
          </a:xfrm>
        </p:grpSpPr>
        <p:sp>
          <p:nvSpPr>
            <p:cNvPr id="18" name="正方形/長方形 17"/>
            <p:cNvSpPr/>
            <p:nvPr/>
          </p:nvSpPr>
          <p:spPr>
            <a:xfrm>
              <a:off x="296525" y="4425022"/>
              <a:ext cx="945105" cy="14342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382576" y="4560037"/>
              <a:ext cx="311748" cy="27003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824952" y="4560037"/>
              <a:ext cx="311748" cy="27003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382576" y="5007130"/>
              <a:ext cx="311748" cy="27003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824952" y="5007130"/>
              <a:ext cx="311748" cy="27003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382576" y="5429561"/>
              <a:ext cx="311748" cy="27003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824952" y="5436010"/>
              <a:ext cx="311748" cy="27003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7744839" y="4008056"/>
            <a:ext cx="720080" cy="1980220"/>
            <a:chOff x="8217405" y="3879050"/>
            <a:chExt cx="720080" cy="1980220"/>
          </a:xfrm>
        </p:grpSpPr>
        <p:sp>
          <p:nvSpPr>
            <p:cNvPr id="26" name="正方形/長方形 25"/>
            <p:cNvSpPr/>
            <p:nvPr/>
          </p:nvSpPr>
          <p:spPr>
            <a:xfrm>
              <a:off x="8217405" y="3879050"/>
              <a:ext cx="720080" cy="198022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8307415" y="5101324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8667455" y="5101324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8307415" y="5454245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8667455" y="5454245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8307415" y="4013566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8667455" y="4013566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8307415" y="4374105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8667455" y="4374105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8307415" y="4732653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8667455" y="4732653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7" name="グループ化 36"/>
          <p:cNvGrpSpPr/>
          <p:nvPr/>
        </p:nvGrpSpPr>
        <p:grpSpPr>
          <a:xfrm>
            <a:off x="6957265" y="5499230"/>
            <a:ext cx="504000" cy="489046"/>
            <a:chOff x="7137285" y="5364215"/>
            <a:chExt cx="504000" cy="489046"/>
          </a:xfrm>
        </p:grpSpPr>
        <p:grpSp>
          <p:nvGrpSpPr>
            <p:cNvPr id="38" name="グループ化 37"/>
            <p:cNvGrpSpPr/>
            <p:nvPr/>
          </p:nvGrpSpPr>
          <p:grpSpPr>
            <a:xfrm>
              <a:off x="7137285" y="5364215"/>
              <a:ext cx="504000" cy="489046"/>
              <a:chOff x="3067280" y="5223900"/>
              <a:chExt cx="504000" cy="489046"/>
            </a:xfrm>
          </p:grpSpPr>
          <p:sp>
            <p:nvSpPr>
              <p:cNvPr id="40" name="正方形/長方形 39"/>
              <p:cNvSpPr>
                <a:spLocks noChangeAspect="1"/>
              </p:cNvSpPr>
              <p:nvPr/>
            </p:nvSpPr>
            <p:spPr>
              <a:xfrm>
                <a:off x="3131840" y="5349346"/>
                <a:ext cx="363600" cy="3636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1" name="台形 40"/>
              <p:cNvSpPr/>
              <p:nvPr/>
            </p:nvSpPr>
            <p:spPr>
              <a:xfrm>
                <a:off x="3067280" y="5223900"/>
                <a:ext cx="504000" cy="144000"/>
              </a:xfrm>
              <a:prstGeom prst="trapezoid">
                <a:avLst/>
              </a:prstGeom>
              <a:solidFill>
                <a:srgbClr val="00B05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39" name="正方形/長方形 38"/>
            <p:cNvSpPr/>
            <p:nvPr/>
          </p:nvSpPr>
          <p:spPr>
            <a:xfrm>
              <a:off x="7272300" y="5580255"/>
              <a:ext cx="252000" cy="13123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8217405" y="4821500"/>
            <a:ext cx="765085" cy="1166776"/>
            <a:chOff x="6751795" y="4732653"/>
            <a:chExt cx="765085" cy="1166776"/>
          </a:xfrm>
        </p:grpSpPr>
        <p:sp>
          <p:nvSpPr>
            <p:cNvPr id="43" name="正方形/長方形 42"/>
            <p:cNvSpPr/>
            <p:nvPr/>
          </p:nvSpPr>
          <p:spPr>
            <a:xfrm>
              <a:off x="6751795" y="4732653"/>
              <a:ext cx="765085" cy="11667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6843520" y="4846417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7236320" y="4846417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6843520" y="5224354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7236320" y="5224354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6843520" y="5558606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7236320" y="5558606"/>
              <a:ext cx="216000" cy="1800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51" name="グループ化 50"/>
          <p:cNvGrpSpPr/>
          <p:nvPr/>
        </p:nvGrpSpPr>
        <p:grpSpPr>
          <a:xfrm>
            <a:off x="7237027" y="5495545"/>
            <a:ext cx="504000" cy="492731"/>
            <a:chOff x="7789930" y="5360530"/>
            <a:chExt cx="504000" cy="492731"/>
          </a:xfrm>
        </p:grpSpPr>
        <p:grpSp>
          <p:nvGrpSpPr>
            <p:cNvPr id="52" name="グループ化 51"/>
            <p:cNvGrpSpPr/>
            <p:nvPr/>
          </p:nvGrpSpPr>
          <p:grpSpPr>
            <a:xfrm>
              <a:off x="7789930" y="5360530"/>
              <a:ext cx="504000" cy="492731"/>
              <a:chOff x="3067280" y="5220215"/>
              <a:chExt cx="504000" cy="492731"/>
            </a:xfrm>
          </p:grpSpPr>
          <p:sp>
            <p:nvSpPr>
              <p:cNvPr id="54" name="正方形/長方形 53"/>
              <p:cNvSpPr>
                <a:spLocks noChangeAspect="1"/>
              </p:cNvSpPr>
              <p:nvPr/>
            </p:nvSpPr>
            <p:spPr>
              <a:xfrm>
                <a:off x="3131840" y="5349346"/>
                <a:ext cx="363600" cy="3636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55" name="台形 54"/>
              <p:cNvSpPr/>
              <p:nvPr/>
            </p:nvSpPr>
            <p:spPr>
              <a:xfrm>
                <a:off x="3067280" y="5220215"/>
                <a:ext cx="504000" cy="144000"/>
              </a:xfrm>
              <a:prstGeom prst="trapezoid">
                <a:avLst/>
              </a:prstGeom>
              <a:solidFill>
                <a:srgbClr val="FFC000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53" name="正方形/長方形 52"/>
            <p:cNvSpPr/>
            <p:nvPr/>
          </p:nvSpPr>
          <p:spPr>
            <a:xfrm>
              <a:off x="7920400" y="5578294"/>
              <a:ext cx="252000" cy="13320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56" name="直線コネクタ 55"/>
          <p:cNvCxnSpPr/>
          <p:nvPr/>
        </p:nvCxnSpPr>
        <p:spPr>
          <a:xfrm>
            <a:off x="0" y="5994285"/>
            <a:ext cx="9144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AutoShape 53"/>
          <p:cNvSpPr>
            <a:spLocks noChangeArrowheads="1"/>
          </p:cNvSpPr>
          <p:nvPr/>
        </p:nvSpPr>
        <p:spPr bwMode="auto">
          <a:xfrm flipH="1">
            <a:off x="1920876" y="5369988"/>
            <a:ext cx="647700" cy="4286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3116717 h 21600"/>
              <a:gd name="T4" fmla="*/ 2147483647 w 21600"/>
              <a:gd name="T5" fmla="*/ 184675085 h 21600"/>
              <a:gd name="T6" fmla="*/ 2147483647 w 21600"/>
              <a:gd name="T7" fmla="*/ 12311671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88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ja-JP" altLang="en-US" dirty="0"/>
          </a:p>
        </p:txBody>
      </p:sp>
      <p:sp>
        <p:nvSpPr>
          <p:cNvPr id="58" name="AutoShape 52"/>
          <p:cNvSpPr>
            <a:spLocks noChangeArrowheads="1"/>
          </p:cNvSpPr>
          <p:nvPr/>
        </p:nvSpPr>
        <p:spPr bwMode="auto">
          <a:xfrm>
            <a:off x="6192180" y="5397003"/>
            <a:ext cx="647700" cy="4286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23116717 h 21600"/>
              <a:gd name="T4" fmla="*/ 2147483647 w 21600"/>
              <a:gd name="T5" fmla="*/ 184675085 h 21600"/>
              <a:gd name="T6" fmla="*/ 2147483647 w 21600"/>
              <a:gd name="T7" fmla="*/ 12311671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88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ja-JP" altLang="en-US" dirty="0"/>
          </a:p>
        </p:txBody>
      </p:sp>
      <p:sp>
        <p:nvSpPr>
          <p:cNvPr id="59" name="AutoShape 123"/>
          <p:cNvSpPr>
            <a:spLocks noChangeArrowheads="1"/>
          </p:cNvSpPr>
          <p:nvPr/>
        </p:nvSpPr>
        <p:spPr bwMode="auto">
          <a:xfrm rot="-5400000">
            <a:off x="3481934" y="3782822"/>
            <a:ext cx="1152525" cy="215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785005 h 21600"/>
              <a:gd name="T4" fmla="*/ 2147483647 w 21600"/>
              <a:gd name="T5" fmla="*/ 21570009 h 21600"/>
              <a:gd name="T6" fmla="*/ 2147483647 w 21600"/>
              <a:gd name="T7" fmla="*/ 1078500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0" name="AutoShape 124"/>
          <p:cNvSpPr>
            <a:spLocks noChangeArrowheads="1"/>
          </p:cNvSpPr>
          <p:nvPr/>
        </p:nvSpPr>
        <p:spPr bwMode="auto">
          <a:xfrm rot="-5400000">
            <a:off x="3913734" y="3638359"/>
            <a:ext cx="1152525" cy="215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785005 h 21600"/>
              <a:gd name="T4" fmla="*/ 2147483647 w 21600"/>
              <a:gd name="T5" fmla="*/ 21570009 h 21600"/>
              <a:gd name="T6" fmla="*/ 2147483647 w 21600"/>
              <a:gd name="T7" fmla="*/ 1078500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1" name="AutoShape 125"/>
          <p:cNvSpPr>
            <a:spLocks noChangeArrowheads="1"/>
          </p:cNvSpPr>
          <p:nvPr/>
        </p:nvSpPr>
        <p:spPr bwMode="auto">
          <a:xfrm rot="-5400000">
            <a:off x="4345534" y="3782822"/>
            <a:ext cx="1152525" cy="2159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785005 h 21600"/>
              <a:gd name="T4" fmla="*/ 2147483647 w 21600"/>
              <a:gd name="T5" fmla="*/ 21570009 h 21600"/>
              <a:gd name="T6" fmla="*/ 2147483647 w 21600"/>
              <a:gd name="T7" fmla="*/ 10785005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FF99">
              <a:alpha val="7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2" name="Rectangle 81"/>
          <p:cNvSpPr>
            <a:spLocks noChangeArrowheads="1"/>
          </p:cNvSpPr>
          <p:nvPr/>
        </p:nvSpPr>
        <p:spPr bwMode="auto">
          <a:xfrm>
            <a:off x="511782" y="2258870"/>
            <a:ext cx="1150937" cy="360362"/>
          </a:xfrm>
          <a:prstGeom prst="rect">
            <a:avLst/>
          </a:prstGeom>
          <a:noFill/>
          <a:ln w="15875" algn="ctr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800" dirty="0">
                <a:solidFill>
                  <a:schemeClr val="bg1"/>
                </a:solidFill>
              </a:rPr>
              <a:t>夜間</a:t>
            </a:r>
          </a:p>
        </p:txBody>
      </p:sp>
      <p:sp>
        <p:nvSpPr>
          <p:cNvPr id="63" name="AutoShape 5"/>
          <p:cNvSpPr>
            <a:spLocks noChangeArrowheads="1"/>
          </p:cNvSpPr>
          <p:nvPr/>
        </p:nvSpPr>
        <p:spPr bwMode="auto">
          <a:xfrm rot="2362094" flipH="1">
            <a:off x="7019925" y="1891156"/>
            <a:ext cx="457200" cy="809625"/>
          </a:xfrm>
          <a:prstGeom prst="moon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endParaRPr lang="ja-JP" altLang="en-US" dirty="0"/>
          </a:p>
        </p:txBody>
      </p:sp>
      <p:sp>
        <p:nvSpPr>
          <p:cNvPr id="64" name="AutoShape 7"/>
          <p:cNvSpPr>
            <a:spLocks noChangeArrowheads="1"/>
          </p:cNvSpPr>
          <p:nvPr/>
        </p:nvSpPr>
        <p:spPr bwMode="auto">
          <a:xfrm>
            <a:off x="6276405" y="2454718"/>
            <a:ext cx="171450" cy="171450"/>
          </a:xfrm>
          <a:custGeom>
            <a:avLst/>
            <a:gdLst>
              <a:gd name="T0" fmla="*/ 0 w 173037"/>
              <a:gd name="T1" fmla="*/ 59747 h 174625"/>
              <a:gd name="T2" fmla="*/ 62540 w 173037"/>
              <a:gd name="T3" fmla="*/ 59747 h 174625"/>
              <a:gd name="T4" fmla="*/ 81865 w 173037"/>
              <a:gd name="T5" fmla="*/ 0 h 174625"/>
              <a:gd name="T6" fmla="*/ 101190 w 173037"/>
              <a:gd name="T7" fmla="*/ 59747 h 174625"/>
              <a:gd name="T8" fmla="*/ 163730 w 173037"/>
              <a:gd name="T9" fmla="*/ 59747 h 174625"/>
              <a:gd name="T10" fmla="*/ 113133 w 173037"/>
              <a:gd name="T11" fmla="*/ 96673 h 174625"/>
              <a:gd name="T12" fmla="*/ 132462 w 173037"/>
              <a:gd name="T13" fmla="*/ 156420 h 174625"/>
              <a:gd name="T14" fmla="*/ 81865 w 173037"/>
              <a:gd name="T15" fmla="*/ 119494 h 174625"/>
              <a:gd name="T16" fmla="*/ 31270 w 173037"/>
              <a:gd name="T17" fmla="*/ 156420 h 174625"/>
              <a:gd name="T18" fmla="*/ 50597 w 173037"/>
              <a:gd name="T19" fmla="*/ 96673 h 174625"/>
              <a:gd name="T20" fmla="*/ 0 w 173037"/>
              <a:gd name="T21" fmla="*/ 59747 h 1746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037" h="174625">
                <a:moveTo>
                  <a:pt x="0" y="66701"/>
                </a:moveTo>
                <a:lnTo>
                  <a:pt x="66095" y="66701"/>
                </a:lnTo>
                <a:lnTo>
                  <a:pt x="86519" y="0"/>
                </a:lnTo>
                <a:lnTo>
                  <a:pt x="106942" y="66701"/>
                </a:lnTo>
                <a:lnTo>
                  <a:pt x="173037" y="66701"/>
                </a:lnTo>
                <a:lnTo>
                  <a:pt x="119565" y="107924"/>
                </a:lnTo>
                <a:lnTo>
                  <a:pt x="139990" y="174625"/>
                </a:lnTo>
                <a:lnTo>
                  <a:pt x="86519" y="133401"/>
                </a:lnTo>
                <a:lnTo>
                  <a:pt x="33047" y="174625"/>
                </a:lnTo>
                <a:lnTo>
                  <a:pt x="53472" y="107924"/>
                </a:lnTo>
                <a:lnTo>
                  <a:pt x="0" y="66701"/>
                </a:lnTo>
                <a:close/>
              </a:path>
            </a:pathLst>
          </a:custGeom>
          <a:solidFill>
            <a:srgbClr val="FFFF00"/>
          </a:solidFill>
          <a:ln w="6350" cap="flat" cmpd="sng">
            <a:solidFill>
              <a:srgbClr val="000000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5" name="AutoShape 10"/>
          <p:cNvSpPr>
            <a:spLocks noChangeArrowheads="1"/>
          </p:cNvSpPr>
          <p:nvPr/>
        </p:nvSpPr>
        <p:spPr bwMode="auto">
          <a:xfrm>
            <a:off x="7956550" y="2107056"/>
            <a:ext cx="171450" cy="180975"/>
          </a:xfrm>
          <a:custGeom>
            <a:avLst/>
            <a:gdLst>
              <a:gd name="T0" fmla="*/ 0 w 173038"/>
              <a:gd name="T1" fmla="*/ 82643 h 174625"/>
              <a:gd name="T2" fmla="*/ 62538 w 173038"/>
              <a:gd name="T3" fmla="*/ 82643 h 174625"/>
              <a:gd name="T4" fmla="*/ 81864 w 173038"/>
              <a:gd name="T5" fmla="*/ 0 h 174625"/>
              <a:gd name="T6" fmla="*/ 101188 w 173038"/>
              <a:gd name="T7" fmla="*/ 82643 h 174625"/>
              <a:gd name="T8" fmla="*/ 163726 w 173038"/>
              <a:gd name="T9" fmla="*/ 82643 h 174625"/>
              <a:gd name="T10" fmla="*/ 113132 w 173038"/>
              <a:gd name="T11" fmla="*/ 133718 h 174625"/>
              <a:gd name="T12" fmla="*/ 132457 w 173038"/>
              <a:gd name="T13" fmla="*/ 216361 h 174625"/>
              <a:gd name="T14" fmla="*/ 81864 w 173038"/>
              <a:gd name="T15" fmla="*/ 165284 h 174625"/>
              <a:gd name="T16" fmla="*/ 31269 w 173038"/>
              <a:gd name="T17" fmla="*/ 216361 h 174625"/>
              <a:gd name="T18" fmla="*/ 50594 w 173038"/>
              <a:gd name="T19" fmla="*/ 133718 h 174625"/>
              <a:gd name="T20" fmla="*/ 0 w 173038"/>
              <a:gd name="T21" fmla="*/ 82643 h 1746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038" h="174625">
                <a:moveTo>
                  <a:pt x="0" y="66701"/>
                </a:moveTo>
                <a:lnTo>
                  <a:pt x="66095" y="66701"/>
                </a:lnTo>
                <a:lnTo>
                  <a:pt x="86519" y="0"/>
                </a:lnTo>
                <a:lnTo>
                  <a:pt x="106943" y="66701"/>
                </a:lnTo>
                <a:lnTo>
                  <a:pt x="173038" y="66701"/>
                </a:lnTo>
                <a:lnTo>
                  <a:pt x="119566" y="107924"/>
                </a:lnTo>
                <a:lnTo>
                  <a:pt x="139991" y="174625"/>
                </a:lnTo>
                <a:lnTo>
                  <a:pt x="86519" y="133401"/>
                </a:lnTo>
                <a:lnTo>
                  <a:pt x="33047" y="174625"/>
                </a:lnTo>
                <a:lnTo>
                  <a:pt x="53472" y="107924"/>
                </a:lnTo>
                <a:lnTo>
                  <a:pt x="0" y="66701"/>
                </a:lnTo>
                <a:close/>
              </a:path>
            </a:pathLst>
          </a:custGeom>
          <a:solidFill>
            <a:srgbClr val="FFFF00"/>
          </a:solidFill>
          <a:ln w="6350" cap="flat" cmpd="sng">
            <a:solidFill>
              <a:srgbClr val="000000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6" name="AutoShape 7"/>
          <p:cNvSpPr>
            <a:spLocks noChangeArrowheads="1"/>
          </p:cNvSpPr>
          <p:nvPr/>
        </p:nvSpPr>
        <p:spPr bwMode="auto">
          <a:xfrm>
            <a:off x="6632798" y="1864193"/>
            <a:ext cx="171450" cy="171450"/>
          </a:xfrm>
          <a:custGeom>
            <a:avLst/>
            <a:gdLst>
              <a:gd name="T0" fmla="*/ 0 w 173037"/>
              <a:gd name="T1" fmla="*/ 59747 h 174625"/>
              <a:gd name="T2" fmla="*/ 62540 w 173037"/>
              <a:gd name="T3" fmla="*/ 59747 h 174625"/>
              <a:gd name="T4" fmla="*/ 81865 w 173037"/>
              <a:gd name="T5" fmla="*/ 0 h 174625"/>
              <a:gd name="T6" fmla="*/ 101190 w 173037"/>
              <a:gd name="T7" fmla="*/ 59747 h 174625"/>
              <a:gd name="T8" fmla="*/ 163730 w 173037"/>
              <a:gd name="T9" fmla="*/ 59747 h 174625"/>
              <a:gd name="T10" fmla="*/ 113133 w 173037"/>
              <a:gd name="T11" fmla="*/ 96673 h 174625"/>
              <a:gd name="T12" fmla="*/ 132462 w 173037"/>
              <a:gd name="T13" fmla="*/ 156420 h 174625"/>
              <a:gd name="T14" fmla="*/ 81865 w 173037"/>
              <a:gd name="T15" fmla="*/ 119494 h 174625"/>
              <a:gd name="T16" fmla="*/ 31270 w 173037"/>
              <a:gd name="T17" fmla="*/ 156420 h 174625"/>
              <a:gd name="T18" fmla="*/ 50597 w 173037"/>
              <a:gd name="T19" fmla="*/ 96673 h 174625"/>
              <a:gd name="T20" fmla="*/ 0 w 173037"/>
              <a:gd name="T21" fmla="*/ 59747 h 17462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73037" h="174625">
                <a:moveTo>
                  <a:pt x="0" y="66701"/>
                </a:moveTo>
                <a:lnTo>
                  <a:pt x="66095" y="66701"/>
                </a:lnTo>
                <a:lnTo>
                  <a:pt x="86519" y="0"/>
                </a:lnTo>
                <a:lnTo>
                  <a:pt x="106942" y="66701"/>
                </a:lnTo>
                <a:lnTo>
                  <a:pt x="173037" y="66701"/>
                </a:lnTo>
                <a:lnTo>
                  <a:pt x="119565" y="107924"/>
                </a:lnTo>
                <a:lnTo>
                  <a:pt x="139990" y="174625"/>
                </a:lnTo>
                <a:lnTo>
                  <a:pt x="86519" y="133401"/>
                </a:lnTo>
                <a:lnTo>
                  <a:pt x="33047" y="174625"/>
                </a:lnTo>
                <a:lnTo>
                  <a:pt x="53472" y="107924"/>
                </a:lnTo>
                <a:lnTo>
                  <a:pt x="0" y="66701"/>
                </a:lnTo>
                <a:close/>
              </a:path>
            </a:pathLst>
          </a:custGeom>
          <a:solidFill>
            <a:srgbClr val="FFFF00"/>
          </a:solidFill>
          <a:ln w="6350" cap="flat" cmpd="sng">
            <a:solidFill>
              <a:srgbClr val="000000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dirty="0"/>
          </a:p>
        </p:txBody>
      </p:sp>
      <p:sp>
        <p:nvSpPr>
          <p:cNvPr id="67" name="Rectangle 83"/>
          <p:cNvSpPr>
            <a:spLocks noChangeArrowheads="1"/>
          </p:cNvSpPr>
          <p:nvPr/>
        </p:nvSpPr>
        <p:spPr bwMode="auto">
          <a:xfrm>
            <a:off x="1174750" y="3635453"/>
            <a:ext cx="275113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400" dirty="0">
                <a:solidFill>
                  <a:schemeClr val="bg1"/>
                </a:solidFill>
              </a:rPr>
              <a:t>静穏な状態</a:t>
            </a:r>
          </a:p>
        </p:txBody>
      </p:sp>
      <p:sp>
        <p:nvSpPr>
          <p:cNvPr id="68" name="Rectangle 84"/>
          <p:cNvSpPr>
            <a:spLocks noChangeArrowheads="1"/>
          </p:cNvSpPr>
          <p:nvPr/>
        </p:nvSpPr>
        <p:spPr bwMode="auto">
          <a:xfrm>
            <a:off x="161371" y="5962845"/>
            <a:ext cx="16192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800" dirty="0">
                <a:solidFill>
                  <a:schemeClr val="bg1"/>
                </a:solidFill>
              </a:rPr>
              <a:t>市街地</a:t>
            </a:r>
          </a:p>
        </p:txBody>
      </p:sp>
      <p:sp>
        <p:nvSpPr>
          <p:cNvPr id="69" name="Rectangle 84"/>
          <p:cNvSpPr>
            <a:spLocks noChangeArrowheads="1"/>
          </p:cNvSpPr>
          <p:nvPr/>
        </p:nvSpPr>
        <p:spPr bwMode="auto">
          <a:xfrm>
            <a:off x="7267812" y="5962845"/>
            <a:ext cx="16192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800" dirty="0">
                <a:solidFill>
                  <a:schemeClr val="bg1"/>
                </a:solidFill>
              </a:rPr>
              <a:t>市街地</a:t>
            </a:r>
          </a:p>
        </p:txBody>
      </p:sp>
      <p:sp>
        <p:nvSpPr>
          <p:cNvPr id="70" name="Rectangle 114"/>
          <p:cNvSpPr>
            <a:spLocks noChangeArrowheads="1"/>
          </p:cNvSpPr>
          <p:nvPr/>
        </p:nvSpPr>
        <p:spPr bwMode="auto">
          <a:xfrm>
            <a:off x="3972651" y="5962845"/>
            <a:ext cx="10477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800" dirty="0">
                <a:solidFill>
                  <a:schemeClr val="bg1"/>
                </a:solidFill>
              </a:rPr>
              <a:t>緑地</a:t>
            </a:r>
          </a:p>
        </p:txBody>
      </p:sp>
      <p:sp>
        <p:nvSpPr>
          <p:cNvPr id="71" name="Rectangle 127"/>
          <p:cNvSpPr>
            <a:spLocks noChangeArrowheads="1"/>
          </p:cNvSpPr>
          <p:nvPr/>
        </p:nvSpPr>
        <p:spPr bwMode="auto">
          <a:xfrm>
            <a:off x="2456765" y="4936600"/>
            <a:ext cx="10080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800" dirty="0">
                <a:solidFill>
                  <a:schemeClr val="bg1"/>
                </a:solidFill>
              </a:rPr>
              <a:t>冷気</a:t>
            </a:r>
          </a:p>
        </p:txBody>
      </p:sp>
      <p:sp>
        <p:nvSpPr>
          <p:cNvPr id="72" name="Rectangle 127"/>
          <p:cNvSpPr>
            <a:spLocks noChangeArrowheads="1"/>
          </p:cNvSpPr>
          <p:nvPr/>
        </p:nvSpPr>
        <p:spPr bwMode="auto">
          <a:xfrm>
            <a:off x="5796186" y="4936600"/>
            <a:ext cx="10080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800" dirty="0">
                <a:solidFill>
                  <a:schemeClr val="bg1"/>
                </a:solidFill>
              </a:rPr>
              <a:t>冷気</a:t>
            </a:r>
          </a:p>
        </p:txBody>
      </p:sp>
      <p:sp>
        <p:nvSpPr>
          <p:cNvPr id="73" name="Rectangle 126"/>
          <p:cNvSpPr>
            <a:spLocks noChangeArrowheads="1"/>
          </p:cNvSpPr>
          <p:nvPr/>
        </p:nvSpPr>
        <p:spPr bwMode="auto">
          <a:xfrm>
            <a:off x="3491880" y="2456697"/>
            <a:ext cx="20161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800" dirty="0">
                <a:solidFill>
                  <a:schemeClr val="bg1"/>
                </a:solidFill>
              </a:rPr>
              <a:t>放射冷却</a:t>
            </a:r>
          </a:p>
        </p:txBody>
      </p:sp>
      <p:sp>
        <p:nvSpPr>
          <p:cNvPr id="74" name="Rectangle 82"/>
          <p:cNvSpPr>
            <a:spLocks noChangeArrowheads="1"/>
          </p:cNvSpPr>
          <p:nvPr/>
        </p:nvSpPr>
        <p:spPr bwMode="auto">
          <a:xfrm>
            <a:off x="7527925" y="2258870"/>
            <a:ext cx="120015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ja-JP" altLang="en-US" sz="2800" dirty="0">
                <a:solidFill>
                  <a:schemeClr val="bg1"/>
                </a:solidFill>
              </a:rPr>
              <a:t>晴天</a:t>
            </a:r>
          </a:p>
        </p:txBody>
      </p:sp>
      <p:grpSp>
        <p:nvGrpSpPr>
          <p:cNvPr id="75" name="グループ化 74"/>
          <p:cNvGrpSpPr/>
          <p:nvPr/>
        </p:nvGrpSpPr>
        <p:grpSpPr>
          <a:xfrm>
            <a:off x="3401870" y="4733245"/>
            <a:ext cx="2160240" cy="1261040"/>
            <a:chOff x="3401870" y="4598230"/>
            <a:chExt cx="2160240" cy="1261040"/>
          </a:xfrm>
        </p:grpSpPr>
        <p:grpSp>
          <p:nvGrpSpPr>
            <p:cNvPr id="76" name="Group 40"/>
            <p:cNvGrpSpPr>
              <a:grpSpLocks/>
            </p:cNvGrpSpPr>
            <p:nvPr/>
          </p:nvGrpSpPr>
          <p:grpSpPr bwMode="auto">
            <a:xfrm>
              <a:off x="4764735" y="4598230"/>
              <a:ext cx="409575" cy="1261040"/>
              <a:chOff x="3114" y="2840"/>
              <a:chExt cx="175" cy="499"/>
            </a:xfrm>
          </p:grpSpPr>
          <p:sp>
            <p:nvSpPr>
              <p:cNvPr id="103" name="Rectangle 41"/>
              <p:cNvSpPr>
                <a:spLocks noChangeArrowheads="1"/>
              </p:cNvSpPr>
              <p:nvPr/>
            </p:nvSpPr>
            <p:spPr bwMode="auto">
              <a:xfrm>
                <a:off x="3184" y="3163"/>
                <a:ext cx="35" cy="17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  <p:sp>
            <p:nvSpPr>
              <p:cNvPr id="104" name="Oval 42"/>
              <p:cNvSpPr>
                <a:spLocks noChangeArrowheads="1"/>
              </p:cNvSpPr>
              <p:nvPr/>
            </p:nvSpPr>
            <p:spPr bwMode="auto">
              <a:xfrm>
                <a:off x="3114" y="2840"/>
                <a:ext cx="175" cy="382"/>
              </a:xfrm>
              <a:prstGeom prst="ellipse">
                <a:avLst/>
              </a:prstGeom>
              <a:solidFill>
                <a:srgbClr val="9BBB59"/>
              </a:solidFill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</p:grpSp>
        <p:grpSp>
          <p:nvGrpSpPr>
            <p:cNvPr id="77" name="Group 46"/>
            <p:cNvGrpSpPr>
              <a:grpSpLocks/>
            </p:cNvGrpSpPr>
            <p:nvPr/>
          </p:nvGrpSpPr>
          <p:grpSpPr bwMode="auto">
            <a:xfrm>
              <a:off x="4379766" y="4681434"/>
              <a:ext cx="409575" cy="1177836"/>
              <a:chOff x="3114" y="2699"/>
              <a:chExt cx="175" cy="666"/>
            </a:xfrm>
          </p:grpSpPr>
          <p:sp>
            <p:nvSpPr>
              <p:cNvPr id="101" name="Rectangle 47"/>
              <p:cNvSpPr>
                <a:spLocks noChangeArrowheads="1"/>
              </p:cNvSpPr>
              <p:nvPr/>
            </p:nvSpPr>
            <p:spPr bwMode="auto">
              <a:xfrm>
                <a:off x="3184" y="3189"/>
                <a:ext cx="35" cy="176"/>
              </a:xfrm>
              <a:prstGeom prst="rect">
                <a:avLst/>
              </a:prstGeom>
              <a:solidFill>
                <a:srgbClr val="80000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  <p:sp>
            <p:nvSpPr>
              <p:cNvPr id="102" name="Oval 48"/>
              <p:cNvSpPr>
                <a:spLocks noChangeArrowheads="1"/>
              </p:cNvSpPr>
              <p:nvPr/>
            </p:nvSpPr>
            <p:spPr bwMode="auto">
              <a:xfrm>
                <a:off x="3114" y="2699"/>
                <a:ext cx="175" cy="523"/>
              </a:xfrm>
              <a:prstGeom prst="ellipse">
                <a:avLst/>
              </a:prstGeom>
              <a:solidFill>
                <a:srgbClr val="92D050"/>
              </a:solidFill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</p:grpSp>
        <p:grpSp>
          <p:nvGrpSpPr>
            <p:cNvPr id="78" name="グループ化 77"/>
            <p:cNvGrpSpPr/>
            <p:nvPr/>
          </p:nvGrpSpPr>
          <p:grpSpPr>
            <a:xfrm>
              <a:off x="3716893" y="4646856"/>
              <a:ext cx="419100" cy="1212414"/>
              <a:chOff x="4352925" y="4115236"/>
              <a:chExt cx="419100" cy="1212414"/>
            </a:xfrm>
          </p:grpSpPr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4520565" y="4988339"/>
                <a:ext cx="83820" cy="339311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  <p:sp>
            <p:nvSpPr>
              <p:cNvPr id="100" name="Oval 39"/>
              <p:cNvSpPr>
                <a:spLocks noChangeArrowheads="1"/>
              </p:cNvSpPr>
              <p:nvPr/>
            </p:nvSpPr>
            <p:spPr bwMode="auto">
              <a:xfrm>
                <a:off x="4352925" y="4115236"/>
                <a:ext cx="419100" cy="911181"/>
              </a:xfrm>
              <a:prstGeom prst="ellipse">
                <a:avLst/>
              </a:prstGeom>
              <a:solidFill>
                <a:srgbClr val="00B050"/>
              </a:solidFill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</p:grpSp>
        <p:grpSp>
          <p:nvGrpSpPr>
            <p:cNvPr id="79" name="Group 46"/>
            <p:cNvGrpSpPr>
              <a:grpSpLocks/>
            </p:cNvGrpSpPr>
            <p:nvPr/>
          </p:nvGrpSpPr>
          <p:grpSpPr bwMode="auto">
            <a:xfrm>
              <a:off x="4022403" y="4681434"/>
              <a:ext cx="409575" cy="1177836"/>
              <a:chOff x="3114" y="2699"/>
              <a:chExt cx="175" cy="666"/>
            </a:xfrm>
          </p:grpSpPr>
          <p:sp>
            <p:nvSpPr>
              <p:cNvPr id="97" name="Rectangle 47"/>
              <p:cNvSpPr>
                <a:spLocks noChangeArrowheads="1"/>
              </p:cNvSpPr>
              <p:nvPr/>
            </p:nvSpPr>
            <p:spPr bwMode="auto">
              <a:xfrm>
                <a:off x="3184" y="3189"/>
                <a:ext cx="35" cy="17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  <p:sp>
            <p:nvSpPr>
              <p:cNvPr id="98" name="Oval 48"/>
              <p:cNvSpPr>
                <a:spLocks noChangeArrowheads="1"/>
              </p:cNvSpPr>
              <p:nvPr/>
            </p:nvSpPr>
            <p:spPr bwMode="auto">
              <a:xfrm>
                <a:off x="3114" y="2699"/>
                <a:ext cx="175" cy="523"/>
              </a:xfrm>
              <a:prstGeom prst="ellipse">
                <a:avLst/>
              </a:prstGeom>
              <a:solidFill>
                <a:srgbClr val="92D050"/>
              </a:solidFill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</p:grpSp>
        <p:grpSp>
          <p:nvGrpSpPr>
            <p:cNvPr id="80" name="Group 46"/>
            <p:cNvGrpSpPr>
              <a:grpSpLocks/>
            </p:cNvGrpSpPr>
            <p:nvPr/>
          </p:nvGrpSpPr>
          <p:grpSpPr bwMode="auto">
            <a:xfrm>
              <a:off x="3802373" y="5011545"/>
              <a:ext cx="409575" cy="847725"/>
              <a:chOff x="3114" y="2840"/>
              <a:chExt cx="175" cy="499"/>
            </a:xfrm>
          </p:grpSpPr>
          <p:sp>
            <p:nvSpPr>
              <p:cNvPr id="95" name="Rectangle 47"/>
              <p:cNvSpPr>
                <a:spLocks noChangeArrowheads="1"/>
              </p:cNvSpPr>
              <p:nvPr/>
            </p:nvSpPr>
            <p:spPr bwMode="auto">
              <a:xfrm>
                <a:off x="3184" y="3163"/>
                <a:ext cx="35" cy="17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  <p:sp>
            <p:nvSpPr>
              <p:cNvPr id="96" name="Oval 48"/>
              <p:cNvSpPr>
                <a:spLocks noChangeArrowheads="1"/>
              </p:cNvSpPr>
              <p:nvPr/>
            </p:nvSpPr>
            <p:spPr bwMode="auto">
              <a:xfrm>
                <a:off x="3114" y="2840"/>
                <a:ext cx="175" cy="382"/>
              </a:xfrm>
              <a:prstGeom prst="ellipse">
                <a:avLst/>
              </a:prstGeom>
              <a:solidFill>
                <a:srgbClr val="92D050"/>
              </a:solidFill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</p:grpSp>
        <p:grpSp>
          <p:nvGrpSpPr>
            <p:cNvPr id="81" name="Group 46"/>
            <p:cNvGrpSpPr>
              <a:grpSpLocks/>
            </p:cNvGrpSpPr>
            <p:nvPr/>
          </p:nvGrpSpPr>
          <p:grpSpPr bwMode="auto">
            <a:xfrm>
              <a:off x="4625511" y="4834865"/>
              <a:ext cx="409575" cy="1024405"/>
              <a:chOff x="3114" y="2736"/>
              <a:chExt cx="175" cy="603"/>
            </a:xfrm>
          </p:grpSpPr>
          <p:sp>
            <p:nvSpPr>
              <p:cNvPr id="93" name="Rectangle 47"/>
              <p:cNvSpPr>
                <a:spLocks noChangeArrowheads="1"/>
              </p:cNvSpPr>
              <p:nvPr/>
            </p:nvSpPr>
            <p:spPr bwMode="auto">
              <a:xfrm>
                <a:off x="3184" y="3163"/>
                <a:ext cx="35" cy="17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  <p:sp>
            <p:nvSpPr>
              <p:cNvPr id="94" name="Oval 48"/>
              <p:cNvSpPr>
                <a:spLocks noChangeArrowheads="1"/>
              </p:cNvSpPr>
              <p:nvPr/>
            </p:nvSpPr>
            <p:spPr bwMode="auto">
              <a:xfrm>
                <a:off x="3114" y="2736"/>
                <a:ext cx="175" cy="469"/>
              </a:xfrm>
              <a:prstGeom prst="ellipse">
                <a:avLst/>
              </a:prstGeom>
              <a:solidFill>
                <a:srgbClr val="92D050"/>
              </a:solidFill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</p:grpSp>
        <p:grpSp>
          <p:nvGrpSpPr>
            <p:cNvPr id="82" name="Group 40"/>
            <p:cNvGrpSpPr>
              <a:grpSpLocks/>
            </p:cNvGrpSpPr>
            <p:nvPr/>
          </p:nvGrpSpPr>
          <p:grpSpPr bwMode="auto">
            <a:xfrm>
              <a:off x="4427035" y="5024738"/>
              <a:ext cx="315035" cy="834532"/>
              <a:chOff x="3114" y="2840"/>
              <a:chExt cx="175" cy="499"/>
            </a:xfrm>
          </p:grpSpPr>
          <p:sp>
            <p:nvSpPr>
              <p:cNvPr id="90" name="Rectangle 41"/>
              <p:cNvSpPr>
                <a:spLocks noChangeArrowheads="1"/>
              </p:cNvSpPr>
              <p:nvPr/>
            </p:nvSpPr>
            <p:spPr bwMode="auto">
              <a:xfrm>
                <a:off x="3184" y="3163"/>
                <a:ext cx="35" cy="176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  <p:sp>
            <p:nvSpPr>
              <p:cNvPr id="91" name="Oval 42"/>
              <p:cNvSpPr>
                <a:spLocks noChangeArrowheads="1"/>
              </p:cNvSpPr>
              <p:nvPr/>
            </p:nvSpPr>
            <p:spPr bwMode="auto">
              <a:xfrm>
                <a:off x="3114" y="2840"/>
                <a:ext cx="175" cy="382"/>
              </a:xfrm>
              <a:prstGeom prst="ellipse">
                <a:avLst/>
              </a:prstGeom>
              <a:solidFill>
                <a:srgbClr val="9BBB59"/>
              </a:solidFill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</p:grpSp>
        <p:grpSp>
          <p:nvGrpSpPr>
            <p:cNvPr id="83" name="グループ化 82"/>
            <p:cNvGrpSpPr/>
            <p:nvPr/>
          </p:nvGrpSpPr>
          <p:grpSpPr>
            <a:xfrm>
              <a:off x="4130586" y="4821577"/>
              <a:ext cx="419100" cy="1037693"/>
              <a:chOff x="4352925" y="4289957"/>
              <a:chExt cx="419100" cy="1037693"/>
            </a:xfrm>
          </p:grpSpPr>
          <p:sp>
            <p:nvSpPr>
              <p:cNvPr id="88" name="Rectangle 38"/>
              <p:cNvSpPr>
                <a:spLocks noChangeArrowheads="1"/>
              </p:cNvSpPr>
              <p:nvPr/>
            </p:nvSpPr>
            <p:spPr bwMode="auto">
              <a:xfrm>
                <a:off x="4520565" y="4988339"/>
                <a:ext cx="83820" cy="339311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  <p:sp>
            <p:nvSpPr>
              <p:cNvPr id="89" name="Oval 39"/>
              <p:cNvSpPr>
                <a:spLocks noChangeArrowheads="1"/>
              </p:cNvSpPr>
              <p:nvPr/>
            </p:nvSpPr>
            <p:spPr bwMode="auto">
              <a:xfrm>
                <a:off x="4352925" y="4289957"/>
                <a:ext cx="419100" cy="736460"/>
              </a:xfrm>
              <a:prstGeom prst="ellipse">
                <a:avLst/>
              </a:prstGeom>
              <a:solidFill>
                <a:srgbClr val="00B050"/>
              </a:solidFill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</p:grpSp>
        <p:grpSp>
          <p:nvGrpSpPr>
            <p:cNvPr id="84" name="グループ化 83"/>
            <p:cNvGrpSpPr/>
            <p:nvPr/>
          </p:nvGrpSpPr>
          <p:grpSpPr>
            <a:xfrm>
              <a:off x="4789341" y="4954521"/>
              <a:ext cx="412729" cy="904749"/>
              <a:chOff x="5127625" y="4948512"/>
              <a:chExt cx="412729" cy="904749"/>
            </a:xfrm>
          </p:grpSpPr>
          <p:sp>
            <p:nvSpPr>
              <p:cNvPr id="86" name="Rectangle 38"/>
              <p:cNvSpPr>
                <a:spLocks noChangeArrowheads="1"/>
              </p:cNvSpPr>
              <p:nvPr/>
            </p:nvSpPr>
            <p:spPr bwMode="auto">
              <a:xfrm>
                <a:off x="5292080" y="5513950"/>
                <a:ext cx="83820" cy="339311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  <p:sp>
            <p:nvSpPr>
              <p:cNvPr id="87" name="Oval 39"/>
              <p:cNvSpPr>
                <a:spLocks noChangeArrowheads="1"/>
              </p:cNvSpPr>
              <p:nvPr/>
            </p:nvSpPr>
            <p:spPr bwMode="auto">
              <a:xfrm>
                <a:off x="5127625" y="4948512"/>
                <a:ext cx="412729" cy="642651"/>
              </a:xfrm>
              <a:prstGeom prst="ellipse">
                <a:avLst/>
              </a:prstGeom>
              <a:solidFill>
                <a:srgbClr val="00B050"/>
              </a:solidFill>
              <a:ln w="1587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Calibri" pitchFamily="34" charset="0"/>
                    <a:ea typeface="ＭＳ Ｐゴシック" charset="-128"/>
                  </a:defRPr>
                </a:lvl9pPr>
              </a:lstStyle>
              <a:p>
                <a:pPr algn="ctr" eaLnBrk="1" hangingPunct="1"/>
                <a:endParaRPr lang="ja-JP" altLang="en-US" dirty="0"/>
              </a:p>
            </p:txBody>
          </p:sp>
        </p:grpSp>
        <p:cxnSp>
          <p:nvCxnSpPr>
            <p:cNvPr id="85" name="直線コネクタ 84"/>
            <p:cNvCxnSpPr/>
            <p:nvPr/>
          </p:nvCxnSpPr>
          <p:spPr>
            <a:xfrm>
              <a:off x="3401870" y="5859270"/>
              <a:ext cx="216024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タイトル 1"/>
          <p:cNvSpPr>
            <a:spLocks noGrp="1"/>
          </p:cNvSpPr>
          <p:nvPr>
            <p:ph type="ctrTitle"/>
          </p:nvPr>
        </p:nvSpPr>
        <p:spPr>
          <a:xfrm>
            <a:off x="119112" y="5955696"/>
            <a:ext cx="8905776" cy="1305145"/>
          </a:xfrm>
        </p:spPr>
        <p:txBody>
          <a:bodyPr>
            <a:norm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緑地</a:t>
            </a:r>
            <a:r>
              <a:rPr lang="ja-JP" altLang="en-US" sz="32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による冷気形成と流出（にじみ出し現象）</a:t>
            </a:r>
            <a:endParaRPr kumimoji="1" lang="ja-JP" altLang="en-US" sz="3200" dirty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419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695" y="368660"/>
            <a:ext cx="11988000" cy="6507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テキスト ボックス 8"/>
          <p:cNvSpPr txBox="1"/>
          <p:nvPr/>
        </p:nvSpPr>
        <p:spPr>
          <a:xfrm>
            <a:off x="8979" y="1133745"/>
            <a:ext cx="3694922" cy="5078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altLang="ja-JP" sz="3300" b="1" dirty="0" smtClean="0"/>
              <a:t>9</a:t>
            </a:r>
            <a:r>
              <a:rPr kumimoji="1" lang="ja-JP" altLang="en-US" sz="3300" b="1" dirty="0" smtClean="0"/>
              <a:t>月</a:t>
            </a:r>
            <a:r>
              <a:rPr lang="en-US" altLang="ja-JP" sz="3300" b="1" dirty="0"/>
              <a:t>4</a:t>
            </a:r>
            <a:r>
              <a:rPr kumimoji="1" lang="ja-JP" altLang="en-US" sz="3300" b="1" dirty="0" smtClean="0"/>
              <a:t>日　</a:t>
            </a:r>
            <a:r>
              <a:rPr lang="en-US" altLang="ja-JP" sz="3300" b="1" dirty="0"/>
              <a:t>19</a:t>
            </a:r>
            <a:r>
              <a:rPr kumimoji="1" lang="ja-JP" altLang="en-US" sz="3300" b="1" dirty="0" smtClean="0"/>
              <a:t>時～</a:t>
            </a:r>
            <a:r>
              <a:rPr lang="en-US" altLang="ja-JP" sz="3300" b="1" dirty="0" smtClean="0"/>
              <a:t>20</a:t>
            </a:r>
            <a:r>
              <a:rPr kumimoji="1" lang="ja-JP" altLang="en-US" sz="3300" b="1" dirty="0" smtClean="0"/>
              <a:t>時</a:t>
            </a:r>
            <a:endParaRPr kumimoji="1" lang="ja-JP" altLang="en-US" sz="3300" b="1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8274125" y="3068960"/>
            <a:ext cx="888385" cy="3015335"/>
            <a:chOff x="8250866" y="3383995"/>
            <a:chExt cx="888385" cy="3015335"/>
          </a:xfrm>
        </p:grpSpPr>
        <p:sp>
          <p:nvSpPr>
            <p:cNvPr id="13" name="正方形/長方形 12"/>
            <p:cNvSpPr/>
            <p:nvPr/>
          </p:nvSpPr>
          <p:spPr>
            <a:xfrm>
              <a:off x="8307415" y="3474004"/>
              <a:ext cx="762113" cy="28365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2175" y="3815733"/>
              <a:ext cx="335320" cy="2238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8250866" y="3383995"/>
              <a:ext cx="888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b="1" dirty="0"/>
                <a:t>28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8250866" y="5876110"/>
              <a:ext cx="8595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noFill/>
                </a:rPr>
                <a:t>3</a:t>
              </a:r>
              <a:r>
                <a:rPr kumimoji="1" lang="en-US" altLang="ja-JP" sz="2800" b="1" dirty="0" smtClean="0"/>
                <a:t>7</a:t>
              </a:r>
              <a:r>
                <a:rPr kumimoji="1" lang="ja-JP" altLang="en-US" sz="2800" b="1" dirty="0" smtClean="0"/>
                <a:t>ｍ</a:t>
              </a:r>
              <a:endParaRPr kumimoji="1" lang="ja-JP" altLang="en-US" sz="2800" b="1" dirty="0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62855" y="5580375"/>
            <a:ext cx="3249005" cy="1268715"/>
            <a:chOff x="24125" y="5535370"/>
            <a:chExt cx="3249005" cy="1268715"/>
          </a:xfrm>
        </p:grpSpPr>
        <p:sp>
          <p:nvSpPr>
            <p:cNvPr id="24" name="正方形/長方形 23"/>
            <p:cNvSpPr/>
            <p:nvPr/>
          </p:nvSpPr>
          <p:spPr>
            <a:xfrm>
              <a:off x="24125" y="5535370"/>
              <a:ext cx="3204000" cy="1224000"/>
            </a:xfrm>
            <a:prstGeom prst="rect">
              <a:avLst/>
            </a:prstGeom>
            <a:solidFill>
              <a:schemeClr val="bg1"/>
            </a:solidFill>
            <a:ln w="3048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808226" y="5626720"/>
              <a:ext cx="9284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-</a:t>
              </a:r>
              <a:r>
                <a:rPr lang="en-US" altLang="ja-JP" sz="3200" b="1" dirty="0"/>
                <a:t>2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726472" y="6219310"/>
              <a:ext cx="1010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+1</a:t>
              </a:r>
              <a:r>
                <a:rPr lang="ja-JP" altLang="en-US" sz="3200" b="1" dirty="0" smtClean="0"/>
                <a:t>℃</a:t>
              </a:r>
              <a:endParaRPr kumimoji="1" lang="ja-JP" altLang="en-US" sz="3200" b="1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900447" y="562672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0.5m/s</a:t>
              </a:r>
              <a:endParaRPr kumimoji="1" lang="ja-JP" altLang="en-US" sz="3200" b="1" dirty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1900447" y="6219310"/>
              <a:ext cx="13726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b="1" dirty="0" smtClean="0"/>
                <a:t>0.3m/s</a:t>
              </a:r>
              <a:endParaRPr kumimoji="1" lang="ja-JP" altLang="en-US" sz="3200" b="1" dirty="0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71500" y="5589240"/>
              <a:ext cx="684000" cy="684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円/楕円 29"/>
            <p:cNvSpPr/>
            <p:nvPr/>
          </p:nvSpPr>
          <p:spPr>
            <a:xfrm>
              <a:off x="251560" y="635436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右矢印 30"/>
            <p:cNvSpPr>
              <a:spLocks/>
            </p:cNvSpPr>
            <p:nvPr/>
          </p:nvSpPr>
          <p:spPr>
            <a:xfrm rot="16200000" flipV="1">
              <a:off x="1691710" y="6359873"/>
              <a:ext cx="2520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2" name="右矢印 31"/>
            <p:cNvSpPr>
              <a:spLocks/>
            </p:cNvSpPr>
            <p:nvPr/>
          </p:nvSpPr>
          <p:spPr>
            <a:xfrm rot="16200000" flipV="1">
              <a:off x="1607110" y="5729695"/>
              <a:ext cx="421200" cy="288000"/>
            </a:xfrm>
            <a:prstGeom prst="rightArrow">
              <a:avLst/>
            </a:prstGeom>
            <a:solidFill>
              <a:srgbClr val="FF00FF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3" name="テキスト ボックス 32"/>
          <p:cNvSpPr txBox="1"/>
          <p:nvPr/>
        </p:nvSpPr>
        <p:spPr>
          <a:xfrm>
            <a:off x="8197938" y="1548082"/>
            <a:ext cx="928139" cy="369332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400" b="1" dirty="0"/>
              <a:t>基準値</a:t>
            </a:r>
            <a:endParaRPr kumimoji="1" lang="ja-JP" altLang="en-US" sz="2400" b="1" dirty="0"/>
          </a:p>
        </p:txBody>
      </p:sp>
      <p:sp>
        <p:nvSpPr>
          <p:cNvPr id="34" name="フリーフォーム 33"/>
          <p:cNvSpPr/>
          <p:nvPr/>
        </p:nvSpPr>
        <p:spPr>
          <a:xfrm>
            <a:off x="4130040" y="2415540"/>
            <a:ext cx="2156460" cy="2621280"/>
          </a:xfrm>
          <a:custGeom>
            <a:avLst/>
            <a:gdLst>
              <a:gd name="connsiteX0" fmla="*/ 38100 w 2156460"/>
              <a:gd name="connsiteY0" fmla="*/ 1188720 h 2621280"/>
              <a:gd name="connsiteX1" fmla="*/ 198120 w 2156460"/>
              <a:gd name="connsiteY1" fmla="*/ 1158240 h 2621280"/>
              <a:gd name="connsiteX2" fmla="*/ 525780 w 2156460"/>
              <a:gd name="connsiteY2" fmla="*/ 1325880 h 2621280"/>
              <a:gd name="connsiteX3" fmla="*/ 822960 w 2156460"/>
              <a:gd name="connsiteY3" fmla="*/ 1699260 h 2621280"/>
              <a:gd name="connsiteX4" fmla="*/ 853440 w 2156460"/>
              <a:gd name="connsiteY4" fmla="*/ 2057400 h 2621280"/>
              <a:gd name="connsiteX5" fmla="*/ 1043940 w 2156460"/>
              <a:gd name="connsiteY5" fmla="*/ 2286000 h 2621280"/>
              <a:gd name="connsiteX6" fmla="*/ 1181100 w 2156460"/>
              <a:gd name="connsiteY6" fmla="*/ 2621280 h 2621280"/>
              <a:gd name="connsiteX7" fmla="*/ 1280160 w 2156460"/>
              <a:gd name="connsiteY7" fmla="*/ 2575560 h 2621280"/>
              <a:gd name="connsiteX8" fmla="*/ 1013460 w 2156460"/>
              <a:gd name="connsiteY8" fmla="*/ 2087880 h 2621280"/>
              <a:gd name="connsiteX9" fmla="*/ 899160 w 2156460"/>
              <a:gd name="connsiteY9" fmla="*/ 1859280 h 2621280"/>
              <a:gd name="connsiteX10" fmla="*/ 975360 w 2156460"/>
              <a:gd name="connsiteY10" fmla="*/ 1684020 h 2621280"/>
              <a:gd name="connsiteX11" fmla="*/ 815340 w 2156460"/>
              <a:gd name="connsiteY11" fmla="*/ 937260 h 2621280"/>
              <a:gd name="connsiteX12" fmla="*/ 1569720 w 2156460"/>
              <a:gd name="connsiteY12" fmla="*/ 495300 h 2621280"/>
              <a:gd name="connsiteX13" fmla="*/ 1821180 w 2156460"/>
              <a:gd name="connsiteY13" fmla="*/ 365760 h 2621280"/>
              <a:gd name="connsiteX14" fmla="*/ 2156460 w 2156460"/>
              <a:gd name="connsiteY14" fmla="*/ 289560 h 2621280"/>
              <a:gd name="connsiteX15" fmla="*/ 1996440 w 2156460"/>
              <a:gd name="connsiteY15" fmla="*/ 0 h 2621280"/>
              <a:gd name="connsiteX16" fmla="*/ 1668780 w 2156460"/>
              <a:gd name="connsiteY16" fmla="*/ 152400 h 2621280"/>
              <a:gd name="connsiteX17" fmla="*/ 1287780 w 2156460"/>
              <a:gd name="connsiteY17" fmla="*/ 457200 h 2621280"/>
              <a:gd name="connsiteX18" fmla="*/ 845820 w 2156460"/>
              <a:gd name="connsiteY18" fmla="*/ 533400 h 2621280"/>
              <a:gd name="connsiteX19" fmla="*/ 472440 w 2156460"/>
              <a:gd name="connsiteY19" fmla="*/ 708660 h 2621280"/>
              <a:gd name="connsiteX20" fmla="*/ 0 w 2156460"/>
              <a:gd name="connsiteY20" fmla="*/ 731520 h 2621280"/>
              <a:gd name="connsiteX21" fmla="*/ 38100 w 2156460"/>
              <a:gd name="connsiteY21" fmla="*/ 1188720 h 262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56460" h="2621280">
                <a:moveTo>
                  <a:pt x="38100" y="1188720"/>
                </a:moveTo>
                <a:lnTo>
                  <a:pt x="198120" y="1158240"/>
                </a:lnTo>
                <a:lnTo>
                  <a:pt x="525780" y="1325880"/>
                </a:lnTo>
                <a:lnTo>
                  <a:pt x="822960" y="1699260"/>
                </a:lnTo>
                <a:lnTo>
                  <a:pt x="853440" y="2057400"/>
                </a:lnTo>
                <a:lnTo>
                  <a:pt x="1043940" y="2286000"/>
                </a:lnTo>
                <a:lnTo>
                  <a:pt x="1181100" y="2621280"/>
                </a:lnTo>
                <a:lnTo>
                  <a:pt x="1280160" y="2575560"/>
                </a:lnTo>
                <a:lnTo>
                  <a:pt x="1013460" y="2087880"/>
                </a:lnTo>
                <a:lnTo>
                  <a:pt x="899160" y="1859280"/>
                </a:lnTo>
                <a:lnTo>
                  <a:pt x="975360" y="1684020"/>
                </a:lnTo>
                <a:lnTo>
                  <a:pt x="815340" y="937260"/>
                </a:lnTo>
                <a:lnTo>
                  <a:pt x="1569720" y="495300"/>
                </a:lnTo>
                <a:lnTo>
                  <a:pt x="1821180" y="365760"/>
                </a:lnTo>
                <a:lnTo>
                  <a:pt x="2156460" y="289560"/>
                </a:lnTo>
                <a:lnTo>
                  <a:pt x="1996440" y="0"/>
                </a:lnTo>
                <a:lnTo>
                  <a:pt x="1668780" y="152400"/>
                </a:lnTo>
                <a:lnTo>
                  <a:pt x="1287780" y="457200"/>
                </a:lnTo>
                <a:lnTo>
                  <a:pt x="845820" y="533400"/>
                </a:lnTo>
                <a:lnTo>
                  <a:pt x="472440" y="708660"/>
                </a:lnTo>
                <a:lnTo>
                  <a:pt x="0" y="731520"/>
                </a:lnTo>
                <a:lnTo>
                  <a:pt x="38100" y="118872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683271" y="4194085"/>
            <a:ext cx="823944" cy="49244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200" b="1" dirty="0" smtClean="0"/>
              <a:t>谷筋</a:t>
            </a:r>
            <a:endParaRPr kumimoji="1" lang="ja-JP" altLang="en-US" sz="3200" b="1" dirty="0"/>
          </a:p>
        </p:txBody>
      </p:sp>
      <p:sp>
        <p:nvSpPr>
          <p:cNvPr id="36" name="下矢印 35"/>
          <p:cNvSpPr/>
          <p:nvPr/>
        </p:nvSpPr>
        <p:spPr>
          <a:xfrm rot="28620000">
            <a:off x="5257021" y="3947668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404" y="2480280"/>
            <a:ext cx="641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9" name="グループ化 38"/>
          <p:cNvGrpSpPr/>
          <p:nvPr/>
        </p:nvGrpSpPr>
        <p:grpSpPr>
          <a:xfrm>
            <a:off x="3311860" y="6168945"/>
            <a:ext cx="2269120" cy="590425"/>
            <a:chOff x="3437440" y="3133787"/>
            <a:chExt cx="2269120" cy="590425"/>
          </a:xfrm>
        </p:grpSpPr>
        <p:sp>
          <p:nvSpPr>
            <p:cNvPr id="40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</a:t>
              </a:r>
              <a:r>
                <a:rPr lang="en-US" altLang="ja-JP" sz="2800" b="1" dirty="0"/>
                <a:t>2</a:t>
              </a:r>
              <a:r>
                <a:rPr kumimoji="1" lang="en-US" altLang="ja-JP" sz="2800" b="1" dirty="0" smtClean="0"/>
                <a:t>00m</a:t>
              </a:r>
              <a:endParaRPr kumimoji="1" lang="ja-JP" altLang="en-US" sz="2800" b="1" dirty="0"/>
            </a:p>
          </p:txBody>
        </p:sp>
        <p:cxnSp>
          <p:nvCxnSpPr>
            <p:cNvPr id="41" name="直線コネクタ 40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正方形/長方形 42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  <p:sp>
        <p:nvSpPr>
          <p:cNvPr id="44" name="テキスト ボックス 43"/>
          <p:cNvSpPr txBox="1"/>
          <p:nvPr/>
        </p:nvSpPr>
        <p:spPr>
          <a:xfrm>
            <a:off x="5600236" y="6192375"/>
            <a:ext cx="346409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FF00"/>
                </a:solidFill>
              </a:rPr>
              <a:t>にじみ出し典型時</a:t>
            </a:r>
            <a:endParaRPr kumimoji="1" lang="ja-JP" altLang="en-US" sz="3200" b="1" dirty="0">
              <a:solidFill>
                <a:srgbClr val="FFFF00"/>
              </a:solidFill>
            </a:endParaRPr>
          </a:p>
        </p:txBody>
      </p:sp>
      <p:sp>
        <p:nvSpPr>
          <p:cNvPr id="46" name="タイトル 1"/>
          <p:cNvSpPr txBox="1">
            <a:spLocks/>
          </p:cNvSpPr>
          <p:nvPr/>
        </p:nvSpPr>
        <p:spPr>
          <a:xfrm>
            <a:off x="-47370" y="8620"/>
            <a:ext cx="6689600" cy="960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緑地から市街地への冷気流出</a:t>
            </a:r>
            <a:endParaRPr lang="en-US" altLang="ja-JP" sz="40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986935" y="1739354"/>
            <a:ext cx="4029949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600" b="1" dirty="0" smtClean="0">
                <a:solidFill>
                  <a:srgbClr val="FF0000"/>
                </a:solidFill>
              </a:rPr>
              <a:t>谷筋に冷気が溜まる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89724" y="2415540"/>
            <a:ext cx="3284109" cy="49244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FF0000"/>
                </a:solidFill>
              </a:rPr>
              <a:t>市街地に冷気流出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50" name="下矢印 49"/>
          <p:cNvSpPr/>
          <p:nvPr/>
        </p:nvSpPr>
        <p:spPr>
          <a:xfrm rot="18240000" flipH="1">
            <a:off x="3901994" y="2765250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1" name="下矢印 50"/>
          <p:cNvSpPr/>
          <p:nvPr/>
        </p:nvSpPr>
        <p:spPr>
          <a:xfrm rot="28620000">
            <a:off x="5605985" y="4901309"/>
            <a:ext cx="152970" cy="697325"/>
          </a:xfrm>
          <a:prstGeom prst="downArrow">
            <a:avLst>
              <a:gd name="adj1" fmla="val 50000"/>
              <a:gd name="adj2" fmla="val 1219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099581" y="4829380"/>
            <a:ext cx="1647887" cy="984885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200" b="1" dirty="0" smtClean="0">
                <a:solidFill>
                  <a:srgbClr val="FF0000"/>
                </a:solidFill>
              </a:rPr>
              <a:t>市街地に</a:t>
            </a:r>
            <a:endParaRPr kumimoji="1" lang="en-US" altLang="ja-JP" sz="3200" b="1" dirty="0" smtClean="0">
              <a:solidFill>
                <a:srgbClr val="FF0000"/>
              </a:solidFill>
            </a:endParaRPr>
          </a:p>
          <a:p>
            <a:r>
              <a:rPr kumimoji="1" lang="ja-JP" altLang="en-US" sz="3200" b="1" dirty="0" smtClean="0">
                <a:solidFill>
                  <a:srgbClr val="FF0000"/>
                </a:solidFill>
              </a:rPr>
              <a:t>冷気流出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60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 txBox="1">
            <a:spLocks/>
          </p:cNvSpPr>
          <p:nvPr/>
        </p:nvSpPr>
        <p:spPr>
          <a:xfrm>
            <a:off x="161509" y="158775"/>
            <a:ext cx="1800201" cy="106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結論</a:t>
            </a:r>
            <a:endParaRPr lang="en-US" altLang="ja-JP" sz="4000" dirty="0" smtClean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4003" y="1215554"/>
            <a:ext cx="8955995" cy="175432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600" dirty="0" smtClean="0">
                <a:solidFill>
                  <a:srgbClr val="FFFF00"/>
                </a:solidFill>
                <a:latin typeface="ＭＳ ゴシック" pitchFamily="49" charset="-128"/>
                <a:ea typeface="ＭＳ ゴシック" pitchFamily="49" charset="-128"/>
              </a:rPr>
              <a:t>谷筋</a:t>
            </a:r>
            <a:r>
              <a:rPr lang="ja-JP" altLang="en-US" sz="36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は斜面に沿って冷気が溜まりやすく他のエリアよりも冷えていた。また、冷気が</a:t>
            </a:r>
            <a:r>
              <a:rPr lang="ja-JP" altLang="en-US" sz="3600" dirty="0" smtClean="0">
                <a:solidFill>
                  <a:srgbClr val="FFFF00"/>
                </a:solidFill>
                <a:latin typeface="ＭＳ ゴシック" pitchFamily="49" charset="-128"/>
                <a:ea typeface="ＭＳ ゴシック" pitchFamily="49" charset="-128"/>
              </a:rPr>
              <a:t>持続的</a:t>
            </a:r>
            <a:r>
              <a:rPr lang="ja-JP" altLang="en-US" sz="36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に流出する</a:t>
            </a:r>
            <a:r>
              <a:rPr lang="ja-JP" altLang="en-US" sz="3600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こと</a:t>
            </a:r>
            <a:r>
              <a:rPr lang="ja-JP" altLang="en-US" sz="36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が確認された。</a:t>
            </a:r>
            <a:endParaRPr lang="en-US" altLang="ja-JP" sz="3600" dirty="0" smtClean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4003" y="3488811"/>
            <a:ext cx="8955995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6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放射冷却が強まると斜面地の</a:t>
            </a:r>
            <a:r>
              <a:rPr lang="ja-JP" altLang="en-US" sz="3600" dirty="0" smtClean="0">
                <a:solidFill>
                  <a:srgbClr val="FFFF00"/>
                </a:solidFill>
                <a:latin typeface="ＭＳ ゴシック" pitchFamily="49" charset="-128"/>
                <a:ea typeface="ＭＳ ゴシック" pitchFamily="49" charset="-128"/>
              </a:rPr>
              <a:t>芝地</a:t>
            </a:r>
            <a:r>
              <a:rPr lang="ja-JP" altLang="en-US" sz="36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が</a:t>
            </a:r>
            <a:r>
              <a:rPr lang="ja-JP" altLang="en-US" sz="36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冷えるのが顕著に現れた。</a:t>
            </a:r>
            <a:endParaRPr lang="en-US" altLang="ja-JP" sz="3600" dirty="0" smtClean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4003" y="5212939"/>
            <a:ext cx="8955995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6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小規模な</a:t>
            </a:r>
            <a:r>
              <a:rPr lang="ja-JP" altLang="en-US" sz="3600" dirty="0" smtClean="0">
                <a:solidFill>
                  <a:srgbClr val="FFFF00"/>
                </a:solidFill>
                <a:latin typeface="ＭＳ ゴシック" pitchFamily="49" charset="-128"/>
                <a:ea typeface="ＭＳ ゴシック" pitchFamily="49" charset="-128"/>
              </a:rPr>
              <a:t>斜面緑地</a:t>
            </a:r>
            <a:r>
              <a:rPr lang="ja-JP" altLang="en-US" sz="3600" spc="-15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でも</a:t>
            </a:r>
            <a:r>
              <a:rPr lang="ja-JP" altLang="en-US" sz="36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冷える傾向があった。</a:t>
            </a:r>
            <a:endParaRPr lang="en-US" altLang="ja-JP" sz="3600" dirty="0" smtClean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882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566555" y="5187097"/>
            <a:ext cx="4674422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 smtClean="0">
                <a:solidFill>
                  <a:srgbClr val="FFFF00"/>
                </a:solidFill>
                <a:latin typeface="ＭＳ ゴシック" pitchFamily="49" charset="-128"/>
                <a:ea typeface="ＭＳ ゴシック" pitchFamily="49" charset="-128"/>
              </a:rPr>
              <a:t>地形タイプ</a:t>
            </a:r>
            <a:endParaRPr lang="en-US" altLang="ja-JP" sz="3200" dirty="0" smtClean="0">
              <a:solidFill>
                <a:srgbClr val="FFFF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just"/>
            <a:r>
              <a:rPr lang="ja-JP" altLang="en-US" sz="32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平地型、斜面型、谷筋型</a:t>
            </a:r>
            <a:endParaRPr lang="en-US" altLang="ja-JP" sz="3200" dirty="0" smtClean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grpSp>
        <p:nvGrpSpPr>
          <p:cNvPr id="8" name="グループ化 7"/>
          <p:cNvGrpSpPr/>
          <p:nvPr/>
        </p:nvGrpSpPr>
        <p:grpSpPr>
          <a:xfrm>
            <a:off x="39768" y="4213831"/>
            <a:ext cx="9104567" cy="607422"/>
            <a:chOff x="39768" y="4149080"/>
            <a:chExt cx="9104567" cy="607422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39768" y="4171727"/>
              <a:ext cx="9064464" cy="5847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none" lIns="0" rIns="0" rtlCol="0">
              <a:noAutofit/>
            </a:bodyPr>
            <a:lstStyle/>
            <a:p>
              <a:pPr algn="just"/>
              <a:endParaRPr kumimoji="1" lang="en-US" altLang="ja-JP" sz="32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16222" y="4149080"/>
              <a:ext cx="9028113" cy="58477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lIns="0" rIns="0" rtlCol="0">
              <a:spAutoFit/>
            </a:bodyPr>
            <a:lstStyle/>
            <a:p>
              <a:pPr algn="just"/>
              <a:r>
                <a:rPr lang="ja-JP" altLang="en-US" sz="3200" dirty="0" smtClean="0">
                  <a:solidFill>
                    <a:srgbClr val="FFFF00"/>
                  </a:solidFill>
                  <a:latin typeface="ＭＳ ゴシック" pitchFamily="49" charset="-128"/>
                  <a:ea typeface="ＭＳ ゴシック" pitchFamily="49" charset="-128"/>
                </a:rPr>
                <a:t>地形・植生タイプ</a:t>
              </a:r>
              <a:r>
                <a:rPr lang="ja-JP" altLang="en-US" sz="3200" dirty="0" smtClean="0">
                  <a:solidFill>
                    <a:schemeClr val="bg1"/>
                  </a:solidFill>
                  <a:latin typeface="ＭＳ ゴシック" pitchFamily="49" charset="-128"/>
                  <a:ea typeface="ＭＳ ゴシック" pitchFamily="49" charset="-128"/>
                </a:rPr>
                <a:t>による冷え方の差異を把握する</a:t>
              </a:r>
              <a:endParaRPr kumimoji="1" lang="en-US" altLang="ja-JP" sz="32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988529" y="953725"/>
            <a:ext cx="7207045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32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公園の</a:t>
            </a:r>
            <a:r>
              <a:rPr lang="ja-JP" altLang="en-US" sz="3200" dirty="0" smtClean="0">
                <a:solidFill>
                  <a:srgbClr val="00FE00"/>
                </a:solidFill>
                <a:latin typeface="ＭＳ ゴシック" pitchFamily="49" charset="-128"/>
                <a:ea typeface="ＭＳ ゴシック" pitchFamily="49" charset="-128"/>
              </a:rPr>
              <a:t>緑地</a:t>
            </a:r>
            <a:r>
              <a:rPr kumimoji="1" lang="ja-JP" altLang="en-US" sz="32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は</a:t>
            </a:r>
            <a:r>
              <a:rPr kumimoji="1" lang="ja-JP" altLang="en-US" sz="3200" dirty="0" smtClean="0">
                <a:solidFill>
                  <a:srgbClr val="FFFF00"/>
                </a:solidFill>
                <a:latin typeface="ＭＳ ゴシック" pitchFamily="49" charset="-128"/>
                <a:ea typeface="ＭＳ ゴシック" pitchFamily="49" charset="-128"/>
              </a:rPr>
              <a:t>夜間冷気の形成・流出</a:t>
            </a:r>
            <a:r>
              <a:rPr kumimoji="1" lang="ja-JP" altLang="en-US" sz="32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の</a:t>
            </a:r>
            <a:r>
              <a:rPr lang="ja-JP" altLang="en-US" sz="3200" dirty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重要</a:t>
            </a:r>
            <a:r>
              <a:rPr lang="ja-JP" altLang="en-US" sz="32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な要素である</a:t>
            </a:r>
            <a:endParaRPr lang="en-US" altLang="ja-JP" sz="3200" dirty="0" smtClean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-558570" y="-381285"/>
            <a:ext cx="405045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研究目的</a:t>
            </a:r>
            <a:endParaRPr lang="ja-JP" altLang="en-US" sz="4000" dirty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610395" y="5187097"/>
            <a:ext cx="2694202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 smtClean="0">
                <a:solidFill>
                  <a:srgbClr val="FFFF00"/>
                </a:solidFill>
                <a:latin typeface="ＭＳ ゴシック" pitchFamily="49" charset="-128"/>
                <a:ea typeface="ＭＳ ゴシック" pitchFamily="49" charset="-128"/>
              </a:rPr>
              <a:t>植生タイプ</a:t>
            </a:r>
            <a:endParaRPr lang="en-US" altLang="ja-JP" sz="3200" dirty="0" smtClean="0">
              <a:solidFill>
                <a:srgbClr val="FFFF00"/>
              </a:solidFill>
              <a:latin typeface="ＭＳ ゴシック" pitchFamily="49" charset="-128"/>
              <a:ea typeface="ＭＳ ゴシック" pitchFamily="49" charset="-128"/>
            </a:endParaRPr>
          </a:p>
          <a:p>
            <a:pPr algn="just"/>
            <a:r>
              <a:rPr lang="ja-JP" altLang="en-US" sz="32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樹林地、芝地</a:t>
            </a:r>
            <a:endParaRPr lang="en-US" altLang="ja-JP" sz="3200" dirty="0" smtClean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68400" y="2573905"/>
            <a:ext cx="7207200" cy="107721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ja-JP" altLang="en-US" sz="3200" dirty="0" smtClean="0">
                <a:solidFill>
                  <a:srgbClr val="FFFF00"/>
                </a:solidFill>
                <a:latin typeface="ＭＳ ゴシック" pitchFamily="49" charset="-128"/>
                <a:ea typeface="ＭＳ ゴシック" pitchFamily="49" charset="-128"/>
              </a:rPr>
              <a:t>夜間冷気のにじみ出し現象</a:t>
            </a:r>
            <a:r>
              <a:rPr lang="ja-JP" altLang="en-US" sz="32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を活用した</a:t>
            </a:r>
            <a:r>
              <a:rPr lang="ja-JP" altLang="en-US" sz="3200" dirty="0" smtClean="0">
                <a:solidFill>
                  <a:srgbClr val="FFFF00"/>
                </a:solidFill>
                <a:latin typeface="ＭＳ ゴシック" pitchFamily="49" charset="-128"/>
                <a:ea typeface="ＭＳ ゴシック" pitchFamily="49" charset="-128"/>
              </a:rPr>
              <a:t>公園整備指針</a:t>
            </a:r>
            <a:r>
              <a:rPr lang="ja-JP" altLang="en-US" sz="3200" dirty="0" smtClean="0">
                <a:solidFill>
                  <a:schemeClr val="bg1"/>
                </a:solidFill>
                <a:latin typeface="ＭＳ ゴシック" pitchFamily="49" charset="-128"/>
                <a:ea typeface="ＭＳ ゴシック" pitchFamily="49" charset="-128"/>
              </a:rPr>
              <a:t>が求められる</a:t>
            </a:r>
            <a:endParaRPr lang="en-US" altLang="ja-JP" sz="3200" dirty="0" smtClean="0">
              <a:solidFill>
                <a:schemeClr val="bg1"/>
              </a:solidFill>
              <a:latin typeface="ＭＳ ゴシック" pitchFamily="49" charset="-128"/>
              <a:ea typeface="ＭＳ ゴシック" pitchFamily="49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151" y="3696126"/>
            <a:ext cx="685800" cy="4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151" y="2077278"/>
            <a:ext cx="685800" cy="4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69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121950" y="-381285"/>
            <a:ext cx="4050450" cy="1470025"/>
          </a:xfrm>
        </p:spPr>
        <p:txBody>
          <a:bodyPr>
            <a:normAutofit/>
          </a:bodyPr>
          <a:lstStyle/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対象エリア</a:t>
            </a:r>
            <a:endParaRPr kumimoji="1" lang="ja-JP" altLang="en-US" sz="4000" dirty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cxnSp>
        <p:nvCxnSpPr>
          <p:cNvPr id="12" name="カギ線コネクタ 11"/>
          <p:cNvCxnSpPr/>
          <p:nvPr/>
        </p:nvCxnSpPr>
        <p:spPr>
          <a:xfrm rot="10800000" flipV="1">
            <a:off x="3761910" y="3807246"/>
            <a:ext cx="1097093" cy="2"/>
          </a:xfrm>
          <a:prstGeom prst="bentConnector3">
            <a:avLst>
              <a:gd name="adj1" fmla="val 50000"/>
            </a:avLst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カギ線コネクタ 12"/>
          <p:cNvCxnSpPr/>
          <p:nvPr/>
        </p:nvCxnSpPr>
        <p:spPr>
          <a:xfrm rot="10800000">
            <a:off x="1762659" y="4014269"/>
            <a:ext cx="3096344" cy="648072"/>
          </a:xfrm>
          <a:prstGeom prst="bentConnector3">
            <a:avLst>
              <a:gd name="adj1" fmla="val 100029"/>
            </a:avLst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0" t="39439" r="45946" b="21132"/>
          <a:stretch/>
        </p:blipFill>
        <p:spPr bwMode="auto">
          <a:xfrm>
            <a:off x="-18510" y="0"/>
            <a:ext cx="487751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4797025" y="822474"/>
            <a:ext cx="4487126" cy="7602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新宿区</a:t>
            </a:r>
            <a:endParaRPr lang="en-US" altLang="ja-JP" sz="32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①</a:t>
            </a:r>
            <a:r>
              <a:rPr lang="ja-JP" altLang="en-US" sz="32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おとめ山公園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（</a:t>
            </a:r>
            <a:r>
              <a:rPr lang="en-US" altLang="ja-JP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2.8ha)</a:t>
            </a:r>
          </a:p>
          <a:p>
            <a:r>
              <a:rPr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（以下おとめ）</a:t>
            </a:r>
            <a:endParaRPr lang="en-US" altLang="ja-JP" sz="32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lang="ja-JP" altLang="en-US" sz="24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観測期間</a:t>
            </a:r>
            <a:r>
              <a:rPr lang="ja-JP" altLang="en-US" sz="24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en-US" altLang="ja-JP" sz="2400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7</a:t>
            </a:r>
            <a:r>
              <a:rPr lang="ja-JP" altLang="en-US" sz="2400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月</a:t>
            </a:r>
            <a:r>
              <a:rPr lang="en-US" altLang="ja-JP" sz="2400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29</a:t>
            </a:r>
            <a:r>
              <a:rPr lang="ja-JP" altLang="en-US" sz="2400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日～</a:t>
            </a:r>
            <a:r>
              <a:rPr lang="en-US" altLang="ja-JP" sz="2400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9</a:t>
            </a:r>
            <a:r>
              <a:rPr lang="ja-JP" altLang="en-US" sz="2400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月</a:t>
            </a:r>
            <a:r>
              <a:rPr lang="en-US" altLang="ja-JP" sz="2400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29</a:t>
            </a:r>
            <a:r>
              <a:rPr lang="ja-JP" altLang="en-US" sz="24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日</a:t>
            </a:r>
            <a:endParaRPr lang="en-US" altLang="ja-JP" sz="24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endParaRPr lang="en-US" altLang="ja-JP" sz="24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r>
              <a:rPr kumimoji="1"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①</a:t>
            </a:r>
            <a:r>
              <a:rPr kumimoji="1" lang="ja-JP" altLang="en-US" sz="32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野鳥の森公園</a:t>
            </a:r>
            <a:r>
              <a:rPr kumimoji="1" lang="en-US" altLang="ja-JP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(0.8ha)</a:t>
            </a:r>
          </a:p>
          <a:p>
            <a:r>
              <a:rPr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（以下野鳥）</a:t>
            </a:r>
            <a:endParaRPr kumimoji="1" lang="en-US" altLang="ja-JP" sz="32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/>
            <a:r>
              <a:rPr lang="ja-JP" altLang="en-US" sz="2400" dirty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観測期間</a:t>
            </a:r>
            <a:r>
              <a:rPr lang="ja-JP" altLang="en-US" sz="2400" dirty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en-US" altLang="ja-JP" sz="2400" dirty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 8</a:t>
            </a:r>
            <a:r>
              <a:rPr lang="ja-JP" altLang="en-US" sz="2400" dirty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月</a:t>
            </a:r>
            <a:r>
              <a:rPr lang="en-US" altLang="ja-JP" sz="2400" dirty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2</a:t>
            </a:r>
            <a:r>
              <a:rPr lang="ja-JP" altLang="en-US" sz="2400" dirty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日～</a:t>
            </a:r>
            <a:r>
              <a:rPr lang="en-US" altLang="ja-JP" sz="2400" dirty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9</a:t>
            </a:r>
            <a:r>
              <a:rPr lang="ja-JP" altLang="en-US" sz="2400" dirty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月</a:t>
            </a:r>
            <a:r>
              <a:rPr lang="en-US" altLang="ja-JP" sz="2400" dirty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29</a:t>
            </a:r>
            <a:r>
              <a:rPr lang="ja-JP" altLang="en-US" sz="2400" dirty="0" smtClean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日</a:t>
            </a:r>
            <a:endParaRPr lang="en-US" altLang="ja-JP" sz="2400" dirty="0">
              <a:solidFill>
                <a:prstClr val="white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/>
            <a:endParaRPr lang="en-US" altLang="ja-JP" sz="2400" dirty="0" smtClean="0">
              <a:solidFill>
                <a:prstClr val="white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/>
            <a:r>
              <a:rPr kumimoji="1"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目黒区・品川区</a:t>
            </a:r>
            <a:endParaRPr kumimoji="1" lang="en-US" altLang="ja-JP" sz="32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/>
            <a:r>
              <a:rPr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②</a:t>
            </a:r>
            <a:r>
              <a:rPr lang="ja-JP" altLang="en-US" sz="32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林</a:t>
            </a:r>
            <a:r>
              <a:rPr lang="ja-JP" altLang="en-US" sz="3200" dirty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試</a:t>
            </a:r>
            <a:r>
              <a:rPr lang="ja-JP" altLang="en-US" sz="32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の森公園</a:t>
            </a:r>
            <a:r>
              <a:rPr lang="en-US" altLang="ja-JP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(12.1ha</a:t>
            </a:r>
            <a:r>
              <a:rPr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）</a:t>
            </a:r>
            <a:endParaRPr lang="en-US" altLang="ja-JP" sz="32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/>
            <a:r>
              <a:rPr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（以下林試）</a:t>
            </a:r>
            <a:endParaRPr lang="en-US" altLang="ja-JP" sz="32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/>
            <a:r>
              <a:rPr lang="ja-JP" altLang="en-US" sz="2400" dirty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観測期間</a:t>
            </a:r>
            <a:r>
              <a:rPr lang="ja-JP" altLang="en-US" sz="2400" dirty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　</a:t>
            </a:r>
            <a:r>
              <a:rPr lang="en-US" altLang="ja-JP" sz="2400" dirty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 </a:t>
            </a:r>
            <a:r>
              <a:rPr lang="en-US" altLang="ja-JP" sz="2400" dirty="0" smtClean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7</a:t>
            </a:r>
            <a:r>
              <a:rPr lang="ja-JP" altLang="en-US" sz="2400" dirty="0" smtClean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月</a:t>
            </a:r>
            <a:r>
              <a:rPr lang="en-US" altLang="ja-JP" sz="2400" dirty="0" smtClean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19</a:t>
            </a:r>
            <a:r>
              <a:rPr lang="ja-JP" altLang="en-US" sz="2400" dirty="0" smtClean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日</a:t>
            </a:r>
            <a:r>
              <a:rPr lang="ja-JP" altLang="en-US" sz="2400" dirty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～</a:t>
            </a:r>
            <a:r>
              <a:rPr lang="en-US" altLang="ja-JP" sz="2400" dirty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9</a:t>
            </a:r>
            <a:r>
              <a:rPr lang="ja-JP" altLang="en-US" sz="2400" dirty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月</a:t>
            </a:r>
            <a:r>
              <a:rPr lang="en-US" altLang="ja-JP" sz="2400" dirty="0" smtClean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28</a:t>
            </a:r>
            <a:r>
              <a:rPr lang="ja-JP" altLang="en-US" sz="2400" dirty="0" smtClean="0">
                <a:solidFill>
                  <a:prstClr val="white"/>
                </a:solidFill>
                <a:latin typeface="ＭＳ Ｐゴシック" pitchFamily="50" charset="-128"/>
                <a:ea typeface="ＭＳ Ｐゴシック" pitchFamily="50" charset="-128"/>
              </a:rPr>
              <a:t>日</a:t>
            </a:r>
            <a:endParaRPr lang="en-US" altLang="ja-JP" sz="2400" dirty="0">
              <a:solidFill>
                <a:prstClr val="white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/>
            <a:endParaRPr lang="en-US" altLang="ja-JP" sz="2400" dirty="0" smtClean="0">
              <a:solidFill>
                <a:prstClr val="white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/>
            <a:endParaRPr lang="en-US" altLang="ja-JP" sz="2400" dirty="0">
              <a:solidFill>
                <a:prstClr val="white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/>
            <a:endParaRPr lang="en-US" altLang="ja-JP" sz="3200" dirty="0" smtClean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/>
            <a:endParaRPr kumimoji="1" lang="ja-JP" altLang="en-US" sz="3200" dirty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1331641" y="1583795"/>
            <a:ext cx="3527362" cy="76508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/>
          <p:cNvCxnSpPr/>
          <p:nvPr/>
        </p:nvCxnSpPr>
        <p:spPr>
          <a:xfrm flipH="1" flipV="1">
            <a:off x="1331640" y="2528900"/>
            <a:ext cx="3527363" cy="8100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H="1" flipV="1">
            <a:off x="1417717" y="5383453"/>
            <a:ext cx="3441286" cy="160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921271" y="2216477"/>
            <a:ext cx="410369" cy="492443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①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986076" y="5137232"/>
            <a:ext cx="410369" cy="492443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</a:rPr>
              <a:t>②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19310"/>
            <a:ext cx="641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グループ化 22"/>
          <p:cNvGrpSpPr/>
          <p:nvPr/>
        </p:nvGrpSpPr>
        <p:grpSpPr>
          <a:xfrm>
            <a:off x="-18510" y="6267574"/>
            <a:ext cx="2269120" cy="590425"/>
            <a:chOff x="3437440" y="3133787"/>
            <a:chExt cx="2269120" cy="590425"/>
          </a:xfrm>
        </p:grpSpPr>
        <p:sp>
          <p:nvSpPr>
            <p:cNvPr id="24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</a:t>
              </a:r>
              <a:r>
                <a:rPr lang="en-US" altLang="ja-JP" sz="2800" b="1" dirty="0" smtClean="0"/>
                <a:t>4k</a:t>
              </a:r>
              <a:r>
                <a:rPr kumimoji="1" lang="en-US" altLang="ja-JP" sz="2800" b="1" dirty="0" smtClean="0"/>
                <a:t>m</a:t>
              </a:r>
              <a:endParaRPr kumimoji="1" lang="ja-JP" altLang="en-US" sz="2800" b="1" dirty="0"/>
            </a:p>
          </p:txBody>
        </p:sp>
        <p:cxnSp>
          <p:nvCxnSpPr>
            <p:cNvPr id="26" name="直線コネクタ 25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正方形/長方形 28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6746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15384" b="20806"/>
          <a:stretch/>
        </p:blipFill>
        <p:spPr bwMode="auto">
          <a:xfrm>
            <a:off x="0" y="818710"/>
            <a:ext cx="9144000" cy="581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745060" y="2080118"/>
            <a:ext cx="4725525" cy="2385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2048" name="正方形/長方形 2047"/>
          <p:cNvSpPr/>
          <p:nvPr/>
        </p:nvSpPr>
        <p:spPr>
          <a:xfrm>
            <a:off x="8307415" y="3474004"/>
            <a:ext cx="762113" cy="28365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175" y="3815733"/>
            <a:ext cx="335320" cy="223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タイトル 1"/>
          <p:cNvSpPr txBox="1">
            <a:spLocks/>
          </p:cNvSpPr>
          <p:nvPr/>
        </p:nvSpPr>
        <p:spPr>
          <a:xfrm>
            <a:off x="61154" y="5951284"/>
            <a:ext cx="3758668" cy="62328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000" b="1" dirty="0" smtClean="0">
                <a:latin typeface="ＭＳ Ｐゴシック" pitchFamily="50" charset="-128"/>
                <a:ea typeface="ＭＳ Ｐゴシック" pitchFamily="50" charset="-128"/>
              </a:rPr>
              <a:t>※</a:t>
            </a:r>
            <a:r>
              <a:rPr lang="ja-JP" altLang="en-US" sz="2000" b="1" dirty="0" smtClean="0">
                <a:latin typeface="ＭＳ Ｐゴシック" pitchFamily="50" charset="-128"/>
                <a:ea typeface="ＭＳ Ｐゴシック" pitchFamily="50" charset="-128"/>
              </a:rPr>
              <a:t>今回は薬王院の緑地を含めて野鳥の森公園とした</a:t>
            </a:r>
            <a:endParaRPr lang="en-US" altLang="ja-JP" sz="2000" b="1" dirty="0" smtClean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70146" y="3448163"/>
            <a:ext cx="2164054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800" b="1" dirty="0" smtClean="0"/>
              <a:t>野鳥の森公園</a:t>
            </a:r>
            <a:endParaRPr kumimoji="1" lang="ja-JP" altLang="en-US" sz="28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0566" y="2841198"/>
            <a:ext cx="1082027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800" b="1" dirty="0" smtClean="0"/>
              <a:t>薬王院</a:t>
            </a:r>
            <a:endParaRPr kumimoji="1" lang="ja-JP" altLang="en-US" sz="2800" b="1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81067" y="2080118"/>
            <a:ext cx="2053447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800" b="1" dirty="0" smtClean="0"/>
              <a:t>おとめ山公園</a:t>
            </a:r>
            <a:endParaRPr kumimoji="1" lang="ja-JP" altLang="en-US" sz="28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250866" y="3383995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/>
              <a:t>35</a:t>
            </a:r>
            <a:r>
              <a:rPr kumimoji="1" lang="ja-JP" altLang="en-US" sz="2800" b="1" dirty="0" smtClean="0"/>
              <a:t>ｍ</a:t>
            </a:r>
            <a:endParaRPr kumimoji="1" lang="ja-JP" altLang="en-US" sz="28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8250866" y="5876110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noFill/>
              </a:rPr>
              <a:t>3</a:t>
            </a:r>
            <a:r>
              <a:rPr kumimoji="1" lang="en-US" altLang="ja-JP" sz="2800" b="1" dirty="0" smtClean="0"/>
              <a:t>7</a:t>
            </a:r>
            <a:r>
              <a:rPr kumimoji="1" lang="ja-JP" altLang="en-US" sz="2800" b="1" dirty="0" smtClean="0"/>
              <a:t>ｍ</a:t>
            </a:r>
            <a:endParaRPr kumimoji="1" lang="ja-JP" altLang="en-US" sz="2800" b="1" dirty="0"/>
          </a:p>
        </p:txBody>
      </p:sp>
      <p:grpSp>
        <p:nvGrpSpPr>
          <p:cNvPr id="21" name="グループ化 20"/>
          <p:cNvGrpSpPr/>
          <p:nvPr/>
        </p:nvGrpSpPr>
        <p:grpSpPr>
          <a:xfrm>
            <a:off x="8449220" y="2763180"/>
            <a:ext cx="623280" cy="620815"/>
            <a:chOff x="2743001" y="3343636"/>
            <a:chExt cx="1170130" cy="1170130"/>
          </a:xfrm>
        </p:grpSpPr>
        <p:sp>
          <p:nvSpPr>
            <p:cNvPr id="19" name="円/楕円 18"/>
            <p:cNvSpPr/>
            <p:nvPr/>
          </p:nvSpPr>
          <p:spPr>
            <a:xfrm>
              <a:off x="2743001" y="3343636"/>
              <a:ext cx="1170130" cy="117013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0" name="二等辺三角形 19"/>
            <p:cNvSpPr/>
            <p:nvPr/>
          </p:nvSpPr>
          <p:spPr>
            <a:xfrm>
              <a:off x="3133915" y="3351788"/>
              <a:ext cx="388299" cy="108994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27" name="下矢印 26"/>
          <p:cNvSpPr/>
          <p:nvPr/>
        </p:nvSpPr>
        <p:spPr>
          <a:xfrm rot="2328316">
            <a:off x="1779723" y="3899750"/>
            <a:ext cx="324000" cy="646321"/>
          </a:xfrm>
          <a:prstGeom prst="downArrow">
            <a:avLst/>
          </a:prstGeom>
          <a:solidFill>
            <a:srgbClr val="00CC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下矢印 27"/>
          <p:cNvSpPr/>
          <p:nvPr/>
        </p:nvSpPr>
        <p:spPr>
          <a:xfrm rot="313471">
            <a:off x="544357" y="3336096"/>
            <a:ext cx="324000" cy="478138"/>
          </a:xfrm>
          <a:prstGeom prst="downArrow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円/楕円 23"/>
          <p:cNvSpPr/>
          <p:nvPr/>
        </p:nvSpPr>
        <p:spPr>
          <a:xfrm>
            <a:off x="791580" y="1948855"/>
            <a:ext cx="223384" cy="22338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タイトル 1"/>
          <p:cNvSpPr>
            <a:spLocks noGrp="1"/>
          </p:cNvSpPr>
          <p:nvPr>
            <p:ph type="ctrTitle"/>
          </p:nvPr>
        </p:nvSpPr>
        <p:spPr>
          <a:xfrm>
            <a:off x="-361723" y="-336280"/>
            <a:ext cx="4050450" cy="1470025"/>
          </a:xfrm>
        </p:spPr>
        <p:txBody>
          <a:bodyPr>
            <a:normAutofit/>
          </a:bodyPr>
          <a:lstStyle/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測器配置図</a:t>
            </a:r>
            <a:endParaRPr kumimoji="1" lang="ja-JP" altLang="en-US" sz="4000" dirty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049" name="正方形/長方形 2048"/>
          <p:cNvSpPr/>
          <p:nvPr/>
        </p:nvSpPr>
        <p:spPr>
          <a:xfrm>
            <a:off x="6696260" y="4329100"/>
            <a:ext cx="216000" cy="216000"/>
          </a:xfrm>
          <a:prstGeom prst="rect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2" name="正方形/長方形 41"/>
          <p:cNvSpPr/>
          <p:nvPr/>
        </p:nvSpPr>
        <p:spPr>
          <a:xfrm>
            <a:off x="1241630" y="5193220"/>
            <a:ext cx="216000" cy="216000"/>
          </a:xfrm>
          <a:prstGeom prst="rect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54" name="テキスト ボックス 2053"/>
          <p:cNvSpPr txBox="1"/>
          <p:nvPr/>
        </p:nvSpPr>
        <p:spPr>
          <a:xfrm>
            <a:off x="5377122" y="233645"/>
            <a:ext cx="3705724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　　</a:t>
            </a:r>
            <a:r>
              <a:rPr lang="ja-JP" altLang="en-US" sz="2800" b="1" dirty="0"/>
              <a:t>温度計</a:t>
            </a:r>
            <a:r>
              <a:rPr lang="ja-JP" altLang="en-US" b="1" dirty="0" smtClean="0"/>
              <a:t>　</a:t>
            </a:r>
            <a:endParaRPr lang="en-US" altLang="ja-JP" b="1" dirty="0" smtClean="0"/>
          </a:p>
          <a:p>
            <a:r>
              <a:rPr lang="ja-JP" altLang="en-US" b="1" dirty="0" smtClean="0"/>
              <a:t>　　</a:t>
            </a:r>
            <a:r>
              <a:rPr lang="ja-JP" altLang="en-US" sz="2800" b="1" dirty="0" smtClean="0"/>
              <a:t>温度計・風向風速計</a:t>
            </a:r>
            <a:endParaRPr kumimoji="1" lang="ja-JP" altLang="en-US" sz="2000" b="1" dirty="0"/>
          </a:p>
        </p:txBody>
      </p:sp>
      <p:sp>
        <p:nvSpPr>
          <p:cNvPr id="2053" name="円/楕円 2052"/>
          <p:cNvSpPr/>
          <p:nvPr/>
        </p:nvSpPr>
        <p:spPr>
          <a:xfrm>
            <a:off x="5472100" y="458670"/>
            <a:ext cx="216000" cy="21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/>
          </a:p>
        </p:txBody>
      </p:sp>
      <p:sp>
        <p:nvSpPr>
          <p:cNvPr id="45" name="正方形/長方形 44"/>
          <p:cNvSpPr/>
          <p:nvPr/>
        </p:nvSpPr>
        <p:spPr>
          <a:xfrm>
            <a:off x="5472100" y="851150"/>
            <a:ext cx="216000" cy="216000"/>
          </a:xfrm>
          <a:prstGeom prst="rect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/>
          </a:p>
        </p:txBody>
      </p:sp>
      <p:grpSp>
        <p:nvGrpSpPr>
          <p:cNvPr id="2058" name="グループ化 2057"/>
          <p:cNvGrpSpPr/>
          <p:nvPr/>
        </p:nvGrpSpPr>
        <p:grpSpPr>
          <a:xfrm>
            <a:off x="4592097" y="8620"/>
            <a:ext cx="4570413" cy="4092617"/>
            <a:chOff x="4572000" y="8620"/>
            <a:chExt cx="4570413" cy="4092617"/>
          </a:xfrm>
        </p:grpSpPr>
        <p:pic>
          <p:nvPicPr>
            <p:cNvPr id="205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8620"/>
              <a:ext cx="4570413" cy="3703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テキスト ボックス 48"/>
            <p:cNvSpPr txBox="1">
              <a:spLocks noChangeArrowheads="1"/>
            </p:cNvSpPr>
            <p:nvPr/>
          </p:nvSpPr>
          <p:spPr bwMode="auto">
            <a:xfrm>
              <a:off x="5645392" y="3147130"/>
              <a:ext cx="3056397" cy="954107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ja-JP" altLang="en-US" sz="2800" dirty="0" smtClean="0"/>
                <a:t>超音波風向風速計</a:t>
              </a:r>
              <a:endParaRPr lang="en-US" altLang="ja-JP" sz="2800" dirty="0"/>
            </a:p>
            <a:p>
              <a:pPr algn="ctr" eaLnBrk="1" hangingPunct="1"/>
              <a:r>
                <a:rPr lang="en-US" altLang="ja-JP" sz="2800" dirty="0"/>
                <a:t>1</a:t>
              </a:r>
              <a:r>
                <a:rPr lang="ja-JP" altLang="en-US" sz="2800" dirty="0"/>
                <a:t>秒間隔で記録</a:t>
              </a:r>
            </a:p>
          </p:txBody>
        </p:sp>
        <p:cxnSp>
          <p:nvCxnSpPr>
            <p:cNvPr id="50" name="直線矢印コネクタ 49"/>
            <p:cNvCxnSpPr/>
            <p:nvPr/>
          </p:nvCxnSpPr>
          <p:spPr>
            <a:xfrm flipH="1" flipV="1">
              <a:off x="5131043" y="2034293"/>
              <a:ext cx="1052513" cy="111283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テキスト ボックス 50"/>
            <p:cNvSpPr txBox="1">
              <a:spLocks noChangeArrowheads="1"/>
            </p:cNvSpPr>
            <p:nvPr/>
          </p:nvSpPr>
          <p:spPr bwMode="auto">
            <a:xfrm>
              <a:off x="6224588" y="274638"/>
              <a:ext cx="2601912" cy="99695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ja-JP" altLang="en-US" sz="2800" dirty="0"/>
                <a:t>温度計</a:t>
              </a:r>
              <a:endParaRPr lang="en-US" altLang="ja-JP" sz="2800" dirty="0"/>
            </a:p>
            <a:p>
              <a:pPr algn="ctr" eaLnBrk="1" hangingPunct="1"/>
              <a:r>
                <a:rPr lang="ja-JP" altLang="en-US" sz="2800" dirty="0" smtClean="0"/>
                <a:t>１分間隔で</a:t>
              </a:r>
              <a:r>
                <a:rPr lang="ja-JP" altLang="en-US" sz="2800" dirty="0"/>
                <a:t>記録</a:t>
              </a:r>
              <a:endParaRPr lang="en-US" altLang="ja-JP" sz="2800" dirty="0"/>
            </a:p>
          </p:txBody>
        </p:sp>
        <p:cxnSp>
          <p:nvCxnSpPr>
            <p:cNvPr id="52" name="直線矢印コネクタ 51"/>
            <p:cNvCxnSpPr/>
            <p:nvPr/>
          </p:nvCxnSpPr>
          <p:spPr>
            <a:xfrm flipH="1">
              <a:off x="8082390" y="1288825"/>
              <a:ext cx="488524" cy="519995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グループ化 54"/>
          <p:cNvGrpSpPr/>
          <p:nvPr/>
        </p:nvGrpSpPr>
        <p:grpSpPr>
          <a:xfrm>
            <a:off x="3996483" y="5943854"/>
            <a:ext cx="2269120" cy="590425"/>
            <a:chOff x="3437440" y="3133787"/>
            <a:chExt cx="2269120" cy="590425"/>
          </a:xfrm>
        </p:grpSpPr>
        <p:sp>
          <p:nvSpPr>
            <p:cNvPr id="56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</a:t>
              </a:r>
              <a:r>
                <a:rPr kumimoji="1" lang="en-US" altLang="ja-JP" sz="2800" b="1" dirty="0" smtClean="0"/>
                <a:t>100m</a:t>
              </a:r>
              <a:endParaRPr kumimoji="1" lang="ja-JP" altLang="en-US" sz="2800" b="1" dirty="0"/>
            </a:p>
          </p:txBody>
        </p:sp>
        <p:cxnSp>
          <p:nvCxnSpPr>
            <p:cNvPr id="57" name="直線コネクタ 56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正方形/長方形 58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78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-440695" y="-321335"/>
            <a:ext cx="4050450" cy="1470025"/>
          </a:xfrm>
        </p:spPr>
        <p:txBody>
          <a:bodyPr>
            <a:normAutofit/>
          </a:bodyPr>
          <a:lstStyle/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観測概要</a:t>
            </a:r>
            <a:endParaRPr kumimoji="1" lang="ja-JP" altLang="en-US" sz="4000" dirty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80483" y="288894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 smtClean="0">
                <a:latin typeface="ＭＳ Ｐゴシック" pitchFamily="50" charset="-128"/>
                <a:ea typeface="ＭＳ Ｐゴシック" pitchFamily="50" charset="-128"/>
              </a:rPr>
              <a:t>谷筋</a:t>
            </a:r>
            <a:endParaRPr kumimoji="1" lang="ja-JP" altLang="en-US" sz="3200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526995" y="1088740"/>
            <a:ext cx="25202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おとめ山公園</a:t>
            </a:r>
            <a:endParaRPr kumimoji="1" lang="ja-JP" altLang="en-US" sz="3200" dirty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cxnSp>
        <p:nvCxnSpPr>
          <p:cNvPr id="23" name="直線矢印コネクタ 22"/>
          <p:cNvCxnSpPr/>
          <p:nvPr/>
        </p:nvCxnSpPr>
        <p:spPr>
          <a:xfrm flipH="1">
            <a:off x="4821995" y="1598030"/>
            <a:ext cx="273605" cy="36004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6282190" y="1578028"/>
            <a:ext cx="314909" cy="740082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 flipH="1">
            <a:off x="4596563" y="3281983"/>
            <a:ext cx="499037" cy="10065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4355392" y="278650"/>
            <a:ext cx="4019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おとめ山公園 </a:t>
            </a:r>
            <a:r>
              <a:rPr lang="en-US" altLang="ja-JP" sz="3200" b="1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 </a:t>
            </a:r>
            <a:r>
              <a:rPr lang="ja-JP" altLang="en-US" sz="3200" b="1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地形図</a:t>
            </a:r>
            <a:endParaRPr kumimoji="1" lang="ja-JP" altLang="en-US" sz="3200" b="1" dirty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50" y="818710"/>
            <a:ext cx="7422700" cy="590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フリーフォーム 10"/>
          <p:cNvSpPr/>
          <p:nvPr/>
        </p:nvSpPr>
        <p:spPr>
          <a:xfrm>
            <a:off x="1238250" y="2047875"/>
            <a:ext cx="5019675" cy="2809875"/>
          </a:xfrm>
          <a:custGeom>
            <a:avLst/>
            <a:gdLst>
              <a:gd name="connsiteX0" fmla="*/ 190500 w 5019675"/>
              <a:gd name="connsiteY0" fmla="*/ 85725 h 2809875"/>
              <a:gd name="connsiteX1" fmla="*/ 323850 w 5019675"/>
              <a:gd name="connsiteY1" fmla="*/ 95250 h 2809875"/>
              <a:gd name="connsiteX2" fmla="*/ 438150 w 5019675"/>
              <a:gd name="connsiteY2" fmla="*/ 161925 h 2809875"/>
              <a:gd name="connsiteX3" fmla="*/ 742950 w 5019675"/>
              <a:gd name="connsiteY3" fmla="*/ 85725 h 2809875"/>
              <a:gd name="connsiteX4" fmla="*/ 857250 w 5019675"/>
              <a:gd name="connsiteY4" fmla="*/ 123825 h 2809875"/>
              <a:gd name="connsiteX5" fmla="*/ 1343025 w 5019675"/>
              <a:gd name="connsiteY5" fmla="*/ 47625 h 2809875"/>
              <a:gd name="connsiteX6" fmla="*/ 1409700 w 5019675"/>
              <a:gd name="connsiteY6" fmla="*/ 0 h 2809875"/>
              <a:gd name="connsiteX7" fmla="*/ 1628775 w 5019675"/>
              <a:gd name="connsiteY7" fmla="*/ 57150 h 2809875"/>
              <a:gd name="connsiteX8" fmla="*/ 1800225 w 5019675"/>
              <a:gd name="connsiteY8" fmla="*/ 9525 h 2809875"/>
              <a:gd name="connsiteX9" fmla="*/ 2124075 w 5019675"/>
              <a:gd name="connsiteY9" fmla="*/ 152400 h 2809875"/>
              <a:gd name="connsiteX10" fmla="*/ 2457450 w 5019675"/>
              <a:gd name="connsiteY10" fmla="*/ 114300 h 2809875"/>
              <a:gd name="connsiteX11" fmla="*/ 2800350 w 5019675"/>
              <a:gd name="connsiteY11" fmla="*/ 285750 h 2809875"/>
              <a:gd name="connsiteX12" fmla="*/ 3200400 w 5019675"/>
              <a:gd name="connsiteY12" fmla="*/ 638175 h 2809875"/>
              <a:gd name="connsiteX13" fmla="*/ 3752850 w 5019675"/>
              <a:gd name="connsiteY13" fmla="*/ 1133475 h 2809875"/>
              <a:gd name="connsiteX14" fmla="*/ 4200525 w 5019675"/>
              <a:gd name="connsiteY14" fmla="*/ 1200150 h 2809875"/>
              <a:gd name="connsiteX15" fmla="*/ 4610100 w 5019675"/>
              <a:gd name="connsiteY15" fmla="*/ 1219200 h 2809875"/>
              <a:gd name="connsiteX16" fmla="*/ 4772025 w 5019675"/>
              <a:gd name="connsiteY16" fmla="*/ 2009775 h 2809875"/>
              <a:gd name="connsiteX17" fmla="*/ 5019675 w 5019675"/>
              <a:gd name="connsiteY17" fmla="*/ 2809875 h 2809875"/>
              <a:gd name="connsiteX18" fmla="*/ 3724275 w 5019675"/>
              <a:gd name="connsiteY18" fmla="*/ 2266950 h 2809875"/>
              <a:gd name="connsiteX19" fmla="*/ 3343275 w 5019675"/>
              <a:gd name="connsiteY19" fmla="*/ 1924050 h 2809875"/>
              <a:gd name="connsiteX20" fmla="*/ 3190875 w 5019675"/>
              <a:gd name="connsiteY20" fmla="*/ 1657350 h 2809875"/>
              <a:gd name="connsiteX21" fmla="*/ 2495550 w 5019675"/>
              <a:gd name="connsiteY21" fmla="*/ 952500 h 2809875"/>
              <a:gd name="connsiteX22" fmla="*/ 1771650 w 5019675"/>
              <a:gd name="connsiteY22" fmla="*/ 647700 h 2809875"/>
              <a:gd name="connsiteX23" fmla="*/ 1266825 w 5019675"/>
              <a:gd name="connsiteY23" fmla="*/ 590550 h 2809875"/>
              <a:gd name="connsiteX24" fmla="*/ 476250 w 5019675"/>
              <a:gd name="connsiteY24" fmla="*/ 533400 h 2809875"/>
              <a:gd name="connsiteX25" fmla="*/ 152400 w 5019675"/>
              <a:gd name="connsiteY25" fmla="*/ 485775 h 2809875"/>
              <a:gd name="connsiteX26" fmla="*/ 0 w 5019675"/>
              <a:gd name="connsiteY26" fmla="*/ 400050 h 2809875"/>
              <a:gd name="connsiteX27" fmla="*/ 190500 w 5019675"/>
              <a:gd name="connsiteY27" fmla="*/ 85725 h 28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019675" h="2809875">
                <a:moveTo>
                  <a:pt x="190500" y="85725"/>
                </a:moveTo>
                <a:lnTo>
                  <a:pt x="323850" y="95250"/>
                </a:lnTo>
                <a:lnTo>
                  <a:pt x="438150" y="161925"/>
                </a:lnTo>
                <a:lnTo>
                  <a:pt x="742950" y="85725"/>
                </a:lnTo>
                <a:lnTo>
                  <a:pt x="857250" y="123825"/>
                </a:lnTo>
                <a:lnTo>
                  <a:pt x="1343025" y="47625"/>
                </a:lnTo>
                <a:lnTo>
                  <a:pt x="1409700" y="0"/>
                </a:lnTo>
                <a:lnTo>
                  <a:pt x="1628775" y="57150"/>
                </a:lnTo>
                <a:lnTo>
                  <a:pt x="1800225" y="9525"/>
                </a:lnTo>
                <a:lnTo>
                  <a:pt x="2124075" y="152400"/>
                </a:lnTo>
                <a:lnTo>
                  <a:pt x="2457450" y="114300"/>
                </a:lnTo>
                <a:lnTo>
                  <a:pt x="2800350" y="285750"/>
                </a:lnTo>
                <a:lnTo>
                  <a:pt x="3200400" y="638175"/>
                </a:lnTo>
                <a:lnTo>
                  <a:pt x="3752850" y="1133475"/>
                </a:lnTo>
                <a:lnTo>
                  <a:pt x="4200525" y="1200150"/>
                </a:lnTo>
                <a:lnTo>
                  <a:pt x="4610100" y="1219200"/>
                </a:lnTo>
                <a:lnTo>
                  <a:pt x="4772025" y="2009775"/>
                </a:lnTo>
                <a:lnTo>
                  <a:pt x="5019675" y="2809875"/>
                </a:lnTo>
                <a:lnTo>
                  <a:pt x="3724275" y="2266950"/>
                </a:lnTo>
                <a:lnTo>
                  <a:pt x="3343275" y="1924050"/>
                </a:lnTo>
                <a:lnTo>
                  <a:pt x="3190875" y="1657350"/>
                </a:lnTo>
                <a:lnTo>
                  <a:pt x="2495550" y="952500"/>
                </a:lnTo>
                <a:lnTo>
                  <a:pt x="1771650" y="647700"/>
                </a:lnTo>
                <a:lnTo>
                  <a:pt x="1266825" y="590550"/>
                </a:lnTo>
                <a:lnTo>
                  <a:pt x="476250" y="533400"/>
                </a:lnTo>
                <a:lnTo>
                  <a:pt x="152400" y="485775"/>
                </a:lnTo>
                <a:lnTo>
                  <a:pt x="0" y="400050"/>
                </a:lnTo>
                <a:lnTo>
                  <a:pt x="190500" y="8572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796363" y="227395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latin typeface="ＭＳ Ｐゴシック" pitchFamily="50" charset="-128"/>
                <a:ea typeface="ＭＳ Ｐゴシック" pitchFamily="50" charset="-128"/>
              </a:rPr>
              <a:t>谷筋</a:t>
            </a:r>
            <a:endParaRPr kumimoji="1" lang="ja-JP" altLang="en-US" sz="3200" b="1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33" name="下矢印 32"/>
          <p:cNvSpPr/>
          <p:nvPr/>
        </p:nvSpPr>
        <p:spPr>
          <a:xfrm rot="2209830">
            <a:off x="4950842" y="2735766"/>
            <a:ext cx="324000" cy="704103"/>
          </a:xfrm>
          <a:prstGeom prst="downArrow">
            <a:avLst/>
          </a:prstGeom>
          <a:solidFill>
            <a:srgbClr val="45DBF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2" name="グループ化 51"/>
          <p:cNvGrpSpPr/>
          <p:nvPr/>
        </p:nvGrpSpPr>
        <p:grpSpPr>
          <a:xfrm>
            <a:off x="1763522" y="829502"/>
            <a:ext cx="6093843" cy="5884863"/>
            <a:chOff x="1763912" y="847385"/>
            <a:chExt cx="5962887" cy="5842968"/>
          </a:xfrm>
        </p:grpSpPr>
        <p:pic>
          <p:nvPicPr>
            <p:cNvPr id="3076" name="Picture 4" descr="C:\Users\成田\Desktop\図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492" y="847385"/>
              <a:ext cx="5905307" cy="5842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4820301" y="1417570"/>
              <a:ext cx="1187710" cy="702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000" b="1" dirty="0" smtClean="0">
                  <a:solidFill>
                    <a:srgbClr val="FF0000"/>
                  </a:solidFill>
                  <a:latin typeface="ＭＳ Ｐゴシック" pitchFamily="50" charset="-128"/>
                  <a:ea typeface="ＭＳ Ｐゴシック" pitchFamily="50" charset="-128"/>
                </a:rPr>
                <a:t>芝地</a:t>
              </a:r>
              <a:endParaRPr kumimoji="1" lang="ja-JP" altLang="en-US" sz="4000" b="1" dirty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763912" y="4590177"/>
              <a:ext cx="1691216" cy="702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000" b="1" dirty="0" smtClean="0">
                  <a:solidFill>
                    <a:srgbClr val="FF0000"/>
                  </a:solidFill>
                  <a:latin typeface="ＭＳ Ｐゴシック" pitchFamily="50" charset="-128"/>
                  <a:ea typeface="ＭＳ Ｐゴシック" pitchFamily="50" charset="-128"/>
                </a:rPr>
                <a:t>樹林地</a:t>
              </a:r>
              <a:endParaRPr kumimoji="1" lang="ja-JP" altLang="en-US" sz="4000" b="1" dirty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4997765" y="5796661"/>
              <a:ext cx="1187710" cy="7028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000" b="1" dirty="0" smtClean="0">
                  <a:solidFill>
                    <a:srgbClr val="FF0000"/>
                  </a:solidFill>
                  <a:latin typeface="ＭＳ Ｐゴシック" pitchFamily="50" charset="-128"/>
                  <a:ea typeface="ＭＳ Ｐゴシック" pitchFamily="50" charset="-128"/>
                </a:rPr>
                <a:t>芝地</a:t>
              </a:r>
              <a:endParaRPr kumimoji="1" lang="ja-JP" altLang="en-US" sz="4000" b="1" dirty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</p:grpSp>
      <p:sp>
        <p:nvSpPr>
          <p:cNvPr id="34" name="下矢印 33"/>
          <p:cNvSpPr/>
          <p:nvPr/>
        </p:nvSpPr>
        <p:spPr>
          <a:xfrm rot="6331195">
            <a:off x="4342156" y="1379271"/>
            <a:ext cx="324000" cy="80864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0070C0"/>
              </a:solidFill>
            </a:endParaRPr>
          </a:p>
        </p:txBody>
      </p:sp>
      <p:sp>
        <p:nvSpPr>
          <p:cNvPr id="35" name="下矢印 34"/>
          <p:cNvSpPr/>
          <p:nvPr/>
        </p:nvSpPr>
        <p:spPr>
          <a:xfrm rot="524516">
            <a:off x="5166269" y="2080638"/>
            <a:ext cx="324000" cy="80864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下矢印 35"/>
          <p:cNvSpPr/>
          <p:nvPr/>
        </p:nvSpPr>
        <p:spPr>
          <a:xfrm rot="14428946">
            <a:off x="6301818" y="5824734"/>
            <a:ext cx="324000" cy="51449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下矢印 38"/>
          <p:cNvSpPr/>
          <p:nvPr/>
        </p:nvSpPr>
        <p:spPr>
          <a:xfrm rot="18279665">
            <a:off x="6252368" y="1872610"/>
            <a:ext cx="324000" cy="8991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379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t="56624" r="26593" b="16700"/>
          <a:stretch/>
        </p:blipFill>
        <p:spPr>
          <a:xfrm>
            <a:off x="858923" y="4824155"/>
            <a:ext cx="7426800" cy="160450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23" y="728700"/>
            <a:ext cx="7426155" cy="402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タイトル 1"/>
          <p:cNvSpPr>
            <a:spLocks noGrp="1"/>
          </p:cNvSpPr>
          <p:nvPr>
            <p:ph type="ctrTitle"/>
          </p:nvPr>
        </p:nvSpPr>
        <p:spPr>
          <a:xfrm>
            <a:off x="-440695" y="-486435"/>
            <a:ext cx="4050450" cy="1470025"/>
          </a:xfrm>
        </p:spPr>
        <p:txBody>
          <a:bodyPr>
            <a:normAutofit/>
          </a:bodyPr>
          <a:lstStyle/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観測概要</a:t>
            </a:r>
            <a:endParaRPr kumimoji="1" lang="ja-JP" altLang="en-US" sz="4000" dirty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211960" y="143635"/>
            <a:ext cx="44406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野鳥の森公園　地形図　</a:t>
            </a:r>
            <a:endParaRPr kumimoji="1" lang="ja-JP" altLang="en-US" sz="3200" b="1" dirty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448579" y="1044025"/>
            <a:ext cx="4780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Ａ</a:t>
            </a:r>
            <a:endParaRPr kumimoji="1" lang="ja-JP" altLang="en-US" sz="3200" b="1" dirty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209280" y="2213865"/>
            <a:ext cx="6832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Ａ</a:t>
            </a:r>
            <a:r>
              <a:rPr kumimoji="1" lang="en-US" altLang="ja-JP" sz="3200" b="1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´</a:t>
            </a:r>
            <a:endParaRPr kumimoji="1" lang="ja-JP" altLang="en-US" sz="3200" b="1" dirty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787135" y="6309610"/>
            <a:ext cx="2618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Ａ－Ａ</a:t>
            </a:r>
            <a:r>
              <a:rPr lang="en-US" altLang="ja-JP" sz="3200" b="1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´</a:t>
            </a:r>
            <a:r>
              <a:rPr lang="ja-JP" altLang="en-US" sz="3200" b="1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断面図</a:t>
            </a:r>
            <a:endParaRPr kumimoji="1" lang="ja-JP" altLang="en-US" sz="3200" b="1" dirty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5832482" y="5904275"/>
            <a:ext cx="1488032" cy="43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5787135" y="2213866"/>
            <a:ext cx="1533379" cy="14851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912260" y="1268760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latin typeface="ＭＳ Ｐゴシック" pitchFamily="50" charset="-128"/>
                <a:ea typeface="ＭＳ Ｐゴシック" pitchFamily="50" charset="-128"/>
              </a:rPr>
              <a:t>谷筋</a:t>
            </a:r>
            <a:endParaRPr kumimoji="1" lang="ja-JP" altLang="en-US" sz="3200" b="1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626937" y="5004175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 smtClean="0">
                <a:latin typeface="ＭＳ Ｐゴシック" pitchFamily="50" charset="-128"/>
                <a:ea typeface="ＭＳ Ｐゴシック" pitchFamily="50" charset="-128"/>
              </a:rPr>
              <a:t>谷筋</a:t>
            </a:r>
            <a:endParaRPr kumimoji="1" lang="ja-JP" altLang="en-US" sz="3200" b="1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416710" y="166295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>
                <a:latin typeface="ＭＳ Ｐゴシック" pitchFamily="50" charset="-128"/>
                <a:ea typeface="ＭＳ Ｐゴシック" pitchFamily="50" charset="-128"/>
              </a:rPr>
              <a:t>樹林地</a:t>
            </a:r>
            <a:endParaRPr kumimoji="1" lang="ja-JP" altLang="en-US" sz="3200" b="1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6495" y="4660975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28</a:t>
            </a:r>
            <a:r>
              <a:rPr lang="ja-JP" altLang="en-US" sz="2800" b="1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ｍ</a:t>
            </a:r>
            <a:endParaRPr kumimoji="1" lang="ja-JP" altLang="en-US" sz="2800" b="1" dirty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6495" y="6011125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20</a:t>
            </a:r>
            <a:r>
              <a:rPr lang="ja-JP" altLang="en-US" sz="2800" b="1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ｍ</a:t>
            </a:r>
            <a:endParaRPr kumimoji="1" lang="ja-JP" altLang="en-US" sz="2800" b="1" dirty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" name="フリーフォーム 1"/>
          <p:cNvSpPr/>
          <p:nvPr/>
        </p:nvSpPr>
        <p:spPr>
          <a:xfrm>
            <a:off x="881743" y="1583795"/>
            <a:ext cx="7327537" cy="1230086"/>
          </a:xfrm>
          <a:custGeom>
            <a:avLst/>
            <a:gdLst>
              <a:gd name="connsiteX0" fmla="*/ 0 w 7380514"/>
              <a:gd name="connsiteY0" fmla="*/ 0 h 1230086"/>
              <a:gd name="connsiteX1" fmla="*/ 555171 w 7380514"/>
              <a:gd name="connsiteY1" fmla="*/ 1034143 h 1230086"/>
              <a:gd name="connsiteX2" fmla="*/ 1360714 w 7380514"/>
              <a:gd name="connsiteY2" fmla="*/ 1230086 h 1230086"/>
              <a:gd name="connsiteX3" fmla="*/ 2198914 w 7380514"/>
              <a:gd name="connsiteY3" fmla="*/ 1208314 h 1230086"/>
              <a:gd name="connsiteX4" fmla="*/ 3537857 w 7380514"/>
              <a:gd name="connsiteY4" fmla="*/ 1164771 h 1230086"/>
              <a:gd name="connsiteX5" fmla="*/ 4680857 w 7380514"/>
              <a:gd name="connsiteY5" fmla="*/ 1197428 h 1230086"/>
              <a:gd name="connsiteX6" fmla="*/ 6237514 w 7380514"/>
              <a:gd name="connsiteY6" fmla="*/ 1186543 h 1230086"/>
              <a:gd name="connsiteX7" fmla="*/ 7380514 w 7380514"/>
              <a:gd name="connsiteY7" fmla="*/ 1208314 h 1230086"/>
              <a:gd name="connsiteX8" fmla="*/ 7380514 w 7380514"/>
              <a:gd name="connsiteY8" fmla="*/ 1208314 h 123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80514" h="1230086">
                <a:moveTo>
                  <a:pt x="0" y="0"/>
                </a:moveTo>
                <a:lnTo>
                  <a:pt x="555171" y="1034143"/>
                </a:lnTo>
                <a:lnTo>
                  <a:pt x="1360714" y="1230086"/>
                </a:lnTo>
                <a:lnTo>
                  <a:pt x="2198914" y="1208314"/>
                </a:lnTo>
                <a:lnTo>
                  <a:pt x="3537857" y="1164771"/>
                </a:lnTo>
                <a:lnTo>
                  <a:pt x="4680857" y="1197428"/>
                </a:lnTo>
                <a:lnTo>
                  <a:pt x="6237514" y="1186543"/>
                </a:lnTo>
                <a:lnTo>
                  <a:pt x="7380514" y="1208314"/>
                </a:lnTo>
                <a:lnTo>
                  <a:pt x="7380514" y="1208314"/>
                </a:lnTo>
              </a:path>
            </a:pathLst>
          </a:custGeom>
          <a:ln w="381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下矢印 35"/>
          <p:cNvSpPr/>
          <p:nvPr/>
        </p:nvSpPr>
        <p:spPr>
          <a:xfrm rot="1153390">
            <a:off x="7161918" y="1808571"/>
            <a:ext cx="324000" cy="648730"/>
          </a:xfrm>
          <a:prstGeom prst="downArrow">
            <a:avLst/>
          </a:prstGeom>
          <a:solidFill>
            <a:srgbClr val="45DB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下矢印 36"/>
          <p:cNvSpPr/>
          <p:nvPr/>
        </p:nvSpPr>
        <p:spPr>
          <a:xfrm rot="2247436">
            <a:off x="6849862" y="5539791"/>
            <a:ext cx="324000" cy="562215"/>
          </a:xfrm>
          <a:prstGeom prst="downArrow">
            <a:avLst/>
          </a:prstGeom>
          <a:solidFill>
            <a:srgbClr val="45DB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171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8" t="13139" r="10161" b="13890"/>
          <a:stretch/>
        </p:blipFill>
        <p:spPr bwMode="auto">
          <a:xfrm>
            <a:off x="0" y="1504949"/>
            <a:ext cx="9144000" cy="477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正方形/長方形 9"/>
          <p:cNvSpPr/>
          <p:nvPr/>
        </p:nvSpPr>
        <p:spPr>
          <a:xfrm>
            <a:off x="4814740" y="3683999"/>
            <a:ext cx="216000" cy="216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/>
          <p:cNvSpPr/>
          <p:nvPr/>
        </p:nvSpPr>
        <p:spPr>
          <a:xfrm>
            <a:off x="8287273" y="3338989"/>
            <a:ext cx="762113" cy="28365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230724" y="3248980"/>
            <a:ext cx="886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28</a:t>
            </a:r>
            <a:r>
              <a:rPr kumimoji="1" lang="ja-JP" altLang="en-US" sz="2800" b="1" dirty="0" smtClean="0"/>
              <a:t>ｍ</a:t>
            </a:r>
            <a:endParaRPr kumimoji="1" lang="ja-JP" altLang="en-US" sz="28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230724" y="5704930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noFill/>
              </a:rPr>
              <a:t>3</a:t>
            </a:r>
            <a:r>
              <a:rPr kumimoji="1" lang="en-US" altLang="ja-JP" sz="2800" b="1" dirty="0" smtClean="0"/>
              <a:t>7</a:t>
            </a:r>
            <a:r>
              <a:rPr kumimoji="1" lang="ja-JP" altLang="en-US" sz="2800" b="1" dirty="0" smtClean="0"/>
              <a:t>ｍ</a:t>
            </a:r>
            <a:endParaRPr kumimoji="1" lang="ja-JP" altLang="en-US" sz="2800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329" y="3713459"/>
            <a:ext cx="334800" cy="2145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5382090" y="458670"/>
            <a:ext cx="3705724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b="1" dirty="0" smtClean="0"/>
              <a:t>　　</a:t>
            </a:r>
            <a:r>
              <a:rPr lang="ja-JP" altLang="en-US" sz="2800" b="1" dirty="0"/>
              <a:t>温度計</a:t>
            </a:r>
            <a:r>
              <a:rPr lang="ja-JP" altLang="en-US" b="1" dirty="0" smtClean="0"/>
              <a:t>　</a:t>
            </a:r>
            <a:endParaRPr lang="en-US" altLang="ja-JP" b="1" dirty="0" smtClean="0"/>
          </a:p>
          <a:p>
            <a:r>
              <a:rPr lang="ja-JP" altLang="en-US" b="1" dirty="0" smtClean="0"/>
              <a:t>　　</a:t>
            </a:r>
            <a:r>
              <a:rPr lang="ja-JP" altLang="en-US" sz="2800" b="1" dirty="0" smtClean="0"/>
              <a:t>温度計・風向風速計</a:t>
            </a:r>
            <a:endParaRPr kumimoji="1" lang="ja-JP" altLang="en-US" sz="2000" b="1" dirty="0"/>
          </a:p>
        </p:txBody>
      </p:sp>
      <p:sp>
        <p:nvSpPr>
          <p:cNvPr id="20" name="円/楕円 19"/>
          <p:cNvSpPr/>
          <p:nvPr/>
        </p:nvSpPr>
        <p:spPr>
          <a:xfrm>
            <a:off x="5477068" y="687707"/>
            <a:ext cx="216000" cy="21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dirty="0"/>
          </a:p>
        </p:txBody>
      </p:sp>
      <p:sp>
        <p:nvSpPr>
          <p:cNvPr id="21" name="正方形/長方形 20"/>
          <p:cNvSpPr/>
          <p:nvPr/>
        </p:nvSpPr>
        <p:spPr>
          <a:xfrm>
            <a:off x="5477068" y="1080187"/>
            <a:ext cx="216000" cy="216000"/>
          </a:xfrm>
          <a:prstGeom prst="rect">
            <a:avLst/>
          </a:prstGeom>
          <a:solidFill>
            <a:srgbClr val="FF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 dirty="0"/>
          </a:p>
        </p:txBody>
      </p:sp>
      <p:sp>
        <p:nvSpPr>
          <p:cNvPr id="22" name="タイトル 1"/>
          <p:cNvSpPr>
            <a:spLocks noGrp="1"/>
          </p:cNvSpPr>
          <p:nvPr>
            <p:ph type="ctrTitle"/>
          </p:nvPr>
        </p:nvSpPr>
        <p:spPr>
          <a:xfrm>
            <a:off x="-361723" y="-336280"/>
            <a:ext cx="4050450" cy="1470025"/>
          </a:xfrm>
        </p:spPr>
        <p:txBody>
          <a:bodyPr>
            <a:normAutofit/>
          </a:bodyPr>
          <a:lstStyle/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測器配置図</a:t>
            </a:r>
            <a:endParaRPr kumimoji="1" lang="ja-JP" altLang="en-US" sz="4000" dirty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779" y="2616044"/>
            <a:ext cx="641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71500" y="5677750"/>
            <a:ext cx="2269120" cy="590425"/>
            <a:chOff x="3437440" y="3133787"/>
            <a:chExt cx="2269120" cy="590425"/>
          </a:xfrm>
        </p:grpSpPr>
        <p:sp>
          <p:nvSpPr>
            <p:cNvPr id="25" name="テキスト ボックス 13"/>
            <p:cNvSpPr txBox="1"/>
            <p:nvPr/>
          </p:nvSpPr>
          <p:spPr>
            <a:xfrm>
              <a:off x="3437440" y="3133787"/>
              <a:ext cx="2269120" cy="590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800" b="1" dirty="0"/>
                <a:t>0             200m</a:t>
              </a:r>
              <a:endParaRPr kumimoji="1" lang="ja-JP" altLang="en-US" sz="2800" b="1" dirty="0"/>
            </a:p>
          </p:txBody>
        </p:sp>
        <p:cxnSp>
          <p:nvCxnSpPr>
            <p:cNvPr id="26" name="直線コネクタ 25"/>
            <p:cNvCxnSpPr/>
            <p:nvPr/>
          </p:nvCxnSpPr>
          <p:spPr>
            <a:xfrm>
              <a:off x="5044056" y="3545724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3667770" y="3545713"/>
              <a:ext cx="0" cy="13479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正方形/長方形 27"/>
            <p:cNvSpPr/>
            <p:nvPr/>
          </p:nvSpPr>
          <p:spPr>
            <a:xfrm>
              <a:off x="3667769" y="3631296"/>
              <a:ext cx="1367374" cy="4647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1808301" y="3033536"/>
            <a:ext cx="2164054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ja-JP" altLang="en-US" sz="2800" b="1" dirty="0"/>
              <a:t>林</a:t>
            </a:r>
            <a:r>
              <a:rPr lang="ja-JP" altLang="en-US" sz="2800" b="1" dirty="0" smtClean="0"/>
              <a:t>試の</a:t>
            </a:r>
            <a:r>
              <a:rPr kumimoji="1" lang="ja-JP" altLang="en-US" sz="2800" b="1" dirty="0" smtClean="0"/>
              <a:t>森公園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9845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735"/>
            <a:ext cx="9144000" cy="498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-440695" y="-321335"/>
            <a:ext cx="405045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 smtClean="0">
                <a:solidFill>
                  <a:srgbClr val="FFFF00"/>
                </a:solidFill>
                <a:latin typeface="ＭＳ Ｐゴシック" pitchFamily="50" charset="-128"/>
                <a:ea typeface="ＭＳ Ｐゴシック" pitchFamily="50" charset="-128"/>
              </a:rPr>
              <a:t>観測概要</a:t>
            </a:r>
            <a:endParaRPr lang="ja-JP" altLang="en-US" sz="4000" dirty="0">
              <a:solidFill>
                <a:srgbClr val="FFFF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427095" y="2978950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>
                <a:solidFill>
                  <a:srgbClr val="FF0000"/>
                </a:solidFill>
                <a:latin typeface="ＭＳ Ｐゴシック" pitchFamily="50" charset="-128"/>
                <a:ea typeface="ＭＳ Ｐゴシック" pitchFamily="50" charset="-128"/>
              </a:rPr>
              <a:t>谷筋</a:t>
            </a:r>
            <a:endParaRPr kumimoji="1" lang="ja-JP" altLang="en-US" sz="4000" b="1" dirty="0">
              <a:solidFill>
                <a:srgbClr val="FF0000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10825" y="4794114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b="1" dirty="0">
                <a:latin typeface="ＭＳ Ｐゴシック" pitchFamily="50" charset="-128"/>
                <a:ea typeface="ＭＳ Ｐゴシック" pitchFamily="50" charset="-128"/>
              </a:rPr>
              <a:t>林試</a:t>
            </a:r>
            <a:r>
              <a:rPr lang="ja-JP" altLang="en-US" sz="3200" b="1" dirty="0" smtClean="0">
                <a:latin typeface="ＭＳ Ｐゴシック" pitchFamily="50" charset="-128"/>
                <a:ea typeface="ＭＳ Ｐゴシック" pitchFamily="50" charset="-128"/>
              </a:rPr>
              <a:t>の森公園</a:t>
            </a:r>
            <a:endParaRPr kumimoji="1" lang="ja-JP" altLang="en-US" sz="3200" b="1" dirty="0"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811881" y="503675"/>
            <a:ext cx="426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林試</a:t>
            </a:r>
            <a:r>
              <a:rPr lang="ja-JP" altLang="en-US" sz="3200" b="1" dirty="0" smtClean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rPr>
              <a:t>の森公園　地形図　</a:t>
            </a:r>
            <a:endParaRPr kumimoji="1" lang="ja-JP" altLang="en-US" sz="3200" b="1" dirty="0">
              <a:solidFill>
                <a:schemeClr val="bg1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2" name="フリーフォーム 1"/>
          <p:cNvSpPr/>
          <p:nvPr/>
        </p:nvSpPr>
        <p:spPr>
          <a:xfrm>
            <a:off x="3720662" y="2112579"/>
            <a:ext cx="3689131" cy="3657600"/>
          </a:xfrm>
          <a:custGeom>
            <a:avLst/>
            <a:gdLst>
              <a:gd name="connsiteX0" fmla="*/ 0 w 3689131"/>
              <a:gd name="connsiteY0" fmla="*/ 641131 h 3657600"/>
              <a:gd name="connsiteX1" fmla="*/ 21021 w 3689131"/>
              <a:gd name="connsiteY1" fmla="*/ 935421 h 3657600"/>
              <a:gd name="connsiteX2" fmla="*/ 451945 w 3689131"/>
              <a:gd name="connsiteY2" fmla="*/ 935421 h 3657600"/>
              <a:gd name="connsiteX3" fmla="*/ 683172 w 3689131"/>
              <a:gd name="connsiteY3" fmla="*/ 1282262 h 3657600"/>
              <a:gd name="connsiteX4" fmla="*/ 714704 w 3689131"/>
              <a:gd name="connsiteY4" fmla="*/ 1366345 h 3657600"/>
              <a:gd name="connsiteX5" fmla="*/ 956441 w 3689131"/>
              <a:gd name="connsiteY5" fmla="*/ 1597573 h 3657600"/>
              <a:gd name="connsiteX6" fmla="*/ 977462 w 3689131"/>
              <a:gd name="connsiteY6" fmla="*/ 1944414 h 3657600"/>
              <a:gd name="connsiteX7" fmla="*/ 1040524 w 3689131"/>
              <a:gd name="connsiteY7" fmla="*/ 2028497 h 3657600"/>
              <a:gd name="connsiteX8" fmla="*/ 1429407 w 3689131"/>
              <a:gd name="connsiteY8" fmla="*/ 2217683 h 3657600"/>
              <a:gd name="connsiteX9" fmla="*/ 1566041 w 3689131"/>
              <a:gd name="connsiteY9" fmla="*/ 2364828 h 3657600"/>
              <a:gd name="connsiteX10" fmla="*/ 1891862 w 3689131"/>
              <a:gd name="connsiteY10" fmla="*/ 2848304 h 3657600"/>
              <a:gd name="connsiteX11" fmla="*/ 2123090 w 3689131"/>
              <a:gd name="connsiteY11" fmla="*/ 3184635 h 3657600"/>
              <a:gd name="connsiteX12" fmla="*/ 2312276 w 3689131"/>
              <a:gd name="connsiteY12" fmla="*/ 3657600 h 3657600"/>
              <a:gd name="connsiteX13" fmla="*/ 2406869 w 3689131"/>
              <a:gd name="connsiteY13" fmla="*/ 3657600 h 3657600"/>
              <a:gd name="connsiteX14" fmla="*/ 2354317 w 3689131"/>
              <a:gd name="connsiteY14" fmla="*/ 3310759 h 3657600"/>
              <a:gd name="connsiteX15" fmla="*/ 2123090 w 3689131"/>
              <a:gd name="connsiteY15" fmla="*/ 2921876 h 3657600"/>
              <a:gd name="connsiteX16" fmla="*/ 1849821 w 3689131"/>
              <a:gd name="connsiteY16" fmla="*/ 2617076 h 3657600"/>
              <a:gd name="connsiteX17" fmla="*/ 1513490 w 3689131"/>
              <a:gd name="connsiteY17" fmla="*/ 2091559 h 3657600"/>
              <a:gd name="connsiteX18" fmla="*/ 1513490 w 3689131"/>
              <a:gd name="connsiteY18" fmla="*/ 1902373 h 3657600"/>
              <a:gd name="connsiteX19" fmla="*/ 1587062 w 3689131"/>
              <a:gd name="connsiteY19" fmla="*/ 1870842 h 3657600"/>
              <a:gd name="connsiteX20" fmla="*/ 1429407 w 3689131"/>
              <a:gd name="connsiteY20" fmla="*/ 1608083 h 3657600"/>
              <a:gd name="connsiteX21" fmla="*/ 1397876 w 3689131"/>
              <a:gd name="connsiteY21" fmla="*/ 1303283 h 3657600"/>
              <a:gd name="connsiteX22" fmla="*/ 1450428 w 3689131"/>
              <a:gd name="connsiteY22" fmla="*/ 1219200 h 3657600"/>
              <a:gd name="connsiteX23" fmla="*/ 1471448 w 3689131"/>
              <a:gd name="connsiteY23" fmla="*/ 1008993 h 3657600"/>
              <a:gd name="connsiteX24" fmla="*/ 1755228 w 3689131"/>
              <a:gd name="connsiteY24" fmla="*/ 746235 h 3657600"/>
              <a:gd name="connsiteX25" fmla="*/ 2522483 w 3689131"/>
              <a:gd name="connsiteY25" fmla="*/ 483476 h 3657600"/>
              <a:gd name="connsiteX26" fmla="*/ 3689131 w 3689131"/>
              <a:gd name="connsiteY26" fmla="*/ 231228 h 3657600"/>
              <a:gd name="connsiteX27" fmla="*/ 3005959 w 3689131"/>
              <a:gd name="connsiteY27" fmla="*/ 0 h 3657600"/>
              <a:gd name="connsiteX28" fmla="*/ 2585545 w 3689131"/>
              <a:gd name="connsiteY28" fmla="*/ 241738 h 3657600"/>
              <a:gd name="connsiteX29" fmla="*/ 2112579 w 3689131"/>
              <a:gd name="connsiteY29" fmla="*/ 262759 h 3657600"/>
              <a:gd name="connsiteX30" fmla="*/ 1797269 w 3689131"/>
              <a:gd name="connsiteY30" fmla="*/ 346842 h 3657600"/>
              <a:gd name="connsiteX31" fmla="*/ 1355835 w 3689131"/>
              <a:gd name="connsiteY31" fmla="*/ 525518 h 3657600"/>
              <a:gd name="connsiteX32" fmla="*/ 977462 w 3689131"/>
              <a:gd name="connsiteY32" fmla="*/ 462455 h 3657600"/>
              <a:gd name="connsiteX33" fmla="*/ 0 w 3689131"/>
              <a:gd name="connsiteY33" fmla="*/ 641131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689131" h="3657600">
                <a:moveTo>
                  <a:pt x="0" y="641131"/>
                </a:moveTo>
                <a:lnTo>
                  <a:pt x="21021" y="935421"/>
                </a:lnTo>
                <a:lnTo>
                  <a:pt x="451945" y="935421"/>
                </a:lnTo>
                <a:lnTo>
                  <a:pt x="683172" y="1282262"/>
                </a:lnTo>
                <a:lnTo>
                  <a:pt x="714704" y="1366345"/>
                </a:lnTo>
                <a:lnTo>
                  <a:pt x="956441" y="1597573"/>
                </a:lnTo>
                <a:lnTo>
                  <a:pt x="977462" y="1944414"/>
                </a:lnTo>
                <a:lnTo>
                  <a:pt x="1040524" y="2028497"/>
                </a:lnTo>
                <a:lnTo>
                  <a:pt x="1429407" y="2217683"/>
                </a:lnTo>
                <a:lnTo>
                  <a:pt x="1566041" y="2364828"/>
                </a:lnTo>
                <a:lnTo>
                  <a:pt x="1891862" y="2848304"/>
                </a:lnTo>
                <a:lnTo>
                  <a:pt x="2123090" y="3184635"/>
                </a:lnTo>
                <a:lnTo>
                  <a:pt x="2312276" y="3657600"/>
                </a:lnTo>
                <a:lnTo>
                  <a:pt x="2406869" y="3657600"/>
                </a:lnTo>
                <a:lnTo>
                  <a:pt x="2354317" y="3310759"/>
                </a:lnTo>
                <a:lnTo>
                  <a:pt x="2123090" y="2921876"/>
                </a:lnTo>
                <a:lnTo>
                  <a:pt x="1849821" y="2617076"/>
                </a:lnTo>
                <a:lnTo>
                  <a:pt x="1513490" y="2091559"/>
                </a:lnTo>
                <a:lnTo>
                  <a:pt x="1513490" y="1902373"/>
                </a:lnTo>
                <a:lnTo>
                  <a:pt x="1587062" y="1870842"/>
                </a:lnTo>
                <a:lnTo>
                  <a:pt x="1429407" y="1608083"/>
                </a:lnTo>
                <a:lnTo>
                  <a:pt x="1397876" y="1303283"/>
                </a:lnTo>
                <a:lnTo>
                  <a:pt x="1450428" y="1219200"/>
                </a:lnTo>
                <a:lnTo>
                  <a:pt x="1471448" y="1008993"/>
                </a:lnTo>
                <a:lnTo>
                  <a:pt x="1755228" y="746235"/>
                </a:lnTo>
                <a:lnTo>
                  <a:pt x="2522483" y="483476"/>
                </a:lnTo>
                <a:lnTo>
                  <a:pt x="3689131" y="231228"/>
                </a:lnTo>
                <a:lnTo>
                  <a:pt x="3005959" y="0"/>
                </a:lnTo>
                <a:lnTo>
                  <a:pt x="2585545" y="241738"/>
                </a:lnTo>
                <a:lnTo>
                  <a:pt x="2112579" y="262759"/>
                </a:lnTo>
                <a:lnTo>
                  <a:pt x="1797269" y="346842"/>
                </a:lnTo>
                <a:lnTo>
                  <a:pt x="1355835" y="525518"/>
                </a:lnTo>
                <a:lnTo>
                  <a:pt x="977462" y="462455"/>
                </a:lnTo>
                <a:lnTo>
                  <a:pt x="0" y="641131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下矢印 22"/>
          <p:cNvSpPr/>
          <p:nvPr/>
        </p:nvSpPr>
        <p:spPr>
          <a:xfrm rot="2808693">
            <a:off x="5119872" y="3385835"/>
            <a:ext cx="324000" cy="613629"/>
          </a:xfrm>
          <a:prstGeom prst="downArrow">
            <a:avLst/>
          </a:prstGeom>
          <a:solidFill>
            <a:srgbClr val="45DBF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0" y="1043735"/>
            <a:ext cx="9144000" cy="5195377"/>
            <a:chOff x="0" y="1088740"/>
            <a:chExt cx="9144000" cy="5195377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0" y="1088740"/>
              <a:ext cx="9144000" cy="5195377"/>
              <a:chOff x="0" y="863715"/>
              <a:chExt cx="9144000" cy="5195377"/>
            </a:xfrm>
          </p:grpSpPr>
          <p:pic>
            <p:nvPicPr>
              <p:cNvPr id="29" name="図 2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9" t="11792" r="1830" b="11332"/>
              <a:stretch/>
            </p:blipFill>
            <p:spPr>
              <a:xfrm>
                <a:off x="0" y="863715"/>
                <a:ext cx="9144000" cy="5195377"/>
              </a:xfrm>
              <a:prstGeom prst="rect">
                <a:avLst/>
              </a:prstGeom>
            </p:spPr>
          </p:pic>
          <p:sp>
            <p:nvSpPr>
              <p:cNvPr id="26" name="テキスト ボックス 25"/>
              <p:cNvSpPr txBox="1"/>
              <p:nvPr/>
            </p:nvSpPr>
            <p:spPr>
              <a:xfrm>
                <a:off x="1848187" y="3003189"/>
                <a:ext cx="1094009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ja-JP" altLang="en-US" sz="4000" b="1" dirty="0" smtClean="0">
                    <a:latin typeface="ＭＳ Ｐゴシック" pitchFamily="50" charset="-128"/>
                    <a:ea typeface="ＭＳ Ｐゴシック" pitchFamily="50" charset="-128"/>
                  </a:rPr>
                  <a:t>広場</a:t>
                </a:r>
                <a:r>
                  <a:rPr lang="ja-JP" altLang="en-US" sz="3200" b="1" dirty="0" smtClean="0">
                    <a:solidFill>
                      <a:schemeClr val="bg1"/>
                    </a:solidFill>
                    <a:latin typeface="ＭＳ Ｐゴシック" pitchFamily="50" charset="-128"/>
                    <a:ea typeface="ＭＳ Ｐゴシック" pitchFamily="50" charset="-128"/>
                  </a:rPr>
                  <a:t>　</a:t>
                </a:r>
                <a:endParaRPr kumimoji="1" lang="ja-JP" altLang="en-US" sz="3200" b="1" dirty="0">
                  <a:solidFill>
                    <a:schemeClr val="bg1"/>
                  </a:solidFill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6808361" y="2348880"/>
                <a:ext cx="1094009" cy="6155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ja-JP" altLang="en-US" sz="4000" b="1" dirty="0">
                    <a:latin typeface="ＭＳ Ｐゴシック" pitchFamily="50" charset="-128"/>
                    <a:ea typeface="ＭＳ Ｐゴシック" pitchFamily="50" charset="-128"/>
                  </a:rPr>
                  <a:t>広場</a:t>
                </a:r>
                <a:r>
                  <a:rPr lang="ja-JP" altLang="en-US" sz="3200" b="1" dirty="0" smtClean="0">
                    <a:solidFill>
                      <a:schemeClr val="bg1"/>
                    </a:solidFill>
                    <a:latin typeface="ＭＳ Ｐゴシック" pitchFamily="50" charset="-128"/>
                    <a:ea typeface="ＭＳ Ｐゴシック" pitchFamily="50" charset="-128"/>
                  </a:rPr>
                  <a:t>　</a:t>
                </a:r>
                <a:endParaRPr kumimoji="1" lang="ja-JP" altLang="en-US" sz="3200" b="1" dirty="0">
                  <a:solidFill>
                    <a:schemeClr val="bg1"/>
                  </a:solidFill>
                  <a:latin typeface="ＭＳ Ｐゴシック" pitchFamily="50" charset="-128"/>
                  <a:ea typeface="ＭＳ Ｐゴシック" pitchFamily="50" charset="-128"/>
                </a:endParaRPr>
              </a:p>
            </p:txBody>
          </p:sp>
          <p:sp>
            <p:nvSpPr>
              <p:cNvPr id="31" name="下矢印 30"/>
              <p:cNvSpPr/>
              <p:nvPr/>
            </p:nvSpPr>
            <p:spPr>
              <a:xfrm rot="6258635">
                <a:off x="1459436" y="3027808"/>
                <a:ext cx="324000" cy="454073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2" name="下矢印 31"/>
              <p:cNvSpPr/>
              <p:nvPr/>
            </p:nvSpPr>
            <p:spPr>
              <a:xfrm rot="162384">
                <a:off x="2178256" y="3680826"/>
                <a:ext cx="324000" cy="280741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5" name="下矢印 34"/>
              <p:cNvSpPr/>
              <p:nvPr/>
            </p:nvSpPr>
            <p:spPr>
              <a:xfrm rot="3601258">
                <a:off x="1479200" y="3516323"/>
                <a:ext cx="310129" cy="451116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6" name="下矢印 35"/>
              <p:cNvSpPr/>
              <p:nvPr/>
            </p:nvSpPr>
            <p:spPr>
              <a:xfrm rot="6429483">
                <a:off x="6237231" y="2157018"/>
                <a:ext cx="324000" cy="530301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39" name="下矢印 38"/>
              <p:cNvSpPr/>
              <p:nvPr/>
            </p:nvSpPr>
            <p:spPr>
              <a:xfrm rot="4544281">
                <a:off x="6355690" y="2609260"/>
                <a:ext cx="324000" cy="463858"/>
              </a:xfrm>
              <a:prstGeom prst="downArrow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</p:grpSp>
        <p:sp>
          <p:nvSpPr>
            <p:cNvPr id="40" name="テキスト ボックス 39"/>
            <p:cNvSpPr txBox="1"/>
            <p:nvPr/>
          </p:nvSpPr>
          <p:spPr>
            <a:xfrm>
              <a:off x="2861325" y="2303875"/>
              <a:ext cx="1530655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ja-JP" altLang="en-US" sz="4000" b="1" dirty="0">
                  <a:latin typeface="ＭＳ Ｐゴシック" pitchFamily="50" charset="-128"/>
                  <a:ea typeface="ＭＳ Ｐゴシック" pitchFamily="50" charset="-128"/>
                </a:rPr>
                <a:t>樹林地</a:t>
              </a:r>
              <a:r>
                <a:rPr lang="ja-JP" altLang="en-US" sz="3200" b="1" dirty="0" smtClean="0">
                  <a:solidFill>
                    <a:schemeClr val="bg1"/>
                  </a:solidFill>
                  <a:latin typeface="ＭＳ Ｐゴシック" pitchFamily="50" charset="-128"/>
                  <a:ea typeface="ＭＳ Ｐゴシック" pitchFamily="50" charset="-128"/>
                </a:rPr>
                <a:t>　</a:t>
              </a:r>
              <a:endParaRPr kumimoji="1" lang="ja-JP" altLang="en-US" sz="3200" b="1" dirty="0">
                <a:solidFill>
                  <a:schemeClr val="bg1"/>
                </a:solidFill>
                <a:latin typeface="ＭＳ Ｐゴシック" pitchFamily="50" charset="-128"/>
                <a:ea typeface="ＭＳ Ｐゴシック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60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3837</TotalTime>
  <Words>748</Words>
  <Application>Microsoft Office PowerPoint</Application>
  <PresentationFormat>画面に合わせる (4:3)</PresentationFormat>
  <Paragraphs>251</Paragraphs>
  <Slides>21</Slides>
  <Notes>4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2" baseType="lpstr">
      <vt:lpstr>Office ​​テーマ</vt:lpstr>
      <vt:lpstr>夜間冷気の「にじみ出し現象」を活かした公園整備指針の提案</vt:lpstr>
      <vt:lpstr>緑地による冷気形成と流出（にじみ出し現象）</vt:lpstr>
      <vt:lpstr>PowerPoint プレゼンテーション</vt:lpstr>
      <vt:lpstr>対象エリア</vt:lpstr>
      <vt:lpstr>測器配置図</vt:lpstr>
      <vt:lpstr>観測概要</vt:lpstr>
      <vt:lpstr>観測概要</vt:lpstr>
      <vt:lpstr>測器配置図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MouseComputer 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夜間冷気の「にじみ出し現象」を活かした公園整備指針の提案</dc:title>
  <dc:creator>成田</dc:creator>
  <cp:lastModifiedBy>成田</cp:lastModifiedBy>
  <cp:revision>288</cp:revision>
  <dcterms:created xsi:type="dcterms:W3CDTF">2016-02-03T03:31:41Z</dcterms:created>
  <dcterms:modified xsi:type="dcterms:W3CDTF">2016-02-09T00:15:51Z</dcterms:modified>
</cp:coreProperties>
</file>