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3" r:id="rId3"/>
    <p:sldId id="259" r:id="rId4"/>
    <p:sldId id="281" r:id="rId5"/>
    <p:sldId id="271" r:id="rId6"/>
    <p:sldId id="263" r:id="rId7"/>
    <p:sldId id="276" r:id="rId8"/>
    <p:sldId id="277" r:id="rId9"/>
    <p:sldId id="278" r:id="rId10"/>
    <p:sldId id="273" r:id="rId11"/>
    <p:sldId id="274" r:id="rId12"/>
    <p:sldId id="266" r:id="rId13"/>
    <p:sldId id="267" r:id="rId14"/>
    <p:sldId id="264" r:id="rId15"/>
    <p:sldId id="265" r:id="rId16"/>
    <p:sldId id="272" r:id="rId17"/>
    <p:sldId id="280" r:id="rId18"/>
    <p:sldId id="268" r:id="rId19"/>
    <p:sldId id="269" r:id="rId20"/>
    <p:sldId id="270" r:id="rId21"/>
    <p:sldId id="258" r:id="rId22"/>
    <p:sldId id="284" r:id="rId23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EDFD"/>
    <a:srgbClr val="71DAFF"/>
    <a:srgbClr val="0915FF"/>
    <a:srgbClr val="993300"/>
    <a:srgbClr val="0594FF"/>
    <a:srgbClr val="FF6600"/>
    <a:srgbClr val="25A11F"/>
    <a:srgbClr val="29C000"/>
    <a:srgbClr val="FF505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59" autoAdjust="0"/>
    <p:restoredTop sz="94660"/>
  </p:normalViewPr>
  <p:slideViewPr>
    <p:cSldViewPr snapToGrid="0">
      <p:cViewPr>
        <p:scale>
          <a:sx n="100" d="100"/>
          <a:sy n="100" d="100"/>
        </p:scale>
        <p:origin x="1416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040A0-767A-47D7-8E25-47217455037C}" type="datetimeFigureOut">
              <a:rPr kumimoji="1" lang="ja-JP" altLang="en-US" smtClean="0"/>
              <a:t>2016/2/9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28C7-DDF6-401F-9E19-F541E85055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0495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040A0-767A-47D7-8E25-47217455037C}" type="datetimeFigureOut">
              <a:rPr kumimoji="1" lang="ja-JP" altLang="en-US" smtClean="0"/>
              <a:t>2016/2/9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28C7-DDF6-401F-9E19-F541E85055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9113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040A0-767A-47D7-8E25-47217455037C}" type="datetimeFigureOut">
              <a:rPr kumimoji="1" lang="ja-JP" altLang="en-US" smtClean="0"/>
              <a:t>2016/2/9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28C7-DDF6-401F-9E19-F541E85055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6512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040A0-767A-47D7-8E25-47217455037C}" type="datetimeFigureOut">
              <a:rPr kumimoji="1" lang="ja-JP" altLang="en-US" smtClean="0"/>
              <a:t>2016/2/9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28C7-DDF6-401F-9E19-F541E85055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0487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040A0-767A-47D7-8E25-47217455037C}" type="datetimeFigureOut">
              <a:rPr kumimoji="1" lang="ja-JP" altLang="en-US" smtClean="0"/>
              <a:t>2016/2/9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28C7-DDF6-401F-9E19-F541E85055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6776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040A0-767A-47D7-8E25-47217455037C}" type="datetimeFigureOut">
              <a:rPr kumimoji="1" lang="ja-JP" altLang="en-US" smtClean="0"/>
              <a:t>2016/2/9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28C7-DDF6-401F-9E19-F541E85055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9587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040A0-767A-47D7-8E25-47217455037C}" type="datetimeFigureOut">
              <a:rPr kumimoji="1" lang="ja-JP" altLang="en-US" smtClean="0"/>
              <a:t>2016/2/9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28C7-DDF6-401F-9E19-F541E85055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6928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040A0-767A-47D7-8E25-47217455037C}" type="datetimeFigureOut">
              <a:rPr kumimoji="1" lang="ja-JP" altLang="en-US" smtClean="0"/>
              <a:t>2016/2/9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28C7-DDF6-401F-9E19-F541E85055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0998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040A0-767A-47D7-8E25-47217455037C}" type="datetimeFigureOut">
              <a:rPr kumimoji="1" lang="ja-JP" altLang="en-US" smtClean="0"/>
              <a:t>2016/2/9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28C7-DDF6-401F-9E19-F541E85055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4222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040A0-767A-47D7-8E25-47217455037C}" type="datetimeFigureOut">
              <a:rPr kumimoji="1" lang="ja-JP" altLang="en-US" smtClean="0"/>
              <a:t>2016/2/9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28C7-DDF6-401F-9E19-F541E85055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3165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040A0-767A-47D7-8E25-47217455037C}" type="datetimeFigureOut">
              <a:rPr kumimoji="1" lang="ja-JP" altLang="en-US" smtClean="0"/>
              <a:t>2016/2/9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28C7-DDF6-401F-9E19-F541E85055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853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040A0-767A-47D7-8E25-47217455037C}" type="datetimeFigureOut">
              <a:rPr kumimoji="1" lang="ja-JP" altLang="en-US" smtClean="0"/>
              <a:t>2016/2/9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228C7-DDF6-401F-9E19-F541E85055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8186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0" y="59485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緑地の規模と地形が</a:t>
            </a:r>
            <a:endParaRPr kumimoji="1" lang="en-US" altLang="ja-JP" sz="400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kumimoji="1" lang="ja-JP" altLang="en-US" sz="4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夜間気温低下量に及ぼす影響</a:t>
            </a:r>
            <a:endParaRPr kumimoji="1" lang="ja-JP" altLang="en-US" sz="4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0" y="582223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 smtClean="0">
                <a:solidFill>
                  <a:schemeClr val="bg1"/>
                </a:solidFill>
              </a:rPr>
              <a:t>1123104</a:t>
            </a:r>
            <a:r>
              <a:rPr kumimoji="1" lang="ja-JP" altLang="en-US" sz="2800" dirty="0" smtClean="0">
                <a:solidFill>
                  <a:schemeClr val="bg1"/>
                </a:solidFill>
              </a:rPr>
              <a:t>　新井　琢也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940" y="2034192"/>
            <a:ext cx="4904442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8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621" y="3456169"/>
            <a:ext cx="7153200" cy="36000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" t="22742" r="5164" b="18817"/>
          <a:stretch/>
        </p:blipFill>
        <p:spPr>
          <a:xfrm>
            <a:off x="3467101" y="1428749"/>
            <a:ext cx="4705350" cy="1914525"/>
          </a:xfrm>
          <a:prstGeom prst="rect">
            <a:avLst/>
          </a:prstGeom>
        </p:spPr>
      </p:pic>
      <p:sp>
        <p:nvSpPr>
          <p:cNvPr id="12" name="フリーフォーム 11"/>
          <p:cNvSpPr/>
          <p:nvPr/>
        </p:nvSpPr>
        <p:spPr>
          <a:xfrm>
            <a:off x="5943600" y="4171950"/>
            <a:ext cx="1638300" cy="1362075"/>
          </a:xfrm>
          <a:custGeom>
            <a:avLst/>
            <a:gdLst>
              <a:gd name="connsiteX0" fmla="*/ 1638300 w 1638300"/>
              <a:gd name="connsiteY0" fmla="*/ 247650 h 1362075"/>
              <a:gd name="connsiteX1" fmla="*/ 1619250 w 1638300"/>
              <a:gd name="connsiteY1" fmla="*/ 390525 h 1362075"/>
              <a:gd name="connsiteX2" fmla="*/ 1047750 w 1638300"/>
              <a:gd name="connsiteY2" fmla="*/ 1352550 h 1362075"/>
              <a:gd name="connsiteX3" fmla="*/ 962025 w 1638300"/>
              <a:gd name="connsiteY3" fmla="*/ 1362075 h 1362075"/>
              <a:gd name="connsiteX4" fmla="*/ 914400 w 1638300"/>
              <a:gd name="connsiteY4" fmla="*/ 1152525 h 1362075"/>
              <a:gd name="connsiteX5" fmla="*/ 628650 w 1638300"/>
              <a:gd name="connsiteY5" fmla="*/ 1162050 h 1362075"/>
              <a:gd name="connsiteX6" fmla="*/ 619125 w 1638300"/>
              <a:gd name="connsiteY6" fmla="*/ 1114425 h 1362075"/>
              <a:gd name="connsiteX7" fmla="*/ 409575 w 1638300"/>
              <a:gd name="connsiteY7" fmla="*/ 1114425 h 1362075"/>
              <a:gd name="connsiteX8" fmla="*/ 323850 w 1638300"/>
              <a:gd name="connsiteY8" fmla="*/ 895350 h 1362075"/>
              <a:gd name="connsiteX9" fmla="*/ 0 w 1638300"/>
              <a:gd name="connsiteY9" fmla="*/ 914400 h 1362075"/>
              <a:gd name="connsiteX10" fmla="*/ 0 w 1638300"/>
              <a:gd name="connsiteY10" fmla="*/ 666750 h 1362075"/>
              <a:gd name="connsiteX11" fmla="*/ 304800 w 1638300"/>
              <a:gd name="connsiteY11" fmla="*/ 619125 h 1362075"/>
              <a:gd name="connsiteX12" fmla="*/ 428625 w 1638300"/>
              <a:gd name="connsiteY12" fmla="*/ 152400 h 1362075"/>
              <a:gd name="connsiteX13" fmla="*/ 666750 w 1638300"/>
              <a:gd name="connsiteY13" fmla="*/ 0 h 1362075"/>
              <a:gd name="connsiteX14" fmla="*/ 1638300 w 1638300"/>
              <a:gd name="connsiteY14" fmla="*/ 247650 h 13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38300" h="1362075">
                <a:moveTo>
                  <a:pt x="1638300" y="247650"/>
                </a:moveTo>
                <a:lnTo>
                  <a:pt x="1619250" y="390525"/>
                </a:lnTo>
                <a:lnTo>
                  <a:pt x="1047750" y="1352550"/>
                </a:lnTo>
                <a:lnTo>
                  <a:pt x="962025" y="1362075"/>
                </a:lnTo>
                <a:lnTo>
                  <a:pt x="914400" y="1152525"/>
                </a:lnTo>
                <a:lnTo>
                  <a:pt x="628650" y="1162050"/>
                </a:lnTo>
                <a:lnTo>
                  <a:pt x="619125" y="1114425"/>
                </a:lnTo>
                <a:lnTo>
                  <a:pt x="409575" y="1114425"/>
                </a:lnTo>
                <a:lnTo>
                  <a:pt x="323850" y="895350"/>
                </a:lnTo>
                <a:lnTo>
                  <a:pt x="0" y="914400"/>
                </a:lnTo>
                <a:lnTo>
                  <a:pt x="0" y="666750"/>
                </a:lnTo>
                <a:lnTo>
                  <a:pt x="304800" y="619125"/>
                </a:lnTo>
                <a:lnTo>
                  <a:pt x="428625" y="152400"/>
                </a:lnTo>
                <a:lnTo>
                  <a:pt x="666750" y="0"/>
                </a:lnTo>
                <a:lnTo>
                  <a:pt x="1638300" y="24765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17"/>
          <p:cNvSpPr txBox="1">
            <a:spLocks noChangeArrowheads="1"/>
          </p:cNvSpPr>
          <p:nvPr/>
        </p:nvSpPr>
        <p:spPr bwMode="auto">
          <a:xfrm>
            <a:off x="176980" y="188640"/>
            <a:ext cx="89670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just" eaLnBrk="1" hangingPunct="1"/>
            <a:r>
              <a:rPr lang="ja-JP" altLang="en-US" sz="4000" dirty="0" smtClean="0">
                <a:solidFill>
                  <a:srgbClr val="FFFF00"/>
                </a:solidFill>
              </a:rPr>
              <a:t>斜面緑地のにじみ出し現象</a:t>
            </a:r>
            <a:endParaRPr lang="ja-JP" altLang="en-US" sz="4000" dirty="0">
              <a:solidFill>
                <a:srgbClr val="FFFF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119839" y="884350"/>
            <a:ext cx="3656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solidFill>
                  <a:schemeClr val="bg1"/>
                </a:solidFill>
              </a:rPr>
              <a:t>菅刈公園・西郷山公園</a:t>
            </a:r>
            <a:endParaRPr lang="en-US" altLang="ja-JP" sz="2800" dirty="0" smtClean="0">
              <a:solidFill>
                <a:schemeClr val="bg1"/>
              </a:solidFill>
            </a:endParaRPr>
          </a:p>
        </p:txBody>
      </p:sp>
      <p:sp>
        <p:nvSpPr>
          <p:cNvPr id="11" name="フリーフォーム 10"/>
          <p:cNvSpPr/>
          <p:nvPr/>
        </p:nvSpPr>
        <p:spPr>
          <a:xfrm>
            <a:off x="3549650" y="4210050"/>
            <a:ext cx="2127250" cy="1600200"/>
          </a:xfrm>
          <a:custGeom>
            <a:avLst/>
            <a:gdLst>
              <a:gd name="connsiteX0" fmla="*/ 1981200 w 2127250"/>
              <a:gd name="connsiteY0" fmla="*/ 0 h 1600200"/>
              <a:gd name="connsiteX1" fmla="*/ 584200 w 2127250"/>
              <a:gd name="connsiteY1" fmla="*/ 95250 h 1600200"/>
              <a:gd name="connsiteX2" fmla="*/ 190500 w 2127250"/>
              <a:gd name="connsiteY2" fmla="*/ 336550 h 1600200"/>
              <a:gd name="connsiteX3" fmla="*/ 0 w 2127250"/>
              <a:gd name="connsiteY3" fmla="*/ 565150 h 1600200"/>
              <a:gd name="connsiteX4" fmla="*/ 82550 w 2127250"/>
              <a:gd name="connsiteY4" fmla="*/ 977900 h 1600200"/>
              <a:gd name="connsiteX5" fmla="*/ 596900 w 2127250"/>
              <a:gd name="connsiteY5" fmla="*/ 1219200 h 1600200"/>
              <a:gd name="connsiteX6" fmla="*/ 939800 w 2127250"/>
              <a:gd name="connsiteY6" fmla="*/ 1600200 h 1600200"/>
              <a:gd name="connsiteX7" fmla="*/ 2127250 w 2127250"/>
              <a:gd name="connsiteY7" fmla="*/ 1460500 h 1600200"/>
              <a:gd name="connsiteX8" fmla="*/ 1981200 w 2127250"/>
              <a:gd name="connsiteY8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7250" h="1600200">
                <a:moveTo>
                  <a:pt x="1981200" y="0"/>
                </a:moveTo>
                <a:lnTo>
                  <a:pt x="584200" y="95250"/>
                </a:lnTo>
                <a:lnTo>
                  <a:pt x="190500" y="336550"/>
                </a:lnTo>
                <a:lnTo>
                  <a:pt x="0" y="565150"/>
                </a:lnTo>
                <a:lnTo>
                  <a:pt x="82550" y="977900"/>
                </a:lnTo>
                <a:lnTo>
                  <a:pt x="596900" y="1219200"/>
                </a:lnTo>
                <a:lnTo>
                  <a:pt x="939800" y="1600200"/>
                </a:lnTo>
                <a:lnTo>
                  <a:pt x="2127250" y="1460500"/>
                </a:lnTo>
                <a:lnTo>
                  <a:pt x="1981200" y="0"/>
                </a:lnTo>
                <a:close/>
              </a:path>
            </a:pathLst>
          </a:custGeom>
          <a:noFill/>
          <a:ln w="317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7" name="直線コネクタ 16"/>
          <p:cNvCxnSpPr>
            <a:stCxn id="25" idx="1"/>
          </p:cNvCxnSpPr>
          <p:nvPr/>
        </p:nvCxnSpPr>
        <p:spPr>
          <a:xfrm flipV="1">
            <a:off x="4837471" y="3498032"/>
            <a:ext cx="391447" cy="10346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>
            <a:endCxn id="26" idx="0"/>
          </p:cNvCxnSpPr>
          <p:nvPr/>
        </p:nvCxnSpPr>
        <p:spPr>
          <a:xfrm flipH="1">
            <a:off x="6105832" y="3505200"/>
            <a:ext cx="187018" cy="10569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フリーフォーム 8"/>
          <p:cNvSpPr/>
          <p:nvPr/>
        </p:nvSpPr>
        <p:spPr>
          <a:xfrm>
            <a:off x="3829050" y="1866900"/>
            <a:ext cx="2006600" cy="1212850"/>
          </a:xfrm>
          <a:custGeom>
            <a:avLst/>
            <a:gdLst>
              <a:gd name="connsiteX0" fmla="*/ 1803400 w 2006600"/>
              <a:gd name="connsiteY0" fmla="*/ 0 h 1212850"/>
              <a:gd name="connsiteX1" fmla="*/ 1263650 w 2006600"/>
              <a:gd name="connsiteY1" fmla="*/ 6350 h 1212850"/>
              <a:gd name="connsiteX2" fmla="*/ 527050 w 2006600"/>
              <a:gd name="connsiteY2" fmla="*/ 152400 h 1212850"/>
              <a:gd name="connsiteX3" fmla="*/ 165100 w 2006600"/>
              <a:gd name="connsiteY3" fmla="*/ 292100 h 1212850"/>
              <a:gd name="connsiteX4" fmla="*/ 0 w 2006600"/>
              <a:gd name="connsiteY4" fmla="*/ 482600 h 1212850"/>
              <a:gd name="connsiteX5" fmla="*/ 88900 w 2006600"/>
              <a:gd name="connsiteY5" fmla="*/ 787400 h 1212850"/>
              <a:gd name="connsiteX6" fmla="*/ 425450 w 2006600"/>
              <a:gd name="connsiteY6" fmla="*/ 889000 h 1212850"/>
              <a:gd name="connsiteX7" fmla="*/ 742950 w 2006600"/>
              <a:gd name="connsiteY7" fmla="*/ 1212850 h 1212850"/>
              <a:gd name="connsiteX8" fmla="*/ 2006600 w 2006600"/>
              <a:gd name="connsiteY8" fmla="*/ 1168400 h 1212850"/>
              <a:gd name="connsiteX9" fmla="*/ 1803400 w 2006600"/>
              <a:gd name="connsiteY9" fmla="*/ 0 h 121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06600" h="1212850">
                <a:moveTo>
                  <a:pt x="1803400" y="0"/>
                </a:moveTo>
                <a:lnTo>
                  <a:pt x="1263650" y="6350"/>
                </a:lnTo>
                <a:lnTo>
                  <a:pt x="527050" y="152400"/>
                </a:lnTo>
                <a:lnTo>
                  <a:pt x="165100" y="292100"/>
                </a:lnTo>
                <a:lnTo>
                  <a:pt x="0" y="482600"/>
                </a:lnTo>
                <a:lnTo>
                  <a:pt x="88900" y="787400"/>
                </a:lnTo>
                <a:lnTo>
                  <a:pt x="425450" y="889000"/>
                </a:lnTo>
                <a:lnTo>
                  <a:pt x="742950" y="1212850"/>
                </a:lnTo>
                <a:lnTo>
                  <a:pt x="2006600" y="1168400"/>
                </a:lnTo>
                <a:lnTo>
                  <a:pt x="1803400" y="0"/>
                </a:lnTo>
                <a:close/>
              </a:path>
            </a:pathLst>
          </a:cu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フリーフォーム 18"/>
          <p:cNvSpPr/>
          <p:nvPr/>
        </p:nvSpPr>
        <p:spPr>
          <a:xfrm>
            <a:off x="6000750" y="1758950"/>
            <a:ext cx="1644650" cy="1098550"/>
          </a:xfrm>
          <a:custGeom>
            <a:avLst/>
            <a:gdLst>
              <a:gd name="connsiteX0" fmla="*/ 1644650 w 1644650"/>
              <a:gd name="connsiteY0" fmla="*/ 146050 h 1098550"/>
              <a:gd name="connsiteX1" fmla="*/ 717550 w 1644650"/>
              <a:gd name="connsiteY1" fmla="*/ 0 h 1098550"/>
              <a:gd name="connsiteX2" fmla="*/ 457200 w 1644650"/>
              <a:gd name="connsiteY2" fmla="*/ 146050 h 1098550"/>
              <a:gd name="connsiteX3" fmla="*/ 285750 w 1644650"/>
              <a:gd name="connsiteY3" fmla="*/ 520700 h 1098550"/>
              <a:gd name="connsiteX4" fmla="*/ 0 w 1644650"/>
              <a:gd name="connsiteY4" fmla="*/ 596900 h 1098550"/>
              <a:gd name="connsiteX5" fmla="*/ 25400 w 1644650"/>
              <a:gd name="connsiteY5" fmla="*/ 768350 h 1098550"/>
              <a:gd name="connsiteX6" fmla="*/ 412750 w 1644650"/>
              <a:gd name="connsiteY6" fmla="*/ 755650 h 1098550"/>
              <a:gd name="connsiteX7" fmla="*/ 463550 w 1644650"/>
              <a:gd name="connsiteY7" fmla="*/ 901700 h 1098550"/>
              <a:gd name="connsiteX8" fmla="*/ 692150 w 1644650"/>
              <a:gd name="connsiteY8" fmla="*/ 889000 h 1098550"/>
              <a:gd name="connsiteX9" fmla="*/ 692150 w 1644650"/>
              <a:gd name="connsiteY9" fmla="*/ 952500 h 1098550"/>
              <a:gd name="connsiteX10" fmla="*/ 952500 w 1644650"/>
              <a:gd name="connsiteY10" fmla="*/ 965200 h 1098550"/>
              <a:gd name="connsiteX11" fmla="*/ 1009650 w 1644650"/>
              <a:gd name="connsiteY11" fmla="*/ 1098550 h 1098550"/>
              <a:gd name="connsiteX12" fmla="*/ 1079500 w 1644650"/>
              <a:gd name="connsiteY12" fmla="*/ 1098550 h 1098550"/>
              <a:gd name="connsiteX13" fmla="*/ 1638300 w 1644650"/>
              <a:gd name="connsiteY13" fmla="*/ 292100 h 1098550"/>
              <a:gd name="connsiteX14" fmla="*/ 1644650 w 1644650"/>
              <a:gd name="connsiteY14" fmla="*/ 146050 h 109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44650" h="1098550">
                <a:moveTo>
                  <a:pt x="1644650" y="146050"/>
                </a:moveTo>
                <a:lnTo>
                  <a:pt x="717550" y="0"/>
                </a:lnTo>
                <a:lnTo>
                  <a:pt x="457200" y="146050"/>
                </a:lnTo>
                <a:lnTo>
                  <a:pt x="285750" y="520700"/>
                </a:lnTo>
                <a:lnTo>
                  <a:pt x="0" y="596900"/>
                </a:lnTo>
                <a:lnTo>
                  <a:pt x="25400" y="768350"/>
                </a:lnTo>
                <a:lnTo>
                  <a:pt x="412750" y="755650"/>
                </a:lnTo>
                <a:lnTo>
                  <a:pt x="463550" y="901700"/>
                </a:lnTo>
                <a:lnTo>
                  <a:pt x="692150" y="889000"/>
                </a:lnTo>
                <a:lnTo>
                  <a:pt x="692150" y="952500"/>
                </a:lnTo>
                <a:lnTo>
                  <a:pt x="952500" y="965200"/>
                </a:lnTo>
                <a:lnTo>
                  <a:pt x="1009650" y="1098550"/>
                </a:lnTo>
                <a:lnTo>
                  <a:pt x="1079500" y="1098550"/>
                </a:lnTo>
                <a:lnTo>
                  <a:pt x="1638300" y="292100"/>
                </a:lnTo>
                <a:lnTo>
                  <a:pt x="1644650" y="146050"/>
                </a:lnTo>
                <a:close/>
              </a:path>
            </a:pathLst>
          </a:cu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" name="直線コネクタ 20"/>
          <p:cNvCxnSpPr>
            <a:endCxn id="9" idx="1"/>
          </p:cNvCxnSpPr>
          <p:nvPr/>
        </p:nvCxnSpPr>
        <p:spPr>
          <a:xfrm>
            <a:off x="5029200" y="1356360"/>
            <a:ext cx="63500" cy="51689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>
            <a:endCxn id="19" idx="1"/>
          </p:cNvCxnSpPr>
          <p:nvPr/>
        </p:nvCxnSpPr>
        <p:spPr>
          <a:xfrm>
            <a:off x="6652260" y="1325880"/>
            <a:ext cx="66040" cy="43307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フリーフォーム 24"/>
          <p:cNvSpPr/>
          <p:nvPr/>
        </p:nvSpPr>
        <p:spPr>
          <a:xfrm>
            <a:off x="3942735" y="4296697"/>
            <a:ext cx="1681317" cy="1081548"/>
          </a:xfrm>
          <a:custGeom>
            <a:avLst/>
            <a:gdLst>
              <a:gd name="connsiteX0" fmla="*/ 884904 w 1681317"/>
              <a:gd name="connsiteY0" fmla="*/ 0 h 1081548"/>
              <a:gd name="connsiteX1" fmla="*/ 894736 w 1681317"/>
              <a:gd name="connsiteY1" fmla="*/ 235974 h 1081548"/>
              <a:gd name="connsiteX2" fmla="*/ 1258530 w 1681317"/>
              <a:gd name="connsiteY2" fmla="*/ 285135 h 1081548"/>
              <a:gd name="connsiteX3" fmla="*/ 1337188 w 1681317"/>
              <a:gd name="connsiteY3" fmla="*/ 491613 h 1081548"/>
              <a:gd name="connsiteX4" fmla="*/ 1632155 w 1681317"/>
              <a:gd name="connsiteY4" fmla="*/ 491613 h 1081548"/>
              <a:gd name="connsiteX5" fmla="*/ 1681317 w 1681317"/>
              <a:gd name="connsiteY5" fmla="*/ 1081548 h 1081548"/>
              <a:gd name="connsiteX6" fmla="*/ 1435510 w 1681317"/>
              <a:gd name="connsiteY6" fmla="*/ 884903 h 1081548"/>
              <a:gd name="connsiteX7" fmla="*/ 1150375 w 1681317"/>
              <a:gd name="connsiteY7" fmla="*/ 855406 h 1081548"/>
              <a:gd name="connsiteX8" fmla="*/ 1032388 w 1681317"/>
              <a:gd name="connsiteY8" fmla="*/ 580103 h 1081548"/>
              <a:gd name="connsiteX9" fmla="*/ 825910 w 1681317"/>
              <a:gd name="connsiteY9" fmla="*/ 521109 h 1081548"/>
              <a:gd name="connsiteX10" fmla="*/ 648930 w 1681317"/>
              <a:gd name="connsiteY10" fmla="*/ 639097 h 1081548"/>
              <a:gd name="connsiteX11" fmla="*/ 314633 w 1681317"/>
              <a:gd name="connsiteY11" fmla="*/ 639097 h 1081548"/>
              <a:gd name="connsiteX12" fmla="*/ 108155 w 1681317"/>
              <a:gd name="connsiteY12" fmla="*/ 491613 h 1081548"/>
              <a:gd name="connsiteX13" fmla="*/ 49162 w 1681317"/>
              <a:gd name="connsiteY13" fmla="*/ 314632 h 1081548"/>
              <a:gd name="connsiteX14" fmla="*/ 0 w 1681317"/>
              <a:gd name="connsiteY14" fmla="*/ 127819 h 1081548"/>
              <a:gd name="connsiteX15" fmla="*/ 206478 w 1681317"/>
              <a:gd name="connsiteY15" fmla="*/ 9832 h 1081548"/>
              <a:gd name="connsiteX16" fmla="*/ 884904 w 1681317"/>
              <a:gd name="connsiteY16" fmla="*/ 0 h 1081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81317" h="1081548">
                <a:moveTo>
                  <a:pt x="884904" y="0"/>
                </a:moveTo>
                <a:lnTo>
                  <a:pt x="894736" y="235974"/>
                </a:lnTo>
                <a:lnTo>
                  <a:pt x="1258530" y="285135"/>
                </a:lnTo>
                <a:lnTo>
                  <a:pt x="1337188" y="491613"/>
                </a:lnTo>
                <a:lnTo>
                  <a:pt x="1632155" y="491613"/>
                </a:lnTo>
                <a:lnTo>
                  <a:pt x="1681317" y="1081548"/>
                </a:lnTo>
                <a:lnTo>
                  <a:pt x="1435510" y="884903"/>
                </a:lnTo>
                <a:lnTo>
                  <a:pt x="1150375" y="855406"/>
                </a:lnTo>
                <a:lnTo>
                  <a:pt x="1032388" y="580103"/>
                </a:lnTo>
                <a:lnTo>
                  <a:pt x="825910" y="521109"/>
                </a:lnTo>
                <a:lnTo>
                  <a:pt x="648930" y="639097"/>
                </a:lnTo>
                <a:lnTo>
                  <a:pt x="314633" y="639097"/>
                </a:lnTo>
                <a:lnTo>
                  <a:pt x="108155" y="491613"/>
                </a:lnTo>
                <a:lnTo>
                  <a:pt x="49162" y="314632"/>
                </a:lnTo>
                <a:lnTo>
                  <a:pt x="0" y="127819"/>
                </a:lnTo>
                <a:lnTo>
                  <a:pt x="206478" y="9832"/>
                </a:lnTo>
                <a:lnTo>
                  <a:pt x="884904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999294" y="3326786"/>
            <a:ext cx="16616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 smtClean="0">
                <a:solidFill>
                  <a:srgbClr val="FF0000"/>
                </a:solidFill>
              </a:rPr>
              <a:t>斜面緑地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26" name="フリーフォーム 25"/>
          <p:cNvSpPr/>
          <p:nvPr/>
        </p:nvSpPr>
        <p:spPr>
          <a:xfrm>
            <a:off x="5899355" y="4562168"/>
            <a:ext cx="1229032" cy="884903"/>
          </a:xfrm>
          <a:custGeom>
            <a:avLst/>
            <a:gdLst>
              <a:gd name="connsiteX0" fmla="*/ 206477 w 1229032"/>
              <a:gd name="connsiteY0" fmla="*/ 0 h 884903"/>
              <a:gd name="connsiteX1" fmla="*/ 865239 w 1229032"/>
              <a:gd name="connsiteY1" fmla="*/ 550606 h 884903"/>
              <a:gd name="connsiteX2" fmla="*/ 1091380 w 1229032"/>
              <a:gd name="connsiteY2" fmla="*/ 658761 h 884903"/>
              <a:gd name="connsiteX3" fmla="*/ 1229032 w 1229032"/>
              <a:gd name="connsiteY3" fmla="*/ 698090 h 884903"/>
              <a:gd name="connsiteX4" fmla="*/ 1101213 w 1229032"/>
              <a:gd name="connsiteY4" fmla="*/ 884903 h 884903"/>
              <a:gd name="connsiteX5" fmla="*/ 658761 w 1229032"/>
              <a:gd name="connsiteY5" fmla="*/ 629264 h 884903"/>
              <a:gd name="connsiteX6" fmla="*/ 334297 w 1229032"/>
              <a:gd name="connsiteY6" fmla="*/ 412955 h 884903"/>
              <a:gd name="connsiteX7" fmla="*/ 68826 w 1229032"/>
              <a:gd name="connsiteY7" fmla="*/ 226142 h 884903"/>
              <a:gd name="connsiteX8" fmla="*/ 0 w 1229032"/>
              <a:gd name="connsiteY8" fmla="*/ 167148 h 884903"/>
              <a:gd name="connsiteX9" fmla="*/ 206477 w 1229032"/>
              <a:gd name="connsiteY9" fmla="*/ 0 h 884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9032" h="884903">
                <a:moveTo>
                  <a:pt x="206477" y="0"/>
                </a:moveTo>
                <a:lnTo>
                  <a:pt x="865239" y="550606"/>
                </a:lnTo>
                <a:lnTo>
                  <a:pt x="1091380" y="658761"/>
                </a:lnTo>
                <a:lnTo>
                  <a:pt x="1229032" y="698090"/>
                </a:lnTo>
                <a:lnTo>
                  <a:pt x="1101213" y="884903"/>
                </a:lnTo>
                <a:lnTo>
                  <a:pt x="658761" y="629264"/>
                </a:lnTo>
                <a:lnTo>
                  <a:pt x="334297" y="412955"/>
                </a:lnTo>
                <a:lnTo>
                  <a:pt x="68826" y="226142"/>
                </a:lnTo>
                <a:lnTo>
                  <a:pt x="0" y="167148"/>
                </a:lnTo>
                <a:lnTo>
                  <a:pt x="206477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396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6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335119" y="3417300"/>
            <a:ext cx="7120800" cy="3600000"/>
          </a:xfrm>
          <a:prstGeom prst="rect">
            <a:avLst/>
          </a:prstGeom>
        </p:spPr>
      </p:pic>
      <p:sp>
        <p:nvSpPr>
          <p:cNvPr id="2" name="テキスト ボックス 117"/>
          <p:cNvSpPr txBox="1">
            <a:spLocks noChangeArrowheads="1"/>
          </p:cNvSpPr>
          <p:nvPr/>
        </p:nvSpPr>
        <p:spPr bwMode="auto">
          <a:xfrm>
            <a:off x="176980" y="188640"/>
            <a:ext cx="89670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just" eaLnBrk="1" hangingPunct="1"/>
            <a:r>
              <a:rPr lang="ja-JP" altLang="en-US" sz="4000" dirty="0" smtClean="0">
                <a:solidFill>
                  <a:srgbClr val="FFFF00"/>
                </a:solidFill>
              </a:rPr>
              <a:t>斜面緑地のにじみ出し現象</a:t>
            </a:r>
            <a:endParaRPr lang="ja-JP" altLang="en-US" sz="4000" dirty="0">
              <a:solidFill>
                <a:srgbClr val="FFFF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173179" y="3406570"/>
            <a:ext cx="3656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solidFill>
                  <a:schemeClr val="bg1"/>
                </a:solidFill>
              </a:rPr>
              <a:t>菅刈公園・西郷山公園</a:t>
            </a:r>
            <a:endParaRPr lang="en-US" altLang="ja-JP" sz="2800" dirty="0" smtClean="0">
              <a:solidFill>
                <a:schemeClr val="bg1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l="3091" t="2181" r="3461" b="2294"/>
          <a:stretch/>
        </p:blipFill>
        <p:spPr>
          <a:xfrm>
            <a:off x="4695825" y="1562100"/>
            <a:ext cx="4371975" cy="2647950"/>
          </a:xfrm>
          <a:prstGeom prst="rect">
            <a:avLst/>
          </a:prstGeom>
        </p:spPr>
      </p:pic>
      <p:sp>
        <p:nvSpPr>
          <p:cNvPr id="25" name="円/楕円 24"/>
          <p:cNvSpPr/>
          <p:nvPr/>
        </p:nvSpPr>
        <p:spPr>
          <a:xfrm>
            <a:off x="6420772" y="5091267"/>
            <a:ext cx="144000" cy="1440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6" name="直線コネクタ 25"/>
          <p:cNvCxnSpPr>
            <a:stCxn id="25" idx="3"/>
            <a:endCxn id="27" idx="0"/>
          </p:cNvCxnSpPr>
          <p:nvPr/>
        </p:nvCxnSpPr>
        <p:spPr>
          <a:xfrm flipH="1">
            <a:off x="5915179" y="5214179"/>
            <a:ext cx="526681" cy="3647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5296207" y="5578886"/>
            <a:ext cx="12379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ja-JP" altLang="en-US" sz="2800" dirty="0" smtClean="0">
                <a:solidFill>
                  <a:srgbClr val="FF0000"/>
                </a:solidFill>
              </a:rPr>
              <a:t>Ａ　斜面　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1" name="円/楕円 30"/>
          <p:cNvSpPr/>
          <p:nvPr/>
        </p:nvSpPr>
        <p:spPr>
          <a:xfrm>
            <a:off x="4992022" y="5357967"/>
            <a:ext cx="144000" cy="1440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2" name="直線コネクタ 31"/>
          <p:cNvCxnSpPr>
            <a:endCxn id="34" idx="3"/>
          </p:cNvCxnSpPr>
          <p:nvPr/>
        </p:nvCxnSpPr>
        <p:spPr>
          <a:xfrm flipH="1">
            <a:off x="4419600" y="5429250"/>
            <a:ext cx="638176" cy="4698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円/楕円 34"/>
          <p:cNvSpPr/>
          <p:nvPr/>
        </p:nvSpPr>
        <p:spPr>
          <a:xfrm>
            <a:off x="7401847" y="4434042"/>
            <a:ext cx="144000" cy="1440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6" name="直線コネクタ 35"/>
          <p:cNvCxnSpPr>
            <a:endCxn id="41" idx="0"/>
          </p:cNvCxnSpPr>
          <p:nvPr/>
        </p:nvCxnSpPr>
        <p:spPr>
          <a:xfrm flipH="1">
            <a:off x="7315354" y="4518854"/>
            <a:ext cx="155208" cy="81238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/>
          <p:cNvSpPr txBox="1"/>
          <p:nvPr/>
        </p:nvSpPr>
        <p:spPr>
          <a:xfrm>
            <a:off x="6515407" y="5331235"/>
            <a:ext cx="159989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ja-JP" altLang="en-US" sz="2800" dirty="0" smtClean="0"/>
              <a:t>Ｃ　基準点</a:t>
            </a:r>
            <a:endParaRPr kumimoji="1" lang="ja-JP" altLang="en-US" sz="28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/>
          <a:srcRect l="5439" t="2387" r="2272" b="2320"/>
          <a:stretch/>
        </p:blipFill>
        <p:spPr>
          <a:xfrm>
            <a:off x="238127" y="1581150"/>
            <a:ext cx="4295773" cy="2628000"/>
          </a:xfrm>
          <a:prstGeom prst="rect">
            <a:avLst/>
          </a:prstGeom>
        </p:spPr>
      </p:pic>
      <p:sp>
        <p:nvSpPr>
          <p:cNvPr id="49" name="正方形/長方形 48"/>
          <p:cNvSpPr/>
          <p:nvPr/>
        </p:nvSpPr>
        <p:spPr>
          <a:xfrm>
            <a:off x="2564070" y="1666876"/>
            <a:ext cx="283906" cy="20193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正方形/長方形 49"/>
          <p:cNvSpPr/>
          <p:nvPr/>
        </p:nvSpPr>
        <p:spPr>
          <a:xfrm>
            <a:off x="7145595" y="1657350"/>
            <a:ext cx="283906" cy="20478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6" name="直線矢印コネクタ 55"/>
          <p:cNvCxnSpPr>
            <a:stCxn id="57" idx="3"/>
          </p:cNvCxnSpPr>
          <p:nvPr/>
        </p:nvCxnSpPr>
        <p:spPr>
          <a:xfrm>
            <a:off x="4638675" y="2003940"/>
            <a:ext cx="2133600" cy="54876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テキスト ボックス 56"/>
          <p:cNvSpPr txBox="1"/>
          <p:nvPr/>
        </p:nvSpPr>
        <p:spPr>
          <a:xfrm>
            <a:off x="4320664" y="1819274"/>
            <a:ext cx="318011" cy="369332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ja-JP" altLang="en-US" sz="2400" dirty="0"/>
              <a:t>Ｃ</a:t>
            </a:r>
            <a:endParaRPr kumimoji="1" lang="ja-JP" altLang="en-US" sz="2400" dirty="0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5000934" y="2895600"/>
            <a:ext cx="304491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ja-JP" altLang="en-US" sz="2400" b="1" dirty="0" smtClean="0">
                <a:solidFill>
                  <a:srgbClr val="FF0000"/>
                </a:solidFill>
              </a:rPr>
              <a:t>Ａ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cxnSp>
        <p:nvCxnSpPr>
          <p:cNvPr id="59" name="直線矢印コネクタ 58"/>
          <p:cNvCxnSpPr/>
          <p:nvPr/>
        </p:nvCxnSpPr>
        <p:spPr>
          <a:xfrm flipH="1" flipV="1">
            <a:off x="1428750" y="3667126"/>
            <a:ext cx="537702" cy="34443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矢印コネクタ 59"/>
          <p:cNvCxnSpPr>
            <a:stCxn id="57" idx="1"/>
          </p:cNvCxnSpPr>
          <p:nvPr/>
        </p:nvCxnSpPr>
        <p:spPr>
          <a:xfrm flipH="1">
            <a:off x="3019426" y="2003940"/>
            <a:ext cx="1301238" cy="68211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>
            <a:off x="1428750" y="1676400"/>
            <a:ext cx="0" cy="20097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5822050" y="1055800"/>
            <a:ext cx="2064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solidFill>
                  <a:schemeClr val="bg1"/>
                </a:solidFill>
              </a:rPr>
              <a:t>西郷山公園</a:t>
            </a:r>
            <a:endParaRPr lang="en-US" altLang="ja-JP" sz="2800" dirty="0" smtClean="0">
              <a:solidFill>
                <a:schemeClr val="bg1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632278" y="1071163"/>
            <a:ext cx="1691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solidFill>
                  <a:schemeClr val="bg1"/>
                </a:solidFill>
              </a:rPr>
              <a:t>菅刈公園</a:t>
            </a:r>
            <a:endParaRPr lang="en-US" altLang="ja-JP" sz="2800" dirty="0" smtClean="0">
              <a:solidFill>
                <a:schemeClr val="bg1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251031" y="4442397"/>
            <a:ext cx="2663619" cy="120032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kern="1000" spc="170" dirty="0">
                <a:solidFill>
                  <a:schemeClr val="bg1"/>
                </a:solidFill>
              </a:rPr>
              <a:t>風</a:t>
            </a:r>
            <a:r>
              <a:rPr lang="ja-JP" altLang="en-US" sz="2400" kern="1000" spc="170" dirty="0" smtClean="0">
                <a:solidFill>
                  <a:schemeClr val="bg1"/>
                </a:solidFill>
              </a:rPr>
              <a:t>は弱く、</a:t>
            </a:r>
            <a:r>
              <a:rPr lang="ja-JP" altLang="en-US" sz="2400" kern="1000" dirty="0" smtClean="0">
                <a:solidFill>
                  <a:schemeClr val="bg1"/>
                </a:solidFill>
              </a:rPr>
              <a:t> </a:t>
            </a:r>
            <a:r>
              <a:rPr lang="ja-JP" altLang="en-US" sz="2400" kern="1000" spc="170" dirty="0" smtClean="0">
                <a:solidFill>
                  <a:schemeClr val="bg1"/>
                </a:solidFill>
              </a:rPr>
              <a:t>風向は</a:t>
            </a:r>
            <a:endParaRPr lang="en-US" altLang="ja-JP" sz="2400" kern="1000" spc="170" dirty="0" smtClean="0">
              <a:solidFill>
                <a:schemeClr val="bg1"/>
              </a:solidFill>
            </a:endParaRPr>
          </a:p>
          <a:p>
            <a:r>
              <a:rPr lang="ja-JP" altLang="en-US" sz="2400" kern="1000" spc="170" dirty="0" smtClean="0">
                <a:solidFill>
                  <a:schemeClr val="bg1"/>
                </a:solidFill>
              </a:rPr>
              <a:t>斜面</a:t>
            </a:r>
            <a:r>
              <a:rPr lang="ja-JP" altLang="en-US" sz="2400" kern="1000" dirty="0" smtClean="0">
                <a:solidFill>
                  <a:schemeClr val="bg1"/>
                </a:solidFill>
              </a:rPr>
              <a:t>を</a:t>
            </a:r>
            <a:r>
              <a:rPr lang="ja-JP" altLang="en-US" sz="2400" kern="1000" spc="170" dirty="0" smtClean="0">
                <a:solidFill>
                  <a:schemeClr val="bg1"/>
                </a:solidFill>
              </a:rPr>
              <a:t>下る向きに</a:t>
            </a:r>
            <a:endParaRPr lang="en-US" altLang="ja-JP" sz="2400" kern="1000" spc="170" dirty="0" smtClean="0">
              <a:solidFill>
                <a:schemeClr val="bg1"/>
              </a:solidFill>
            </a:endParaRPr>
          </a:p>
          <a:p>
            <a:r>
              <a:rPr lang="ja-JP" altLang="en-US" sz="2400" kern="1000" spc="300" dirty="0" smtClean="0">
                <a:solidFill>
                  <a:schemeClr val="bg1"/>
                </a:solidFill>
              </a:rPr>
              <a:t>なっている</a:t>
            </a:r>
            <a:r>
              <a:rPr lang="ja-JP" altLang="en-US" sz="2400" kern="1000" spc="170" dirty="0" smtClean="0">
                <a:solidFill>
                  <a:schemeClr val="bg1"/>
                </a:solidFill>
              </a:rPr>
              <a:t>。</a:t>
            </a:r>
            <a:endParaRPr lang="en-US" altLang="ja-JP" sz="2400" kern="1000" dirty="0" smtClean="0">
              <a:solidFill>
                <a:schemeClr val="bg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000865" y="3785112"/>
            <a:ext cx="1752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風向</a:t>
            </a:r>
            <a:r>
              <a:rPr lang="ja-JP" altLang="en-US" sz="2400" dirty="0" smtClean="0"/>
              <a:t>が変化</a:t>
            </a:r>
            <a:endParaRPr kumimoji="1" lang="ja-JP" altLang="en-US" sz="2400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3143250" y="5683660"/>
            <a:ext cx="127635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ja-JP" altLang="en-US" sz="2800" dirty="0" smtClean="0">
                <a:solidFill>
                  <a:srgbClr val="FF0000"/>
                </a:solidFill>
              </a:rPr>
              <a:t>Ｂ　斜面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cxnSp>
        <p:nvCxnSpPr>
          <p:cNvPr id="47" name="直線矢印コネクタ 46"/>
          <p:cNvCxnSpPr/>
          <p:nvPr/>
        </p:nvCxnSpPr>
        <p:spPr>
          <a:xfrm flipV="1">
            <a:off x="5282689" y="2619375"/>
            <a:ext cx="308486" cy="29535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テキスト ボックス 50"/>
          <p:cNvSpPr txBox="1"/>
          <p:nvPr/>
        </p:nvSpPr>
        <p:spPr>
          <a:xfrm>
            <a:off x="809934" y="1762125"/>
            <a:ext cx="304491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ja-JP" altLang="en-US" sz="2400" b="1" dirty="0">
                <a:solidFill>
                  <a:srgbClr val="FF0000"/>
                </a:solidFill>
              </a:rPr>
              <a:t>Ｂ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cxnSp>
        <p:nvCxnSpPr>
          <p:cNvPr id="52" name="直線矢印コネクタ 51"/>
          <p:cNvCxnSpPr>
            <a:stCxn id="51" idx="2"/>
          </p:cNvCxnSpPr>
          <p:nvPr/>
        </p:nvCxnSpPr>
        <p:spPr>
          <a:xfrm>
            <a:off x="962180" y="2131457"/>
            <a:ext cx="228445" cy="50696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10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31" grpId="0" animBg="1"/>
      <p:bldP spid="35" grpId="0" animBg="1"/>
      <p:bldP spid="41" grpId="0" animBg="1"/>
      <p:bldP spid="49" grpId="0" animBg="1"/>
      <p:bldP spid="50" grpId="0" animBg="1"/>
      <p:bldP spid="57" grpId="0" animBg="1"/>
      <p:bldP spid="58" grpId="0" animBg="1"/>
      <p:bldP spid="29" grpId="0"/>
      <p:bldP spid="30" grpId="0"/>
      <p:bldP spid="37" grpId="0" animBg="1"/>
      <p:bldP spid="7" grpId="0" animBg="1"/>
      <p:bldP spid="34" grpId="0" animBg="1"/>
      <p:bldP spid="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650" y="2057400"/>
            <a:ext cx="6072800" cy="4652315"/>
          </a:xfrm>
          <a:prstGeom prst="rect">
            <a:avLst/>
          </a:prstGeom>
        </p:spPr>
      </p:pic>
      <p:sp>
        <p:nvSpPr>
          <p:cNvPr id="8" name="テキスト ボックス 117"/>
          <p:cNvSpPr txBox="1">
            <a:spLocks noChangeArrowheads="1"/>
          </p:cNvSpPr>
          <p:nvPr/>
        </p:nvSpPr>
        <p:spPr bwMode="auto">
          <a:xfrm>
            <a:off x="176980" y="188640"/>
            <a:ext cx="89670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just" eaLnBrk="1" hangingPunct="1"/>
            <a:r>
              <a:rPr lang="ja-JP" altLang="en-US" sz="4000" dirty="0" smtClean="0">
                <a:solidFill>
                  <a:srgbClr val="FFFF00"/>
                </a:solidFill>
              </a:rPr>
              <a:t>谷筋型の斜面緑地のにじみ出し現象</a:t>
            </a:r>
            <a:endParaRPr lang="ja-JP" altLang="en-US" sz="4000" dirty="0">
              <a:solidFill>
                <a:srgbClr val="FFFF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392995" y="2177845"/>
            <a:ext cx="310207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 smtClean="0">
                <a:solidFill>
                  <a:srgbClr val="FF0000"/>
                </a:solidFill>
              </a:rPr>
              <a:t>谷筋</a:t>
            </a:r>
            <a:r>
              <a:rPr lang="ja-JP" altLang="en-US" sz="2800" dirty="0">
                <a:solidFill>
                  <a:srgbClr val="FF0000"/>
                </a:solidFill>
              </a:rPr>
              <a:t>型</a:t>
            </a:r>
            <a:r>
              <a:rPr lang="ja-JP" altLang="en-US" sz="2800" dirty="0" smtClean="0">
                <a:solidFill>
                  <a:srgbClr val="FF0000"/>
                </a:solidFill>
              </a:rPr>
              <a:t>の斜面緑地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 flipH="1" flipV="1">
            <a:off x="6479460" y="2703872"/>
            <a:ext cx="186811" cy="8062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角丸四角形 20"/>
          <p:cNvSpPr/>
          <p:nvPr/>
        </p:nvSpPr>
        <p:spPr>
          <a:xfrm rot="888606">
            <a:off x="6137819" y="3792757"/>
            <a:ext cx="432619" cy="1092919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630379" y="1501570"/>
            <a:ext cx="3175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solidFill>
                  <a:schemeClr val="bg1"/>
                </a:solidFill>
              </a:rPr>
              <a:t>入間公園と周辺</a:t>
            </a:r>
            <a:endParaRPr lang="en-US" altLang="ja-JP" sz="2800" dirty="0" smtClean="0">
              <a:solidFill>
                <a:schemeClr val="bg1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1" t="14322" r="12799"/>
          <a:stretch/>
        </p:blipFill>
        <p:spPr>
          <a:xfrm>
            <a:off x="257175" y="1095374"/>
            <a:ext cx="4038600" cy="3362025"/>
          </a:xfrm>
          <a:prstGeom prst="rect">
            <a:avLst/>
          </a:prstGeom>
        </p:spPr>
      </p:pic>
      <p:sp>
        <p:nvSpPr>
          <p:cNvPr id="6" name="角丸四角形 5"/>
          <p:cNvSpPr/>
          <p:nvPr/>
        </p:nvSpPr>
        <p:spPr>
          <a:xfrm rot="1265528">
            <a:off x="2819404" y="2538416"/>
            <a:ext cx="247650" cy="747713"/>
          </a:xfrm>
          <a:prstGeom prst="roundRect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フリーフォーム 6"/>
          <p:cNvSpPr/>
          <p:nvPr/>
        </p:nvSpPr>
        <p:spPr>
          <a:xfrm>
            <a:off x="5407742" y="3106994"/>
            <a:ext cx="1887793" cy="2222090"/>
          </a:xfrm>
          <a:custGeom>
            <a:avLst/>
            <a:gdLst>
              <a:gd name="connsiteX0" fmla="*/ 0 w 1887793"/>
              <a:gd name="connsiteY0" fmla="*/ 2005780 h 2222090"/>
              <a:gd name="connsiteX1" fmla="*/ 137652 w 1887793"/>
              <a:gd name="connsiteY1" fmla="*/ 1671483 h 2222090"/>
              <a:gd name="connsiteX2" fmla="*/ 167148 w 1887793"/>
              <a:gd name="connsiteY2" fmla="*/ 1376516 h 2222090"/>
              <a:gd name="connsiteX3" fmla="*/ 344129 w 1887793"/>
              <a:gd name="connsiteY3" fmla="*/ 1317522 h 2222090"/>
              <a:gd name="connsiteX4" fmla="*/ 471948 w 1887793"/>
              <a:gd name="connsiteY4" fmla="*/ 1425677 h 2222090"/>
              <a:gd name="connsiteX5" fmla="*/ 599768 w 1887793"/>
              <a:gd name="connsiteY5" fmla="*/ 1455174 h 2222090"/>
              <a:gd name="connsiteX6" fmla="*/ 707923 w 1887793"/>
              <a:gd name="connsiteY6" fmla="*/ 1386348 h 2222090"/>
              <a:gd name="connsiteX7" fmla="*/ 737419 w 1887793"/>
              <a:gd name="connsiteY7" fmla="*/ 1258529 h 2222090"/>
              <a:gd name="connsiteX8" fmla="*/ 737419 w 1887793"/>
              <a:gd name="connsiteY8" fmla="*/ 1120877 h 2222090"/>
              <a:gd name="connsiteX9" fmla="*/ 806245 w 1887793"/>
              <a:gd name="connsiteY9" fmla="*/ 835741 h 2222090"/>
              <a:gd name="connsiteX10" fmla="*/ 875071 w 1887793"/>
              <a:gd name="connsiteY10" fmla="*/ 816077 h 2222090"/>
              <a:gd name="connsiteX11" fmla="*/ 953729 w 1887793"/>
              <a:gd name="connsiteY11" fmla="*/ 796412 h 2222090"/>
              <a:gd name="connsiteX12" fmla="*/ 963561 w 1887793"/>
              <a:gd name="connsiteY12" fmla="*/ 757083 h 2222090"/>
              <a:gd name="connsiteX13" fmla="*/ 963561 w 1887793"/>
              <a:gd name="connsiteY13" fmla="*/ 707922 h 2222090"/>
              <a:gd name="connsiteX14" fmla="*/ 963561 w 1887793"/>
              <a:gd name="connsiteY14" fmla="*/ 639096 h 2222090"/>
              <a:gd name="connsiteX15" fmla="*/ 1032387 w 1887793"/>
              <a:gd name="connsiteY15" fmla="*/ 599767 h 2222090"/>
              <a:gd name="connsiteX16" fmla="*/ 1170039 w 1887793"/>
              <a:gd name="connsiteY16" fmla="*/ 530941 h 2222090"/>
              <a:gd name="connsiteX17" fmla="*/ 1396181 w 1887793"/>
              <a:gd name="connsiteY17" fmla="*/ 265471 h 2222090"/>
              <a:gd name="connsiteX18" fmla="*/ 1425677 w 1887793"/>
              <a:gd name="connsiteY18" fmla="*/ 127819 h 2222090"/>
              <a:gd name="connsiteX19" fmla="*/ 1504335 w 1887793"/>
              <a:gd name="connsiteY19" fmla="*/ 98322 h 2222090"/>
              <a:gd name="connsiteX20" fmla="*/ 1641987 w 1887793"/>
              <a:gd name="connsiteY20" fmla="*/ 49161 h 2222090"/>
              <a:gd name="connsiteX21" fmla="*/ 1740310 w 1887793"/>
              <a:gd name="connsiteY21" fmla="*/ 0 h 2222090"/>
              <a:gd name="connsiteX22" fmla="*/ 1740310 w 1887793"/>
              <a:gd name="connsiteY22" fmla="*/ 0 h 2222090"/>
              <a:gd name="connsiteX23" fmla="*/ 1838632 w 1887793"/>
              <a:gd name="connsiteY23" fmla="*/ 0 h 2222090"/>
              <a:gd name="connsiteX24" fmla="*/ 1868129 w 1887793"/>
              <a:gd name="connsiteY24" fmla="*/ 68825 h 2222090"/>
              <a:gd name="connsiteX25" fmla="*/ 1887793 w 1887793"/>
              <a:gd name="connsiteY25" fmla="*/ 216309 h 2222090"/>
              <a:gd name="connsiteX26" fmla="*/ 1504335 w 1887793"/>
              <a:gd name="connsiteY26" fmla="*/ 727587 h 2222090"/>
              <a:gd name="connsiteX27" fmla="*/ 1494503 w 1887793"/>
              <a:gd name="connsiteY27" fmla="*/ 894735 h 2222090"/>
              <a:gd name="connsiteX28" fmla="*/ 1366684 w 1887793"/>
              <a:gd name="connsiteY28" fmla="*/ 1002890 h 2222090"/>
              <a:gd name="connsiteX29" fmla="*/ 1366684 w 1887793"/>
              <a:gd name="connsiteY29" fmla="*/ 1091380 h 2222090"/>
              <a:gd name="connsiteX30" fmla="*/ 1219200 w 1887793"/>
              <a:gd name="connsiteY30" fmla="*/ 1061883 h 2222090"/>
              <a:gd name="connsiteX31" fmla="*/ 1061884 w 1887793"/>
              <a:gd name="connsiteY31" fmla="*/ 1179871 h 2222090"/>
              <a:gd name="connsiteX32" fmla="*/ 1061884 w 1887793"/>
              <a:gd name="connsiteY32" fmla="*/ 1376516 h 2222090"/>
              <a:gd name="connsiteX33" fmla="*/ 1101213 w 1887793"/>
              <a:gd name="connsiteY33" fmla="*/ 1445341 h 2222090"/>
              <a:gd name="connsiteX34" fmla="*/ 1199535 w 1887793"/>
              <a:gd name="connsiteY34" fmla="*/ 1553496 h 2222090"/>
              <a:gd name="connsiteX35" fmla="*/ 1219200 w 1887793"/>
              <a:gd name="connsiteY35" fmla="*/ 1671483 h 2222090"/>
              <a:gd name="connsiteX36" fmla="*/ 757084 w 1887793"/>
              <a:gd name="connsiteY36" fmla="*/ 1877961 h 2222090"/>
              <a:gd name="connsiteX37" fmla="*/ 540774 w 1887793"/>
              <a:gd name="connsiteY37" fmla="*/ 1927122 h 2222090"/>
              <a:gd name="connsiteX38" fmla="*/ 422787 w 1887793"/>
              <a:gd name="connsiteY38" fmla="*/ 2015612 h 2222090"/>
              <a:gd name="connsiteX39" fmla="*/ 412955 w 1887793"/>
              <a:gd name="connsiteY39" fmla="*/ 2222090 h 2222090"/>
              <a:gd name="connsiteX40" fmla="*/ 0 w 1887793"/>
              <a:gd name="connsiteY40" fmla="*/ 2005780 h 2222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887793" h="2222090">
                <a:moveTo>
                  <a:pt x="0" y="2005780"/>
                </a:moveTo>
                <a:lnTo>
                  <a:pt x="137652" y="1671483"/>
                </a:lnTo>
                <a:lnTo>
                  <a:pt x="167148" y="1376516"/>
                </a:lnTo>
                <a:lnTo>
                  <a:pt x="344129" y="1317522"/>
                </a:lnTo>
                <a:lnTo>
                  <a:pt x="471948" y="1425677"/>
                </a:lnTo>
                <a:lnTo>
                  <a:pt x="599768" y="1455174"/>
                </a:lnTo>
                <a:lnTo>
                  <a:pt x="707923" y="1386348"/>
                </a:lnTo>
                <a:lnTo>
                  <a:pt x="737419" y="1258529"/>
                </a:lnTo>
                <a:lnTo>
                  <a:pt x="737419" y="1120877"/>
                </a:lnTo>
                <a:lnTo>
                  <a:pt x="806245" y="835741"/>
                </a:lnTo>
                <a:lnTo>
                  <a:pt x="875071" y="816077"/>
                </a:lnTo>
                <a:lnTo>
                  <a:pt x="953729" y="796412"/>
                </a:lnTo>
                <a:lnTo>
                  <a:pt x="963561" y="757083"/>
                </a:lnTo>
                <a:lnTo>
                  <a:pt x="963561" y="707922"/>
                </a:lnTo>
                <a:lnTo>
                  <a:pt x="963561" y="639096"/>
                </a:lnTo>
                <a:lnTo>
                  <a:pt x="1032387" y="599767"/>
                </a:lnTo>
                <a:lnTo>
                  <a:pt x="1170039" y="530941"/>
                </a:lnTo>
                <a:lnTo>
                  <a:pt x="1396181" y="265471"/>
                </a:lnTo>
                <a:lnTo>
                  <a:pt x="1425677" y="127819"/>
                </a:lnTo>
                <a:lnTo>
                  <a:pt x="1504335" y="98322"/>
                </a:lnTo>
                <a:lnTo>
                  <a:pt x="1641987" y="49161"/>
                </a:lnTo>
                <a:lnTo>
                  <a:pt x="1740310" y="0"/>
                </a:lnTo>
                <a:lnTo>
                  <a:pt x="1740310" y="0"/>
                </a:lnTo>
                <a:lnTo>
                  <a:pt x="1838632" y="0"/>
                </a:lnTo>
                <a:lnTo>
                  <a:pt x="1868129" y="68825"/>
                </a:lnTo>
                <a:lnTo>
                  <a:pt x="1887793" y="216309"/>
                </a:lnTo>
                <a:lnTo>
                  <a:pt x="1504335" y="727587"/>
                </a:lnTo>
                <a:lnTo>
                  <a:pt x="1494503" y="894735"/>
                </a:lnTo>
                <a:lnTo>
                  <a:pt x="1366684" y="1002890"/>
                </a:lnTo>
                <a:lnTo>
                  <a:pt x="1366684" y="1091380"/>
                </a:lnTo>
                <a:lnTo>
                  <a:pt x="1219200" y="1061883"/>
                </a:lnTo>
                <a:lnTo>
                  <a:pt x="1061884" y="1179871"/>
                </a:lnTo>
                <a:lnTo>
                  <a:pt x="1061884" y="1376516"/>
                </a:lnTo>
                <a:lnTo>
                  <a:pt x="1101213" y="1445341"/>
                </a:lnTo>
                <a:lnTo>
                  <a:pt x="1199535" y="1553496"/>
                </a:lnTo>
                <a:lnTo>
                  <a:pt x="1219200" y="1671483"/>
                </a:lnTo>
                <a:lnTo>
                  <a:pt x="757084" y="1877961"/>
                </a:lnTo>
                <a:lnTo>
                  <a:pt x="540774" y="1927122"/>
                </a:lnTo>
                <a:lnTo>
                  <a:pt x="422787" y="2015612"/>
                </a:lnTo>
                <a:lnTo>
                  <a:pt x="412955" y="2222090"/>
                </a:lnTo>
                <a:lnTo>
                  <a:pt x="0" y="200578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フリーフォーム 4"/>
          <p:cNvSpPr/>
          <p:nvPr/>
        </p:nvSpPr>
        <p:spPr>
          <a:xfrm>
            <a:off x="255638" y="2939845"/>
            <a:ext cx="1897627" cy="1514168"/>
          </a:xfrm>
          <a:custGeom>
            <a:avLst/>
            <a:gdLst>
              <a:gd name="connsiteX0" fmla="*/ 0 w 1976284"/>
              <a:gd name="connsiteY0" fmla="*/ 0 h 1612490"/>
              <a:gd name="connsiteX1" fmla="*/ 1484671 w 1976284"/>
              <a:gd name="connsiteY1" fmla="*/ 914400 h 1612490"/>
              <a:gd name="connsiteX2" fmla="*/ 1632155 w 1976284"/>
              <a:gd name="connsiteY2" fmla="*/ 1091380 h 1612490"/>
              <a:gd name="connsiteX3" fmla="*/ 1868129 w 1976284"/>
              <a:gd name="connsiteY3" fmla="*/ 1415845 h 1612490"/>
              <a:gd name="connsiteX4" fmla="*/ 1976284 w 1976284"/>
              <a:gd name="connsiteY4" fmla="*/ 1612490 h 161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6284" h="1612490">
                <a:moveTo>
                  <a:pt x="0" y="0"/>
                </a:moveTo>
                <a:lnTo>
                  <a:pt x="1484671" y="914400"/>
                </a:lnTo>
                <a:lnTo>
                  <a:pt x="1632155" y="1091380"/>
                </a:lnTo>
                <a:lnTo>
                  <a:pt x="1868129" y="1415845"/>
                </a:lnTo>
                <a:lnTo>
                  <a:pt x="1976284" y="1612490"/>
                </a:lnTo>
              </a:path>
            </a:pathLst>
          </a:custGeom>
          <a:noFill/>
          <a:ln w="666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81332" y="3578020"/>
            <a:ext cx="608371" cy="390295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0594FF"/>
                </a:solidFill>
              </a:rPr>
              <a:t>野川</a:t>
            </a:r>
            <a:endParaRPr kumimoji="1" lang="ja-JP" altLang="en-US" sz="2000" dirty="0">
              <a:solidFill>
                <a:srgbClr val="0594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15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  <p:bldP spid="7" grpId="0" animBg="1"/>
      <p:bldP spid="5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283" y="1921275"/>
            <a:ext cx="7237214" cy="5079600"/>
          </a:xfrm>
          <a:prstGeom prst="rect">
            <a:avLst/>
          </a:prstGeom>
        </p:spPr>
      </p:pic>
      <p:sp>
        <p:nvSpPr>
          <p:cNvPr id="3" name="テキスト ボックス 117"/>
          <p:cNvSpPr txBox="1">
            <a:spLocks noChangeArrowheads="1"/>
          </p:cNvSpPr>
          <p:nvPr/>
        </p:nvSpPr>
        <p:spPr bwMode="auto">
          <a:xfrm>
            <a:off x="176980" y="188640"/>
            <a:ext cx="89670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just" eaLnBrk="1" hangingPunct="1"/>
            <a:r>
              <a:rPr lang="ja-JP" altLang="en-US" sz="4000" dirty="0" smtClean="0">
                <a:solidFill>
                  <a:srgbClr val="FFFF00"/>
                </a:solidFill>
              </a:rPr>
              <a:t>谷筋型の斜面緑地のにじみ出し現象</a:t>
            </a:r>
            <a:endParaRPr lang="ja-JP" altLang="en-US" sz="4000" dirty="0">
              <a:solidFill>
                <a:srgbClr val="FFFF00"/>
              </a:solidFill>
            </a:endParaRPr>
          </a:p>
        </p:txBody>
      </p:sp>
      <p:cxnSp>
        <p:nvCxnSpPr>
          <p:cNvPr id="5" name="直線コネクタ 4"/>
          <p:cNvCxnSpPr/>
          <p:nvPr/>
        </p:nvCxnSpPr>
        <p:spPr>
          <a:xfrm flipH="1">
            <a:off x="6770738" y="2019300"/>
            <a:ext cx="811162" cy="14948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円/楕円 28"/>
          <p:cNvSpPr/>
          <p:nvPr/>
        </p:nvSpPr>
        <p:spPr>
          <a:xfrm>
            <a:off x="4807053" y="5391765"/>
            <a:ext cx="144000" cy="144000"/>
          </a:xfrm>
          <a:prstGeom prst="ellipse">
            <a:avLst/>
          </a:prstGeom>
          <a:solidFill>
            <a:srgbClr val="0915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円/楕円 29"/>
          <p:cNvSpPr/>
          <p:nvPr/>
        </p:nvSpPr>
        <p:spPr>
          <a:xfrm>
            <a:off x="6201697" y="4681692"/>
            <a:ext cx="144000" cy="1440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1" name="直線コネクタ 30"/>
          <p:cNvCxnSpPr>
            <a:endCxn id="34" idx="3"/>
          </p:cNvCxnSpPr>
          <p:nvPr/>
        </p:nvCxnSpPr>
        <p:spPr>
          <a:xfrm flipH="1">
            <a:off x="4412915" y="5506372"/>
            <a:ext cx="555860" cy="213294"/>
          </a:xfrm>
          <a:prstGeom prst="line">
            <a:avLst/>
          </a:prstGeom>
          <a:ln w="38100">
            <a:solidFill>
              <a:srgbClr val="091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 flipH="1">
            <a:off x="6283734" y="4457700"/>
            <a:ext cx="1498191" cy="3159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2801886" y="5504222"/>
            <a:ext cx="1611029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ja-JP" altLang="en-US" sz="2800" dirty="0" smtClean="0">
                <a:solidFill>
                  <a:srgbClr val="0915FF"/>
                </a:solidFill>
              </a:rPr>
              <a:t>Ｂ　川沿い</a:t>
            </a:r>
            <a:endParaRPr kumimoji="1" lang="ja-JP" altLang="en-US" sz="2800" dirty="0">
              <a:solidFill>
                <a:srgbClr val="0915FF"/>
              </a:solidFill>
            </a:endParaRPr>
          </a:p>
        </p:txBody>
      </p:sp>
      <p:sp>
        <p:nvSpPr>
          <p:cNvPr id="38" name="円/楕円 37"/>
          <p:cNvSpPr/>
          <p:nvPr/>
        </p:nvSpPr>
        <p:spPr>
          <a:xfrm>
            <a:off x="7049422" y="5919942"/>
            <a:ext cx="144000" cy="1440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9" name="直線コネクタ 38"/>
          <p:cNvCxnSpPr/>
          <p:nvPr/>
        </p:nvCxnSpPr>
        <p:spPr>
          <a:xfrm flipH="1">
            <a:off x="7155322" y="5772150"/>
            <a:ext cx="655178" cy="2293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/>
          <p:cNvSpPr txBox="1"/>
          <p:nvPr/>
        </p:nvSpPr>
        <p:spPr>
          <a:xfrm>
            <a:off x="7039282" y="5331235"/>
            <a:ext cx="16189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ja-JP" altLang="en-US" sz="2800" dirty="0" smtClean="0"/>
              <a:t>Ｃ　基準点</a:t>
            </a:r>
            <a:endParaRPr kumimoji="1" lang="ja-JP" altLang="en-US" sz="2800" dirty="0"/>
          </a:p>
        </p:txBody>
      </p:sp>
      <p:sp>
        <p:nvSpPr>
          <p:cNvPr id="47" name="円/楕円 46"/>
          <p:cNvSpPr/>
          <p:nvPr/>
        </p:nvSpPr>
        <p:spPr>
          <a:xfrm>
            <a:off x="3711678" y="4677390"/>
            <a:ext cx="144000" cy="144000"/>
          </a:xfrm>
          <a:prstGeom prst="ellipse">
            <a:avLst/>
          </a:prstGeom>
          <a:solidFill>
            <a:srgbClr val="0915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81" y="122115"/>
            <a:ext cx="5159579" cy="3492000"/>
          </a:xfrm>
          <a:prstGeom prst="rect">
            <a:avLst/>
          </a:prstGeom>
        </p:spPr>
      </p:pic>
      <p:cxnSp>
        <p:nvCxnSpPr>
          <p:cNvPr id="43" name="直線コネクタ 42"/>
          <p:cNvCxnSpPr>
            <a:stCxn id="34" idx="0"/>
            <a:endCxn id="47" idx="4"/>
          </p:cNvCxnSpPr>
          <p:nvPr/>
        </p:nvCxnSpPr>
        <p:spPr>
          <a:xfrm flipV="1">
            <a:off x="3607401" y="4821390"/>
            <a:ext cx="176277" cy="682832"/>
          </a:xfrm>
          <a:prstGeom prst="line">
            <a:avLst/>
          </a:prstGeom>
          <a:ln w="38100">
            <a:solidFill>
              <a:srgbClr val="091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矢印コネクタ 61"/>
          <p:cNvCxnSpPr/>
          <p:nvPr/>
        </p:nvCxnSpPr>
        <p:spPr>
          <a:xfrm flipV="1">
            <a:off x="2602169" y="2642729"/>
            <a:ext cx="1226267" cy="3287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テキスト ボックス 62"/>
          <p:cNvSpPr txBox="1"/>
          <p:nvPr/>
        </p:nvSpPr>
        <p:spPr>
          <a:xfrm>
            <a:off x="2284159" y="2494323"/>
            <a:ext cx="308486" cy="369332"/>
          </a:xfrm>
          <a:prstGeom prst="rect">
            <a:avLst/>
          </a:prstGeom>
          <a:solidFill>
            <a:schemeClr val="bg1">
              <a:alpha val="70000"/>
            </a:schemeClr>
          </a:solidFill>
          <a:ln w="19050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ja-JP" altLang="en-US" sz="2400" b="1" dirty="0" smtClean="0">
                <a:solidFill>
                  <a:srgbClr val="FF0000"/>
                </a:solidFill>
              </a:rPr>
              <a:t>Ａ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64" name="正方形/長方形 63"/>
          <p:cNvSpPr/>
          <p:nvPr/>
        </p:nvSpPr>
        <p:spPr>
          <a:xfrm>
            <a:off x="3680338" y="389605"/>
            <a:ext cx="344129" cy="252689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7" name="直線矢印コネクタ 66"/>
          <p:cNvCxnSpPr/>
          <p:nvPr/>
        </p:nvCxnSpPr>
        <p:spPr>
          <a:xfrm flipH="1">
            <a:off x="3342968" y="1191548"/>
            <a:ext cx="7375" cy="73557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テキスト ボックス 67"/>
          <p:cNvSpPr txBox="1"/>
          <p:nvPr/>
        </p:nvSpPr>
        <p:spPr>
          <a:xfrm>
            <a:off x="3034482" y="830828"/>
            <a:ext cx="308486" cy="369332"/>
          </a:xfrm>
          <a:prstGeom prst="rect">
            <a:avLst/>
          </a:prstGeom>
          <a:solidFill>
            <a:schemeClr val="bg1">
              <a:alpha val="70000"/>
            </a:schemeClr>
          </a:solidFill>
          <a:ln w="19050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ja-JP" altLang="en-US" sz="2400" b="1" dirty="0">
                <a:solidFill>
                  <a:srgbClr val="0915FF"/>
                </a:solidFill>
              </a:rPr>
              <a:t>Ｂ</a:t>
            </a:r>
            <a:endParaRPr kumimoji="1" lang="ja-JP" altLang="en-US" sz="2400" b="1" dirty="0">
              <a:solidFill>
                <a:srgbClr val="0915FF"/>
              </a:solidFill>
            </a:endParaRPr>
          </a:p>
        </p:txBody>
      </p:sp>
      <p:cxnSp>
        <p:nvCxnSpPr>
          <p:cNvPr id="71" name="直線矢印コネクタ 70"/>
          <p:cNvCxnSpPr/>
          <p:nvPr/>
        </p:nvCxnSpPr>
        <p:spPr>
          <a:xfrm>
            <a:off x="3033866" y="1181716"/>
            <a:ext cx="102624" cy="60775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矢印コネクタ 72"/>
          <p:cNvCxnSpPr/>
          <p:nvPr/>
        </p:nvCxnSpPr>
        <p:spPr>
          <a:xfrm>
            <a:off x="2455608" y="1012417"/>
            <a:ext cx="81115" cy="37393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テキスト ボックス 73"/>
          <p:cNvSpPr txBox="1"/>
          <p:nvPr/>
        </p:nvSpPr>
        <p:spPr>
          <a:xfrm>
            <a:off x="2159412" y="641864"/>
            <a:ext cx="308486" cy="369332"/>
          </a:xfrm>
          <a:prstGeom prst="rect">
            <a:avLst/>
          </a:prstGeom>
          <a:noFill/>
          <a:ln w="19050">
            <a:solidFill>
              <a:schemeClr val="tx1">
                <a:alpha val="7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ja-JP" altLang="en-US" sz="2400" b="1" dirty="0" smtClean="0"/>
              <a:t>Ｃ</a:t>
            </a:r>
            <a:endParaRPr kumimoji="1" lang="ja-JP" altLang="en-US" sz="2400" b="1" dirty="0"/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4630379" y="1501570"/>
            <a:ext cx="3175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solidFill>
                  <a:schemeClr val="bg1"/>
                </a:solidFill>
              </a:rPr>
              <a:t>入間公園と周辺</a:t>
            </a:r>
            <a:endParaRPr lang="en-US" altLang="ja-JP" sz="2800" dirty="0" smtClean="0">
              <a:solidFill>
                <a:schemeClr val="bg1"/>
              </a:solidFill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1325819" y="389605"/>
            <a:ext cx="0" cy="25241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>
            <a:off x="1497269" y="399130"/>
            <a:ext cx="0" cy="2524125"/>
          </a:xfrm>
          <a:prstGeom prst="line">
            <a:avLst/>
          </a:prstGeom>
          <a:ln w="25400">
            <a:solidFill>
              <a:srgbClr val="99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>
            <a:off x="1887794" y="380080"/>
            <a:ext cx="0" cy="2524125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角丸四角形 14"/>
          <p:cNvSpPr/>
          <p:nvPr/>
        </p:nvSpPr>
        <p:spPr>
          <a:xfrm rot="2276038">
            <a:off x="5777644" y="3361658"/>
            <a:ext cx="845575" cy="2226731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ストライプ矢印 44"/>
          <p:cNvSpPr/>
          <p:nvPr/>
        </p:nvSpPr>
        <p:spPr>
          <a:xfrm rot="8525252">
            <a:off x="4905068" y="4808896"/>
            <a:ext cx="1553497" cy="491613"/>
          </a:xfrm>
          <a:prstGeom prst="stripedRightArrow">
            <a:avLst>
              <a:gd name="adj1" fmla="val 42592"/>
              <a:gd name="adj2" fmla="val 72222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98320" y="4677391"/>
            <a:ext cx="2703874" cy="155003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ja-JP" altLang="en-US" sz="2400" spc="70" dirty="0" smtClean="0">
                <a:solidFill>
                  <a:schemeClr val="bg1"/>
                </a:solidFill>
              </a:rPr>
              <a:t>谷筋型の斜面緑地、</a:t>
            </a:r>
            <a:endParaRPr lang="en-US" altLang="ja-JP" sz="2400" spc="70" dirty="0" smtClean="0">
              <a:solidFill>
                <a:schemeClr val="bg1"/>
              </a:solidFill>
            </a:endParaRPr>
          </a:p>
          <a:p>
            <a:r>
              <a:rPr kumimoji="1" lang="ja-JP" altLang="en-US" sz="2400" spc="70" dirty="0" smtClean="0">
                <a:solidFill>
                  <a:schemeClr val="bg1"/>
                </a:solidFill>
              </a:rPr>
              <a:t>斜面緑地の方が、</a:t>
            </a:r>
            <a:endParaRPr kumimoji="1" lang="en-US" altLang="ja-JP" sz="2400" spc="70" dirty="0" smtClean="0">
              <a:solidFill>
                <a:schemeClr val="bg1"/>
              </a:solidFill>
            </a:endParaRPr>
          </a:p>
          <a:p>
            <a:r>
              <a:rPr lang="ja-JP" altLang="en-US" sz="2400" spc="70" dirty="0" smtClean="0">
                <a:solidFill>
                  <a:schemeClr val="bg1"/>
                </a:solidFill>
              </a:rPr>
              <a:t>川よりも早く冷えている。</a:t>
            </a:r>
            <a:endParaRPr kumimoji="1" lang="en-US" altLang="ja-JP" sz="2400" spc="70" dirty="0" smtClean="0">
              <a:solidFill>
                <a:schemeClr val="bg1"/>
              </a:solidFill>
            </a:endParaRPr>
          </a:p>
        </p:txBody>
      </p:sp>
      <p:sp>
        <p:nvSpPr>
          <p:cNvPr id="35" name="円/楕円 34"/>
          <p:cNvSpPr/>
          <p:nvPr/>
        </p:nvSpPr>
        <p:spPr>
          <a:xfrm>
            <a:off x="4397478" y="4470299"/>
            <a:ext cx="144000" cy="144000"/>
          </a:xfrm>
          <a:prstGeom prst="ellipse">
            <a:avLst/>
          </a:prstGeom>
          <a:solidFill>
            <a:srgbClr val="993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6" name="直線コネクタ 35"/>
          <p:cNvCxnSpPr/>
          <p:nvPr/>
        </p:nvCxnSpPr>
        <p:spPr>
          <a:xfrm flipH="1">
            <a:off x="4472766" y="3914775"/>
            <a:ext cx="184959" cy="576612"/>
          </a:xfrm>
          <a:prstGeom prst="line">
            <a:avLst/>
          </a:prstGeom>
          <a:ln w="38100">
            <a:solidFill>
              <a:srgbClr val="99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/>
          <p:cNvSpPr txBox="1"/>
          <p:nvPr/>
        </p:nvSpPr>
        <p:spPr>
          <a:xfrm>
            <a:off x="4664791" y="3635171"/>
            <a:ext cx="1287527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ja-JP" altLang="en-US" sz="2800" dirty="0" smtClean="0">
                <a:solidFill>
                  <a:srgbClr val="993300"/>
                </a:solidFill>
              </a:rPr>
              <a:t>Ｄ　斜面</a:t>
            </a:r>
            <a:endParaRPr kumimoji="1" lang="ja-JP" altLang="en-US" sz="2800" dirty="0">
              <a:solidFill>
                <a:srgbClr val="993300"/>
              </a:solidFill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1981813" y="2112093"/>
            <a:ext cx="308882" cy="369332"/>
          </a:xfrm>
          <a:prstGeom prst="rect">
            <a:avLst/>
          </a:prstGeom>
          <a:solidFill>
            <a:schemeClr val="bg1">
              <a:alpha val="70000"/>
            </a:schemeClr>
          </a:solidFill>
          <a:ln w="19050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ja-JP" altLang="en-US" sz="2400" dirty="0">
                <a:solidFill>
                  <a:srgbClr val="993300"/>
                </a:solidFill>
              </a:rPr>
              <a:t>Ｄ</a:t>
            </a:r>
            <a:endParaRPr kumimoji="1" lang="ja-JP" altLang="en-US" sz="2400" dirty="0">
              <a:solidFill>
                <a:srgbClr val="993300"/>
              </a:solidFill>
            </a:endParaRPr>
          </a:p>
        </p:txBody>
      </p:sp>
      <p:cxnSp>
        <p:nvCxnSpPr>
          <p:cNvPr id="46" name="直線矢印コネクタ 45"/>
          <p:cNvCxnSpPr/>
          <p:nvPr/>
        </p:nvCxnSpPr>
        <p:spPr>
          <a:xfrm flipV="1">
            <a:off x="2300748" y="2241755"/>
            <a:ext cx="973394" cy="7865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6091084" y="1067415"/>
            <a:ext cx="3052916" cy="954107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 smtClean="0">
                <a:solidFill>
                  <a:srgbClr val="FF0000"/>
                </a:solidFill>
              </a:rPr>
              <a:t>谷筋型の斜面緑地からの冷気流出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9050" y="3514725"/>
            <a:ext cx="2486026" cy="738664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2400" dirty="0" smtClean="0"/>
              <a:t>谷筋型の斜面緑地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にじみ出し開始</a:t>
            </a:r>
            <a:endParaRPr kumimoji="1" lang="ja-JP" altLang="en-US" sz="2400" dirty="0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2552701" y="3133725"/>
            <a:ext cx="2000250" cy="738664"/>
          </a:xfrm>
          <a:prstGeom prst="rect">
            <a:avLst/>
          </a:prstGeom>
          <a:solidFill>
            <a:schemeClr val="bg1"/>
          </a:solidFill>
          <a:ln w="25400">
            <a:solidFill>
              <a:srgbClr val="9933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kumimoji="1" lang="ja-JP" altLang="en-US" sz="2400" dirty="0" smtClean="0"/>
              <a:t>斜面緑地</a:t>
            </a:r>
            <a:r>
              <a:rPr lang="ja-JP" altLang="en-US" sz="2400" dirty="0" smtClean="0"/>
              <a:t>の</a:t>
            </a:r>
            <a:endParaRPr lang="en-US" altLang="ja-JP" sz="2400" dirty="0" smtClean="0"/>
          </a:p>
          <a:p>
            <a:pPr algn="just"/>
            <a:r>
              <a:rPr lang="ja-JP" altLang="en-US" sz="2400" dirty="0" smtClean="0"/>
              <a:t>にじみ出し開始</a:t>
            </a:r>
            <a:endParaRPr kumimoji="1" lang="ja-JP" altLang="en-US" sz="2400" dirty="0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1885949" y="133350"/>
            <a:ext cx="269557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ja-JP" altLang="en-US" sz="2400" dirty="0" smtClean="0"/>
              <a:t>川沿いが冷え始める</a:t>
            </a:r>
            <a:endParaRPr lang="en-US" altLang="ja-JP" sz="2400" dirty="0" smtClean="0"/>
          </a:p>
        </p:txBody>
      </p:sp>
      <p:cxnSp>
        <p:nvCxnSpPr>
          <p:cNvPr id="22" name="直線矢印コネクタ 21"/>
          <p:cNvCxnSpPr>
            <a:stCxn id="18" idx="0"/>
          </p:cNvCxnSpPr>
          <p:nvPr/>
        </p:nvCxnSpPr>
        <p:spPr>
          <a:xfrm flipV="1">
            <a:off x="1262063" y="2895600"/>
            <a:ext cx="80962" cy="61912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/>
          <p:nvPr/>
        </p:nvCxnSpPr>
        <p:spPr>
          <a:xfrm flipH="1" flipV="1">
            <a:off x="1504950" y="2933700"/>
            <a:ext cx="1052513" cy="219076"/>
          </a:xfrm>
          <a:prstGeom prst="straightConnector1">
            <a:avLst/>
          </a:prstGeom>
          <a:ln w="25400">
            <a:solidFill>
              <a:srgbClr val="99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/>
          <p:cNvSpPr txBox="1"/>
          <p:nvPr/>
        </p:nvSpPr>
        <p:spPr>
          <a:xfrm>
            <a:off x="6276976" y="3931060"/>
            <a:ext cx="263174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ja-JP" altLang="en-US" sz="2800" dirty="0" smtClean="0">
                <a:solidFill>
                  <a:srgbClr val="FF0000"/>
                </a:solidFill>
              </a:rPr>
              <a:t>Ａ　谷筋型の通路　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6" name="ストライプ矢印 15"/>
          <p:cNvSpPr/>
          <p:nvPr/>
        </p:nvSpPr>
        <p:spPr>
          <a:xfrm rot="9041487">
            <a:off x="4030157" y="4200007"/>
            <a:ext cx="520632" cy="229775"/>
          </a:xfrm>
          <a:prstGeom prst="stripedRightArrow">
            <a:avLst>
              <a:gd name="adj1" fmla="val 42592"/>
              <a:gd name="adj2" fmla="val 72222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342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4" grpId="0" animBg="1"/>
      <p:bldP spid="38" grpId="0" animBg="1"/>
      <p:bldP spid="40" grpId="0" animBg="1"/>
      <p:bldP spid="47" grpId="0" animBg="1"/>
      <p:bldP spid="63" grpId="0" animBg="1"/>
      <p:bldP spid="64" grpId="0" animBg="1"/>
      <p:bldP spid="68" grpId="0" animBg="1"/>
      <p:bldP spid="74" grpId="0" animBg="1"/>
      <p:bldP spid="15" grpId="0" animBg="1"/>
      <p:bldP spid="45" grpId="0" animBg="1"/>
      <p:bldP spid="17" grpId="0" animBg="1"/>
      <p:bldP spid="35" grpId="0" animBg="1"/>
      <p:bldP spid="42" grpId="0" animBg="1"/>
      <p:bldP spid="44" grpId="0" animBg="1"/>
      <p:bldP spid="6" grpId="0" animBg="1"/>
      <p:bldP spid="18" grpId="0" animBg="1"/>
      <p:bldP spid="48" grpId="0" animBg="1"/>
      <p:bldP spid="49" grpId="0" animBg="1"/>
      <p:bldP spid="33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677" y="1818000"/>
            <a:ext cx="7395323" cy="5040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584723" y="1730477"/>
            <a:ext cx="3175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>
                <a:solidFill>
                  <a:schemeClr val="bg1"/>
                </a:solidFill>
              </a:rPr>
              <a:t>江戸川公園と周辺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825613" y="2708787"/>
            <a:ext cx="310207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 smtClean="0">
                <a:solidFill>
                  <a:srgbClr val="FF0000"/>
                </a:solidFill>
              </a:rPr>
              <a:t>谷筋</a:t>
            </a:r>
            <a:r>
              <a:rPr lang="ja-JP" altLang="en-US" sz="2800" dirty="0">
                <a:solidFill>
                  <a:srgbClr val="FF0000"/>
                </a:solidFill>
              </a:rPr>
              <a:t>型</a:t>
            </a:r>
            <a:r>
              <a:rPr lang="ja-JP" altLang="en-US" sz="2800" dirty="0" smtClean="0">
                <a:solidFill>
                  <a:srgbClr val="FF0000"/>
                </a:solidFill>
              </a:rPr>
              <a:t>の斜面緑地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cxnSp>
        <p:nvCxnSpPr>
          <p:cNvPr id="12" name="直線コネクタ 11"/>
          <p:cNvCxnSpPr>
            <a:stCxn id="11" idx="9"/>
          </p:cNvCxnSpPr>
          <p:nvPr/>
        </p:nvCxnSpPr>
        <p:spPr>
          <a:xfrm flipV="1">
            <a:off x="5295900" y="3234813"/>
            <a:ext cx="603455" cy="6799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2802194" y="5161936"/>
            <a:ext cx="912556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 smtClean="0"/>
              <a:t>緑地</a:t>
            </a:r>
            <a:endParaRPr kumimoji="1" lang="ja-JP" altLang="en-US" sz="2800" dirty="0"/>
          </a:p>
        </p:txBody>
      </p:sp>
      <p:cxnSp>
        <p:nvCxnSpPr>
          <p:cNvPr id="17" name="直線コネクタ 16"/>
          <p:cNvCxnSpPr/>
          <p:nvPr/>
        </p:nvCxnSpPr>
        <p:spPr>
          <a:xfrm flipV="1">
            <a:off x="3679025" y="4371975"/>
            <a:ext cx="416725" cy="81628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>
            <a:stCxn id="16" idx="3"/>
            <a:endCxn id="9" idx="1"/>
          </p:cNvCxnSpPr>
          <p:nvPr/>
        </p:nvCxnSpPr>
        <p:spPr>
          <a:xfrm flipV="1">
            <a:off x="3714750" y="4524375"/>
            <a:ext cx="1104900" cy="8991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117"/>
          <p:cNvSpPr txBox="1">
            <a:spLocks noChangeArrowheads="1"/>
          </p:cNvSpPr>
          <p:nvPr/>
        </p:nvSpPr>
        <p:spPr bwMode="auto">
          <a:xfrm>
            <a:off x="176980" y="188640"/>
            <a:ext cx="896701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just" eaLnBrk="1" hangingPunct="1"/>
            <a:r>
              <a:rPr lang="ja-JP" altLang="en-US" sz="4000" dirty="0" smtClean="0">
                <a:solidFill>
                  <a:srgbClr val="FFFF00"/>
                </a:solidFill>
              </a:rPr>
              <a:t>斜面緑地と谷筋型の斜面緑地の</a:t>
            </a:r>
            <a:endParaRPr lang="en-US" altLang="ja-JP" sz="4000" dirty="0" smtClean="0">
              <a:solidFill>
                <a:srgbClr val="FFFF00"/>
              </a:solidFill>
            </a:endParaRPr>
          </a:p>
          <a:p>
            <a:pPr algn="just" eaLnBrk="1" hangingPunct="1"/>
            <a:r>
              <a:rPr lang="ja-JP" altLang="en-US" sz="4000" dirty="0" smtClean="0">
                <a:solidFill>
                  <a:srgbClr val="FFFF00"/>
                </a:solidFill>
              </a:rPr>
              <a:t>にじみ出し現象の比較</a:t>
            </a:r>
            <a:endParaRPr lang="ja-JP" altLang="en-US" sz="4000" dirty="0">
              <a:solidFill>
                <a:srgbClr val="FFFF00"/>
              </a:solidFill>
            </a:endParaRPr>
          </a:p>
        </p:txBody>
      </p:sp>
      <p:sp>
        <p:nvSpPr>
          <p:cNvPr id="4" name="フリーフォーム 3"/>
          <p:cNvSpPr/>
          <p:nvPr/>
        </p:nvSpPr>
        <p:spPr>
          <a:xfrm>
            <a:off x="3362325" y="2266950"/>
            <a:ext cx="952500" cy="247650"/>
          </a:xfrm>
          <a:custGeom>
            <a:avLst/>
            <a:gdLst>
              <a:gd name="connsiteX0" fmla="*/ 952500 w 952500"/>
              <a:gd name="connsiteY0" fmla="*/ 247650 h 247650"/>
              <a:gd name="connsiteX1" fmla="*/ 0 w 952500"/>
              <a:gd name="connsiteY1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00" h="247650">
                <a:moveTo>
                  <a:pt x="952500" y="247650"/>
                </a:moveTo>
                <a:lnTo>
                  <a:pt x="0" y="0"/>
                </a:lnTo>
              </a:path>
            </a:pathLst>
          </a:custGeom>
          <a:noFill/>
          <a:ln w="317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フリーフォーム 4"/>
          <p:cNvSpPr/>
          <p:nvPr/>
        </p:nvSpPr>
        <p:spPr>
          <a:xfrm>
            <a:off x="2943225" y="2257425"/>
            <a:ext cx="1552575" cy="2143125"/>
          </a:xfrm>
          <a:custGeom>
            <a:avLst/>
            <a:gdLst>
              <a:gd name="connsiteX0" fmla="*/ 1409700 w 1552575"/>
              <a:gd name="connsiteY0" fmla="*/ 257175 h 2143125"/>
              <a:gd name="connsiteX1" fmla="*/ 1495425 w 1552575"/>
              <a:gd name="connsiteY1" fmla="*/ 285750 h 2143125"/>
              <a:gd name="connsiteX2" fmla="*/ 1238250 w 1552575"/>
              <a:gd name="connsiteY2" fmla="*/ 819150 h 2143125"/>
              <a:gd name="connsiteX3" fmla="*/ 1171575 w 1552575"/>
              <a:gd name="connsiteY3" fmla="*/ 952500 h 2143125"/>
              <a:gd name="connsiteX4" fmla="*/ 1343025 w 1552575"/>
              <a:gd name="connsiteY4" fmla="*/ 1085850 h 2143125"/>
              <a:gd name="connsiteX5" fmla="*/ 1428750 w 1552575"/>
              <a:gd name="connsiteY5" fmla="*/ 971550 h 2143125"/>
              <a:gd name="connsiteX6" fmla="*/ 1495425 w 1552575"/>
              <a:gd name="connsiteY6" fmla="*/ 1009650 h 2143125"/>
              <a:gd name="connsiteX7" fmla="*/ 1304925 w 1552575"/>
              <a:gd name="connsiteY7" fmla="*/ 1295400 h 2143125"/>
              <a:gd name="connsiteX8" fmla="*/ 1381125 w 1552575"/>
              <a:gd name="connsiteY8" fmla="*/ 1333500 h 2143125"/>
              <a:gd name="connsiteX9" fmla="*/ 1304925 w 1552575"/>
              <a:gd name="connsiteY9" fmla="*/ 1447800 h 2143125"/>
              <a:gd name="connsiteX10" fmla="*/ 1552575 w 1552575"/>
              <a:gd name="connsiteY10" fmla="*/ 1590675 h 2143125"/>
              <a:gd name="connsiteX11" fmla="*/ 1276350 w 1552575"/>
              <a:gd name="connsiteY11" fmla="*/ 2143125 h 2143125"/>
              <a:gd name="connsiteX12" fmla="*/ 1104900 w 1552575"/>
              <a:gd name="connsiteY12" fmla="*/ 2105025 h 2143125"/>
              <a:gd name="connsiteX13" fmla="*/ 323850 w 1552575"/>
              <a:gd name="connsiteY13" fmla="*/ 1628775 h 2143125"/>
              <a:gd name="connsiteX14" fmla="*/ 742950 w 1552575"/>
              <a:gd name="connsiteY14" fmla="*/ 1038225 h 2143125"/>
              <a:gd name="connsiteX15" fmla="*/ 533400 w 1552575"/>
              <a:gd name="connsiteY15" fmla="*/ 895350 h 2143125"/>
              <a:gd name="connsiteX16" fmla="*/ 0 w 1552575"/>
              <a:gd name="connsiteY16" fmla="*/ 733425 h 2143125"/>
              <a:gd name="connsiteX17" fmla="*/ 19050 w 1552575"/>
              <a:gd name="connsiteY17" fmla="*/ 0 h 2143125"/>
              <a:gd name="connsiteX18" fmla="*/ 400050 w 1552575"/>
              <a:gd name="connsiteY18" fmla="*/ 0 h 2143125"/>
              <a:gd name="connsiteX19" fmla="*/ 533400 w 1552575"/>
              <a:gd name="connsiteY19" fmla="*/ 28575 h 214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2575" h="2143125">
                <a:moveTo>
                  <a:pt x="1409700" y="257175"/>
                </a:moveTo>
                <a:lnTo>
                  <a:pt x="1495425" y="285750"/>
                </a:lnTo>
                <a:lnTo>
                  <a:pt x="1238250" y="819150"/>
                </a:lnTo>
                <a:lnTo>
                  <a:pt x="1171575" y="952500"/>
                </a:lnTo>
                <a:lnTo>
                  <a:pt x="1343025" y="1085850"/>
                </a:lnTo>
                <a:lnTo>
                  <a:pt x="1428750" y="971550"/>
                </a:lnTo>
                <a:lnTo>
                  <a:pt x="1495425" y="1009650"/>
                </a:lnTo>
                <a:lnTo>
                  <a:pt x="1304925" y="1295400"/>
                </a:lnTo>
                <a:lnTo>
                  <a:pt x="1381125" y="1333500"/>
                </a:lnTo>
                <a:lnTo>
                  <a:pt x="1304925" y="1447800"/>
                </a:lnTo>
                <a:lnTo>
                  <a:pt x="1552575" y="1590675"/>
                </a:lnTo>
                <a:lnTo>
                  <a:pt x="1276350" y="2143125"/>
                </a:lnTo>
                <a:lnTo>
                  <a:pt x="1104900" y="2105025"/>
                </a:lnTo>
                <a:lnTo>
                  <a:pt x="323850" y="1628775"/>
                </a:lnTo>
                <a:lnTo>
                  <a:pt x="742950" y="1038225"/>
                </a:lnTo>
                <a:lnTo>
                  <a:pt x="533400" y="895350"/>
                </a:lnTo>
                <a:lnTo>
                  <a:pt x="0" y="733425"/>
                </a:lnTo>
                <a:lnTo>
                  <a:pt x="19050" y="0"/>
                </a:lnTo>
                <a:lnTo>
                  <a:pt x="400050" y="0"/>
                </a:lnTo>
                <a:lnTo>
                  <a:pt x="533400" y="28575"/>
                </a:lnTo>
              </a:path>
            </a:pathLst>
          </a:custGeom>
          <a:noFill/>
          <a:ln w="317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フリーフォーム 7"/>
          <p:cNvSpPr/>
          <p:nvPr/>
        </p:nvSpPr>
        <p:spPr>
          <a:xfrm>
            <a:off x="4505325" y="3133725"/>
            <a:ext cx="1304925" cy="1733550"/>
          </a:xfrm>
          <a:custGeom>
            <a:avLst/>
            <a:gdLst>
              <a:gd name="connsiteX0" fmla="*/ 0 w 1304925"/>
              <a:gd name="connsiteY0" fmla="*/ 723900 h 1733550"/>
              <a:gd name="connsiteX1" fmla="*/ 266700 w 1304925"/>
              <a:gd name="connsiteY1" fmla="*/ 333375 h 1733550"/>
              <a:gd name="connsiteX2" fmla="*/ 381000 w 1304925"/>
              <a:gd name="connsiteY2" fmla="*/ 371475 h 1733550"/>
              <a:gd name="connsiteX3" fmla="*/ 504825 w 1304925"/>
              <a:gd name="connsiteY3" fmla="*/ 209550 h 1733550"/>
              <a:gd name="connsiteX4" fmla="*/ 619125 w 1304925"/>
              <a:gd name="connsiteY4" fmla="*/ 276225 h 1733550"/>
              <a:gd name="connsiteX5" fmla="*/ 819150 w 1304925"/>
              <a:gd name="connsiteY5" fmla="*/ 0 h 1733550"/>
              <a:gd name="connsiteX6" fmla="*/ 904875 w 1304925"/>
              <a:gd name="connsiteY6" fmla="*/ 95250 h 1733550"/>
              <a:gd name="connsiteX7" fmla="*/ 714375 w 1304925"/>
              <a:gd name="connsiteY7" fmla="*/ 762000 h 1733550"/>
              <a:gd name="connsiteX8" fmla="*/ 1038225 w 1304925"/>
              <a:gd name="connsiteY8" fmla="*/ 838200 h 1733550"/>
              <a:gd name="connsiteX9" fmla="*/ 1057275 w 1304925"/>
              <a:gd name="connsiteY9" fmla="*/ 762000 h 1733550"/>
              <a:gd name="connsiteX10" fmla="*/ 1143000 w 1304925"/>
              <a:gd name="connsiteY10" fmla="*/ 771525 h 1733550"/>
              <a:gd name="connsiteX11" fmla="*/ 1133475 w 1304925"/>
              <a:gd name="connsiteY11" fmla="*/ 819150 h 1733550"/>
              <a:gd name="connsiteX12" fmla="*/ 1228725 w 1304925"/>
              <a:gd name="connsiteY12" fmla="*/ 838200 h 1733550"/>
              <a:gd name="connsiteX13" fmla="*/ 1200150 w 1304925"/>
              <a:gd name="connsiteY13" fmla="*/ 1019175 h 1733550"/>
              <a:gd name="connsiteX14" fmla="*/ 1028700 w 1304925"/>
              <a:gd name="connsiteY14" fmla="*/ 1257300 h 1733550"/>
              <a:gd name="connsiteX15" fmla="*/ 1019175 w 1304925"/>
              <a:gd name="connsiteY15" fmla="*/ 1390650 h 1733550"/>
              <a:gd name="connsiteX16" fmla="*/ 895350 w 1304925"/>
              <a:gd name="connsiteY16" fmla="*/ 1619250 h 1733550"/>
              <a:gd name="connsiteX17" fmla="*/ 733425 w 1304925"/>
              <a:gd name="connsiteY17" fmla="*/ 1619250 h 1733550"/>
              <a:gd name="connsiteX18" fmla="*/ 752475 w 1304925"/>
              <a:gd name="connsiteY18" fmla="*/ 1733550 h 1733550"/>
              <a:gd name="connsiteX19" fmla="*/ 981075 w 1304925"/>
              <a:gd name="connsiteY19" fmla="*/ 1714500 h 1733550"/>
              <a:gd name="connsiteX20" fmla="*/ 1076325 w 1304925"/>
              <a:gd name="connsiteY20" fmla="*/ 1514475 h 1733550"/>
              <a:gd name="connsiteX21" fmla="*/ 1295400 w 1304925"/>
              <a:gd name="connsiteY21" fmla="*/ 1524000 h 1733550"/>
              <a:gd name="connsiteX22" fmla="*/ 1304925 w 1304925"/>
              <a:gd name="connsiteY22" fmla="*/ 1009650 h 1733550"/>
              <a:gd name="connsiteX23" fmla="*/ 1209675 w 1304925"/>
              <a:gd name="connsiteY23" fmla="*/ 10096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304925" h="1733550">
                <a:moveTo>
                  <a:pt x="0" y="723900"/>
                </a:moveTo>
                <a:lnTo>
                  <a:pt x="266700" y="333375"/>
                </a:lnTo>
                <a:lnTo>
                  <a:pt x="381000" y="371475"/>
                </a:lnTo>
                <a:lnTo>
                  <a:pt x="504825" y="209550"/>
                </a:lnTo>
                <a:lnTo>
                  <a:pt x="619125" y="276225"/>
                </a:lnTo>
                <a:lnTo>
                  <a:pt x="819150" y="0"/>
                </a:lnTo>
                <a:lnTo>
                  <a:pt x="904875" y="95250"/>
                </a:lnTo>
                <a:lnTo>
                  <a:pt x="714375" y="762000"/>
                </a:lnTo>
                <a:lnTo>
                  <a:pt x="1038225" y="838200"/>
                </a:lnTo>
                <a:lnTo>
                  <a:pt x="1057275" y="762000"/>
                </a:lnTo>
                <a:lnTo>
                  <a:pt x="1143000" y="771525"/>
                </a:lnTo>
                <a:lnTo>
                  <a:pt x="1133475" y="819150"/>
                </a:lnTo>
                <a:lnTo>
                  <a:pt x="1228725" y="838200"/>
                </a:lnTo>
                <a:lnTo>
                  <a:pt x="1200150" y="1019175"/>
                </a:lnTo>
                <a:lnTo>
                  <a:pt x="1028700" y="1257300"/>
                </a:lnTo>
                <a:lnTo>
                  <a:pt x="1019175" y="1390650"/>
                </a:lnTo>
                <a:lnTo>
                  <a:pt x="895350" y="1619250"/>
                </a:lnTo>
                <a:lnTo>
                  <a:pt x="733425" y="1619250"/>
                </a:lnTo>
                <a:lnTo>
                  <a:pt x="752475" y="1733550"/>
                </a:lnTo>
                <a:lnTo>
                  <a:pt x="981075" y="1714500"/>
                </a:lnTo>
                <a:lnTo>
                  <a:pt x="1076325" y="1514475"/>
                </a:lnTo>
                <a:lnTo>
                  <a:pt x="1295400" y="1524000"/>
                </a:lnTo>
                <a:lnTo>
                  <a:pt x="1304925" y="1009650"/>
                </a:lnTo>
                <a:lnTo>
                  <a:pt x="1209675" y="1009650"/>
                </a:lnTo>
              </a:path>
            </a:pathLst>
          </a:cu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リーフォーム 8"/>
          <p:cNvSpPr/>
          <p:nvPr/>
        </p:nvSpPr>
        <p:spPr>
          <a:xfrm>
            <a:off x="4219575" y="4371975"/>
            <a:ext cx="1143000" cy="666750"/>
          </a:xfrm>
          <a:custGeom>
            <a:avLst/>
            <a:gdLst>
              <a:gd name="connsiteX0" fmla="*/ 0 w 1143000"/>
              <a:gd name="connsiteY0" fmla="*/ 0 h 666750"/>
              <a:gd name="connsiteX1" fmla="*/ 600075 w 1143000"/>
              <a:gd name="connsiteY1" fmla="*/ 152400 h 666750"/>
              <a:gd name="connsiteX2" fmla="*/ 952500 w 1143000"/>
              <a:gd name="connsiteY2" fmla="*/ 581025 h 666750"/>
              <a:gd name="connsiteX3" fmla="*/ 1028700 w 1143000"/>
              <a:gd name="connsiteY3" fmla="*/ 666750 h 666750"/>
              <a:gd name="connsiteX4" fmla="*/ 1143000 w 1143000"/>
              <a:gd name="connsiteY4" fmla="*/ 571500 h 666750"/>
              <a:gd name="connsiteX5" fmla="*/ 1095375 w 1143000"/>
              <a:gd name="connsiteY5" fmla="*/ 495300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3000" h="666750">
                <a:moveTo>
                  <a:pt x="0" y="0"/>
                </a:moveTo>
                <a:lnTo>
                  <a:pt x="600075" y="152400"/>
                </a:lnTo>
                <a:lnTo>
                  <a:pt x="952500" y="581025"/>
                </a:lnTo>
                <a:lnTo>
                  <a:pt x="1028700" y="666750"/>
                </a:lnTo>
                <a:lnTo>
                  <a:pt x="1143000" y="571500"/>
                </a:lnTo>
                <a:lnTo>
                  <a:pt x="1095375" y="495300"/>
                </a:lnTo>
              </a:path>
            </a:pathLst>
          </a:cu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フリーフォーム 12"/>
          <p:cNvSpPr/>
          <p:nvPr/>
        </p:nvSpPr>
        <p:spPr>
          <a:xfrm>
            <a:off x="5248275" y="3600450"/>
            <a:ext cx="3162300" cy="1943100"/>
          </a:xfrm>
          <a:custGeom>
            <a:avLst/>
            <a:gdLst>
              <a:gd name="connsiteX0" fmla="*/ 552450 w 3162300"/>
              <a:gd name="connsiteY0" fmla="*/ 542925 h 1943100"/>
              <a:gd name="connsiteX1" fmla="*/ 542925 w 3162300"/>
              <a:gd name="connsiteY1" fmla="*/ 0 h 1943100"/>
              <a:gd name="connsiteX2" fmla="*/ 781050 w 3162300"/>
              <a:gd name="connsiteY2" fmla="*/ 400050 h 1943100"/>
              <a:gd name="connsiteX3" fmla="*/ 895350 w 3162300"/>
              <a:gd name="connsiteY3" fmla="*/ 838200 h 1943100"/>
              <a:gd name="connsiteX4" fmla="*/ 1028700 w 3162300"/>
              <a:gd name="connsiteY4" fmla="*/ 933450 h 1943100"/>
              <a:gd name="connsiteX5" fmla="*/ 981075 w 3162300"/>
              <a:gd name="connsiteY5" fmla="*/ 952500 h 1943100"/>
              <a:gd name="connsiteX6" fmla="*/ 771525 w 3162300"/>
              <a:gd name="connsiteY6" fmla="*/ 895350 h 1943100"/>
              <a:gd name="connsiteX7" fmla="*/ 733425 w 3162300"/>
              <a:gd name="connsiteY7" fmla="*/ 876300 h 1943100"/>
              <a:gd name="connsiteX8" fmla="*/ 542925 w 3162300"/>
              <a:gd name="connsiteY8" fmla="*/ 1323975 h 1943100"/>
              <a:gd name="connsiteX9" fmla="*/ 723900 w 3162300"/>
              <a:gd name="connsiteY9" fmla="*/ 1371600 h 1943100"/>
              <a:gd name="connsiteX10" fmla="*/ 666750 w 3162300"/>
              <a:gd name="connsiteY10" fmla="*/ 1543050 h 1943100"/>
              <a:gd name="connsiteX11" fmla="*/ 1628775 w 3162300"/>
              <a:gd name="connsiteY11" fmla="*/ 1724025 h 1943100"/>
              <a:gd name="connsiteX12" fmla="*/ 1800225 w 3162300"/>
              <a:gd name="connsiteY12" fmla="*/ 1676400 h 1943100"/>
              <a:gd name="connsiteX13" fmla="*/ 1885950 w 3162300"/>
              <a:gd name="connsiteY13" fmla="*/ 1676400 h 1943100"/>
              <a:gd name="connsiteX14" fmla="*/ 2019300 w 3162300"/>
              <a:gd name="connsiteY14" fmla="*/ 1743075 h 1943100"/>
              <a:gd name="connsiteX15" fmla="*/ 3000375 w 3162300"/>
              <a:gd name="connsiteY15" fmla="*/ 1562100 h 1943100"/>
              <a:gd name="connsiteX16" fmla="*/ 3162300 w 3162300"/>
              <a:gd name="connsiteY16" fmla="*/ 1685925 h 1943100"/>
              <a:gd name="connsiteX17" fmla="*/ 2686050 w 3162300"/>
              <a:gd name="connsiteY17" fmla="*/ 1724025 h 1943100"/>
              <a:gd name="connsiteX18" fmla="*/ 2171700 w 3162300"/>
              <a:gd name="connsiteY18" fmla="*/ 1866900 h 1943100"/>
              <a:gd name="connsiteX19" fmla="*/ 1733550 w 3162300"/>
              <a:gd name="connsiteY19" fmla="*/ 1943100 h 1943100"/>
              <a:gd name="connsiteX20" fmla="*/ 800100 w 3162300"/>
              <a:gd name="connsiteY20" fmla="*/ 1924050 h 1943100"/>
              <a:gd name="connsiteX21" fmla="*/ 152400 w 3162300"/>
              <a:gd name="connsiteY21" fmla="*/ 1733550 h 1943100"/>
              <a:gd name="connsiteX22" fmla="*/ 0 w 3162300"/>
              <a:gd name="connsiteY22" fmla="*/ 1457325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162300" h="1943100">
                <a:moveTo>
                  <a:pt x="552450" y="542925"/>
                </a:moveTo>
                <a:lnTo>
                  <a:pt x="542925" y="0"/>
                </a:lnTo>
                <a:lnTo>
                  <a:pt x="781050" y="400050"/>
                </a:lnTo>
                <a:lnTo>
                  <a:pt x="895350" y="838200"/>
                </a:lnTo>
                <a:lnTo>
                  <a:pt x="1028700" y="933450"/>
                </a:lnTo>
                <a:lnTo>
                  <a:pt x="981075" y="952500"/>
                </a:lnTo>
                <a:lnTo>
                  <a:pt x="771525" y="895350"/>
                </a:lnTo>
                <a:lnTo>
                  <a:pt x="733425" y="876300"/>
                </a:lnTo>
                <a:lnTo>
                  <a:pt x="542925" y="1323975"/>
                </a:lnTo>
                <a:lnTo>
                  <a:pt x="723900" y="1371600"/>
                </a:lnTo>
                <a:lnTo>
                  <a:pt x="666750" y="1543050"/>
                </a:lnTo>
                <a:lnTo>
                  <a:pt x="1628775" y="1724025"/>
                </a:lnTo>
                <a:lnTo>
                  <a:pt x="1800225" y="1676400"/>
                </a:lnTo>
                <a:lnTo>
                  <a:pt x="1885950" y="1676400"/>
                </a:lnTo>
                <a:lnTo>
                  <a:pt x="2019300" y="1743075"/>
                </a:lnTo>
                <a:lnTo>
                  <a:pt x="3000375" y="1562100"/>
                </a:lnTo>
                <a:lnTo>
                  <a:pt x="3162300" y="1685925"/>
                </a:lnTo>
                <a:lnTo>
                  <a:pt x="2686050" y="1724025"/>
                </a:lnTo>
                <a:lnTo>
                  <a:pt x="2171700" y="1866900"/>
                </a:lnTo>
                <a:lnTo>
                  <a:pt x="1733550" y="1943100"/>
                </a:lnTo>
                <a:lnTo>
                  <a:pt x="800100" y="1924050"/>
                </a:lnTo>
                <a:lnTo>
                  <a:pt x="152400" y="1733550"/>
                </a:lnTo>
                <a:lnTo>
                  <a:pt x="0" y="1457325"/>
                </a:lnTo>
              </a:path>
            </a:pathLst>
          </a:cu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リーフォーム 10"/>
          <p:cNvSpPr/>
          <p:nvPr/>
        </p:nvSpPr>
        <p:spPr>
          <a:xfrm>
            <a:off x="4829175" y="3571875"/>
            <a:ext cx="914400" cy="1285875"/>
          </a:xfrm>
          <a:custGeom>
            <a:avLst/>
            <a:gdLst>
              <a:gd name="connsiteX0" fmla="*/ 190500 w 914400"/>
              <a:gd name="connsiteY0" fmla="*/ 1085850 h 1285875"/>
              <a:gd name="connsiteX1" fmla="*/ 352425 w 914400"/>
              <a:gd name="connsiteY1" fmla="*/ 762000 h 1285875"/>
              <a:gd name="connsiteX2" fmla="*/ 295275 w 914400"/>
              <a:gd name="connsiteY2" fmla="*/ 523875 h 1285875"/>
              <a:gd name="connsiteX3" fmla="*/ 0 w 914400"/>
              <a:gd name="connsiteY3" fmla="*/ 247650 h 1285875"/>
              <a:gd name="connsiteX4" fmla="*/ 9525 w 914400"/>
              <a:gd name="connsiteY4" fmla="*/ 171450 h 1285875"/>
              <a:gd name="connsiteX5" fmla="*/ 219075 w 914400"/>
              <a:gd name="connsiteY5" fmla="*/ 0 h 1285875"/>
              <a:gd name="connsiteX6" fmla="*/ 285750 w 914400"/>
              <a:gd name="connsiteY6" fmla="*/ 219075 h 1285875"/>
              <a:gd name="connsiteX7" fmla="*/ 381000 w 914400"/>
              <a:gd name="connsiteY7" fmla="*/ 238125 h 1285875"/>
              <a:gd name="connsiteX8" fmla="*/ 390525 w 914400"/>
              <a:gd name="connsiteY8" fmla="*/ 200025 h 1285875"/>
              <a:gd name="connsiteX9" fmla="*/ 466725 w 914400"/>
              <a:gd name="connsiteY9" fmla="*/ 342900 h 1285875"/>
              <a:gd name="connsiteX10" fmla="*/ 600075 w 914400"/>
              <a:gd name="connsiteY10" fmla="*/ 419100 h 1285875"/>
              <a:gd name="connsiteX11" fmla="*/ 800100 w 914400"/>
              <a:gd name="connsiteY11" fmla="*/ 342900 h 1285875"/>
              <a:gd name="connsiteX12" fmla="*/ 914400 w 914400"/>
              <a:gd name="connsiteY12" fmla="*/ 390525 h 1285875"/>
              <a:gd name="connsiteX13" fmla="*/ 857250 w 914400"/>
              <a:gd name="connsiteY13" fmla="*/ 733425 h 1285875"/>
              <a:gd name="connsiteX14" fmla="*/ 742950 w 914400"/>
              <a:gd name="connsiteY14" fmla="*/ 857250 h 1285875"/>
              <a:gd name="connsiteX15" fmla="*/ 742950 w 914400"/>
              <a:gd name="connsiteY15" fmla="*/ 1057275 h 1285875"/>
              <a:gd name="connsiteX16" fmla="*/ 581025 w 914400"/>
              <a:gd name="connsiteY16" fmla="*/ 1228725 h 1285875"/>
              <a:gd name="connsiteX17" fmla="*/ 361950 w 914400"/>
              <a:gd name="connsiteY17" fmla="*/ 1285875 h 1285875"/>
              <a:gd name="connsiteX18" fmla="*/ 190500 w 914400"/>
              <a:gd name="connsiteY18" fmla="*/ 1085850 h 128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14400" h="1285875">
                <a:moveTo>
                  <a:pt x="190500" y="1085850"/>
                </a:moveTo>
                <a:lnTo>
                  <a:pt x="352425" y="762000"/>
                </a:lnTo>
                <a:lnTo>
                  <a:pt x="295275" y="523875"/>
                </a:lnTo>
                <a:lnTo>
                  <a:pt x="0" y="247650"/>
                </a:lnTo>
                <a:lnTo>
                  <a:pt x="9525" y="171450"/>
                </a:lnTo>
                <a:lnTo>
                  <a:pt x="219075" y="0"/>
                </a:lnTo>
                <a:lnTo>
                  <a:pt x="285750" y="219075"/>
                </a:lnTo>
                <a:lnTo>
                  <a:pt x="381000" y="238125"/>
                </a:lnTo>
                <a:lnTo>
                  <a:pt x="390525" y="200025"/>
                </a:lnTo>
                <a:lnTo>
                  <a:pt x="466725" y="342900"/>
                </a:lnTo>
                <a:lnTo>
                  <a:pt x="600075" y="419100"/>
                </a:lnTo>
                <a:lnTo>
                  <a:pt x="800100" y="342900"/>
                </a:lnTo>
                <a:lnTo>
                  <a:pt x="914400" y="390525"/>
                </a:lnTo>
                <a:lnTo>
                  <a:pt x="857250" y="733425"/>
                </a:lnTo>
                <a:lnTo>
                  <a:pt x="742950" y="857250"/>
                </a:lnTo>
                <a:lnTo>
                  <a:pt x="742950" y="1057275"/>
                </a:lnTo>
                <a:lnTo>
                  <a:pt x="581025" y="1228725"/>
                </a:lnTo>
                <a:lnTo>
                  <a:pt x="361950" y="1285875"/>
                </a:lnTo>
                <a:lnTo>
                  <a:pt x="190500" y="108585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4" name="直線コネクタ 23"/>
          <p:cNvCxnSpPr>
            <a:stCxn id="13" idx="21"/>
            <a:endCxn id="16" idx="3"/>
          </p:cNvCxnSpPr>
          <p:nvPr/>
        </p:nvCxnSpPr>
        <p:spPr>
          <a:xfrm flipH="1">
            <a:off x="3714750" y="5334000"/>
            <a:ext cx="1685925" cy="8954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図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65" y="118735"/>
            <a:ext cx="5310619" cy="3672000"/>
          </a:xfrm>
          <a:prstGeom prst="rect">
            <a:avLst/>
          </a:prstGeom>
        </p:spPr>
      </p:pic>
      <p:sp>
        <p:nvSpPr>
          <p:cNvPr id="29" name="フリーフォーム 28"/>
          <p:cNvSpPr/>
          <p:nvPr/>
        </p:nvSpPr>
        <p:spPr>
          <a:xfrm>
            <a:off x="2447925" y="1771651"/>
            <a:ext cx="695326" cy="1028700"/>
          </a:xfrm>
          <a:custGeom>
            <a:avLst/>
            <a:gdLst>
              <a:gd name="connsiteX0" fmla="*/ 190500 w 914400"/>
              <a:gd name="connsiteY0" fmla="*/ 1085850 h 1285875"/>
              <a:gd name="connsiteX1" fmla="*/ 352425 w 914400"/>
              <a:gd name="connsiteY1" fmla="*/ 762000 h 1285875"/>
              <a:gd name="connsiteX2" fmla="*/ 295275 w 914400"/>
              <a:gd name="connsiteY2" fmla="*/ 523875 h 1285875"/>
              <a:gd name="connsiteX3" fmla="*/ 0 w 914400"/>
              <a:gd name="connsiteY3" fmla="*/ 247650 h 1285875"/>
              <a:gd name="connsiteX4" fmla="*/ 9525 w 914400"/>
              <a:gd name="connsiteY4" fmla="*/ 171450 h 1285875"/>
              <a:gd name="connsiteX5" fmla="*/ 219075 w 914400"/>
              <a:gd name="connsiteY5" fmla="*/ 0 h 1285875"/>
              <a:gd name="connsiteX6" fmla="*/ 285750 w 914400"/>
              <a:gd name="connsiteY6" fmla="*/ 219075 h 1285875"/>
              <a:gd name="connsiteX7" fmla="*/ 381000 w 914400"/>
              <a:gd name="connsiteY7" fmla="*/ 238125 h 1285875"/>
              <a:gd name="connsiteX8" fmla="*/ 390525 w 914400"/>
              <a:gd name="connsiteY8" fmla="*/ 200025 h 1285875"/>
              <a:gd name="connsiteX9" fmla="*/ 466725 w 914400"/>
              <a:gd name="connsiteY9" fmla="*/ 342900 h 1285875"/>
              <a:gd name="connsiteX10" fmla="*/ 600075 w 914400"/>
              <a:gd name="connsiteY10" fmla="*/ 419100 h 1285875"/>
              <a:gd name="connsiteX11" fmla="*/ 800100 w 914400"/>
              <a:gd name="connsiteY11" fmla="*/ 342900 h 1285875"/>
              <a:gd name="connsiteX12" fmla="*/ 914400 w 914400"/>
              <a:gd name="connsiteY12" fmla="*/ 390525 h 1285875"/>
              <a:gd name="connsiteX13" fmla="*/ 857250 w 914400"/>
              <a:gd name="connsiteY13" fmla="*/ 733425 h 1285875"/>
              <a:gd name="connsiteX14" fmla="*/ 742950 w 914400"/>
              <a:gd name="connsiteY14" fmla="*/ 857250 h 1285875"/>
              <a:gd name="connsiteX15" fmla="*/ 742950 w 914400"/>
              <a:gd name="connsiteY15" fmla="*/ 1057275 h 1285875"/>
              <a:gd name="connsiteX16" fmla="*/ 581025 w 914400"/>
              <a:gd name="connsiteY16" fmla="*/ 1228725 h 1285875"/>
              <a:gd name="connsiteX17" fmla="*/ 361950 w 914400"/>
              <a:gd name="connsiteY17" fmla="*/ 1285875 h 1285875"/>
              <a:gd name="connsiteX18" fmla="*/ 190500 w 914400"/>
              <a:gd name="connsiteY18" fmla="*/ 1085850 h 128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14400" h="1285875">
                <a:moveTo>
                  <a:pt x="190500" y="1085850"/>
                </a:moveTo>
                <a:lnTo>
                  <a:pt x="352425" y="762000"/>
                </a:lnTo>
                <a:lnTo>
                  <a:pt x="295275" y="523875"/>
                </a:lnTo>
                <a:lnTo>
                  <a:pt x="0" y="247650"/>
                </a:lnTo>
                <a:lnTo>
                  <a:pt x="9525" y="171450"/>
                </a:lnTo>
                <a:lnTo>
                  <a:pt x="219075" y="0"/>
                </a:lnTo>
                <a:lnTo>
                  <a:pt x="285750" y="219075"/>
                </a:lnTo>
                <a:lnTo>
                  <a:pt x="381000" y="238125"/>
                </a:lnTo>
                <a:lnTo>
                  <a:pt x="390525" y="200025"/>
                </a:lnTo>
                <a:lnTo>
                  <a:pt x="466725" y="342900"/>
                </a:lnTo>
                <a:lnTo>
                  <a:pt x="600075" y="419100"/>
                </a:lnTo>
                <a:lnTo>
                  <a:pt x="800100" y="342900"/>
                </a:lnTo>
                <a:lnTo>
                  <a:pt x="914400" y="390525"/>
                </a:lnTo>
                <a:lnTo>
                  <a:pt x="857250" y="733425"/>
                </a:lnTo>
                <a:lnTo>
                  <a:pt x="742950" y="857250"/>
                </a:lnTo>
                <a:lnTo>
                  <a:pt x="742950" y="1057275"/>
                </a:lnTo>
                <a:lnTo>
                  <a:pt x="581025" y="1228725"/>
                </a:lnTo>
                <a:lnTo>
                  <a:pt x="361950" y="1285875"/>
                </a:lnTo>
                <a:lnTo>
                  <a:pt x="190500" y="1085850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02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45" y="1818000"/>
            <a:ext cx="7395323" cy="5040000"/>
          </a:xfrm>
          <a:prstGeom prst="rect">
            <a:avLst/>
          </a:prstGeom>
        </p:spPr>
      </p:pic>
      <p:sp>
        <p:nvSpPr>
          <p:cNvPr id="36" name="テキスト ボックス 117"/>
          <p:cNvSpPr txBox="1">
            <a:spLocks noChangeArrowheads="1"/>
          </p:cNvSpPr>
          <p:nvPr/>
        </p:nvSpPr>
        <p:spPr bwMode="auto">
          <a:xfrm>
            <a:off x="176981" y="198472"/>
            <a:ext cx="8967019" cy="132343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just" eaLnBrk="1" hangingPunct="1"/>
            <a:r>
              <a:rPr lang="ja-JP" altLang="en-US" sz="4000" dirty="0" smtClean="0">
                <a:solidFill>
                  <a:srgbClr val="FFFF00"/>
                </a:solidFill>
              </a:rPr>
              <a:t>斜面緑地と谷筋型の斜面緑地の</a:t>
            </a:r>
            <a:endParaRPr lang="en-US" altLang="ja-JP" sz="4000" dirty="0" smtClean="0">
              <a:solidFill>
                <a:srgbClr val="FFFF00"/>
              </a:solidFill>
            </a:endParaRPr>
          </a:p>
          <a:p>
            <a:pPr algn="just" eaLnBrk="1" hangingPunct="1"/>
            <a:r>
              <a:rPr lang="ja-JP" altLang="en-US" sz="4000" dirty="0" smtClean="0">
                <a:solidFill>
                  <a:srgbClr val="FFFF00"/>
                </a:solidFill>
              </a:rPr>
              <a:t>にじみ出し現象の比較</a:t>
            </a:r>
            <a:endParaRPr lang="ja-JP" altLang="en-US" sz="4000" dirty="0">
              <a:solidFill>
                <a:srgbClr val="FFFF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001729" y="1720645"/>
            <a:ext cx="3175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>
                <a:solidFill>
                  <a:schemeClr val="bg1"/>
                </a:solidFill>
              </a:rPr>
              <a:t>江戸川公園と周辺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2" name="円/楕円 1"/>
          <p:cNvSpPr/>
          <p:nvPr/>
        </p:nvSpPr>
        <p:spPr>
          <a:xfrm>
            <a:off x="4934872" y="4767417"/>
            <a:ext cx="144000" cy="1440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3368778" y="3524865"/>
            <a:ext cx="144000" cy="144000"/>
          </a:xfrm>
          <a:prstGeom prst="ellipse">
            <a:avLst/>
          </a:prstGeom>
          <a:solidFill>
            <a:srgbClr val="0915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4876801" y="2389239"/>
            <a:ext cx="144000" cy="1440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7428272" y="3190569"/>
            <a:ext cx="144000" cy="144000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793226" y="2875936"/>
            <a:ext cx="1598049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ja-JP" altLang="en-US" sz="2800" dirty="0"/>
              <a:t>Ｄ</a:t>
            </a:r>
            <a:r>
              <a:rPr kumimoji="1" lang="ja-JP" altLang="en-US" sz="2800" dirty="0" smtClean="0"/>
              <a:t>　基準点</a:t>
            </a:r>
            <a:endParaRPr kumimoji="1" lang="ja-JP" altLang="en-US" sz="2800" dirty="0"/>
          </a:p>
        </p:txBody>
      </p:sp>
      <p:cxnSp>
        <p:nvCxnSpPr>
          <p:cNvPr id="5" name="直線コネクタ 4"/>
          <p:cNvCxnSpPr>
            <a:stCxn id="6" idx="2"/>
            <a:endCxn id="30" idx="3"/>
          </p:cNvCxnSpPr>
          <p:nvPr/>
        </p:nvCxnSpPr>
        <p:spPr>
          <a:xfrm flipH="1">
            <a:off x="2952750" y="3596865"/>
            <a:ext cx="416028" cy="285398"/>
          </a:xfrm>
          <a:prstGeom prst="line">
            <a:avLst/>
          </a:prstGeom>
          <a:ln w="38100">
            <a:solidFill>
              <a:srgbClr val="091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4960384" y="2502319"/>
            <a:ext cx="116441" cy="374231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V="1">
            <a:off x="7488690" y="3000375"/>
            <a:ext cx="7485" cy="263944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>
            <a:stCxn id="29" idx="1"/>
          </p:cNvCxnSpPr>
          <p:nvPr/>
        </p:nvCxnSpPr>
        <p:spPr>
          <a:xfrm flipH="1">
            <a:off x="4991483" y="4784679"/>
            <a:ext cx="561898" cy="893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5553381" y="4569235"/>
            <a:ext cx="3066744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ja-JP" altLang="en-US" sz="2800" dirty="0" smtClean="0">
                <a:solidFill>
                  <a:srgbClr val="FF0000"/>
                </a:solidFill>
              </a:rPr>
              <a:t>Ａ　谷筋型の斜面下　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244088" y="3666819"/>
            <a:ext cx="170866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ja-JP" altLang="en-US" sz="2800" dirty="0" smtClean="0">
                <a:solidFill>
                  <a:srgbClr val="0915FF"/>
                </a:solidFill>
              </a:rPr>
              <a:t>Ｂ　斜面下</a:t>
            </a:r>
            <a:endParaRPr kumimoji="1" lang="ja-JP" altLang="en-US" sz="2800" dirty="0">
              <a:solidFill>
                <a:srgbClr val="0915FF"/>
              </a:solidFill>
            </a:endParaRPr>
          </a:p>
        </p:txBody>
      </p:sp>
      <p:sp>
        <p:nvSpPr>
          <p:cNvPr id="26" name="角丸四角形 25"/>
          <p:cNvSpPr/>
          <p:nvPr/>
        </p:nvSpPr>
        <p:spPr>
          <a:xfrm>
            <a:off x="2949677" y="2969342"/>
            <a:ext cx="1032388" cy="1071717"/>
          </a:xfrm>
          <a:prstGeom prst="roundRect">
            <a:avLst/>
          </a:prstGeom>
          <a:noFill/>
          <a:ln w="50800">
            <a:solidFill>
              <a:srgbClr val="0915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角丸四角形 31"/>
          <p:cNvSpPr/>
          <p:nvPr/>
        </p:nvSpPr>
        <p:spPr>
          <a:xfrm>
            <a:off x="3972231" y="4031226"/>
            <a:ext cx="766917" cy="688258"/>
          </a:xfrm>
          <a:prstGeom prst="roundRect">
            <a:avLst/>
          </a:prstGeom>
          <a:noFill/>
          <a:ln w="50800">
            <a:solidFill>
              <a:srgbClr val="0915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角丸四角形 32"/>
          <p:cNvSpPr/>
          <p:nvPr/>
        </p:nvSpPr>
        <p:spPr>
          <a:xfrm>
            <a:off x="4704735" y="4532671"/>
            <a:ext cx="634182" cy="580103"/>
          </a:xfrm>
          <a:prstGeom prst="roundRect">
            <a:avLst/>
          </a:prstGeom>
          <a:noFill/>
          <a:ln w="508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042220" y="4522840"/>
            <a:ext cx="2610465" cy="954107"/>
          </a:xfrm>
          <a:prstGeom prst="rect">
            <a:avLst/>
          </a:prstGeom>
          <a:solidFill>
            <a:schemeClr val="bg1"/>
          </a:solidFill>
          <a:ln w="25400">
            <a:solidFill>
              <a:srgbClr val="0915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 smtClean="0">
                <a:solidFill>
                  <a:srgbClr val="0915FF"/>
                </a:solidFill>
              </a:rPr>
              <a:t>斜面緑地からの冷気流出</a:t>
            </a:r>
            <a:endParaRPr kumimoji="1" lang="ja-JP" altLang="en-US" sz="2800" dirty="0">
              <a:solidFill>
                <a:srgbClr val="0915FF"/>
              </a:solidFill>
            </a:endParaRPr>
          </a:p>
        </p:txBody>
      </p:sp>
      <p:cxnSp>
        <p:nvCxnSpPr>
          <p:cNvPr id="37" name="直線コネクタ 36"/>
          <p:cNvCxnSpPr>
            <a:endCxn id="33" idx="3"/>
          </p:cNvCxnSpPr>
          <p:nvPr/>
        </p:nvCxnSpPr>
        <p:spPr>
          <a:xfrm flipH="1">
            <a:off x="5338917" y="4352925"/>
            <a:ext cx="633258" cy="4697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>
            <a:endCxn id="26" idx="2"/>
          </p:cNvCxnSpPr>
          <p:nvPr/>
        </p:nvCxnSpPr>
        <p:spPr>
          <a:xfrm flipV="1">
            <a:off x="2979174" y="4041059"/>
            <a:ext cx="486697" cy="491612"/>
          </a:xfrm>
          <a:prstGeom prst="line">
            <a:avLst/>
          </a:prstGeom>
          <a:ln w="38100">
            <a:solidFill>
              <a:srgbClr val="091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 flipH="1">
            <a:off x="3682179" y="4689987"/>
            <a:ext cx="319550" cy="438592"/>
          </a:xfrm>
          <a:prstGeom prst="line">
            <a:avLst/>
          </a:prstGeom>
          <a:ln w="38100">
            <a:solidFill>
              <a:srgbClr val="091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/>
          <p:cNvSpPr txBox="1"/>
          <p:nvPr/>
        </p:nvSpPr>
        <p:spPr>
          <a:xfrm>
            <a:off x="5762011" y="3409644"/>
            <a:ext cx="3052916" cy="954107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 smtClean="0">
                <a:solidFill>
                  <a:srgbClr val="FF0000"/>
                </a:solidFill>
              </a:rPr>
              <a:t>谷筋型の斜面緑地からの冷気流出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pic>
        <p:nvPicPr>
          <p:cNvPr id="46" name="図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6" y="40517"/>
            <a:ext cx="4692606" cy="3204000"/>
          </a:xfrm>
          <a:prstGeom prst="rect">
            <a:avLst/>
          </a:prstGeom>
        </p:spPr>
      </p:pic>
      <p:sp>
        <p:nvSpPr>
          <p:cNvPr id="47" name="正方形/長方形 46"/>
          <p:cNvSpPr/>
          <p:nvPr/>
        </p:nvSpPr>
        <p:spPr>
          <a:xfrm>
            <a:off x="3021269" y="292817"/>
            <a:ext cx="312481" cy="231703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9" name="直線矢印コネクタ 48"/>
          <p:cNvCxnSpPr/>
          <p:nvPr/>
        </p:nvCxnSpPr>
        <p:spPr>
          <a:xfrm flipH="1">
            <a:off x="3257550" y="1400175"/>
            <a:ext cx="447675" cy="55245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/>
          <p:cNvCxnSpPr>
            <a:stCxn id="58" idx="0"/>
          </p:cNvCxnSpPr>
          <p:nvPr/>
        </p:nvCxnSpPr>
        <p:spPr>
          <a:xfrm flipV="1">
            <a:off x="881291" y="1190627"/>
            <a:ext cx="156934" cy="43630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/>
          <p:cNvCxnSpPr/>
          <p:nvPr/>
        </p:nvCxnSpPr>
        <p:spPr>
          <a:xfrm>
            <a:off x="2676525" y="666750"/>
            <a:ext cx="504825" cy="67627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>
            <a:stCxn id="59" idx="2"/>
          </p:cNvCxnSpPr>
          <p:nvPr/>
        </p:nvCxnSpPr>
        <p:spPr>
          <a:xfrm>
            <a:off x="1815663" y="711002"/>
            <a:ext cx="336987" cy="39389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テキスト ボックス 56"/>
          <p:cNvSpPr txBox="1"/>
          <p:nvPr/>
        </p:nvSpPr>
        <p:spPr>
          <a:xfrm>
            <a:off x="3686483" y="1036074"/>
            <a:ext cx="324000" cy="360000"/>
          </a:xfrm>
          <a:prstGeom prst="rect">
            <a:avLst/>
          </a:prstGeom>
          <a:solidFill>
            <a:schemeClr val="bg1">
              <a:alpha val="70000"/>
            </a:schemeClr>
          </a:solidFill>
          <a:ln w="19050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ja-JP" altLang="en-US" sz="2400" b="1" dirty="0" smtClean="0">
                <a:solidFill>
                  <a:srgbClr val="FF0000"/>
                </a:solidFill>
              </a:rPr>
              <a:t>Ａ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719291" y="1626931"/>
            <a:ext cx="324000" cy="369332"/>
          </a:xfrm>
          <a:prstGeom prst="rect">
            <a:avLst/>
          </a:prstGeom>
          <a:solidFill>
            <a:schemeClr val="bg1">
              <a:alpha val="70000"/>
            </a:schemeClr>
          </a:solidFill>
          <a:ln w="19050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ja-JP" altLang="en-US" sz="2400" dirty="0">
                <a:solidFill>
                  <a:srgbClr val="0915FF"/>
                </a:solidFill>
              </a:rPr>
              <a:t>Ｂ</a:t>
            </a:r>
            <a:endParaRPr kumimoji="1" lang="ja-JP" altLang="en-US" sz="2400" dirty="0">
              <a:solidFill>
                <a:srgbClr val="0915FF"/>
              </a:solidFill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1653663" y="341670"/>
            <a:ext cx="324000" cy="369332"/>
          </a:xfrm>
          <a:prstGeom prst="rect">
            <a:avLst/>
          </a:prstGeom>
          <a:solidFill>
            <a:schemeClr val="bg1">
              <a:alpha val="70000"/>
            </a:schemeClr>
          </a:solidFill>
          <a:ln w="15875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ja-JP" altLang="en-US" sz="2400" dirty="0" smtClean="0"/>
              <a:t>Ｄ</a:t>
            </a:r>
            <a:endParaRPr kumimoji="1" lang="ja-JP" altLang="en-US" sz="2400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936351" y="2571136"/>
            <a:ext cx="1759974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ja-JP" altLang="en-US" sz="2800" dirty="0"/>
              <a:t>Ｄ</a:t>
            </a:r>
            <a:r>
              <a:rPr kumimoji="1" lang="en-US" altLang="ja-JP" sz="2800" dirty="0" smtClean="0"/>
              <a:t>´</a:t>
            </a:r>
            <a:r>
              <a:rPr kumimoji="1" lang="ja-JP" altLang="en-US" sz="2800" dirty="0" smtClean="0"/>
              <a:t>　基準点</a:t>
            </a:r>
            <a:endParaRPr kumimoji="1" lang="ja-JP" altLang="en-US" sz="2800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2291838" y="303570"/>
            <a:ext cx="394212" cy="369332"/>
          </a:xfrm>
          <a:prstGeom prst="rect">
            <a:avLst/>
          </a:prstGeom>
          <a:solidFill>
            <a:schemeClr val="bg1">
              <a:alpha val="70000"/>
            </a:schemeClr>
          </a:solidFill>
          <a:ln w="15875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ja-JP" altLang="en-US" sz="2400" dirty="0" smtClean="0">
                <a:solidFill>
                  <a:schemeClr val="bg2">
                    <a:lumMod val="50000"/>
                  </a:schemeClr>
                </a:solidFill>
              </a:rPr>
              <a:t>Ｄ</a:t>
            </a:r>
            <a:r>
              <a:rPr kumimoji="1" lang="en-US" altLang="ja-JP" sz="2400" dirty="0" smtClean="0">
                <a:solidFill>
                  <a:schemeClr val="bg2">
                    <a:lumMod val="50000"/>
                  </a:schemeClr>
                </a:solidFill>
              </a:rPr>
              <a:t>´</a:t>
            </a:r>
            <a:endParaRPr kumimoji="1" lang="ja-JP" altLang="en-US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4" name="円/楕円 53"/>
          <p:cNvSpPr/>
          <p:nvPr/>
        </p:nvSpPr>
        <p:spPr>
          <a:xfrm>
            <a:off x="6226278" y="5382240"/>
            <a:ext cx="144000" cy="144000"/>
          </a:xfrm>
          <a:prstGeom prst="ellipse">
            <a:avLst/>
          </a:prstGeom>
          <a:solidFill>
            <a:srgbClr val="993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6425687" y="5743269"/>
            <a:ext cx="1661037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ja-JP" altLang="en-US" sz="2800" dirty="0" smtClean="0">
                <a:solidFill>
                  <a:srgbClr val="993300"/>
                </a:solidFill>
              </a:rPr>
              <a:t>Ｃ　斜面下</a:t>
            </a:r>
            <a:endParaRPr kumimoji="1" lang="ja-JP" altLang="en-US" sz="2800" dirty="0">
              <a:solidFill>
                <a:srgbClr val="993300"/>
              </a:solidFill>
            </a:endParaRPr>
          </a:p>
        </p:txBody>
      </p:sp>
      <p:cxnSp>
        <p:nvCxnSpPr>
          <p:cNvPr id="56" name="直線コネクタ 55"/>
          <p:cNvCxnSpPr>
            <a:stCxn id="55" idx="0"/>
          </p:cNvCxnSpPr>
          <p:nvPr/>
        </p:nvCxnSpPr>
        <p:spPr>
          <a:xfrm flipH="1" flipV="1">
            <a:off x="6340114" y="5484069"/>
            <a:ext cx="916092" cy="259200"/>
          </a:xfrm>
          <a:prstGeom prst="line">
            <a:avLst/>
          </a:prstGeom>
          <a:ln w="38100">
            <a:solidFill>
              <a:srgbClr val="99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テキスト ボックス 61"/>
          <p:cNvSpPr txBox="1"/>
          <p:nvPr/>
        </p:nvSpPr>
        <p:spPr>
          <a:xfrm>
            <a:off x="1948938" y="2028519"/>
            <a:ext cx="324000" cy="430887"/>
          </a:xfrm>
          <a:prstGeom prst="rect">
            <a:avLst/>
          </a:prstGeom>
          <a:solidFill>
            <a:schemeClr val="bg1">
              <a:alpha val="70000"/>
            </a:schemeClr>
          </a:solidFill>
          <a:ln w="19050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ja-JP" altLang="en-US" sz="2800" dirty="0">
                <a:solidFill>
                  <a:srgbClr val="993300"/>
                </a:solidFill>
              </a:rPr>
              <a:t>Ｃ</a:t>
            </a:r>
            <a:endParaRPr kumimoji="1" lang="ja-JP" altLang="en-US" sz="2800" dirty="0">
              <a:solidFill>
                <a:srgbClr val="993300"/>
              </a:solidFill>
            </a:endParaRPr>
          </a:p>
        </p:txBody>
      </p:sp>
      <p:cxnSp>
        <p:nvCxnSpPr>
          <p:cNvPr id="65" name="直線矢印コネクタ 64"/>
          <p:cNvCxnSpPr/>
          <p:nvPr/>
        </p:nvCxnSpPr>
        <p:spPr>
          <a:xfrm flipV="1">
            <a:off x="2100491" y="1409700"/>
            <a:ext cx="128359" cy="61728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角丸四角形 68"/>
          <p:cNvSpPr/>
          <p:nvPr/>
        </p:nvSpPr>
        <p:spPr>
          <a:xfrm>
            <a:off x="5467350" y="5153025"/>
            <a:ext cx="2943225" cy="4000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3985445" y="5703940"/>
            <a:ext cx="1996255" cy="95410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 smtClean="0"/>
              <a:t>冷気流出が見</a:t>
            </a:r>
            <a:r>
              <a:rPr lang="ja-JP" altLang="en-US" sz="2800" spc="300" dirty="0" smtClean="0"/>
              <a:t>ら</a:t>
            </a:r>
            <a:r>
              <a:rPr lang="ja-JP" altLang="en-US" sz="2800" dirty="0" smtClean="0"/>
              <a:t>れ</a:t>
            </a:r>
            <a:r>
              <a:rPr lang="ja-JP" altLang="en-US" sz="2800" spc="300" dirty="0" smtClean="0"/>
              <a:t>な</a:t>
            </a:r>
            <a:r>
              <a:rPr lang="ja-JP" altLang="en-US" sz="2800" dirty="0" smtClean="0"/>
              <a:t>い</a:t>
            </a:r>
            <a:endParaRPr kumimoji="1" lang="ja-JP" altLang="en-US" sz="2800" dirty="0"/>
          </a:p>
        </p:txBody>
      </p:sp>
      <p:cxnSp>
        <p:nvCxnSpPr>
          <p:cNvPr id="71" name="直線コネクタ 70"/>
          <p:cNvCxnSpPr>
            <a:stCxn id="69" idx="1"/>
            <a:endCxn id="70" idx="0"/>
          </p:cNvCxnSpPr>
          <p:nvPr/>
        </p:nvCxnSpPr>
        <p:spPr>
          <a:xfrm flipH="1">
            <a:off x="4983573" y="5353050"/>
            <a:ext cx="483777" cy="35089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05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29" grpId="0" animBg="1"/>
      <p:bldP spid="30" grpId="0" animBg="1"/>
      <p:bldP spid="26" grpId="0" animBg="1"/>
      <p:bldP spid="32" grpId="0" animBg="1"/>
      <p:bldP spid="33" grpId="0" animBg="1"/>
      <p:bldP spid="34" grpId="0" animBg="1"/>
      <p:bldP spid="43" grpId="0" animBg="1"/>
      <p:bldP spid="47" grpId="0" animBg="1"/>
      <p:bldP spid="57" grpId="0" animBg="1"/>
      <p:bldP spid="58" grpId="0" animBg="1"/>
      <p:bldP spid="59" grpId="0" animBg="1"/>
      <p:bldP spid="35" grpId="0" animBg="1"/>
      <p:bldP spid="51" grpId="0" animBg="1"/>
      <p:bldP spid="54" grpId="0" animBg="1"/>
      <p:bldP spid="55" grpId="0" animBg="1"/>
      <p:bldP spid="62" grpId="0" animBg="1"/>
      <p:bldP spid="69" grpId="0" animBg="1"/>
      <p:bldP spid="7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1036381" y="1484671"/>
            <a:ext cx="5904774" cy="262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1026548" y="4095750"/>
            <a:ext cx="5914605" cy="262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17"/>
          <p:cNvSpPr txBox="1">
            <a:spLocks noChangeArrowheads="1"/>
          </p:cNvSpPr>
          <p:nvPr/>
        </p:nvSpPr>
        <p:spPr bwMode="auto">
          <a:xfrm>
            <a:off x="176980" y="188640"/>
            <a:ext cx="896701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just" eaLnBrk="1" hangingPunct="1"/>
            <a:r>
              <a:rPr lang="ja-JP" altLang="en-US" sz="4000" dirty="0" smtClean="0">
                <a:solidFill>
                  <a:srgbClr val="FFFF00"/>
                </a:solidFill>
              </a:rPr>
              <a:t>斜面緑地と谷筋型の斜面緑地の</a:t>
            </a:r>
            <a:endParaRPr lang="en-US" altLang="ja-JP" sz="4000" dirty="0" smtClean="0">
              <a:solidFill>
                <a:srgbClr val="FFFF00"/>
              </a:solidFill>
            </a:endParaRPr>
          </a:p>
          <a:p>
            <a:pPr algn="just" eaLnBrk="1" hangingPunct="1"/>
            <a:r>
              <a:rPr lang="ja-JP" altLang="en-US" sz="4000" dirty="0" smtClean="0">
                <a:solidFill>
                  <a:srgbClr val="FFFF00"/>
                </a:solidFill>
              </a:rPr>
              <a:t>にじみ出し現象の比較（気温差分布図）</a:t>
            </a:r>
            <a:endParaRPr lang="ja-JP" altLang="en-US" sz="4000" dirty="0">
              <a:solidFill>
                <a:srgbClr val="FFFF00"/>
              </a:solidFill>
            </a:endParaRPr>
          </a:p>
        </p:txBody>
      </p:sp>
      <p:pic>
        <p:nvPicPr>
          <p:cNvPr id="5" name="図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373" y="1501770"/>
            <a:ext cx="2392434" cy="52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123" y="1471347"/>
            <a:ext cx="6073730" cy="30600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939" y="4073698"/>
            <a:ext cx="6061425" cy="3060000"/>
          </a:xfrm>
          <a:prstGeom prst="rect">
            <a:avLst/>
          </a:prstGeom>
        </p:spPr>
      </p:pic>
      <p:sp>
        <p:nvSpPr>
          <p:cNvPr id="23" name="フリーフォーム 22"/>
          <p:cNvSpPr/>
          <p:nvPr/>
        </p:nvSpPr>
        <p:spPr>
          <a:xfrm>
            <a:off x="7198995" y="2339340"/>
            <a:ext cx="1295400" cy="1478280"/>
          </a:xfrm>
          <a:custGeom>
            <a:avLst/>
            <a:gdLst>
              <a:gd name="connsiteX0" fmla="*/ 15240 w 1295400"/>
              <a:gd name="connsiteY0" fmla="*/ 1455420 h 1478280"/>
              <a:gd name="connsiteX1" fmla="*/ 0 w 1295400"/>
              <a:gd name="connsiteY1" fmla="*/ 342900 h 1478280"/>
              <a:gd name="connsiteX2" fmla="*/ 251460 w 1295400"/>
              <a:gd name="connsiteY2" fmla="*/ 335280 h 1478280"/>
              <a:gd name="connsiteX3" fmla="*/ 251460 w 1295400"/>
              <a:gd name="connsiteY3" fmla="*/ 0 h 1478280"/>
              <a:gd name="connsiteX4" fmla="*/ 1249680 w 1295400"/>
              <a:gd name="connsiteY4" fmla="*/ 22860 h 1478280"/>
              <a:gd name="connsiteX5" fmla="*/ 1295400 w 1295400"/>
              <a:gd name="connsiteY5" fmla="*/ 601980 h 1478280"/>
              <a:gd name="connsiteX6" fmla="*/ 716280 w 1295400"/>
              <a:gd name="connsiteY6" fmla="*/ 510540 h 1478280"/>
              <a:gd name="connsiteX7" fmla="*/ 708660 w 1295400"/>
              <a:gd name="connsiteY7" fmla="*/ 899160 h 1478280"/>
              <a:gd name="connsiteX8" fmla="*/ 525780 w 1295400"/>
              <a:gd name="connsiteY8" fmla="*/ 899160 h 1478280"/>
              <a:gd name="connsiteX9" fmla="*/ 533400 w 1295400"/>
              <a:gd name="connsiteY9" fmla="*/ 1188720 h 1478280"/>
              <a:gd name="connsiteX10" fmla="*/ 906780 w 1295400"/>
              <a:gd name="connsiteY10" fmla="*/ 1173480 h 1478280"/>
              <a:gd name="connsiteX11" fmla="*/ 891540 w 1295400"/>
              <a:gd name="connsiteY11" fmla="*/ 1478280 h 1478280"/>
              <a:gd name="connsiteX12" fmla="*/ 15240 w 1295400"/>
              <a:gd name="connsiteY12" fmla="*/ 1455420 h 147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95400" h="1478280">
                <a:moveTo>
                  <a:pt x="15240" y="1455420"/>
                </a:moveTo>
                <a:lnTo>
                  <a:pt x="0" y="342900"/>
                </a:lnTo>
                <a:lnTo>
                  <a:pt x="251460" y="335280"/>
                </a:lnTo>
                <a:lnTo>
                  <a:pt x="251460" y="0"/>
                </a:lnTo>
                <a:lnTo>
                  <a:pt x="1249680" y="22860"/>
                </a:lnTo>
                <a:lnTo>
                  <a:pt x="1295400" y="601980"/>
                </a:lnTo>
                <a:lnTo>
                  <a:pt x="716280" y="510540"/>
                </a:lnTo>
                <a:lnTo>
                  <a:pt x="708660" y="899160"/>
                </a:lnTo>
                <a:lnTo>
                  <a:pt x="525780" y="899160"/>
                </a:lnTo>
                <a:lnTo>
                  <a:pt x="533400" y="1188720"/>
                </a:lnTo>
                <a:lnTo>
                  <a:pt x="906780" y="1173480"/>
                </a:lnTo>
                <a:lnTo>
                  <a:pt x="891540" y="1478280"/>
                </a:lnTo>
                <a:lnTo>
                  <a:pt x="15240" y="1455420"/>
                </a:lnTo>
                <a:close/>
              </a:path>
            </a:pathLst>
          </a:custGeom>
          <a:noFill/>
          <a:ln w="38100">
            <a:solidFill>
              <a:srgbClr val="0915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フリーフォーム 5"/>
          <p:cNvSpPr/>
          <p:nvPr/>
        </p:nvSpPr>
        <p:spPr>
          <a:xfrm>
            <a:off x="5565775" y="1708150"/>
            <a:ext cx="933450" cy="1733550"/>
          </a:xfrm>
          <a:custGeom>
            <a:avLst/>
            <a:gdLst>
              <a:gd name="connsiteX0" fmla="*/ 158750 w 933450"/>
              <a:gd name="connsiteY0" fmla="*/ 6350 h 1733550"/>
              <a:gd name="connsiteX1" fmla="*/ 57150 w 933450"/>
              <a:gd name="connsiteY1" fmla="*/ 76200 h 1733550"/>
              <a:gd name="connsiteX2" fmla="*/ 31750 w 933450"/>
              <a:gd name="connsiteY2" fmla="*/ 120650 h 1733550"/>
              <a:gd name="connsiteX3" fmla="*/ 31750 w 933450"/>
              <a:gd name="connsiteY3" fmla="*/ 120650 h 1733550"/>
              <a:gd name="connsiteX4" fmla="*/ 0 w 933450"/>
              <a:gd name="connsiteY4" fmla="*/ 133350 h 1733550"/>
              <a:gd name="connsiteX5" fmla="*/ 12700 w 933450"/>
              <a:gd name="connsiteY5" fmla="*/ 463550 h 1733550"/>
              <a:gd name="connsiteX6" fmla="*/ 44450 w 933450"/>
              <a:gd name="connsiteY6" fmla="*/ 508000 h 1733550"/>
              <a:gd name="connsiteX7" fmla="*/ 57150 w 933450"/>
              <a:gd name="connsiteY7" fmla="*/ 628650 h 1733550"/>
              <a:gd name="connsiteX8" fmla="*/ 50800 w 933450"/>
              <a:gd name="connsiteY8" fmla="*/ 736600 h 1733550"/>
              <a:gd name="connsiteX9" fmla="*/ 50800 w 933450"/>
              <a:gd name="connsiteY9" fmla="*/ 984250 h 1733550"/>
              <a:gd name="connsiteX10" fmla="*/ 50800 w 933450"/>
              <a:gd name="connsiteY10" fmla="*/ 1174750 h 1733550"/>
              <a:gd name="connsiteX11" fmla="*/ 63500 w 933450"/>
              <a:gd name="connsiteY11" fmla="*/ 1530350 h 1733550"/>
              <a:gd name="connsiteX12" fmla="*/ 69850 w 933450"/>
              <a:gd name="connsiteY12" fmla="*/ 1733550 h 1733550"/>
              <a:gd name="connsiteX13" fmla="*/ 101600 w 933450"/>
              <a:gd name="connsiteY13" fmla="*/ 1543050 h 1733550"/>
              <a:gd name="connsiteX14" fmla="*/ 177800 w 933450"/>
              <a:gd name="connsiteY14" fmla="*/ 1168400 h 1733550"/>
              <a:gd name="connsiteX15" fmla="*/ 228600 w 933450"/>
              <a:gd name="connsiteY15" fmla="*/ 996950 h 1733550"/>
              <a:gd name="connsiteX16" fmla="*/ 336550 w 933450"/>
              <a:gd name="connsiteY16" fmla="*/ 806450 h 1733550"/>
              <a:gd name="connsiteX17" fmla="*/ 419100 w 933450"/>
              <a:gd name="connsiteY17" fmla="*/ 736600 h 1733550"/>
              <a:gd name="connsiteX18" fmla="*/ 508000 w 933450"/>
              <a:gd name="connsiteY18" fmla="*/ 692150 h 1733550"/>
              <a:gd name="connsiteX19" fmla="*/ 889000 w 933450"/>
              <a:gd name="connsiteY19" fmla="*/ 641350 h 1733550"/>
              <a:gd name="connsiteX20" fmla="*/ 914400 w 933450"/>
              <a:gd name="connsiteY20" fmla="*/ 628650 h 1733550"/>
              <a:gd name="connsiteX21" fmla="*/ 927100 w 933450"/>
              <a:gd name="connsiteY21" fmla="*/ 596900 h 1733550"/>
              <a:gd name="connsiteX22" fmla="*/ 933450 w 933450"/>
              <a:gd name="connsiteY22" fmla="*/ 571500 h 1733550"/>
              <a:gd name="connsiteX23" fmla="*/ 933450 w 933450"/>
              <a:gd name="connsiteY23" fmla="*/ 546100 h 1733550"/>
              <a:gd name="connsiteX24" fmla="*/ 901700 w 933450"/>
              <a:gd name="connsiteY24" fmla="*/ 520700 h 1733550"/>
              <a:gd name="connsiteX25" fmla="*/ 654050 w 933450"/>
              <a:gd name="connsiteY25" fmla="*/ 501650 h 1733550"/>
              <a:gd name="connsiteX26" fmla="*/ 590550 w 933450"/>
              <a:gd name="connsiteY26" fmla="*/ 495300 h 1733550"/>
              <a:gd name="connsiteX27" fmla="*/ 565150 w 933450"/>
              <a:gd name="connsiteY27" fmla="*/ 476250 h 1733550"/>
              <a:gd name="connsiteX28" fmla="*/ 565150 w 933450"/>
              <a:gd name="connsiteY28" fmla="*/ 438150 h 1733550"/>
              <a:gd name="connsiteX29" fmla="*/ 603250 w 933450"/>
              <a:gd name="connsiteY29" fmla="*/ 336550 h 1733550"/>
              <a:gd name="connsiteX30" fmla="*/ 749300 w 933450"/>
              <a:gd name="connsiteY30" fmla="*/ 146050 h 1733550"/>
              <a:gd name="connsiteX31" fmla="*/ 762000 w 933450"/>
              <a:gd name="connsiteY31" fmla="*/ 101600 h 1733550"/>
              <a:gd name="connsiteX32" fmla="*/ 762000 w 933450"/>
              <a:gd name="connsiteY32" fmla="*/ 57150 h 1733550"/>
              <a:gd name="connsiteX33" fmla="*/ 742950 w 933450"/>
              <a:gd name="connsiteY33" fmla="*/ 0 h 1733550"/>
              <a:gd name="connsiteX34" fmla="*/ 158750 w 933450"/>
              <a:gd name="connsiteY34" fmla="*/ 63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33450" h="1733550">
                <a:moveTo>
                  <a:pt x="158750" y="6350"/>
                </a:moveTo>
                <a:lnTo>
                  <a:pt x="57150" y="76200"/>
                </a:lnTo>
                <a:lnTo>
                  <a:pt x="31750" y="120650"/>
                </a:lnTo>
                <a:lnTo>
                  <a:pt x="31750" y="120650"/>
                </a:lnTo>
                <a:lnTo>
                  <a:pt x="0" y="133350"/>
                </a:lnTo>
                <a:lnTo>
                  <a:pt x="12700" y="463550"/>
                </a:lnTo>
                <a:lnTo>
                  <a:pt x="44450" y="508000"/>
                </a:lnTo>
                <a:lnTo>
                  <a:pt x="57150" y="628650"/>
                </a:lnTo>
                <a:lnTo>
                  <a:pt x="50800" y="736600"/>
                </a:lnTo>
                <a:lnTo>
                  <a:pt x="50800" y="984250"/>
                </a:lnTo>
                <a:lnTo>
                  <a:pt x="50800" y="1174750"/>
                </a:lnTo>
                <a:lnTo>
                  <a:pt x="63500" y="1530350"/>
                </a:lnTo>
                <a:lnTo>
                  <a:pt x="69850" y="1733550"/>
                </a:lnTo>
                <a:lnTo>
                  <a:pt x="101600" y="1543050"/>
                </a:lnTo>
                <a:lnTo>
                  <a:pt x="177800" y="1168400"/>
                </a:lnTo>
                <a:lnTo>
                  <a:pt x="228600" y="996950"/>
                </a:lnTo>
                <a:lnTo>
                  <a:pt x="336550" y="806450"/>
                </a:lnTo>
                <a:lnTo>
                  <a:pt x="419100" y="736600"/>
                </a:lnTo>
                <a:lnTo>
                  <a:pt x="508000" y="692150"/>
                </a:lnTo>
                <a:lnTo>
                  <a:pt x="889000" y="641350"/>
                </a:lnTo>
                <a:lnTo>
                  <a:pt x="914400" y="628650"/>
                </a:lnTo>
                <a:lnTo>
                  <a:pt x="927100" y="596900"/>
                </a:lnTo>
                <a:lnTo>
                  <a:pt x="933450" y="571500"/>
                </a:lnTo>
                <a:lnTo>
                  <a:pt x="933450" y="546100"/>
                </a:lnTo>
                <a:lnTo>
                  <a:pt x="901700" y="520700"/>
                </a:lnTo>
                <a:lnTo>
                  <a:pt x="654050" y="501650"/>
                </a:lnTo>
                <a:lnTo>
                  <a:pt x="590550" y="495300"/>
                </a:lnTo>
                <a:lnTo>
                  <a:pt x="565150" y="476250"/>
                </a:lnTo>
                <a:lnTo>
                  <a:pt x="565150" y="438150"/>
                </a:lnTo>
                <a:lnTo>
                  <a:pt x="603250" y="336550"/>
                </a:lnTo>
                <a:lnTo>
                  <a:pt x="749300" y="146050"/>
                </a:lnTo>
                <a:lnTo>
                  <a:pt x="762000" y="101600"/>
                </a:lnTo>
                <a:lnTo>
                  <a:pt x="762000" y="57150"/>
                </a:lnTo>
                <a:lnTo>
                  <a:pt x="742950" y="0"/>
                </a:lnTo>
                <a:lnTo>
                  <a:pt x="158750" y="6350"/>
                </a:lnTo>
                <a:close/>
              </a:path>
            </a:pathLst>
          </a:cu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フリーフォーム 17"/>
          <p:cNvSpPr/>
          <p:nvPr/>
        </p:nvSpPr>
        <p:spPr>
          <a:xfrm>
            <a:off x="5565775" y="4311650"/>
            <a:ext cx="933450" cy="1733550"/>
          </a:xfrm>
          <a:custGeom>
            <a:avLst/>
            <a:gdLst>
              <a:gd name="connsiteX0" fmla="*/ 158750 w 933450"/>
              <a:gd name="connsiteY0" fmla="*/ 6350 h 1733550"/>
              <a:gd name="connsiteX1" fmla="*/ 57150 w 933450"/>
              <a:gd name="connsiteY1" fmla="*/ 76200 h 1733550"/>
              <a:gd name="connsiteX2" fmla="*/ 31750 w 933450"/>
              <a:gd name="connsiteY2" fmla="*/ 120650 h 1733550"/>
              <a:gd name="connsiteX3" fmla="*/ 31750 w 933450"/>
              <a:gd name="connsiteY3" fmla="*/ 120650 h 1733550"/>
              <a:gd name="connsiteX4" fmla="*/ 0 w 933450"/>
              <a:gd name="connsiteY4" fmla="*/ 133350 h 1733550"/>
              <a:gd name="connsiteX5" fmla="*/ 12700 w 933450"/>
              <a:gd name="connsiteY5" fmla="*/ 463550 h 1733550"/>
              <a:gd name="connsiteX6" fmla="*/ 44450 w 933450"/>
              <a:gd name="connsiteY6" fmla="*/ 508000 h 1733550"/>
              <a:gd name="connsiteX7" fmla="*/ 57150 w 933450"/>
              <a:gd name="connsiteY7" fmla="*/ 628650 h 1733550"/>
              <a:gd name="connsiteX8" fmla="*/ 50800 w 933450"/>
              <a:gd name="connsiteY8" fmla="*/ 736600 h 1733550"/>
              <a:gd name="connsiteX9" fmla="*/ 50800 w 933450"/>
              <a:gd name="connsiteY9" fmla="*/ 984250 h 1733550"/>
              <a:gd name="connsiteX10" fmla="*/ 50800 w 933450"/>
              <a:gd name="connsiteY10" fmla="*/ 1174750 h 1733550"/>
              <a:gd name="connsiteX11" fmla="*/ 63500 w 933450"/>
              <a:gd name="connsiteY11" fmla="*/ 1530350 h 1733550"/>
              <a:gd name="connsiteX12" fmla="*/ 69850 w 933450"/>
              <a:gd name="connsiteY12" fmla="*/ 1733550 h 1733550"/>
              <a:gd name="connsiteX13" fmla="*/ 101600 w 933450"/>
              <a:gd name="connsiteY13" fmla="*/ 1543050 h 1733550"/>
              <a:gd name="connsiteX14" fmla="*/ 177800 w 933450"/>
              <a:gd name="connsiteY14" fmla="*/ 1168400 h 1733550"/>
              <a:gd name="connsiteX15" fmla="*/ 228600 w 933450"/>
              <a:gd name="connsiteY15" fmla="*/ 996950 h 1733550"/>
              <a:gd name="connsiteX16" fmla="*/ 336550 w 933450"/>
              <a:gd name="connsiteY16" fmla="*/ 806450 h 1733550"/>
              <a:gd name="connsiteX17" fmla="*/ 419100 w 933450"/>
              <a:gd name="connsiteY17" fmla="*/ 736600 h 1733550"/>
              <a:gd name="connsiteX18" fmla="*/ 508000 w 933450"/>
              <a:gd name="connsiteY18" fmla="*/ 692150 h 1733550"/>
              <a:gd name="connsiteX19" fmla="*/ 889000 w 933450"/>
              <a:gd name="connsiteY19" fmla="*/ 641350 h 1733550"/>
              <a:gd name="connsiteX20" fmla="*/ 914400 w 933450"/>
              <a:gd name="connsiteY20" fmla="*/ 628650 h 1733550"/>
              <a:gd name="connsiteX21" fmla="*/ 927100 w 933450"/>
              <a:gd name="connsiteY21" fmla="*/ 596900 h 1733550"/>
              <a:gd name="connsiteX22" fmla="*/ 933450 w 933450"/>
              <a:gd name="connsiteY22" fmla="*/ 571500 h 1733550"/>
              <a:gd name="connsiteX23" fmla="*/ 933450 w 933450"/>
              <a:gd name="connsiteY23" fmla="*/ 546100 h 1733550"/>
              <a:gd name="connsiteX24" fmla="*/ 901700 w 933450"/>
              <a:gd name="connsiteY24" fmla="*/ 520700 h 1733550"/>
              <a:gd name="connsiteX25" fmla="*/ 654050 w 933450"/>
              <a:gd name="connsiteY25" fmla="*/ 501650 h 1733550"/>
              <a:gd name="connsiteX26" fmla="*/ 590550 w 933450"/>
              <a:gd name="connsiteY26" fmla="*/ 495300 h 1733550"/>
              <a:gd name="connsiteX27" fmla="*/ 565150 w 933450"/>
              <a:gd name="connsiteY27" fmla="*/ 476250 h 1733550"/>
              <a:gd name="connsiteX28" fmla="*/ 565150 w 933450"/>
              <a:gd name="connsiteY28" fmla="*/ 438150 h 1733550"/>
              <a:gd name="connsiteX29" fmla="*/ 603250 w 933450"/>
              <a:gd name="connsiteY29" fmla="*/ 336550 h 1733550"/>
              <a:gd name="connsiteX30" fmla="*/ 749300 w 933450"/>
              <a:gd name="connsiteY30" fmla="*/ 146050 h 1733550"/>
              <a:gd name="connsiteX31" fmla="*/ 762000 w 933450"/>
              <a:gd name="connsiteY31" fmla="*/ 101600 h 1733550"/>
              <a:gd name="connsiteX32" fmla="*/ 762000 w 933450"/>
              <a:gd name="connsiteY32" fmla="*/ 57150 h 1733550"/>
              <a:gd name="connsiteX33" fmla="*/ 742950 w 933450"/>
              <a:gd name="connsiteY33" fmla="*/ 0 h 1733550"/>
              <a:gd name="connsiteX34" fmla="*/ 158750 w 933450"/>
              <a:gd name="connsiteY34" fmla="*/ 63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33450" h="1733550">
                <a:moveTo>
                  <a:pt x="158750" y="6350"/>
                </a:moveTo>
                <a:lnTo>
                  <a:pt x="57150" y="76200"/>
                </a:lnTo>
                <a:lnTo>
                  <a:pt x="31750" y="120650"/>
                </a:lnTo>
                <a:lnTo>
                  <a:pt x="31750" y="120650"/>
                </a:lnTo>
                <a:lnTo>
                  <a:pt x="0" y="133350"/>
                </a:lnTo>
                <a:lnTo>
                  <a:pt x="12700" y="463550"/>
                </a:lnTo>
                <a:lnTo>
                  <a:pt x="44450" y="508000"/>
                </a:lnTo>
                <a:lnTo>
                  <a:pt x="57150" y="628650"/>
                </a:lnTo>
                <a:lnTo>
                  <a:pt x="50800" y="736600"/>
                </a:lnTo>
                <a:lnTo>
                  <a:pt x="50800" y="984250"/>
                </a:lnTo>
                <a:lnTo>
                  <a:pt x="50800" y="1174750"/>
                </a:lnTo>
                <a:lnTo>
                  <a:pt x="63500" y="1530350"/>
                </a:lnTo>
                <a:lnTo>
                  <a:pt x="69850" y="1733550"/>
                </a:lnTo>
                <a:lnTo>
                  <a:pt x="101600" y="1543050"/>
                </a:lnTo>
                <a:lnTo>
                  <a:pt x="177800" y="1168400"/>
                </a:lnTo>
                <a:lnTo>
                  <a:pt x="228600" y="996950"/>
                </a:lnTo>
                <a:lnTo>
                  <a:pt x="336550" y="806450"/>
                </a:lnTo>
                <a:lnTo>
                  <a:pt x="419100" y="736600"/>
                </a:lnTo>
                <a:lnTo>
                  <a:pt x="508000" y="692150"/>
                </a:lnTo>
                <a:lnTo>
                  <a:pt x="889000" y="641350"/>
                </a:lnTo>
                <a:lnTo>
                  <a:pt x="914400" y="628650"/>
                </a:lnTo>
                <a:lnTo>
                  <a:pt x="927100" y="596900"/>
                </a:lnTo>
                <a:lnTo>
                  <a:pt x="933450" y="571500"/>
                </a:lnTo>
                <a:lnTo>
                  <a:pt x="933450" y="546100"/>
                </a:lnTo>
                <a:lnTo>
                  <a:pt x="901700" y="520700"/>
                </a:lnTo>
                <a:lnTo>
                  <a:pt x="654050" y="501650"/>
                </a:lnTo>
                <a:lnTo>
                  <a:pt x="590550" y="495300"/>
                </a:lnTo>
                <a:lnTo>
                  <a:pt x="565150" y="476250"/>
                </a:lnTo>
                <a:lnTo>
                  <a:pt x="565150" y="438150"/>
                </a:lnTo>
                <a:lnTo>
                  <a:pt x="603250" y="336550"/>
                </a:lnTo>
                <a:lnTo>
                  <a:pt x="749300" y="146050"/>
                </a:lnTo>
                <a:lnTo>
                  <a:pt x="762000" y="101600"/>
                </a:lnTo>
                <a:lnTo>
                  <a:pt x="762000" y="57150"/>
                </a:lnTo>
                <a:lnTo>
                  <a:pt x="742950" y="0"/>
                </a:lnTo>
                <a:lnTo>
                  <a:pt x="158750" y="6350"/>
                </a:lnTo>
                <a:close/>
              </a:path>
            </a:pathLst>
          </a:cu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743575" y="288798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solidFill>
                  <a:srgbClr val="00B050"/>
                </a:solidFill>
              </a:rPr>
              <a:t>緑地幅</a:t>
            </a:r>
            <a:endParaRPr kumimoji="1" lang="ja-JP" altLang="en-US" sz="1600" dirty="0">
              <a:solidFill>
                <a:srgbClr val="00B05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774055" y="542544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solidFill>
                  <a:srgbClr val="00B050"/>
                </a:solidFill>
              </a:rPr>
              <a:t>緑地幅</a:t>
            </a:r>
            <a:endParaRPr kumimoji="1" lang="ja-JP" altLang="en-US" sz="1600" dirty="0">
              <a:solidFill>
                <a:srgbClr val="00B050"/>
              </a:solidFill>
            </a:endParaRPr>
          </a:p>
        </p:txBody>
      </p:sp>
      <p:sp>
        <p:nvSpPr>
          <p:cNvPr id="10" name="角丸四角形 9"/>
          <p:cNvSpPr/>
          <p:nvPr/>
        </p:nvSpPr>
        <p:spPr>
          <a:xfrm>
            <a:off x="1847850" y="1651819"/>
            <a:ext cx="4895850" cy="624656"/>
          </a:xfrm>
          <a:prstGeom prst="roundRect">
            <a:avLst/>
          </a:prstGeom>
          <a:noFill/>
          <a:ln w="38100">
            <a:solidFill>
              <a:srgbClr val="0915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角丸四角形 20"/>
          <p:cNvSpPr/>
          <p:nvPr/>
        </p:nvSpPr>
        <p:spPr>
          <a:xfrm>
            <a:off x="1857375" y="4257369"/>
            <a:ext cx="4895850" cy="638482"/>
          </a:xfrm>
          <a:prstGeom prst="roundRect">
            <a:avLst/>
          </a:prstGeom>
          <a:noFill/>
          <a:ln w="38100">
            <a:solidFill>
              <a:srgbClr val="0915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リーフォーム 10"/>
          <p:cNvSpPr/>
          <p:nvPr/>
        </p:nvSpPr>
        <p:spPr>
          <a:xfrm rot="169580">
            <a:off x="7270033" y="3637936"/>
            <a:ext cx="924232" cy="806245"/>
          </a:xfrm>
          <a:custGeom>
            <a:avLst/>
            <a:gdLst>
              <a:gd name="connsiteX0" fmla="*/ 9832 w 884903"/>
              <a:gd name="connsiteY0" fmla="*/ 462116 h 806245"/>
              <a:gd name="connsiteX1" fmla="*/ 275303 w 884903"/>
              <a:gd name="connsiteY1" fmla="*/ 393290 h 806245"/>
              <a:gd name="connsiteX2" fmla="*/ 422787 w 884903"/>
              <a:gd name="connsiteY2" fmla="*/ 393290 h 806245"/>
              <a:gd name="connsiteX3" fmla="*/ 530942 w 884903"/>
              <a:gd name="connsiteY3" fmla="*/ 294967 h 806245"/>
              <a:gd name="connsiteX4" fmla="*/ 550606 w 884903"/>
              <a:gd name="connsiteY4" fmla="*/ 127819 h 806245"/>
              <a:gd name="connsiteX5" fmla="*/ 639097 w 884903"/>
              <a:gd name="connsiteY5" fmla="*/ 0 h 806245"/>
              <a:gd name="connsiteX6" fmla="*/ 796413 w 884903"/>
              <a:gd name="connsiteY6" fmla="*/ 58993 h 806245"/>
              <a:gd name="connsiteX7" fmla="*/ 707922 w 884903"/>
              <a:gd name="connsiteY7" fmla="*/ 255638 h 806245"/>
              <a:gd name="connsiteX8" fmla="*/ 678426 w 884903"/>
              <a:gd name="connsiteY8" fmla="*/ 452284 h 806245"/>
              <a:gd name="connsiteX9" fmla="*/ 717755 w 884903"/>
              <a:gd name="connsiteY9" fmla="*/ 501445 h 806245"/>
              <a:gd name="connsiteX10" fmla="*/ 875071 w 884903"/>
              <a:gd name="connsiteY10" fmla="*/ 530942 h 806245"/>
              <a:gd name="connsiteX11" fmla="*/ 884903 w 884903"/>
              <a:gd name="connsiteY11" fmla="*/ 639097 h 806245"/>
              <a:gd name="connsiteX12" fmla="*/ 609600 w 884903"/>
              <a:gd name="connsiteY12" fmla="*/ 717755 h 806245"/>
              <a:gd name="connsiteX13" fmla="*/ 481780 w 884903"/>
              <a:gd name="connsiteY13" fmla="*/ 727587 h 806245"/>
              <a:gd name="connsiteX14" fmla="*/ 383458 w 884903"/>
              <a:gd name="connsiteY14" fmla="*/ 796413 h 806245"/>
              <a:gd name="connsiteX15" fmla="*/ 186813 w 884903"/>
              <a:gd name="connsiteY15" fmla="*/ 806245 h 806245"/>
              <a:gd name="connsiteX16" fmla="*/ 0 w 884903"/>
              <a:gd name="connsiteY16" fmla="*/ 668593 h 806245"/>
              <a:gd name="connsiteX17" fmla="*/ 9832 w 884903"/>
              <a:gd name="connsiteY17" fmla="*/ 462116 h 80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84903" h="806245">
                <a:moveTo>
                  <a:pt x="9832" y="462116"/>
                </a:moveTo>
                <a:lnTo>
                  <a:pt x="275303" y="393290"/>
                </a:lnTo>
                <a:lnTo>
                  <a:pt x="422787" y="393290"/>
                </a:lnTo>
                <a:lnTo>
                  <a:pt x="530942" y="294967"/>
                </a:lnTo>
                <a:lnTo>
                  <a:pt x="550606" y="127819"/>
                </a:lnTo>
                <a:lnTo>
                  <a:pt x="639097" y="0"/>
                </a:lnTo>
                <a:lnTo>
                  <a:pt x="796413" y="58993"/>
                </a:lnTo>
                <a:lnTo>
                  <a:pt x="707922" y="255638"/>
                </a:lnTo>
                <a:lnTo>
                  <a:pt x="678426" y="452284"/>
                </a:lnTo>
                <a:lnTo>
                  <a:pt x="717755" y="501445"/>
                </a:lnTo>
                <a:lnTo>
                  <a:pt x="875071" y="530942"/>
                </a:lnTo>
                <a:lnTo>
                  <a:pt x="884903" y="639097"/>
                </a:lnTo>
                <a:lnTo>
                  <a:pt x="609600" y="717755"/>
                </a:lnTo>
                <a:lnTo>
                  <a:pt x="481780" y="727587"/>
                </a:lnTo>
                <a:lnTo>
                  <a:pt x="383458" y="796413"/>
                </a:lnTo>
                <a:lnTo>
                  <a:pt x="186813" y="806245"/>
                </a:lnTo>
                <a:lnTo>
                  <a:pt x="0" y="668593"/>
                </a:lnTo>
                <a:lnTo>
                  <a:pt x="9832" y="462116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327921" y="1976285"/>
            <a:ext cx="4424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/>
              <a:t>ｍ</a:t>
            </a:r>
            <a:endParaRPr kumimoji="1" lang="ja-JP" altLang="en-US" sz="1200" b="1" dirty="0"/>
          </a:p>
        </p:txBody>
      </p:sp>
      <p:sp>
        <p:nvSpPr>
          <p:cNvPr id="14" name="フリーフォーム 13"/>
          <p:cNvSpPr/>
          <p:nvPr/>
        </p:nvSpPr>
        <p:spPr>
          <a:xfrm>
            <a:off x="7038975" y="4629150"/>
            <a:ext cx="1381125" cy="1809750"/>
          </a:xfrm>
          <a:custGeom>
            <a:avLst/>
            <a:gdLst>
              <a:gd name="connsiteX0" fmla="*/ 285750 w 1381125"/>
              <a:gd name="connsiteY0" fmla="*/ 0 h 1809750"/>
              <a:gd name="connsiteX1" fmla="*/ 0 w 1381125"/>
              <a:gd name="connsiteY1" fmla="*/ 142875 h 1809750"/>
              <a:gd name="connsiteX2" fmla="*/ 228600 w 1381125"/>
              <a:gd name="connsiteY2" fmla="*/ 666750 h 1809750"/>
              <a:gd name="connsiteX3" fmla="*/ 533400 w 1381125"/>
              <a:gd name="connsiteY3" fmla="*/ 1038225 h 1809750"/>
              <a:gd name="connsiteX4" fmla="*/ 704850 w 1381125"/>
              <a:gd name="connsiteY4" fmla="*/ 1238250 h 1809750"/>
              <a:gd name="connsiteX5" fmla="*/ 942975 w 1381125"/>
              <a:gd name="connsiteY5" fmla="*/ 1400175 h 1809750"/>
              <a:gd name="connsiteX6" fmla="*/ 1304925 w 1381125"/>
              <a:gd name="connsiteY6" fmla="*/ 1809750 h 1809750"/>
              <a:gd name="connsiteX7" fmla="*/ 1381125 w 1381125"/>
              <a:gd name="connsiteY7" fmla="*/ 1657350 h 1809750"/>
              <a:gd name="connsiteX8" fmla="*/ 1114425 w 1381125"/>
              <a:gd name="connsiteY8" fmla="*/ 1343025 h 1809750"/>
              <a:gd name="connsiteX9" fmla="*/ 895350 w 1381125"/>
              <a:gd name="connsiteY9" fmla="*/ 1104900 h 1809750"/>
              <a:gd name="connsiteX10" fmla="*/ 704850 w 1381125"/>
              <a:gd name="connsiteY10" fmla="*/ 933450 h 1809750"/>
              <a:gd name="connsiteX11" fmla="*/ 581025 w 1381125"/>
              <a:gd name="connsiteY11" fmla="*/ 771525 h 1809750"/>
              <a:gd name="connsiteX12" fmla="*/ 495300 w 1381125"/>
              <a:gd name="connsiteY12" fmla="*/ 466725 h 1809750"/>
              <a:gd name="connsiteX13" fmla="*/ 466725 w 1381125"/>
              <a:gd name="connsiteY13" fmla="*/ 476250 h 1809750"/>
              <a:gd name="connsiteX14" fmla="*/ 285750 w 1381125"/>
              <a:gd name="connsiteY14" fmla="*/ 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81125" h="1809750">
                <a:moveTo>
                  <a:pt x="285750" y="0"/>
                </a:moveTo>
                <a:lnTo>
                  <a:pt x="0" y="142875"/>
                </a:lnTo>
                <a:lnTo>
                  <a:pt x="228600" y="666750"/>
                </a:lnTo>
                <a:lnTo>
                  <a:pt x="533400" y="1038225"/>
                </a:lnTo>
                <a:lnTo>
                  <a:pt x="704850" y="1238250"/>
                </a:lnTo>
                <a:lnTo>
                  <a:pt x="942975" y="1400175"/>
                </a:lnTo>
                <a:lnTo>
                  <a:pt x="1304925" y="1809750"/>
                </a:lnTo>
                <a:lnTo>
                  <a:pt x="1381125" y="1657350"/>
                </a:lnTo>
                <a:lnTo>
                  <a:pt x="1114425" y="1343025"/>
                </a:lnTo>
                <a:lnTo>
                  <a:pt x="895350" y="1104900"/>
                </a:lnTo>
                <a:lnTo>
                  <a:pt x="704850" y="933450"/>
                </a:lnTo>
                <a:lnTo>
                  <a:pt x="581025" y="771525"/>
                </a:lnTo>
                <a:lnTo>
                  <a:pt x="495300" y="466725"/>
                </a:lnTo>
                <a:lnTo>
                  <a:pt x="466725" y="476250"/>
                </a:lnTo>
                <a:lnTo>
                  <a:pt x="285750" y="0"/>
                </a:lnTo>
                <a:close/>
              </a:path>
            </a:pathLst>
          </a:custGeom>
          <a:noFill/>
          <a:ln w="38100">
            <a:solidFill>
              <a:srgbClr val="0915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91365" y="1495425"/>
            <a:ext cx="442035" cy="2505076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vert="eaVert" wrap="square" lIns="36000" tIns="36000" rIns="36000" bIns="36000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FF0000"/>
                </a:solidFill>
              </a:rPr>
              <a:t>谷筋型の斜面緑地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77140" y="2676525"/>
            <a:ext cx="442035" cy="1333500"/>
          </a:xfrm>
          <a:prstGeom prst="rect">
            <a:avLst/>
          </a:prstGeom>
          <a:solidFill>
            <a:schemeClr val="bg1"/>
          </a:solidFill>
          <a:ln w="19050">
            <a:solidFill>
              <a:srgbClr val="0915FF"/>
            </a:solidFill>
          </a:ln>
        </p:spPr>
        <p:txBody>
          <a:bodyPr vert="eaVert" wrap="square" lIns="36000" tIns="36000" rIns="36000" bIns="36000" rtlCol="0">
            <a:spAutoFit/>
          </a:bodyPr>
          <a:lstStyle/>
          <a:p>
            <a:r>
              <a:rPr lang="ja-JP" altLang="en-US" sz="2400" dirty="0" smtClean="0">
                <a:solidFill>
                  <a:srgbClr val="0915FF"/>
                </a:solidFill>
              </a:rPr>
              <a:t>斜面</a:t>
            </a:r>
            <a:r>
              <a:rPr lang="ja-JP" altLang="en-US" sz="2400" dirty="0">
                <a:solidFill>
                  <a:srgbClr val="0915FF"/>
                </a:solidFill>
              </a:rPr>
              <a:t>緑地</a:t>
            </a:r>
            <a:endParaRPr kumimoji="1" lang="ja-JP" altLang="en-US" sz="2400" dirty="0">
              <a:solidFill>
                <a:srgbClr val="0915FF"/>
              </a:solidFill>
            </a:endParaRPr>
          </a:p>
        </p:txBody>
      </p:sp>
      <p:sp>
        <p:nvSpPr>
          <p:cNvPr id="26" name="角丸四角形 25"/>
          <p:cNvSpPr/>
          <p:nvPr/>
        </p:nvSpPr>
        <p:spPr>
          <a:xfrm>
            <a:off x="1847850" y="2486025"/>
            <a:ext cx="4895850" cy="971550"/>
          </a:xfrm>
          <a:prstGeom prst="roundRect">
            <a:avLst/>
          </a:prstGeom>
          <a:noFill/>
          <a:ln w="38100">
            <a:solidFill>
              <a:srgbClr val="0915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角丸四角形 26"/>
          <p:cNvSpPr/>
          <p:nvPr/>
        </p:nvSpPr>
        <p:spPr>
          <a:xfrm>
            <a:off x="1866900" y="5114925"/>
            <a:ext cx="4895850" cy="952500"/>
          </a:xfrm>
          <a:prstGeom prst="roundRect">
            <a:avLst/>
          </a:prstGeom>
          <a:noFill/>
          <a:ln w="38100">
            <a:solidFill>
              <a:srgbClr val="0915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角丸四角形 24"/>
          <p:cNvSpPr/>
          <p:nvPr/>
        </p:nvSpPr>
        <p:spPr>
          <a:xfrm>
            <a:off x="1857375" y="4895850"/>
            <a:ext cx="4895850" cy="219075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角丸四角形 21"/>
          <p:cNvSpPr/>
          <p:nvPr/>
        </p:nvSpPr>
        <p:spPr>
          <a:xfrm>
            <a:off x="1857375" y="2276475"/>
            <a:ext cx="4895850" cy="219075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8" name="直線矢印コネクタ 27"/>
          <p:cNvCxnSpPr/>
          <p:nvPr/>
        </p:nvCxnSpPr>
        <p:spPr>
          <a:xfrm>
            <a:off x="514350" y="2190750"/>
            <a:ext cx="1314450" cy="1905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>
            <a:stCxn id="17" idx="2"/>
          </p:cNvCxnSpPr>
          <p:nvPr/>
        </p:nvCxnSpPr>
        <p:spPr>
          <a:xfrm>
            <a:off x="312383" y="4000501"/>
            <a:ext cx="0" cy="10080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>
            <a:endCxn id="25" idx="1"/>
          </p:cNvCxnSpPr>
          <p:nvPr/>
        </p:nvCxnSpPr>
        <p:spPr>
          <a:xfrm flipV="1">
            <a:off x="323850" y="5005388"/>
            <a:ext cx="153352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/>
          <p:nvPr/>
        </p:nvCxnSpPr>
        <p:spPr>
          <a:xfrm flipV="1">
            <a:off x="1028700" y="1962150"/>
            <a:ext cx="790575" cy="914400"/>
          </a:xfrm>
          <a:prstGeom prst="straightConnector1">
            <a:avLst/>
          </a:prstGeom>
          <a:ln w="25400">
            <a:solidFill>
              <a:srgbClr val="0915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/>
          <p:cNvCxnSpPr>
            <a:endCxn id="26" idx="1"/>
          </p:cNvCxnSpPr>
          <p:nvPr/>
        </p:nvCxnSpPr>
        <p:spPr>
          <a:xfrm flipV="1">
            <a:off x="1019175" y="2971800"/>
            <a:ext cx="828675" cy="114300"/>
          </a:xfrm>
          <a:prstGeom prst="straightConnector1">
            <a:avLst/>
          </a:prstGeom>
          <a:ln w="25400">
            <a:solidFill>
              <a:srgbClr val="0915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/>
          <p:cNvCxnSpPr>
            <a:endCxn id="21" idx="1"/>
          </p:cNvCxnSpPr>
          <p:nvPr/>
        </p:nvCxnSpPr>
        <p:spPr>
          <a:xfrm>
            <a:off x="1009650" y="3705225"/>
            <a:ext cx="847725" cy="871385"/>
          </a:xfrm>
          <a:prstGeom prst="straightConnector1">
            <a:avLst/>
          </a:prstGeom>
          <a:ln w="25400">
            <a:solidFill>
              <a:srgbClr val="0915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/>
          <p:cNvCxnSpPr>
            <a:endCxn id="27" idx="1"/>
          </p:cNvCxnSpPr>
          <p:nvPr/>
        </p:nvCxnSpPr>
        <p:spPr>
          <a:xfrm>
            <a:off x="828675" y="4000500"/>
            <a:ext cx="1038225" cy="1590675"/>
          </a:xfrm>
          <a:prstGeom prst="straightConnector1">
            <a:avLst/>
          </a:prstGeom>
          <a:ln w="25400">
            <a:solidFill>
              <a:srgbClr val="0915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/>
          <p:cNvSpPr txBox="1"/>
          <p:nvPr/>
        </p:nvSpPr>
        <p:spPr>
          <a:xfrm>
            <a:off x="2025446" y="2934930"/>
            <a:ext cx="5850194" cy="138499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ja-JP" altLang="en-US" sz="2800" dirty="0" smtClean="0">
                <a:solidFill>
                  <a:schemeClr val="bg1"/>
                </a:solidFill>
              </a:rPr>
              <a:t>斜面上部に平面緑地があり、</a:t>
            </a:r>
            <a:r>
              <a:rPr lang="ja-JP" altLang="en-US" sz="2800" dirty="0">
                <a:solidFill>
                  <a:schemeClr val="bg1"/>
                </a:solidFill>
              </a:rPr>
              <a:t>緑地幅が長い</a:t>
            </a:r>
            <a:r>
              <a:rPr lang="ja-JP" altLang="en-US" sz="2800" dirty="0" smtClean="0">
                <a:solidFill>
                  <a:schemeClr val="bg1"/>
                </a:solidFill>
              </a:rPr>
              <a:t>斜面下は</a:t>
            </a:r>
            <a:r>
              <a:rPr kumimoji="1" lang="ja-JP" altLang="en-US" sz="2800" dirty="0" smtClean="0">
                <a:solidFill>
                  <a:schemeClr val="bg1"/>
                </a:solidFill>
              </a:rPr>
              <a:t>谷筋型の斜面緑地より冷えている。</a:t>
            </a:r>
            <a:endParaRPr kumimoji="1" lang="en-US" altLang="ja-JP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80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0" grpId="0" animBg="1"/>
      <p:bldP spid="21" grpId="0" animBg="1"/>
      <p:bldP spid="11" grpId="0" animBg="1"/>
      <p:bldP spid="14" grpId="0" animBg="1"/>
      <p:bldP spid="17" grpId="0" animBg="1"/>
      <p:bldP spid="24" grpId="0" animBg="1"/>
      <p:bldP spid="26" grpId="0" animBg="1"/>
      <p:bldP spid="27" grpId="0" animBg="1"/>
      <p:bldP spid="25" grpId="0" animBg="1"/>
      <p:bldP spid="22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/>
        </p:nvSpPr>
        <p:spPr>
          <a:xfrm>
            <a:off x="521108" y="993063"/>
            <a:ext cx="8101783" cy="34074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1" name="図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9379" y="916779"/>
            <a:ext cx="9130981" cy="3744000"/>
          </a:xfrm>
          <a:prstGeom prst="rect">
            <a:avLst/>
          </a:prstGeom>
        </p:spPr>
      </p:pic>
      <p:sp>
        <p:nvSpPr>
          <p:cNvPr id="16" name="テキスト ボックス 117"/>
          <p:cNvSpPr txBox="1">
            <a:spLocks noChangeArrowheads="1"/>
          </p:cNvSpPr>
          <p:nvPr/>
        </p:nvSpPr>
        <p:spPr bwMode="auto">
          <a:xfrm>
            <a:off x="176980" y="188640"/>
            <a:ext cx="89670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just" eaLnBrk="1" hangingPunct="1"/>
            <a:r>
              <a:rPr lang="ja-JP" altLang="en-US" sz="4000" dirty="0" smtClean="0">
                <a:solidFill>
                  <a:srgbClr val="FFFF00"/>
                </a:solidFill>
              </a:rPr>
              <a:t>各公園の面積と気温低下量の比較</a:t>
            </a:r>
            <a:endParaRPr lang="ja-JP" altLang="en-US" sz="4000" dirty="0">
              <a:solidFill>
                <a:srgbClr val="FFFF00"/>
              </a:solidFill>
            </a:endParaRPr>
          </a:p>
        </p:txBody>
      </p:sp>
      <p:sp>
        <p:nvSpPr>
          <p:cNvPr id="17" name="角丸四角形 16"/>
          <p:cNvSpPr/>
          <p:nvPr/>
        </p:nvSpPr>
        <p:spPr>
          <a:xfrm rot="20825143">
            <a:off x="1523743" y="1914956"/>
            <a:ext cx="2891983" cy="777374"/>
          </a:xfrm>
          <a:prstGeom prst="round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角丸四角形 17"/>
          <p:cNvSpPr/>
          <p:nvPr/>
        </p:nvSpPr>
        <p:spPr>
          <a:xfrm rot="21337763">
            <a:off x="1897751" y="2475168"/>
            <a:ext cx="6099827" cy="803581"/>
          </a:xfrm>
          <a:prstGeom prst="roundRect">
            <a:avLst/>
          </a:prstGeom>
          <a:noFill/>
          <a:ln w="317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594850" y="4641470"/>
            <a:ext cx="7954297" cy="954107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solidFill>
                  <a:schemeClr val="bg1"/>
                </a:solidFill>
              </a:rPr>
              <a:t>谷筋型の斜面緑地、斜面緑地のどちらも、面積に比例して気温低下量が大きくなる。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94849" y="5735234"/>
            <a:ext cx="7954297" cy="954107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solidFill>
                  <a:schemeClr val="bg1"/>
                </a:solidFill>
              </a:rPr>
              <a:t>谷筋型の斜面緑地は、斜面緑地に比べて気温低下量が大きくなる。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18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43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521108" y="993063"/>
            <a:ext cx="8101783" cy="33408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334042" y="908775"/>
            <a:ext cx="9144000" cy="3708000"/>
          </a:xfrm>
          <a:prstGeom prst="rect">
            <a:avLst/>
          </a:prstGeom>
        </p:spPr>
      </p:pic>
      <p:sp>
        <p:nvSpPr>
          <p:cNvPr id="2" name="テキスト ボックス 117"/>
          <p:cNvSpPr txBox="1">
            <a:spLocks noChangeArrowheads="1"/>
          </p:cNvSpPr>
          <p:nvPr/>
        </p:nvSpPr>
        <p:spPr bwMode="auto">
          <a:xfrm>
            <a:off x="176980" y="188640"/>
            <a:ext cx="89670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just" eaLnBrk="1" hangingPunct="1"/>
            <a:r>
              <a:rPr lang="ja-JP" altLang="en-US" sz="4000" dirty="0" smtClean="0">
                <a:solidFill>
                  <a:srgbClr val="FFFF00"/>
                </a:solidFill>
              </a:rPr>
              <a:t>各公園の面積と気温低下量の比較</a:t>
            </a:r>
            <a:endParaRPr lang="ja-JP" altLang="en-US" sz="4000" dirty="0">
              <a:solidFill>
                <a:srgbClr val="FFFF00"/>
              </a:solidFill>
            </a:endParaRPr>
          </a:p>
        </p:txBody>
      </p:sp>
      <p:sp>
        <p:nvSpPr>
          <p:cNvPr id="3" name="角丸四角形 2"/>
          <p:cNvSpPr/>
          <p:nvPr/>
        </p:nvSpPr>
        <p:spPr>
          <a:xfrm rot="20254170">
            <a:off x="1484540" y="1786858"/>
            <a:ext cx="2964027" cy="636731"/>
          </a:xfrm>
          <a:prstGeom prst="round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角丸四角形 5"/>
          <p:cNvSpPr/>
          <p:nvPr/>
        </p:nvSpPr>
        <p:spPr>
          <a:xfrm rot="21337763">
            <a:off x="1924902" y="2399549"/>
            <a:ext cx="6019692" cy="538015"/>
          </a:xfrm>
          <a:prstGeom prst="roundRect">
            <a:avLst/>
          </a:prstGeom>
          <a:noFill/>
          <a:ln w="317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94850" y="4641470"/>
            <a:ext cx="7954297" cy="954107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solidFill>
                  <a:schemeClr val="bg1"/>
                </a:solidFill>
              </a:rPr>
              <a:t>谷筋型の斜面緑地、斜面緑地のどちらも、面積に比例して気温低下量が大きくなる。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94849" y="5735234"/>
            <a:ext cx="7954297" cy="954107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solidFill>
                  <a:schemeClr val="bg1"/>
                </a:solidFill>
              </a:rPr>
              <a:t>谷筋型の斜面緑地は、斜面緑地に比べて気温低下量が大きくなる。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57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521108" y="993063"/>
            <a:ext cx="8101783" cy="33979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814" y="916397"/>
            <a:ext cx="9136777" cy="3744000"/>
          </a:xfrm>
          <a:prstGeom prst="rect">
            <a:avLst/>
          </a:prstGeom>
        </p:spPr>
      </p:pic>
      <p:sp>
        <p:nvSpPr>
          <p:cNvPr id="2" name="テキスト ボックス 117"/>
          <p:cNvSpPr txBox="1">
            <a:spLocks noChangeArrowheads="1"/>
          </p:cNvSpPr>
          <p:nvPr/>
        </p:nvSpPr>
        <p:spPr bwMode="auto">
          <a:xfrm>
            <a:off x="176980" y="188640"/>
            <a:ext cx="89670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just" eaLnBrk="1" hangingPunct="1"/>
            <a:r>
              <a:rPr lang="ja-JP" altLang="en-US" sz="4000" dirty="0" smtClean="0">
                <a:solidFill>
                  <a:srgbClr val="FFFF00"/>
                </a:solidFill>
              </a:rPr>
              <a:t>各公園の面積と気温低下量の比較</a:t>
            </a:r>
            <a:endParaRPr lang="ja-JP" altLang="en-US" sz="4000" dirty="0">
              <a:solidFill>
                <a:srgbClr val="FFFF00"/>
              </a:solidFill>
            </a:endParaRPr>
          </a:p>
        </p:txBody>
      </p:sp>
      <p:sp>
        <p:nvSpPr>
          <p:cNvPr id="5" name="角丸四角形 4"/>
          <p:cNvSpPr/>
          <p:nvPr/>
        </p:nvSpPr>
        <p:spPr>
          <a:xfrm rot="20749845">
            <a:off x="1642729" y="2104704"/>
            <a:ext cx="2832272" cy="354126"/>
          </a:xfrm>
          <a:prstGeom prst="round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角丸四角形 5"/>
          <p:cNvSpPr/>
          <p:nvPr/>
        </p:nvSpPr>
        <p:spPr>
          <a:xfrm rot="21372862">
            <a:off x="1844269" y="2464199"/>
            <a:ext cx="6090774" cy="609528"/>
          </a:xfrm>
          <a:prstGeom prst="roundRect">
            <a:avLst/>
          </a:prstGeom>
          <a:noFill/>
          <a:ln w="317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94850" y="4641470"/>
            <a:ext cx="7954297" cy="954107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solidFill>
                  <a:schemeClr val="bg1"/>
                </a:solidFill>
              </a:rPr>
              <a:t>谷筋型の斜面緑地、斜面緑地のどちらも、面積に比例して気温低下量が大きくなる。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16918" y="5709748"/>
            <a:ext cx="7537249" cy="954107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>
                <a:solidFill>
                  <a:schemeClr val="bg1"/>
                </a:solidFill>
              </a:rPr>
              <a:t>入間公園は周辺にある緑地の冷気流出が大きく、気温低下量が一番高い。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93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-117988" y="186813"/>
            <a:ext cx="287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 smtClean="0">
                <a:solidFill>
                  <a:srgbClr val="FFFF00"/>
                </a:solidFill>
              </a:rPr>
              <a:t>研究背景</a:t>
            </a:r>
            <a:endParaRPr kumimoji="1" lang="ja-JP" altLang="en-US" sz="3600" dirty="0">
              <a:solidFill>
                <a:srgbClr val="FFFF0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91614" y="779515"/>
            <a:ext cx="8280000" cy="954107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800" dirty="0" smtClean="0">
                <a:solidFill>
                  <a:schemeClr val="bg1"/>
                </a:solidFill>
              </a:rPr>
              <a:t>ヒートアイランド現象の緩和策として、緑地による夜間の冷気の形成・流出が期待されている。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86698" y="1787324"/>
            <a:ext cx="8280000" cy="954107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800" dirty="0" smtClean="0">
                <a:solidFill>
                  <a:schemeClr val="bg1"/>
                </a:solidFill>
              </a:rPr>
              <a:t>新宿御苑や皇居の緑地、赤塚公園や小石川植物園の斜面緑地から夜間の冷気の形成・流出が確認された。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58" y="2904039"/>
            <a:ext cx="6118003" cy="370800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6789482" y="5562296"/>
            <a:ext cx="12382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0915FF"/>
                </a:solidFill>
              </a:rPr>
              <a:t>斜面緑地</a:t>
            </a:r>
            <a:endParaRPr kumimoji="1" lang="ja-JP" altLang="en-US" sz="2000" dirty="0">
              <a:solidFill>
                <a:srgbClr val="0915FF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799008" y="6067428"/>
            <a:ext cx="12191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平面緑地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68635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17"/>
          <p:cNvSpPr txBox="1">
            <a:spLocks noChangeArrowheads="1"/>
          </p:cNvSpPr>
          <p:nvPr/>
        </p:nvSpPr>
        <p:spPr bwMode="auto">
          <a:xfrm>
            <a:off x="176980" y="188640"/>
            <a:ext cx="89670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just" eaLnBrk="1" hangingPunct="1"/>
            <a:r>
              <a:rPr lang="ja-JP" altLang="en-US" sz="4000" dirty="0">
                <a:solidFill>
                  <a:srgbClr val="FFFF00"/>
                </a:solidFill>
              </a:rPr>
              <a:t>結論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47673" y="1162048"/>
            <a:ext cx="8280000" cy="1224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3600" dirty="0" smtClean="0">
                <a:solidFill>
                  <a:srgbClr val="FF0000"/>
                </a:solidFill>
              </a:rPr>
              <a:t>谷筋型の斜面緑地</a:t>
            </a:r>
            <a:r>
              <a:rPr kumimoji="1" lang="ja-JP" altLang="en-US" sz="3600" dirty="0" smtClean="0">
                <a:solidFill>
                  <a:schemeClr val="bg1"/>
                </a:solidFill>
              </a:rPr>
              <a:t>は</a:t>
            </a:r>
            <a:r>
              <a:rPr kumimoji="1" lang="ja-JP" altLang="en-US" sz="3600" dirty="0" smtClean="0">
                <a:solidFill>
                  <a:srgbClr val="FFFF00"/>
                </a:solidFill>
              </a:rPr>
              <a:t>斜面緑地</a:t>
            </a:r>
            <a:r>
              <a:rPr kumimoji="1" lang="ja-JP" altLang="en-US" sz="3600" dirty="0" smtClean="0">
                <a:solidFill>
                  <a:schemeClr val="bg1"/>
                </a:solidFill>
              </a:rPr>
              <a:t>に比べ、夜間気温低下量が大きくなる。</a:t>
            </a:r>
            <a:endParaRPr kumimoji="1" lang="ja-JP" altLang="en-US" sz="36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47675" y="2648564"/>
            <a:ext cx="8280000" cy="1200329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ja-JP" altLang="en-US" sz="3600" dirty="0" smtClean="0">
                <a:solidFill>
                  <a:srgbClr val="FF0000"/>
                </a:solidFill>
              </a:rPr>
              <a:t>谷筋型の斜面緑地</a:t>
            </a:r>
            <a:r>
              <a:rPr lang="ja-JP" altLang="en-US" sz="3600" dirty="0" smtClean="0">
                <a:solidFill>
                  <a:schemeClr val="bg1"/>
                </a:solidFill>
              </a:rPr>
              <a:t>、</a:t>
            </a:r>
            <a:r>
              <a:rPr lang="ja-JP" altLang="en-US" sz="3600" dirty="0" smtClean="0">
                <a:solidFill>
                  <a:srgbClr val="FFFF00"/>
                </a:solidFill>
              </a:rPr>
              <a:t>斜面緑地</a:t>
            </a:r>
            <a:r>
              <a:rPr lang="ja-JP" altLang="en-US" sz="3600" dirty="0" smtClean="0">
                <a:solidFill>
                  <a:schemeClr val="bg1"/>
                </a:solidFill>
              </a:rPr>
              <a:t>のどちらも、面積に比例して気温低下量が大きくなる。</a:t>
            </a:r>
            <a:endParaRPr kumimoji="1" lang="ja-JP" altLang="en-US" sz="36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41893" y="4137862"/>
            <a:ext cx="8280000" cy="175432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ja-JP" altLang="en-US" sz="3600" dirty="0" smtClean="0">
                <a:solidFill>
                  <a:srgbClr val="FF0000"/>
                </a:solidFill>
              </a:rPr>
              <a:t>谷筋型の斜面緑地</a:t>
            </a:r>
            <a:r>
              <a:rPr lang="ja-JP" altLang="en-US" sz="3600" dirty="0" smtClean="0">
                <a:solidFill>
                  <a:schemeClr val="bg1"/>
                </a:solidFill>
              </a:rPr>
              <a:t>より、</a:t>
            </a:r>
            <a:r>
              <a:rPr lang="ja-JP" altLang="en-US" sz="3600" dirty="0" smtClean="0">
                <a:solidFill>
                  <a:srgbClr val="FFFF00"/>
                </a:solidFill>
              </a:rPr>
              <a:t>斜面緑地</a:t>
            </a:r>
            <a:r>
              <a:rPr lang="ja-JP" altLang="en-US" sz="3600" dirty="0" smtClean="0">
                <a:solidFill>
                  <a:schemeClr val="bg1"/>
                </a:solidFill>
              </a:rPr>
              <a:t>の</a:t>
            </a:r>
            <a:r>
              <a:rPr lang="ja-JP" altLang="en-US" sz="3600" spc="150" dirty="0">
                <a:solidFill>
                  <a:schemeClr val="bg1"/>
                </a:solidFill>
              </a:rPr>
              <a:t>幅</a:t>
            </a:r>
            <a:r>
              <a:rPr lang="ja-JP" altLang="en-US" sz="3600" spc="150" dirty="0" smtClean="0">
                <a:solidFill>
                  <a:schemeClr val="bg1"/>
                </a:solidFill>
              </a:rPr>
              <a:t>が大きい場合、</a:t>
            </a:r>
            <a:r>
              <a:rPr lang="ja-JP" altLang="en-US" sz="3600" spc="150" dirty="0" smtClean="0">
                <a:solidFill>
                  <a:srgbClr val="FFFF00"/>
                </a:solidFill>
              </a:rPr>
              <a:t>斜面緑地</a:t>
            </a:r>
            <a:r>
              <a:rPr lang="ja-JP" altLang="en-US" sz="3600" spc="150" dirty="0" smtClean="0">
                <a:solidFill>
                  <a:schemeClr val="bg1"/>
                </a:solidFill>
              </a:rPr>
              <a:t>の方が冷える場合も</a:t>
            </a:r>
            <a:r>
              <a:rPr lang="ja-JP" altLang="en-US" sz="3600" dirty="0" smtClean="0">
                <a:solidFill>
                  <a:schemeClr val="bg1"/>
                </a:solidFill>
              </a:rPr>
              <a:t>ある。</a:t>
            </a:r>
            <a:endParaRPr kumimoji="1" lang="ja-JP" alt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10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円/楕円 1"/>
          <p:cNvSpPr/>
          <p:nvPr/>
        </p:nvSpPr>
        <p:spPr>
          <a:xfrm>
            <a:off x="2520950" y="4034971"/>
            <a:ext cx="3990975" cy="4070803"/>
          </a:xfrm>
          <a:prstGeom prst="ellipse">
            <a:avLst/>
          </a:prstGeom>
          <a:solidFill>
            <a:schemeClr val="accent1">
              <a:lumMod val="75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70C0"/>
              </a:solidFill>
            </a:endParaRPr>
          </a:p>
        </p:txBody>
      </p:sp>
      <p:sp>
        <p:nvSpPr>
          <p:cNvPr id="171" name="円/楕円 170"/>
          <p:cNvSpPr/>
          <p:nvPr/>
        </p:nvSpPr>
        <p:spPr>
          <a:xfrm>
            <a:off x="1651000" y="5156200"/>
            <a:ext cx="4479925" cy="2273300"/>
          </a:xfrm>
          <a:prstGeom prst="ellipse">
            <a:avLst/>
          </a:prstGeom>
          <a:solidFill>
            <a:srgbClr val="0070C0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70C0"/>
              </a:solidFill>
            </a:endParaRPr>
          </a:p>
        </p:txBody>
      </p:sp>
      <p:sp>
        <p:nvSpPr>
          <p:cNvPr id="172" name="円/楕円 171"/>
          <p:cNvSpPr/>
          <p:nvPr/>
        </p:nvSpPr>
        <p:spPr>
          <a:xfrm>
            <a:off x="2971800" y="5156200"/>
            <a:ext cx="4479925" cy="2273300"/>
          </a:xfrm>
          <a:prstGeom prst="ellipse">
            <a:avLst/>
          </a:prstGeom>
          <a:solidFill>
            <a:srgbClr val="0070C0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70C0"/>
              </a:solidFill>
            </a:endParaRPr>
          </a:p>
        </p:txBody>
      </p:sp>
      <p:sp>
        <p:nvSpPr>
          <p:cNvPr id="129" name="円/楕円 128"/>
          <p:cNvSpPr/>
          <p:nvPr/>
        </p:nvSpPr>
        <p:spPr>
          <a:xfrm>
            <a:off x="6143625" y="3390900"/>
            <a:ext cx="3686175" cy="6312354"/>
          </a:xfrm>
          <a:prstGeom prst="ellipse">
            <a:avLst/>
          </a:prstGeom>
          <a:solidFill>
            <a:srgbClr val="FF9966"/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8" name="円/楕円 127"/>
          <p:cNvSpPr/>
          <p:nvPr/>
        </p:nvSpPr>
        <p:spPr>
          <a:xfrm>
            <a:off x="-504824" y="3028950"/>
            <a:ext cx="3429000" cy="6359979"/>
          </a:xfrm>
          <a:prstGeom prst="ellipse">
            <a:avLst/>
          </a:prstGeom>
          <a:solidFill>
            <a:srgbClr val="FF9966"/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0" name="グループ化 109"/>
          <p:cNvGrpSpPr/>
          <p:nvPr/>
        </p:nvGrpSpPr>
        <p:grpSpPr>
          <a:xfrm>
            <a:off x="7296149" y="4505325"/>
            <a:ext cx="1381125" cy="1838325"/>
            <a:chOff x="7181849" y="4486275"/>
            <a:chExt cx="1381125" cy="1838325"/>
          </a:xfrm>
        </p:grpSpPr>
        <p:sp>
          <p:nvSpPr>
            <p:cNvPr id="81" name="正方形/長方形 80"/>
            <p:cNvSpPr/>
            <p:nvPr/>
          </p:nvSpPr>
          <p:spPr>
            <a:xfrm>
              <a:off x="7181849" y="4486275"/>
              <a:ext cx="1381125" cy="18383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82" name="正方形/長方形 81"/>
            <p:cNvSpPr/>
            <p:nvPr/>
          </p:nvSpPr>
          <p:spPr>
            <a:xfrm>
              <a:off x="7311510" y="4812522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正方形/長方形 82"/>
            <p:cNvSpPr/>
            <p:nvPr/>
          </p:nvSpPr>
          <p:spPr>
            <a:xfrm>
              <a:off x="7316786" y="5070823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正方形/長方形 83"/>
            <p:cNvSpPr/>
            <p:nvPr/>
          </p:nvSpPr>
          <p:spPr>
            <a:xfrm>
              <a:off x="7312771" y="5335729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85" name="正方形/長方形 84"/>
            <p:cNvSpPr/>
            <p:nvPr/>
          </p:nvSpPr>
          <p:spPr>
            <a:xfrm>
              <a:off x="7312771" y="5589948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86" name="正方形/長方形 85"/>
            <p:cNvSpPr/>
            <p:nvPr/>
          </p:nvSpPr>
          <p:spPr>
            <a:xfrm>
              <a:off x="7312771" y="5847531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87" name="正方形/長方形 86"/>
            <p:cNvSpPr/>
            <p:nvPr/>
          </p:nvSpPr>
          <p:spPr>
            <a:xfrm>
              <a:off x="7311510" y="4563506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正方形/長方形 88"/>
            <p:cNvSpPr/>
            <p:nvPr/>
          </p:nvSpPr>
          <p:spPr>
            <a:xfrm>
              <a:off x="7937359" y="4812522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正方形/長方形 89"/>
            <p:cNvSpPr/>
            <p:nvPr/>
          </p:nvSpPr>
          <p:spPr>
            <a:xfrm>
              <a:off x="7942635" y="5070823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正方形/長方形 90"/>
            <p:cNvSpPr/>
            <p:nvPr/>
          </p:nvSpPr>
          <p:spPr>
            <a:xfrm>
              <a:off x="7948145" y="5335729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92" name="正方形/長方形 91"/>
            <p:cNvSpPr/>
            <p:nvPr/>
          </p:nvSpPr>
          <p:spPr>
            <a:xfrm>
              <a:off x="7948145" y="5589948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93" name="正方形/長方形 92"/>
            <p:cNvSpPr/>
            <p:nvPr/>
          </p:nvSpPr>
          <p:spPr>
            <a:xfrm>
              <a:off x="7948145" y="5847531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94" name="正方形/長方形 93"/>
            <p:cNvSpPr/>
            <p:nvPr/>
          </p:nvSpPr>
          <p:spPr>
            <a:xfrm>
              <a:off x="7937359" y="4563506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96" name="正方形/長方形 95"/>
            <p:cNvSpPr/>
            <p:nvPr/>
          </p:nvSpPr>
          <p:spPr>
            <a:xfrm>
              <a:off x="7616310" y="4812522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97" name="正方形/長方形 96"/>
            <p:cNvSpPr/>
            <p:nvPr/>
          </p:nvSpPr>
          <p:spPr>
            <a:xfrm>
              <a:off x="7621586" y="5070823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98" name="正方形/長方形 97"/>
            <p:cNvSpPr/>
            <p:nvPr/>
          </p:nvSpPr>
          <p:spPr>
            <a:xfrm>
              <a:off x="7617571" y="5335729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99" name="正方形/長方形 98"/>
            <p:cNvSpPr/>
            <p:nvPr/>
          </p:nvSpPr>
          <p:spPr>
            <a:xfrm>
              <a:off x="7617571" y="5589948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00" name="正方形/長方形 99"/>
            <p:cNvSpPr/>
            <p:nvPr/>
          </p:nvSpPr>
          <p:spPr>
            <a:xfrm>
              <a:off x="7617571" y="5847531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01" name="正方形/長方形 100"/>
            <p:cNvSpPr/>
            <p:nvPr/>
          </p:nvSpPr>
          <p:spPr>
            <a:xfrm>
              <a:off x="7616310" y="4563506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03" name="正方形/長方形 102"/>
            <p:cNvSpPr/>
            <p:nvPr/>
          </p:nvSpPr>
          <p:spPr>
            <a:xfrm>
              <a:off x="8273535" y="4812522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04" name="正方形/長方形 103"/>
            <p:cNvSpPr/>
            <p:nvPr/>
          </p:nvSpPr>
          <p:spPr>
            <a:xfrm>
              <a:off x="8278811" y="5070823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05" name="正方形/長方形 104"/>
            <p:cNvSpPr/>
            <p:nvPr/>
          </p:nvSpPr>
          <p:spPr>
            <a:xfrm>
              <a:off x="8274796" y="5335729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06" name="正方形/長方形 105"/>
            <p:cNvSpPr/>
            <p:nvPr/>
          </p:nvSpPr>
          <p:spPr>
            <a:xfrm>
              <a:off x="8274796" y="5589948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07" name="正方形/長方形 106"/>
            <p:cNvSpPr/>
            <p:nvPr/>
          </p:nvSpPr>
          <p:spPr>
            <a:xfrm>
              <a:off x="8274796" y="5847531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08" name="正方形/長方形 107"/>
            <p:cNvSpPr/>
            <p:nvPr/>
          </p:nvSpPr>
          <p:spPr>
            <a:xfrm>
              <a:off x="8273535" y="4563506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9" name="グループ化 78"/>
          <p:cNvGrpSpPr/>
          <p:nvPr/>
        </p:nvGrpSpPr>
        <p:grpSpPr>
          <a:xfrm>
            <a:off x="1009650" y="3933825"/>
            <a:ext cx="647700" cy="2390775"/>
            <a:chOff x="1447800" y="3676650"/>
            <a:chExt cx="647700" cy="2390775"/>
          </a:xfrm>
        </p:grpSpPr>
        <p:sp>
          <p:nvSpPr>
            <p:cNvPr id="51" name="正方形/長方形 50"/>
            <p:cNvSpPr/>
            <p:nvPr/>
          </p:nvSpPr>
          <p:spPr>
            <a:xfrm>
              <a:off x="1447800" y="3676650"/>
              <a:ext cx="647700" cy="23907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正方形/長方形 51"/>
            <p:cNvSpPr/>
            <p:nvPr/>
          </p:nvSpPr>
          <p:spPr>
            <a:xfrm>
              <a:off x="1539875" y="4138102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正方形/長方形 53"/>
            <p:cNvSpPr/>
            <p:nvPr/>
          </p:nvSpPr>
          <p:spPr>
            <a:xfrm>
              <a:off x="1555750" y="4474028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正方形/長方形 55"/>
            <p:cNvSpPr/>
            <p:nvPr/>
          </p:nvSpPr>
          <p:spPr>
            <a:xfrm>
              <a:off x="1549400" y="4818543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正方形/長方形 57"/>
            <p:cNvSpPr/>
            <p:nvPr/>
          </p:nvSpPr>
          <p:spPr>
            <a:xfrm>
              <a:off x="1549400" y="5149159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正方形/長方形 59"/>
            <p:cNvSpPr/>
            <p:nvPr/>
          </p:nvSpPr>
          <p:spPr>
            <a:xfrm>
              <a:off x="1549400" y="5484151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正方形/長方形 61"/>
            <p:cNvSpPr/>
            <p:nvPr/>
          </p:nvSpPr>
          <p:spPr>
            <a:xfrm>
              <a:off x="1539875" y="3814252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72" name="正方形/長方形 71"/>
            <p:cNvSpPr/>
            <p:nvPr/>
          </p:nvSpPr>
          <p:spPr>
            <a:xfrm>
              <a:off x="1806575" y="4138102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73" name="正方形/長方形 72"/>
            <p:cNvSpPr/>
            <p:nvPr/>
          </p:nvSpPr>
          <p:spPr>
            <a:xfrm>
              <a:off x="1822450" y="4474028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74" name="正方形/長方形 73"/>
            <p:cNvSpPr/>
            <p:nvPr/>
          </p:nvSpPr>
          <p:spPr>
            <a:xfrm>
              <a:off x="1816100" y="4818543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75" name="正方形/長方形 74"/>
            <p:cNvSpPr/>
            <p:nvPr/>
          </p:nvSpPr>
          <p:spPr>
            <a:xfrm>
              <a:off x="1816100" y="5149159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76" name="正方形/長方形 75"/>
            <p:cNvSpPr/>
            <p:nvPr/>
          </p:nvSpPr>
          <p:spPr>
            <a:xfrm>
              <a:off x="1816100" y="5484151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77" name="正方形/長方形 76"/>
            <p:cNvSpPr/>
            <p:nvPr/>
          </p:nvSpPr>
          <p:spPr>
            <a:xfrm>
              <a:off x="1806575" y="3814252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9" name="グループ化 48"/>
          <p:cNvGrpSpPr/>
          <p:nvPr/>
        </p:nvGrpSpPr>
        <p:grpSpPr>
          <a:xfrm>
            <a:off x="533400" y="4533900"/>
            <a:ext cx="647700" cy="1800225"/>
            <a:chOff x="533400" y="4533900"/>
            <a:chExt cx="647700" cy="1800225"/>
          </a:xfrm>
        </p:grpSpPr>
        <p:sp>
          <p:nvSpPr>
            <p:cNvPr id="33" name="正方形/長方形 32"/>
            <p:cNvSpPr/>
            <p:nvPr/>
          </p:nvSpPr>
          <p:spPr>
            <a:xfrm>
              <a:off x="533400" y="4533900"/>
              <a:ext cx="647700" cy="18002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正方形/長方形 34"/>
            <p:cNvSpPr/>
            <p:nvPr/>
          </p:nvSpPr>
          <p:spPr>
            <a:xfrm>
              <a:off x="644525" y="4730750"/>
              <a:ext cx="144000" cy="144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正方形/長方形 35"/>
            <p:cNvSpPr/>
            <p:nvPr/>
          </p:nvSpPr>
          <p:spPr>
            <a:xfrm>
              <a:off x="930275" y="4730750"/>
              <a:ext cx="144000" cy="144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正方形/長方形 38"/>
            <p:cNvSpPr/>
            <p:nvPr/>
          </p:nvSpPr>
          <p:spPr>
            <a:xfrm>
              <a:off x="641350" y="5048250"/>
              <a:ext cx="144000" cy="144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正方形/長方形 39"/>
            <p:cNvSpPr/>
            <p:nvPr/>
          </p:nvSpPr>
          <p:spPr>
            <a:xfrm>
              <a:off x="927100" y="5048250"/>
              <a:ext cx="144000" cy="144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正方形/長方形 40"/>
            <p:cNvSpPr/>
            <p:nvPr/>
          </p:nvSpPr>
          <p:spPr>
            <a:xfrm>
              <a:off x="644525" y="5343525"/>
              <a:ext cx="144000" cy="144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正方形/長方形 41"/>
            <p:cNvSpPr/>
            <p:nvPr/>
          </p:nvSpPr>
          <p:spPr>
            <a:xfrm>
              <a:off x="930275" y="5343525"/>
              <a:ext cx="144000" cy="144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正方形/長方形 44"/>
            <p:cNvSpPr/>
            <p:nvPr/>
          </p:nvSpPr>
          <p:spPr>
            <a:xfrm>
              <a:off x="644525" y="5664200"/>
              <a:ext cx="144000" cy="144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正方形/長方形 45"/>
            <p:cNvSpPr/>
            <p:nvPr/>
          </p:nvSpPr>
          <p:spPr>
            <a:xfrm>
              <a:off x="930275" y="5664200"/>
              <a:ext cx="144000" cy="144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正方形/長方形 46"/>
            <p:cNvSpPr/>
            <p:nvPr/>
          </p:nvSpPr>
          <p:spPr>
            <a:xfrm>
              <a:off x="654050" y="5959475"/>
              <a:ext cx="144000" cy="144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正方形/長方形 47"/>
            <p:cNvSpPr/>
            <p:nvPr/>
          </p:nvSpPr>
          <p:spPr>
            <a:xfrm>
              <a:off x="939800" y="5959475"/>
              <a:ext cx="144000" cy="144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3502115" y="5547360"/>
            <a:ext cx="1967411" cy="816791"/>
            <a:chOff x="3236685" y="4307840"/>
            <a:chExt cx="1967411" cy="1103811"/>
          </a:xfrm>
        </p:grpSpPr>
        <p:grpSp>
          <p:nvGrpSpPr>
            <p:cNvPr id="4" name="グループ化 3"/>
            <p:cNvGrpSpPr/>
            <p:nvPr/>
          </p:nvGrpSpPr>
          <p:grpSpPr>
            <a:xfrm>
              <a:off x="4701539" y="4366260"/>
              <a:ext cx="502557" cy="1045391"/>
              <a:chOff x="624114" y="2002972"/>
              <a:chExt cx="508000" cy="1088571"/>
            </a:xfrm>
          </p:grpSpPr>
          <p:sp>
            <p:nvSpPr>
              <p:cNvPr id="23" name="正方形/長方形 22"/>
              <p:cNvSpPr/>
              <p:nvPr/>
            </p:nvSpPr>
            <p:spPr>
              <a:xfrm>
                <a:off x="798286" y="2467429"/>
                <a:ext cx="159657" cy="624114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" name="円/楕円 23"/>
              <p:cNvSpPr/>
              <p:nvPr/>
            </p:nvSpPr>
            <p:spPr>
              <a:xfrm>
                <a:off x="624114" y="2002972"/>
                <a:ext cx="508000" cy="870857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5" name="グループ化 4"/>
            <p:cNvGrpSpPr/>
            <p:nvPr/>
          </p:nvGrpSpPr>
          <p:grpSpPr>
            <a:xfrm>
              <a:off x="4193177" y="4307840"/>
              <a:ext cx="508000" cy="1088571"/>
              <a:chOff x="624114" y="2002972"/>
              <a:chExt cx="508000" cy="1088571"/>
            </a:xfrm>
          </p:grpSpPr>
          <p:sp>
            <p:nvSpPr>
              <p:cNvPr id="21" name="正方形/長方形 20"/>
              <p:cNvSpPr/>
              <p:nvPr/>
            </p:nvSpPr>
            <p:spPr>
              <a:xfrm>
                <a:off x="798286" y="2467429"/>
                <a:ext cx="159657" cy="624114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" name="円/楕円 21"/>
              <p:cNvSpPr/>
              <p:nvPr/>
            </p:nvSpPr>
            <p:spPr>
              <a:xfrm>
                <a:off x="624114" y="2002972"/>
                <a:ext cx="508000" cy="870857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6" name="グループ化 5"/>
            <p:cNvGrpSpPr/>
            <p:nvPr/>
          </p:nvGrpSpPr>
          <p:grpSpPr>
            <a:xfrm>
              <a:off x="4452257" y="4495800"/>
              <a:ext cx="493123" cy="900611"/>
              <a:chOff x="624114" y="2002972"/>
              <a:chExt cx="508000" cy="1088571"/>
            </a:xfrm>
          </p:grpSpPr>
          <p:sp>
            <p:nvSpPr>
              <p:cNvPr id="19" name="正方形/長方形 18"/>
              <p:cNvSpPr/>
              <p:nvPr/>
            </p:nvSpPr>
            <p:spPr>
              <a:xfrm>
                <a:off x="798286" y="2467429"/>
                <a:ext cx="159657" cy="624114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" name="円/楕円 19"/>
              <p:cNvSpPr/>
              <p:nvPr/>
            </p:nvSpPr>
            <p:spPr>
              <a:xfrm>
                <a:off x="624114" y="2002972"/>
                <a:ext cx="508000" cy="870857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" name="グループ化 6"/>
            <p:cNvGrpSpPr/>
            <p:nvPr/>
          </p:nvGrpSpPr>
          <p:grpSpPr>
            <a:xfrm>
              <a:off x="3316876" y="4495800"/>
              <a:ext cx="538843" cy="900611"/>
              <a:chOff x="624114" y="2002972"/>
              <a:chExt cx="508000" cy="1088571"/>
            </a:xfrm>
          </p:grpSpPr>
          <p:sp>
            <p:nvSpPr>
              <p:cNvPr id="17" name="正方形/長方形 16"/>
              <p:cNvSpPr/>
              <p:nvPr/>
            </p:nvSpPr>
            <p:spPr>
              <a:xfrm>
                <a:off x="798286" y="2467429"/>
                <a:ext cx="159657" cy="624114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円/楕円 17"/>
              <p:cNvSpPr/>
              <p:nvPr/>
            </p:nvSpPr>
            <p:spPr>
              <a:xfrm>
                <a:off x="624114" y="2002972"/>
                <a:ext cx="508000" cy="870857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8" name="グループ化 7"/>
            <p:cNvGrpSpPr/>
            <p:nvPr/>
          </p:nvGrpSpPr>
          <p:grpSpPr>
            <a:xfrm>
              <a:off x="4018280" y="4419600"/>
              <a:ext cx="309880" cy="979714"/>
              <a:chOff x="624114" y="2002972"/>
              <a:chExt cx="508000" cy="1088571"/>
            </a:xfrm>
          </p:grpSpPr>
          <p:sp>
            <p:nvSpPr>
              <p:cNvPr id="15" name="正方形/長方形 14"/>
              <p:cNvSpPr/>
              <p:nvPr/>
            </p:nvSpPr>
            <p:spPr>
              <a:xfrm>
                <a:off x="798286" y="2467429"/>
                <a:ext cx="159657" cy="624114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円/楕円 15"/>
              <p:cNvSpPr/>
              <p:nvPr/>
            </p:nvSpPr>
            <p:spPr>
              <a:xfrm>
                <a:off x="624114" y="2002972"/>
                <a:ext cx="508000" cy="870857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9" name="グループ化 8"/>
            <p:cNvGrpSpPr/>
            <p:nvPr/>
          </p:nvGrpSpPr>
          <p:grpSpPr>
            <a:xfrm>
              <a:off x="3664857" y="4503420"/>
              <a:ext cx="457563" cy="903151"/>
              <a:chOff x="624114" y="2002972"/>
              <a:chExt cx="508000" cy="1088571"/>
            </a:xfrm>
          </p:grpSpPr>
          <p:sp>
            <p:nvSpPr>
              <p:cNvPr id="13" name="正方形/長方形 12"/>
              <p:cNvSpPr/>
              <p:nvPr/>
            </p:nvSpPr>
            <p:spPr>
              <a:xfrm>
                <a:off x="798286" y="2467429"/>
                <a:ext cx="159657" cy="624114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" name="円/楕円 13"/>
              <p:cNvSpPr/>
              <p:nvPr/>
            </p:nvSpPr>
            <p:spPr>
              <a:xfrm>
                <a:off x="624114" y="2002972"/>
                <a:ext cx="508000" cy="870857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0" name="グループ化 9"/>
            <p:cNvGrpSpPr/>
            <p:nvPr/>
          </p:nvGrpSpPr>
          <p:grpSpPr>
            <a:xfrm>
              <a:off x="3236685" y="4518660"/>
              <a:ext cx="337095" cy="880654"/>
              <a:chOff x="624114" y="2002972"/>
              <a:chExt cx="508000" cy="1088571"/>
            </a:xfrm>
          </p:grpSpPr>
          <p:sp>
            <p:nvSpPr>
              <p:cNvPr id="11" name="正方形/長方形 10"/>
              <p:cNvSpPr/>
              <p:nvPr/>
            </p:nvSpPr>
            <p:spPr>
              <a:xfrm>
                <a:off x="798286" y="2467429"/>
                <a:ext cx="159657" cy="624114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" name="円/楕円 11"/>
              <p:cNvSpPr/>
              <p:nvPr/>
            </p:nvSpPr>
            <p:spPr>
              <a:xfrm>
                <a:off x="624114" y="2002972"/>
                <a:ext cx="508000" cy="870857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26" name="正方形/長方形 25"/>
          <p:cNvSpPr/>
          <p:nvPr/>
        </p:nvSpPr>
        <p:spPr>
          <a:xfrm>
            <a:off x="0" y="6353629"/>
            <a:ext cx="9144000" cy="50437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23" name="グループ化 122"/>
          <p:cNvGrpSpPr/>
          <p:nvPr/>
        </p:nvGrpSpPr>
        <p:grpSpPr>
          <a:xfrm>
            <a:off x="6954478" y="5286682"/>
            <a:ext cx="647700" cy="1047750"/>
            <a:chOff x="6734175" y="5276850"/>
            <a:chExt cx="647700" cy="1047750"/>
          </a:xfrm>
        </p:grpSpPr>
        <p:sp>
          <p:nvSpPr>
            <p:cNvPr id="112" name="正方形/長方形 111"/>
            <p:cNvSpPr/>
            <p:nvPr/>
          </p:nvSpPr>
          <p:spPr>
            <a:xfrm>
              <a:off x="6734175" y="5276850"/>
              <a:ext cx="647700" cy="10477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15" name="正方形/長方形 114"/>
            <p:cNvSpPr/>
            <p:nvPr/>
          </p:nvSpPr>
          <p:spPr>
            <a:xfrm>
              <a:off x="6861175" y="6105525"/>
              <a:ext cx="144000" cy="144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16" name="正方形/長方形 115"/>
            <p:cNvSpPr/>
            <p:nvPr/>
          </p:nvSpPr>
          <p:spPr>
            <a:xfrm>
              <a:off x="7146925" y="6105525"/>
              <a:ext cx="144000" cy="144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17" name="正方形/長方形 116"/>
            <p:cNvSpPr/>
            <p:nvPr/>
          </p:nvSpPr>
          <p:spPr>
            <a:xfrm>
              <a:off x="6845300" y="5334000"/>
              <a:ext cx="144000" cy="144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18" name="正方形/長方形 117"/>
            <p:cNvSpPr/>
            <p:nvPr/>
          </p:nvSpPr>
          <p:spPr>
            <a:xfrm>
              <a:off x="7131050" y="5334000"/>
              <a:ext cx="144000" cy="144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19" name="正方形/長方形 118"/>
            <p:cNvSpPr/>
            <p:nvPr/>
          </p:nvSpPr>
          <p:spPr>
            <a:xfrm>
              <a:off x="6845300" y="5597525"/>
              <a:ext cx="144000" cy="144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20" name="正方形/長方形 119"/>
            <p:cNvSpPr/>
            <p:nvPr/>
          </p:nvSpPr>
          <p:spPr>
            <a:xfrm>
              <a:off x="7131050" y="5597525"/>
              <a:ext cx="144000" cy="144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21" name="正方形/長方形 120"/>
            <p:cNvSpPr/>
            <p:nvPr/>
          </p:nvSpPr>
          <p:spPr>
            <a:xfrm>
              <a:off x="6845300" y="5854700"/>
              <a:ext cx="144000" cy="144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22" name="正方形/長方形 121"/>
            <p:cNvSpPr/>
            <p:nvPr/>
          </p:nvSpPr>
          <p:spPr>
            <a:xfrm>
              <a:off x="7131050" y="5854700"/>
              <a:ext cx="144000" cy="144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27" name="グループ化 126"/>
          <p:cNvGrpSpPr/>
          <p:nvPr/>
        </p:nvGrpSpPr>
        <p:grpSpPr>
          <a:xfrm>
            <a:off x="1390650" y="5734050"/>
            <a:ext cx="733425" cy="588600"/>
            <a:chOff x="1390650" y="5734050"/>
            <a:chExt cx="733425" cy="588600"/>
          </a:xfrm>
        </p:grpSpPr>
        <p:sp>
          <p:nvSpPr>
            <p:cNvPr id="125" name="正方形/長方形 124"/>
            <p:cNvSpPr/>
            <p:nvPr/>
          </p:nvSpPr>
          <p:spPr>
            <a:xfrm>
              <a:off x="1495425" y="5962650"/>
              <a:ext cx="504000" cy="360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26" name="正方形/長方形 125"/>
            <p:cNvSpPr/>
            <p:nvPr/>
          </p:nvSpPr>
          <p:spPr>
            <a:xfrm>
              <a:off x="1800225" y="6064250"/>
              <a:ext cx="131300" cy="9842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24" name="二等辺三角形 123"/>
            <p:cNvSpPr/>
            <p:nvPr/>
          </p:nvSpPr>
          <p:spPr>
            <a:xfrm>
              <a:off x="1390650" y="5734050"/>
              <a:ext cx="733425" cy="238125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30" name="テキスト ボックス 129"/>
          <p:cNvSpPr txBox="1"/>
          <p:nvPr/>
        </p:nvSpPr>
        <p:spPr>
          <a:xfrm>
            <a:off x="246747" y="1212183"/>
            <a:ext cx="4412343" cy="156966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都市における</a:t>
            </a:r>
            <a:endParaRPr kumimoji="1" lang="en-US" altLang="ja-JP" sz="3200" dirty="0" smtClean="0"/>
          </a:p>
          <a:p>
            <a:r>
              <a:rPr lang="ja-JP" altLang="en-US" sz="3200" dirty="0" smtClean="0"/>
              <a:t>・熱中症などの健康被害</a:t>
            </a:r>
            <a:endParaRPr lang="en-US" altLang="ja-JP" sz="3200" dirty="0" smtClean="0"/>
          </a:p>
          <a:p>
            <a:r>
              <a:rPr kumimoji="1" lang="ja-JP" altLang="en-US" sz="3200" dirty="0" smtClean="0"/>
              <a:t>・熱帯夜による睡眠阻害</a:t>
            </a:r>
            <a:endParaRPr kumimoji="1" lang="ja-JP" altLang="en-US" sz="3200" dirty="0"/>
          </a:p>
        </p:txBody>
      </p:sp>
      <p:sp>
        <p:nvSpPr>
          <p:cNvPr id="131" name="テキスト ボックス 130"/>
          <p:cNvSpPr txBox="1"/>
          <p:nvPr/>
        </p:nvSpPr>
        <p:spPr>
          <a:xfrm>
            <a:off x="6625775" y="1687173"/>
            <a:ext cx="2300511" cy="1077218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都</a:t>
            </a:r>
            <a:r>
              <a:rPr lang="ja-JP" altLang="en-US" sz="3200" dirty="0" smtClean="0"/>
              <a:t>市内緑地</a:t>
            </a:r>
            <a:endParaRPr lang="en-US" altLang="ja-JP" sz="3200" dirty="0" smtClean="0"/>
          </a:p>
          <a:p>
            <a:r>
              <a:rPr kumimoji="1" lang="ja-JP" altLang="en-US" sz="3200" dirty="0" smtClean="0"/>
              <a:t>冷気流出</a:t>
            </a:r>
            <a:endParaRPr kumimoji="1" lang="en-US" altLang="ja-JP" sz="3200" dirty="0" smtClean="0"/>
          </a:p>
        </p:txBody>
      </p:sp>
      <p:sp>
        <p:nvSpPr>
          <p:cNvPr id="132" name="右矢印 131"/>
          <p:cNvSpPr/>
          <p:nvPr/>
        </p:nvSpPr>
        <p:spPr>
          <a:xfrm rot="10800000">
            <a:off x="5007429" y="1953667"/>
            <a:ext cx="1135288" cy="648607"/>
          </a:xfrm>
          <a:prstGeom prst="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3" name="テキスト ボックス 132"/>
          <p:cNvSpPr txBox="1"/>
          <p:nvPr/>
        </p:nvSpPr>
        <p:spPr>
          <a:xfrm>
            <a:off x="5065486" y="1165361"/>
            <a:ext cx="1553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>
                <a:solidFill>
                  <a:schemeClr val="bg1"/>
                </a:solidFill>
              </a:rPr>
              <a:t>緩和</a:t>
            </a:r>
            <a:endParaRPr kumimoji="1" lang="ja-JP" altLang="en-US" sz="3600" dirty="0">
              <a:solidFill>
                <a:schemeClr val="bg1"/>
              </a:solidFill>
            </a:endParaRPr>
          </a:p>
        </p:txBody>
      </p:sp>
      <p:sp>
        <p:nvSpPr>
          <p:cNvPr id="134" name="テキスト ボックス 133"/>
          <p:cNvSpPr txBox="1"/>
          <p:nvPr/>
        </p:nvSpPr>
        <p:spPr>
          <a:xfrm>
            <a:off x="-117988" y="186813"/>
            <a:ext cx="287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 smtClean="0">
                <a:solidFill>
                  <a:srgbClr val="FFFF00"/>
                </a:solidFill>
              </a:rPr>
              <a:t>研究背景</a:t>
            </a:r>
            <a:endParaRPr kumimoji="1" lang="ja-JP" altLang="en-US" sz="3600" dirty="0">
              <a:solidFill>
                <a:srgbClr val="FFFF00"/>
              </a:solidFill>
            </a:endParaRPr>
          </a:p>
        </p:txBody>
      </p:sp>
      <p:sp>
        <p:nvSpPr>
          <p:cNvPr id="142" name="テキスト ボックス 141"/>
          <p:cNvSpPr txBox="1"/>
          <p:nvPr/>
        </p:nvSpPr>
        <p:spPr>
          <a:xfrm>
            <a:off x="2025446" y="3175819"/>
            <a:ext cx="1042220" cy="58477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>
                <a:solidFill>
                  <a:schemeClr val="bg1"/>
                </a:solidFill>
              </a:rPr>
              <a:t>夜間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143" name="テキスト ボックス 142"/>
          <p:cNvSpPr txBox="1"/>
          <p:nvPr/>
        </p:nvSpPr>
        <p:spPr>
          <a:xfrm>
            <a:off x="6165470" y="3169294"/>
            <a:ext cx="2588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>
                <a:solidFill>
                  <a:schemeClr val="bg1"/>
                </a:solidFill>
              </a:rPr>
              <a:t>静穏な状態</a:t>
            </a:r>
            <a:endParaRPr kumimoji="1" lang="ja-JP" altLang="en-US" sz="3600" dirty="0">
              <a:solidFill>
                <a:schemeClr val="bg1"/>
              </a:solidFill>
            </a:endParaRPr>
          </a:p>
        </p:txBody>
      </p:sp>
      <p:grpSp>
        <p:nvGrpSpPr>
          <p:cNvPr id="145" name="グループ化 144"/>
          <p:cNvGrpSpPr/>
          <p:nvPr/>
        </p:nvGrpSpPr>
        <p:grpSpPr>
          <a:xfrm>
            <a:off x="5915975" y="88491"/>
            <a:ext cx="2986824" cy="1445032"/>
            <a:chOff x="5601343" y="88491"/>
            <a:chExt cx="2986824" cy="1445032"/>
          </a:xfrm>
        </p:grpSpPr>
        <p:sp>
          <p:nvSpPr>
            <p:cNvPr id="135" name="月 134"/>
            <p:cNvSpPr/>
            <p:nvPr/>
          </p:nvSpPr>
          <p:spPr>
            <a:xfrm rot="19877224">
              <a:off x="7226710" y="373626"/>
              <a:ext cx="639096" cy="993058"/>
            </a:xfrm>
            <a:prstGeom prst="mo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36" name="星 5 135"/>
            <p:cNvSpPr/>
            <p:nvPr/>
          </p:nvSpPr>
          <p:spPr>
            <a:xfrm>
              <a:off x="7010399" y="88491"/>
              <a:ext cx="216000" cy="216000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37" name="星 5 136"/>
            <p:cNvSpPr/>
            <p:nvPr/>
          </p:nvSpPr>
          <p:spPr>
            <a:xfrm>
              <a:off x="6622025" y="506362"/>
              <a:ext cx="216000" cy="216000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38" name="星 5 137"/>
            <p:cNvSpPr/>
            <p:nvPr/>
          </p:nvSpPr>
          <p:spPr>
            <a:xfrm>
              <a:off x="6774424" y="1150374"/>
              <a:ext cx="216000" cy="216000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39" name="星 5 138"/>
            <p:cNvSpPr/>
            <p:nvPr/>
          </p:nvSpPr>
          <p:spPr>
            <a:xfrm>
              <a:off x="7811728" y="496529"/>
              <a:ext cx="216000" cy="216000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40" name="星 5 139"/>
            <p:cNvSpPr/>
            <p:nvPr/>
          </p:nvSpPr>
          <p:spPr>
            <a:xfrm>
              <a:off x="7934632" y="1317523"/>
              <a:ext cx="216000" cy="216000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41" name="星 5 140"/>
            <p:cNvSpPr/>
            <p:nvPr/>
          </p:nvSpPr>
          <p:spPr>
            <a:xfrm>
              <a:off x="8372167" y="889820"/>
              <a:ext cx="216000" cy="216000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44" name="テキスト ボックス 143"/>
            <p:cNvSpPr txBox="1"/>
            <p:nvPr/>
          </p:nvSpPr>
          <p:spPr>
            <a:xfrm>
              <a:off x="5601343" y="98558"/>
              <a:ext cx="11435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3600" dirty="0">
                  <a:solidFill>
                    <a:schemeClr val="bg1"/>
                  </a:solidFill>
                </a:rPr>
                <a:t>晴天</a:t>
              </a:r>
              <a:endParaRPr kumimoji="1" lang="ja-JP" altLang="en-US" sz="3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9" name="グループ化 168"/>
          <p:cNvGrpSpPr/>
          <p:nvPr/>
        </p:nvGrpSpPr>
        <p:grpSpPr>
          <a:xfrm>
            <a:off x="3553544" y="3007369"/>
            <a:ext cx="2600527" cy="2356589"/>
            <a:chOff x="3553544" y="3007369"/>
            <a:chExt cx="2600527" cy="2356589"/>
          </a:xfrm>
        </p:grpSpPr>
        <p:sp>
          <p:nvSpPr>
            <p:cNvPr id="30" name="右矢印 29"/>
            <p:cNvSpPr/>
            <p:nvPr/>
          </p:nvSpPr>
          <p:spPr>
            <a:xfrm rot="16200000">
              <a:off x="3031544" y="4589958"/>
              <a:ext cx="1296000" cy="252000"/>
            </a:xfrm>
            <a:prstGeom prst="rightArrow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右矢印 30"/>
            <p:cNvSpPr/>
            <p:nvPr/>
          </p:nvSpPr>
          <p:spPr>
            <a:xfrm rot="16200000">
              <a:off x="3880630" y="4074700"/>
              <a:ext cx="1296000" cy="252000"/>
            </a:xfrm>
            <a:prstGeom prst="rightArrow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右矢印 31"/>
            <p:cNvSpPr/>
            <p:nvPr/>
          </p:nvSpPr>
          <p:spPr>
            <a:xfrm rot="16200000">
              <a:off x="4744230" y="4570455"/>
              <a:ext cx="1296000" cy="252000"/>
            </a:xfrm>
            <a:prstGeom prst="rightArrow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9" name="テキスト ボックス 158"/>
            <p:cNvSpPr txBox="1"/>
            <p:nvPr/>
          </p:nvSpPr>
          <p:spPr>
            <a:xfrm>
              <a:off x="3565145" y="3007369"/>
              <a:ext cx="25889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3600" dirty="0" smtClean="0">
                  <a:solidFill>
                    <a:schemeClr val="bg1"/>
                  </a:solidFill>
                </a:rPr>
                <a:t>放射冷却</a:t>
              </a:r>
              <a:endParaRPr kumimoji="1" lang="ja-JP" alt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0" name="テキスト ボックス 159"/>
          <p:cNvSpPr txBox="1"/>
          <p:nvPr/>
        </p:nvSpPr>
        <p:spPr>
          <a:xfrm>
            <a:off x="4041395" y="6278344"/>
            <a:ext cx="1111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chemeClr val="bg1"/>
                </a:solidFill>
              </a:rPr>
              <a:t>緑地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grpSp>
        <p:nvGrpSpPr>
          <p:cNvPr id="168" name="グループ化 167"/>
          <p:cNvGrpSpPr/>
          <p:nvPr/>
        </p:nvGrpSpPr>
        <p:grpSpPr>
          <a:xfrm>
            <a:off x="2460245" y="5377875"/>
            <a:ext cx="4159630" cy="872775"/>
            <a:chOff x="2460245" y="5377875"/>
            <a:chExt cx="4159630" cy="872775"/>
          </a:xfrm>
        </p:grpSpPr>
        <p:sp>
          <p:nvSpPr>
            <p:cNvPr id="27" name="右矢印 26"/>
            <p:cNvSpPr/>
            <p:nvPr/>
          </p:nvSpPr>
          <p:spPr>
            <a:xfrm>
              <a:off x="5579382" y="5882824"/>
              <a:ext cx="900000" cy="360000"/>
            </a:xfrm>
            <a:prstGeom prst="rightArrow">
              <a:avLst/>
            </a:prstGeom>
            <a:solidFill>
              <a:srgbClr val="00B0F0"/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右矢印 27"/>
            <p:cNvSpPr/>
            <p:nvPr/>
          </p:nvSpPr>
          <p:spPr>
            <a:xfrm rot="10800000">
              <a:off x="2506321" y="5890650"/>
              <a:ext cx="900000" cy="360000"/>
            </a:xfrm>
            <a:prstGeom prst="rightArrow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5" name="テキスト ボックス 164"/>
            <p:cNvSpPr txBox="1"/>
            <p:nvPr/>
          </p:nvSpPr>
          <p:spPr>
            <a:xfrm>
              <a:off x="5508245" y="5377875"/>
              <a:ext cx="11116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3200" dirty="0">
                  <a:solidFill>
                    <a:schemeClr val="bg1"/>
                  </a:solidFill>
                </a:rPr>
                <a:t>冷気</a:t>
              </a:r>
              <a:endParaRPr kumimoji="1" lang="ja-JP" alt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166" name="テキスト ボックス 165"/>
            <p:cNvSpPr txBox="1"/>
            <p:nvPr/>
          </p:nvSpPr>
          <p:spPr>
            <a:xfrm>
              <a:off x="2460245" y="5387400"/>
              <a:ext cx="11116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3200" dirty="0">
                  <a:solidFill>
                    <a:schemeClr val="bg1"/>
                  </a:solidFill>
                </a:rPr>
                <a:t>冷気</a:t>
              </a:r>
              <a:endParaRPr kumimoji="1" lang="ja-JP" altLang="en-US" sz="32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5" name="直線コネクタ 24"/>
          <p:cNvCxnSpPr/>
          <p:nvPr/>
        </p:nvCxnSpPr>
        <p:spPr>
          <a:xfrm flipV="1">
            <a:off x="-52848" y="6337300"/>
            <a:ext cx="9216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7" name="グループ化 166"/>
          <p:cNvGrpSpPr/>
          <p:nvPr/>
        </p:nvGrpSpPr>
        <p:grpSpPr>
          <a:xfrm>
            <a:off x="2305050" y="4114800"/>
            <a:ext cx="5295285" cy="2409825"/>
            <a:chOff x="2305050" y="4114800"/>
            <a:chExt cx="5295285" cy="2409825"/>
          </a:xfrm>
        </p:grpSpPr>
        <p:sp>
          <p:nvSpPr>
            <p:cNvPr id="147" name="円/楕円 146"/>
            <p:cNvSpPr/>
            <p:nvPr/>
          </p:nvSpPr>
          <p:spPr>
            <a:xfrm>
              <a:off x="2305050" y="5534025"/>
              <a:ext cx="1371600" cy="990600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48" name="円/楕円 147"/>
            <p:cNvSpPr/>
            <p:nvPr/>
          </p:nvSpPr>
          <p:spPr>
            <a:xfrm>
              <a:off x="5324475" y="5524500"/>
              <a:ext cx="1371600" cy="990600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cxnSp>
          <p:nvCxnSpPr>
            <p:cNvPr id="150" name="直線コネクタ 149"/>
            <p:cNvCxnSpPr>
              <a:stCxn id="147" idx="0"/>
            </p:cNvCxnSpPr>
            <p:nvPr/>
          </p:nvCxnSpPr>
          <p:spPr>
            <a:xfrm flipV="1">
              <a:off x="2990850" y="4705350"/>
              <a:ext cx="1343025" cy="828675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直線コネクタ 150"/>
            <p:cNvCxnSpPr>
              <a:stCxn id="148" idx="0"/>
              <a:endCxn id="156" idx="2"/>
            </p:cNvCxnSpPr>
            <p:nvPr/>
          </p:nvCxnSpPr>
          <p:spPr>
            <a:xfrm flipH="1" flipV="1">
              <a:off x="5971867" y="4761131"/>
              <a:ext cx="38408" cy="763369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テキスト ボックス 155"/>
            <p:cNvSpPr txBox="1"/>
            <p:nvPr/>
          </p:nvSpPr>
          <p:spPr>
            <a:xfrm>
              <a:off x="4343399" y="4114800"/>
              <a:ext cx="3256936" cy="646331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3600" dirty="0" smtClean="0"/>
                <a:t>にじみ出し現象</a:t>
              </a:r>
              <a:endParaRPr kumimoji="1" lang="ja-JP" altLang="en-US" sz="3600" dirty="0"/>
            </a:p>
          </p:txBody>
        </p:sp>
      </p:grpSp>
      <p:sp>
        <p:nvSpPr>
          <p:cNvPr id="146" name="テキスト ボックス 145"/>
          <p:cNvSpPr txBox="1"/>
          <p:nvPr/>
        </p:nvSpPr>
        <p:spPr>
          <a:xfrm>
            <a:off x="471366" y="6334780"/>
            <a:ext cx="1553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chemeClr val="bg1"/>
                </a:solidFill>
              </a:rPr>
              <a:t>市街地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49" name="テキスト ボックス 148"/>
          <p:cNvSpPr txBox="1"/>
          <p:nvPr/>
        </p:nvSpPr>
        <p:spPr>
          <a:xfrm>
            <a:off x="7186491" y="6334780"/>
            <a:ext cx="1553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chemeClr val="bg1"/>
                </a:solidFill>
              </a:rPr>
              <a:t>市街地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19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952" y="184868"/>
            <a:ext cx="665829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5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円/楕円 116"/>
          <p:cNvSpPr/>
          <p:nvPr/>
        </p:nvSpPr>
        <p:spPr>
          <a:xfrm>
            <a:off x="2765323" y="3185652"/>
            <a:ext cx="4479925" cy="2424881"/>
          </a:xfrm>
          <a:prstGeom prst="ellipse">
            <a:avLst/>
          </a:prstGeom>
          <a:solidFill>
            <a:srgbClr val="0070C0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70C0"/>
              </a:solidFill>
            </a:endParaRPr>
          </a:p>
        </p:txBody>
      </p:sp>
      <p:sp>
        <p:nvSpPr>
          <p:cNvPr id="116" name="円/楕円 115"/>
          <p:cNvSpPr/>
          <p:nvPr/>
        </p:nvSpPr>
        <p:spPr>
          <a:xfrm>
            <a:off x="2182764" y="2015615"/>
            <a:ext cx="3775587" cy="4395021"/>
          </a:xfrm>
          <a:prstGeom prst="ellipse">
            <a:avLst/>
          </a:prstGeom>
          <a:solidFill>
            <a:srgbClr val="0070C0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70C0"/>
              </a:solidFill>
            </a:endParaRPr>
          </a:p>
        </p:txBody>
      </p:sp>
      <p:grpSp>
        <p:nvGrpSpPr>
          <p:cNvPr id="80" name="グループ化 79"/>
          <p:cNvGrpSpPr/>
          <p:nvPr/>
        </p:nvGrpSpPr>
        <p:grpSpPr>
          <a:xfrm>
            <a:off x="7047884" y="2598177"/>
            <a:ext cx="1381125" cy="1838325"/>
            <a:chOff x="7181849" y="4486275"/>
            <a:chExt cx="1381125" cy="1838325"/>
          </a:xfrm>
        </p:grpSpPr>
        <p:sp>
          <p:nvSpPr>
            <p:cNvPr id="81" name="正方形/長方形 80"/>
            <p:cNvSpPr/>
            <p:nvPr/>
          </p:nvSpPr>
          <p:spPr>
            <a:xfrm>
              <a:off x="7181849" y="4486275"/>
              <a:ext cx="1381125" cy="18383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82" name="正方形/長方形 81"/>
            <p:cNvSpPr/>
            <p:nvPr/>
          </p:nvSpPr>
          <p:spPr>
            <a:xfrm>
              <a:off x="7311510" y="4812522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正方形/長方形 82"/>
            <p:cNvSpPr/>
            <p:nvPr/>
          </p:nvSpPr>
          <p:spPr>
            <a:xfrm>
              <a:off x="7316786" y="5070823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正方形/長方形 83"/>
            <p:cNvSpPr/>
            <p:nvPr/>
          </p:nvSpPr>
          <p:spPr>
            <a:xfrm>
              <a:off x="7312771" y="5335729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85" name="正方形/長方形 84"/>
            <p:cNvSpPr/>
            <p:nvPr/>
          </p:nvSpPr>
          <p:spPr>
            <a:xfrm>
              <a:off x="7312771" y="5589948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86" name="正方形/長方形 85"/>
            <p:cNvSpPr/>
            <p:nvPr/>
          </p:nvSpPr>
          <p:spPr>
            <a:xfrm>
              <a:off x="7312771" y="5847531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87" name="正方形/長方形 86"/>
            <p:cNvSpPr/>
            <p:nvPr/>
          </p:nvSpPr>
          <p:spPr>
            <a:xfrm>
              <a:off x="7311510" y="4563506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88" name="正方形/長方形 87"/>
            <p:cNvSpPr/>
            <p:nvPr/>
          </p:nvSpPr>
          <p:spPr>
            <a:xfrm>
              <a:off x="7937359" y="4812522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正方形/長方形 88"/>
            <p:cNvSpPr/>
            <p:nvPr/>
          </p:nvSpPr>
          <p:spPr>
            <a:xfrm>
              <a:off x="7942635" y="5070823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正方形/長方形 89"/>
            <p:cNvSpPr/>
            <p:nvPr/>
          </p:nvSpPr>
          <p:spPr>
            <a:xfrm>
              <a:off x="7948145" y="5335729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正方形/長方形 90"/>
            <p:cNvSpPr/>
            <p:nvPr/>
          </p:nvSpPr>
          <p:spPr>
            <a:xfrm>
              <a:off x="7948145" y="5589948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92" name="正方形/長方形 91"/>
            <p:cNvSpPr/>
            <p:nvPr/>
          </p:nvSpPr>
          <p:spPr>
            <a:xfrm>
              <a:off x="7948145" y="5847531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93" name="正方形/長方形 92"/>
            <p:cNvSpPr/>
            <p:nvPr/>
          </p:nvSpPr>
          <p:spPr>
            <a:xfrm>
              <a:off x="7937359" y="4563506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94" name="正方形/長方形 93"/>
            <p:cNvSpPr/>
            <p:nvPr/>
          </p:nvSpPr>
          <p:spPr>
            <a:xfrm>
              <a:off x="7616310" y="4812522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95" name="正方形/長方形 94"/>
            <p:cNvSpPr/>
            <p:nvPr/>
          </p:nvSpPr>
          <p:spPr>
            <a:xfrm>
              <a:off x="7621586" y="5070823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96" name="正方形/長方形 95"/>
            <p:cNvSpPr/>
            <p:nvPr/>
          </p:nvSpPr>
          <p:spPr>
            <a:xfrm>
              <a:off x="7617571" y="5335729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97" name="正方形/長方形 96"/>
            <p:cNvSpPr/>
            <p:nvPr/>
          </p:nvSpPr>
          <p:spPr>
            <a:xfrm>
              <a:off x="7617571" y="5589948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98" name="正方形/長方形 97"/>
            <p:cNvSpPr/>
            <p:nvPr/>
          </p:nvSpPr>
          <p:spPr>
            <a:xfrm>
              <a:off x="7617571" y="5847531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99" name="正方形/長方形 98"/>
            <p:cNvSpPr/>
            <p:nvPr/>
          </p:nvSpPr>
          <p:spPr>
            <a:xfrm>
              <a:off x="7616310" y="4563506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00" name="正方形/長方形 99"/>
            <p:cNvSpPr/>
            <p:nvPr/>
          </p:nvSpPr>
          <p:spPr>
            <a:xfrm>
              <a:off x="8273535" y="4812522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01" name="正方形/長方形 100"/>
            <p:cNvSpPr/>
            <p:nvPr/>
          </p:nvSpPr>
          <p:spPr>
            <a:xfrm>
              <a:off x="8278811" y="5070823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02" name="正方形/長方形 101"/>
            <p:cNvSpPr/>
            <p:nvPr/>
          </p:nvSpPr>
          <p:spPr>
            <a:xfrm>
              <a:off x="8274796" y="5335729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03" name="正方形/長方形 102"/>
            <p:cNvSpPr/>
            <p:nvPr/>
          </p:nvSpPr>
          <p:spPr>
            <a:xfrm>
              <a:off x="8274796" y="5589948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04" name="正方形/長方形 103"/>
            <p:cNvSpPr/>
            <p:nvPr/>
          </p:nvSpPr>
          <p:spPr>
            <a:xfrm>
              <a:off x="8274796" y="5847531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05" name="正方形/長方形 104"/>
            <p:cNvSpPr/>
            <p:nvPr/>
          </p:nvSpPr>
          <p:spPr>
            <a:xfrm>
              <a:off x="8273535" y="4563506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5" name="グループ化 44"/>
          <p:cNvGrpSpPr/>
          <p:nvPr/>
        </p:nvGrpSpPr>
        <p:grpSpPr>
          <a:xfrm>
            <a:off x="2986549" y="2645187"/>
            <a:ext cx="368709" cy="870155"/>
            <a:chOff x="3038167" y="2369573"/>
            <a:chExt cx="393291" cy="688259"/>
          </a:xfrm>
        </p:grpSpPr>
        <p:sp>
          <p:nvSpPr>
            <p:cNvPr id="46" name="正方形/長方形 45"/>
            <p:cNvSpPr/>
            <p:nvPr/>
          </p:nvSpPr>
          <p:spPr>
            <a:xfrm>
              <a:off x="3165987" y="2674374"/>
              <a:ext cx="137652" cy="38345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円/楕円 46"/>
            <p:cNvSpPr/>
            <p:nvPr/>
          </p:nvSpPr>
          <p:spPr>
            <a:xfrm>
              <a:off x="3038167" y="2369573"/>
              <a:ext cx="393291" cy="550607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6" name="グループ化 25"/>
          <p:cNvGrpSpPr/>
          <p:nvPr/>
        </p:nvGrpSpPr>
        <p:grpSpPr>
          <a:xfrm>
            <a:off x="1121491" y="2465133"/>
            <a:ext cx="647700" cy="1047750"/>
            <a:chOff x="6734175" y="5276850"/>
            <a:chExt cx="647700" cy="1047750"/>
          </a:xfrm>
        </p:grpSpPr>
        <p:sp>
          <p:nvSpPr>
            <p:cNvPr id="27" name="正方形/長方形 26"/>
            <p:cNvSpPr/>
            <p:nvPr/>
          </p:nvSpPr>
          <p:spPr>
            <a:xfrm>
              <a:off x="6734175" y="5276850"/>
              <a:ext cx="647700" cy="10477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6861175" y="6105525"/>
              <a:ext cx="144000" cy="144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7146925" y="6105525"/>
              <a:ext cx="144000" cy="144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正方形/長方形 29"/>
            <p:cNvSpPr/>
            <p:nvPr/>
          </p:nvSpPr>
          <p:spPr>
            <a:xfrm>
              <a:off x="6845300" y="5334000"/>
              <a:ext cx="144000" cy="144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7131050" y="5334000"/>
              <a:ext cx="144000" cy="144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6845300" y="5597525"/>
              <a:ext cx="144000" cy="144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7131050" y="5597525"/>
              <a:ext cx="144000" cy="144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正方形/長方形 33"/>
            <p:cNvSpPr/>
            <p:nvPr/>
          </p:nvSpPr>
          <p:spPr>
            <a:xfrm>
              <a:off x="6845300" y="5854700"/>
              <a:ext cx="144000" cy="144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正方形/長方形 34"/>
            <p:cNvSpPr/>
            <p:nvPr/>
          </p:nvSpPr>
          <p:spPr>
            <a:xfrm>
              <a:off x="7131050" y="5854700"/>
              <a:ext cx="144000" cy="144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テキスト ボックス 1"/>
          <p:cNvSpPr txBox="1"/>
          <p:nvPr/>
        </p:nvSpPr>
        <p:spPr>
          <a:xfrm>
            <a:off x="-117988" y="186813"/>
            <a:ext cx="287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 smtClean="0">
                <a:solidFill>
                  <a:srgbClr val="FFFF00"/>
                </a:solidFill>
              </a:rPr>
              <a:t>研究背景</a:t>
            </a:r>
            <a:endParaRPr kumimoji="1" lang="ja-JP" altLang="en-US" sz="3600" dirty="0">
              <a:solidFill>
                <a:srgbClr val="FFFF00"/>
              </a:solidFill>
            </a:endParaRPr>
          </a:p>
        </p:txBody>
      </p:sp>
      <p:grpSp>
        <p:nvGrpSpPr>
          <p:cNvPr id="14" name="グループ化 13"/>
          <p:cNvGrpSpPr/>
          <p:nvPr/>
        </p:nvGrpSpPr>
        <p:grpSpPr>
          <a:xfrm>
            <a:off x="591779" y="2932165"/>
            <a:ext cx="733425" cy="588600"/>
            <a:chOff x="1390650" y="5734050"/>
            <a:chExt cx="733425" cy="588600"/>
          </a:xfrm>
        </p:grpSpPr>
        <p:sp>
          <p:nvSpPr>
            <p:cNvPr id="15" name="正方形/長方形 14"/>
            <p:cNvSpPr/>
            <p:nvPr/>
          </p:nvSpPr>
          <p:spPr>
            <a:xfrm>
              <a:off x="1495425" y="5962650"/>
              <a:ext cx="504000" cy="360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1800225" y="6064250"/>
              <a:ext cx="131300" cy="9842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二等辺三角形 16"/>
            <p:cNvSpPr/>
            <p:nvPr/>
          </p:nvSpPr>
          <p:spPr>
            <a:xfrm>
              <a:off x="1390650" y="5734050"/>
              <a:ext cx="733425" cy="238125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2" name="グループ化 21"/>
          <p:cNvGrpSpPr/>
          <p:nvPr/>
        </p:nvGrpSpPr>
        <p:grpSpPr>
          <a:xfrm>
            <a:off x="1334114" y="2936775"/>
            <a:ext cx="733425" cy="588600"/>
            <a:chOff x="1390650" y="5734050"/>
            <a:chExt cx="733425" cy="588600"/>
          </a:xfrm>
        </p:grpSpPr>
        <p:sp>
          <p:nvSpPr>
            <p:cNvPr id="23" name="正方形/長方形 22"/>
            <p:cNvSpPr/>
            <p:nvPr/>
          </p:nvSpPr>
          <p:spPr>
            <a:xfrm>
              <a:off x="1495425" y="5962650"/>
              <a:ext cx="504000" cy="360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1800225" y="6064250"/>
              <a:ext cx="131300" cy="9842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二等辺三角形 24"/>
            <p:cNvSpPr/>
            <p:nvPr/>
          </p:nvSpPr>
          <p:spPr>
            <a:xfrm>
              <a:off x="1390650" y="5734050"/>
              <a:ext cx="733425" cy="238125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8" name="グループ化 37"/>
          <p:cNvGrpSpPr/>
          <p:nvPr/>
        </p:nvGrpSpPr>
        <p:grpSpPr>
          <a:xfrm>
            <a:off x="2809567" y="2694349"/>
            <a:ext cx="314633" cy="835742"/>
            <a:chOff x="3038167" y="2369573"/>
            <a:chExt cx="393291" cy="688259"/>
          </a:xfrm>
        </p:grpSpPr>
        <p:sp>
          <p:nvSpPr>
            <p:cNvPr id="36" name="正方形/長方形 35"/>
            <p:cNvSpPr/>
            <p:nvPr/>
          </p:nvSpPr>
          <p:spPr>
            <a:xfrm>
              <a:off x="3165987" y="2674374"/>
              <a:ext cx="137652" cy="38345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円/楕円 36"/>
            <p:cNvSpPr/>
            <p:nvPr/>
          </p:nvSpPr>
          <p:spPr>
            <a:xfrm>
              <a:off x="3038167" y="2369573"/>
              <a:ext cx="393291" cy="550607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9" name="グループ化 38"/>
          <p:cNvGrpSpPr/>
          <p:nvPr/>
        </p:nvGrpSpPr>
        <p:grpSpPr>
          <a:xfrm>
            <a:off x="3138947" y="2846747"/>
            <a:ext cx="393291" cy="688259"/>
            <a:chOff x="3038167" y="2369573"/>
            <a:chExt cx="393291" cy="688259"/>
          </a:xfrm>
        </p:grpSpPr>
        <p:sp>
          <p:nvSpPr>
            <p:cNvPr id="40" name="正方形/長方形 39"/>
            <p:cNvSpPr/>
            <p:nvPr/>
          </p:nvSpPr>
          <p:spPr>
            <a:xfrm>
              <a:off x="3165987" y="2674374"/>
              <a:ext cx="137652" cy="38345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円/楕円 40"/>
            <p:cNvSpPr/>
            <p:nvPr/>
          </p:nvSpPr>
          <p:spPr>
            <a:xfrm>
              <a:off x="3038167" y="2369573"/>
              <a:ext cx="393291" cy="550607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2" name="グループ化 41"/>
          <p:cNvGrpSpPr/>
          <p:nvPr/>
        </p:nvGrpSpPr>
        <p:grpSpPr>
          <a:xfrm>
            <a:off x="2588341" y="2846747"/>
            <a:ext cx="393291" cy="688259"/>
            <a:chOff x="3038167" y="2369573"/>
            <a:chExt cx="393291" cy="688259"/>
          </a:xfrm>
        </p:grpSpPr>
        <p:sp>
          <p:nvSpPr>
            <p:cNvPr id="43" name="正方形/長方形 42"/>
            <p:cNvSpPr/>
            <p:nvPr/>
          </p:nvSpPr>
          <p:spPr>
            <a:xfrm>
              <a:off x="3165987" y="2674374"/>
              <a:ext cx="137652" cy="38345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円/楕円 43"/>
            <p:cNvSpPr/>
            <p:nvPr/>
          </p:nvSpPr>
          <p:spPr>
            <a:xfrm>
              <a:off x="3038167" y="2369573"/>
              <a:ext cx="393291" cy="550607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8" name="グループ化 47"/>
          <p:cNvGrpSpPr/>
          <p:nvPr/>
        </p:nvGrpSpPr>
        <p:grpSpPr>
          <a:xfrm>
            <a:off x="3522406" y="2876244"/>
            <a:ext cx="314633" cy="938980"/>
            <a:chOff x="3038167" y="2369573"/>
            <a:chExt cx="393291" cy="773279"/>
          </a:xfrm>
        </p:grpSpPr>
        <p:sp>
          <p:nvSpPr>
            <p:cNvPr id="49" name="正方形/長方形 48"/>
            <p:cNvSpPr/>
            <p:nvPr/>
          </p:nvSpPr>
          <p:spPr>
            <a:xfrm>
              <a:off x="3165987" y="2674374"/>
              <a:ext cx="124132" cy="46847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円/楕円 49"/>
            <p:cNvSpPr/>
            <p:nvPr/>
          </p:nvSpPr>
          <p:spPr>
            <a:xfrm>
              <a:off x="3038167" y="2369573"/>
              <a:ext cx="393291" cy="550607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4" name="グループ化 53"/>
          <p:cNvGrpSpPr/>
          <p:nvPr/>
        </p:nvGrpSpPr>
        <p:grpSpPr>
          <a:xfrm>
            <a:off x="4363064" y="3166296"/>
            <a:ext cx="314633" cy="938980"/>
            <a:chOff x="3038167" y="2369573"/>
            <a:chExt cx="393291" cy="773279"/>
          </a:xfrm>
        </p:grpSpPr>
        <p:sp>
          <p:nvSpPr>
            <p:cNvPr id="55" name="正方形/長方形 54"/>
            <p:cNvSpPr/>
            <p:nvPr/>
          </p:nvSpPr>
          <p:spPr>
            <a:xfrm>
              <a:off x="3165987" y="2674374"/>
              <a:ext cx="124132" cy="46847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円/楕円 55"/>
            <p:cNvSpPr/>
            <p:nvPr/>
          </p:nvSpPr>
          <p:spPr>
            <a:xfrm>
              <a:off x="3038167" y="2369573"/>
              <a:ext cx="393291" cy="550607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7" name="グループ化 56"/>
          <p:cNvGrpSpPr/>
          <p:nvPr/>
        </p:nvGrpSpPr>
        <p:grpSpPr>
          <a:xfrm>
            <a:off x="4712110" y="3328528"/>
            <a:ext cx="314633" cy="938980"/>
            <a:chOff x="3038167" y="2369573"/>
            <a:chExt cx="393291" cy="773279"/>
          </a:xfrm>
        </p:grpSpPr>
        <p:sp>
          <p:nvSpPr>
            <p:cNvPr id="58" name="正方形/長方形 57"/>
            <p:cNvSpPr/>
            <p:nvPr/>
          </p:nvSpPr>
          <p:spPr>
            <a:xfrm>
              <a:off x="3165987" y="2674374"/>
              <a:ext cx="124132" cy="46847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円/楕円 58"/>
            <p:cNvSpPr/>
            <p:nvPr/>
          </p:nvSpPr>
          <p:spPr>
            <a:xfrm>
              <a:off x="3038167" y="2369573"/>
              <a:ext cx="393291" cy="550607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0" name="グループ化 59"/>
          <p:cNvGrpSpPr/>
          <p:nvPr/>
        </p:nvGrpSpPr>
        <p:grpSpPr>
          <a:xfrm>
            <a:off x="5041490" y="3441599"/>
            <a:ext cx="314633" cy="938980"/>
            <a:chOff x="3038167" y="2369573"/>
            <a:chExt cx="393291" cy="773279"/>
          </a:xfrm>
        </p:grpSpPr>
        <p:sp>
          <p:nvSpPr>
            <p:cNvPr id="61" name="正方形/長方形 60"/>
            <p:cNvSpPr/>
            <p:nvPr/>
          </p:nvSpPr>
          <p:spPr>
            <a:xfrm>
              <a:off x="3165987" y="2674374"/>
              <a:ext cx="124132" cy="46847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円/楕円 61"/>
            <p:cNvSpPr/>
            <p:nvPr/>
          </p:nvSpPr>
          <p:spPr>
            <a:xfrm>
              <a:off x="3038167" y="2369573"/>
              <a:ext cx="393291" cy="550607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3" name="グループ化 62"/>
          <p:cNvGrpSpPr/>
          <p:nvPr/>
        </p:nvGrpSpPr>
        <p:grpSpPr>
          <a:xfrm>
            <a:off x="3763296" y="2890993"/>
            <a:ext cx="314633" cy="938980"/>
            <a:chOff x="3038167" y="2369573"/>
            <a:chExt cx="393291" cy="773279"/>
          </a:xfrm>
        </p:grpSpPr>
        <p:sp>
          <p:nvSpPr>
            <p:cNvPr id="64" name="正方形/長方形 63"/>
            <p:cNvSpPr/>
            <p:nvPr/>
          </p:nvSpPr>
          <p:spPr>
            <a:xfrm>
              <a:off x="3165987" y="2674374"/>
              <a:ext cx="124132" cy="46847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円/楕円 64"/>
            <p:cNvSpPr/>
            <p:nvPr/>
          </p:nvSpPr>
          <p:spPr>
            <a:xfrm>
              <a:off x="3038167" y="2369573"/>
              <a:ext cx="393291" cy="550607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6" name="グループ化 65"/>
          <p:cNvGrpSpPr/>
          <p:nvPr/>
        </p:nvGrpSpPr>
        <p:grpSpPr>
          <a:xfrm>
            <a:off x="4023851" y="3033561"/>
            <a:ext cx="314633" cy="938980"/>
            <a:chOff x="3038167" y="2369573"/>
            <a:chExt cx="393291" cy="773279"/>
          </a:xfrm>
        </p:grpSpPr>
        <p:sp>
          <p:nvSpPr>
            <p:cNvPr id="67" name="正方形/長方形 66"/>
            <p:cNvSpPr/>
            <p:nvPr/>
          </p:nvSpPr>
          <p:spPr>
            <a:xfrm>
              <a:off x="3165987" y="2674374"/>
              <a:ext cx="124132" cy="46847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" name="円/楕円 67"/>
            <p:cNvSpPr/>
            <p:nvPr/>
          </p:nvSpPr>
          <p:spPr>
            <a:xfrm>
              <a:off x="3038167" y="2369573"/>
              <a:ext cx="393291" cy="550607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9" name="グループ化 68"/>
          <p:cNvGrpSpPr/>
          <p:nvPr/>
        </p:nvGrpSpPr>
        <p:grpSpPr>
          <a:xfrm>
            <a:off x="4195915" y="3107302"/>
            <a:ext cx="314633" cy="938980"/>
            <a:chOff x="3038167" y="2369573"/>
            <a:chExt cx="393291" cy="773279"/>
          </a:xfrm>
        </p:grpSpPr>
        <p:sp>
          <p:nvSpPr>
            <p:cNvPr id="70" name="正方形/長方形 69"/>
            <p:cNvSpPr/>
            <p:nvPr/>
          </p:nvSpPr>
          <p:spPr>
            <a:xfrm>
              <a:off x="3165987" y="2674374"/>
              <a:ext cx="124132" cy="46847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" name="円/楕円 70"/>
            <p:cNvSpPr/>
            <p:nvPr/>
          </p:nvSpPr>
          <p:spPr>
            <a:xfrm>
              <a:off x="3038167" y="2369573"/>
              <a:ext cx="393291" cy="550607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2" name="グループ化 71"/>
          <p:cNvGrpSpPr/>
          <p:nvPr/>
        </p:nvGrpSpPr>
        <p:grpSpPr>
          <a:xfrm>
            <a:off x="4608871" y="3254785"/>
            <a:ext cx="314633" cy="938980"/>
            <a:chOff x="3038167" y="2369573"/>
            <a:chExt cx="393291" cy="773279"/>
          </a:xfrm>
        </p:grpSpPr>
        <p:sp>
          <p:nvSpPr>
            <p:cNvPr id="73" name="正方形/長方形 72"/>
            <p:cNvSpPr/>
            <p:nvPr/>
          </p:nvSpPr>
          <p:spPr>
            <a:xfrm>
              <a:off x="3165987" y="2674374"/>
              <a:ext cx="124132" cy="46847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" name="円/楕円 73"/>
            <p:cNvSpPr/>
            <p:nvPr/>
          </p:nvSpPr>
          <p:spPr>
            <a:xfrm>
              <a:off x="3038167" y="2369573"/>
              <a:ext cx="393291" cy="550607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6" name="グループ化 75"/>
          <p:cNvGrpSpPr/>
          <p:nvPr/>
        </p:nvGrpSpPr>
        <p:grpSpPr>
          <a:xfrm>
            <a:off x="6692695" y="3821677"/>
            <a:ext cx="733425" cy="588600"/>
            <a:chOff x="1390650" y="5734050"/>
            <a:chExt cx="733425" cy="588600"/>
          </a:xfrm>
        </p:grpSpPr>
        <p:sp>
          <p:nvSpPr>
            <p:cNvPr id="77" name="正方形/長方形 76"/>
            <p:cNvSpPr/>
            <p:nvPr/>
          </p:nvSpPr>
          <p:spPr>
            <a:xfrm>
              <a:off x="1495425" y="5962650"/>
              <a:ext cx="504000" cy="360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正方形/長方形 77"/>
            <p:cNvSpPr/>
            <p:nvPr/>
          </p:nvSpPr>
          <p:spPr>
            <a:xfrm>
              <a:off x="1800225" y="6064250"/>
              <a:ext cx="131300" cy="9842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79" name="二等辺三角形 78"/>
            <p:cNvSpPr/>
            <p:nvPr/>
          </p:nvSpPr>
          <p:spPr>
            <a:xfrm>
              <a:off x="1390650" y="5734050"/>
              <a:ext cx="733425" cy="238125"/>
            </a:xfrm>
            <a:prstGeom prst="triangle">
              <a:avLst/>
            </a:prstGeom>
            <a:solidFill>
              <a:srgbClr val="FF5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6" name="グループ化 105"/>
          <p:cNvGrpSpPr/>
          <p:nvPr/>
        </p:nvGrpSpPr>
        <p:grpSpPr>
          <a:xfrm>
            <a:off x="7905749" y="3359869"/>
            <a:ext cx="647700" cy="1047750"/>
            <a:chOff x="6734175" y="5276850"/>
            <a:chExt cx="647700" cy="1047750"/>
          </a:xfrm>
        </p:grpSpPr>
        <p:sp>
          <p:nvSpPr>
            <p:cNvPr id="107" name="正方形/長方形 106"/>
            <p:cNvSpPr/>
            <p:nvPr/>
          </p:nvSpPr>
          <p:spPr>
            <a:xfrm>
              <a:off x="6734175" y="5276850"/>
              <a:ext cx="647700" cy="10477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08" name="正方形/長方形 107"/>
            <p:cNvSpPr/>
            <p:nvPr/>
          </p:nvSpPr>
          <p:spPr>
            <a:xfrm>
              <a:off x="6861175" y="6105525"/>
              <a:ext cx="144000" cy="144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09" name="正方形/長方形 108"/>
            <p:cNvSpPr/>
            <p:nvPr/>
          </p:nvSpPr>
          <p:spPr>
            <a:xfrm>
              <a:off x="7146925" y="6105525"/>
              <a:ext cx="144000" cy="144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10" name="正方形/長方形 109"/>
            <p:cNvSpPr/>
            <p:nvPr/>
          </p:nvSpPr>
          <p:spPr>
            <a:xfrm>
              <a:off x="6845300" y="5334000"/>
              <a:ext cx="144000" cy="144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11" name="正方形/長方形 110"/>
            <p:cNvSpPr/>
            <p:nvPr/>
          </p:nvSpPr>
          <p:spPr>
            <a:xfrm>
              <a:off x="7131050" y="5334000"/>
              <a:ext cx="144000" cy="144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12" name="正方形/長方形 111"/>
            <p:cNvSpPr/>
            <p:nvPr/>
          </p:nvSpPr>
          <p:spPr>
            <a:xfrm>
              <a:off x="6845300" y="5597525"/>
              <a:ext cx="144000" cy="144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13" name="正方形/長方形 112"/>
            <p:cNvSpPr/>
            <p:nvPr/>
          </p:nvSpPr>
          <p:spPr>
            <a:xfrm>
              <a:off x="7131050" y="5597525"/>
              <a:ext cx="144000" cy="144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14" name="正方形/長方形 113"/>
            <p:cNvSpPr/>
            <p:nvPr/>
          </p:nvSpPr>
          <p:spPr>
            <a:xfrm>
              <a:off x="6845300" y="5854700"/>
              <a:ext cx="144000" cy="144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15" name="正方形/長方形 114"/>
            <p:cNvSpPr/>
            <p:nvPr/>
          </p:nvSpPr>
          <p:spPr>
            <a:xfrm>
              <a:off x="7131050" y="5854700"/>
              <a:ext cx="144000" cy="144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" name="直角三角形 4"/>
          <p:cNvSpPr/>
          <p:nvPr/>
        </p:nvSpPr>
        <p:spPr>
          <a:xfrm>
            <a:off x="3438834" y="3539923"/>
            <a:ext cx="2160000" cy="900000"/>
          </a:xfrm>
          <a:prstGeom prst="rt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577644" y="3539922"/>
            <a:ext cx="2880000" cy="900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正方形/長方形 74"/>
          <p:cNvSpPr/>
          <p:nvPr/>
        </p:nvSpPr>
        <p:spPr>
          <a:xfrm>
            <a:off x="0" y="4434352"/>
            <a:ext cx="9144000" cy="229091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コネクタ 6"/>
          <p:cNvCxnSpPr/>
          <p:nvPr/>
        </p:nvCxnSpPr>
        <p:spPr>
          <a:xfrm flipV="1">
            <a:off x="528486" y="3539919"/>
            <a:ext cx="291034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>
            <a:endCxn id="5" idx="4"/>
          </p:cNvCxnSpPr>
          <p:nvPr/>
        </p:nvCxnSpPr>
        <p:spPr>
          <a:xfrm>
            <a:off x="3424086" y="3544835"/>
            <a:ext cx="2174748" cy="8950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 flipV="1">
            <a:off x="5567519" y="4424825"/>
            <a:ext cx="307257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右矢印 117"/>
          <p:cNvSpPr/>
          <p:nvPr/>
        </p:nvSpPr>
        <p:spPr>
          <a:xfrm rot="10800000" flipH="1">
            <a:off x="2612018" y="3157591"/>
            <a:ext cx="767821" cy="254511"/>
          </a:xfrm>
          <a:prstGeom prst="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" name="右矢印 118"/>
          <p:cNvSpPr/>
          <p:nvPr/>
        </p:nvSpPr>
        <p:spPr>
          <a:xfrm rot="12180284" flipH="1">
            <a:off x="3657937" y="3569919"/>
            <a:ext cx="1292953" cy="254511"/>
          </a:xfrm>
          <a:prstGeom prst="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" name="右矢印 119"/>
          <p:cNvSpPr/>
          <p:nvPr/>
        </p:nvSpPr>
        <p:spPr>
          <a:xfrm rot="10800000" flipH="1">
            <a:off x="5497786" y="4116235"/>
            <a:ext cx="920220" cy="254511"/>
          </a:xfrm>
          <a:prstGeom prst="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" name="テキスト ボックス 120"/>
          <p:cNvSpPr txBox="1"/>
          <p:nvPr/>
        </p:nvSpPr>
        <p:spPr>
          <a:xfrm>
            <a:off x="471366" y="1962084"/>
            <a:ext cx="1553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chemeClr val="bg1"/>
                </a:solidFill>
              </a:rPr>
              <a:t>市街地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22" name="テキスト ボックス 121"/>
          <p:cNvSpPr txBox="1"/>
          <p:nvPr/>
        </p:nvSpPr>
        <p:spPr>
          <a:xfrm>
            <a:off x="7172047" y="2045657"/>
            <a:ext cx="1553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chemeClr val="bg1"/>
                </a:solidFill>
              </a:rPr>
              <a:t>市街地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23" name="テキスト ボックス 122"/>
          <p:cNvSpPr txBox="1"/>
          <p:nvPr/>
        </p:nvSpPr>
        <p:spPr>
          <a:xfrm>
            <a:off x="4910629" y="2409453"/>
            <a:ext cx="1713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solidFill>
                  <a:schemeClr val="bg1"/>
                </a:solidFill>
              </a:rPr>
              <a:t>斜面緑地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24" name="テキスト ボックス 123"/>
          <p:cNvSpPr txBox="1"/>
          <p:nvPr/>
        </p:nvSpPr>
        <p:spPr>
          <a:xfrm>
            <a:off x="825325" y="3712228"/>
            <a:ext cx="3282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solidFill>
                  <a:schemeClr val="bg1"/>
                </a:solidFill>
              </a:rPr>
              <a:t>斜面に沿って冷気が流出していく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25" name="テキスト ボックス 124"/>
          <p:cNvSpPr txBox="1"/>
          <p:nvPr/>
        </p:nvSpPr>
        <p:spPr>
          <a:xfrm>
            <a:off x="5884023" y="4385737"/>
            <a:ext cx="29232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chemeClr val="bg1"/>
                </a:solidFill>
              </a:rPr>
              <a:t>冷気</a:t>
            </a:r>
            <a:r>
              <a:rPr lang="ja-JP" altLang="en-US" sz="2800" dirty="0" smtClean="0">
                <a:solidFill>
                  <a:schemeClr val="bg1"/>
                </a:solidFill>
              </a:rPr>
              <a:t>が斜面下の市街地へと達する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27" name="テキスト ボックス 126"/>
          <p:cNvSpPr txBox="1"/>
          <p:nvPr/>
        </p:nvSpPr>
        <p:spPr>
          <a:xfrm>
            <a:off x="1104900" y="809870"/>
            <a:ext cx="7077075" cy="95410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solidFill>
                  <a:schemeClr val="bg1"/>
                </a:solidFill>
              </a:rPr>
              <a:t>冷気流出は重力流的な現象であるため、斜面緑地では冷気が流出しやすい。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26" name="テキスト ボックス 125"/>
          <p:cNvSpPr txBox="1"/>
          <p:nvPr/>
        </p:nvSpPr>
        <p:spPr>
          <a:xfrm>
            <a:off x="417255" y="5524745"/>
            <a:ext cx="8353120" cy="95410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ja-JP" altLang="en-US" sz="2800" dirty="0" smtClean="0">
                <a:solidFill>
                  <a:schemeClr val="bg1"/>
                </a:solidFill>
              </a:rPr>
              <a:t>しかし、緑地の面積や形状が違う場所で、冷気の形成・流出による気温低下量の差異は把握されていない。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63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-117988" y="186813"/>
            <a:ext cx="287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 smtClean="0">
                <a:solidFill>
                  <a:srgbClr val="FFFF00"/>
                </a:solidFill>
              </a:rPr>
              <a:t>研究目的</a:t>
            </a:r>
            <a:endParaRPr kumimoji="1" lang="ja-JP" altLang="en-US" sz="3600" dirty="0">
              <a:solidFill>
                <a:srgbClr val="FFFF00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14361" t="41451" r="11547" b="18891"/>
          <a:stretch/>
        </p:blipFill>
        <p:spPr>
          <a:xfrm>
            <a:off x="85723" y="3524249"/>
            <a:ext cx="8966037" cy="2700000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4865370" y="4725171"/>
            <a:ext cx="92392" cy="185909"/>
            <a:chOff x="1911815" y="4991100"/>
            <a:chExt cx="108000" cy="243060"/>
          </a:xfrm>
        </p:grpSpPr>
        <p:sp>
          <p:nvSpPr>
            <p:cNvPr id="5" name="正方形/長方形 4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円/楕円 5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3350895" y="3821884"/>
            <a:ext cx="92392" cy="185909"/>
            <a:chOff x="1911815" y="4991100"/>
            <a:chExt cx="108000" cy="243060"/>
          </a:xfrm>
        </p:grpSpPr>
        <p:sp>
          <p:nvSpPr>
            <p:cNvPr id="12" name="正方形/長方形 11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円/楕円 12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3184207" y="3953647"/>
            <a:ext cx="92392" cy="185909"/>
            <a:chOff x="1911815" y="4991100"/>
            <a:chExt cx="108000" cy="243060"/>
          </a:xfrm>
        </p:grpSpPr>
        <p:sp>
          <p:nvSpPr>
            <p:cNvPr id="15" name="正方形/長方形 14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円/楕円 15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2965132" y="3996509"/>
            <a:ext cx="92392" cy="185909"/>
            <a:chOff x="1911815" y="4991100"/>
            <a:chExt cx="108000" cy="243060"/>
          </a:xfrm>
        </p:grpSpPr>
        <p:sp>
          <p:nvSpPr>
            <p:cNvPr id="18" name="正方形/長方形 17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円/楕円 18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0" name="グループ化 19"/>
          <p:cNvGrpSpPr/>
          <p:nvPr/>
        </p:nvGrpSpPr>
        <p:grpSpPr>
          <a:xfrm>
            <a:off x="3074669" y="3948884"/>
            <a:ext cx="87630" cy="176385"/>
            <a:chOff x="1911513" y="4991100"/>
            <a:chExt cx="108000" cy="243060"/>
          </a:xfrm>
        </p:grpSpPr>
        <p:sp>
          <p:nvSpPr>
            <p:cNvPr id="21" name="正方形/長方形 20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円/楕円 21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" name="グループ化 22"/>
          <p:cNvGrpSpPr/>
          <p:nvPr/>
        </p:nvGrpSpPr>
        <p:grpSpPr>
          <a:xfrm>
            <a:off x="3171507" y="4060009"/>
            <a:ext cx="87630" cy="176385"/>
            <a:chOff x="1911513" y="4991100"/>
            <a:chExt cx="108000" cy="243060"/>
          </a:xfrm>
        </p:grpSpPr>
        <p:sp>
          <p:nvSpPr>
            <p:cNvPr id="24" name="正方形/長方形 23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24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6" name="グループ化 25"/>
          <p:cNvGrpSpPr/>
          <p:nvPr/>
        </p:nvGrpSpPr>
        <p:grpSpPr>
          <a:xfrm>
            <a:off x="3041332" y="4058421"/>
            <a:ext cx="87630" cy="176385"/>
            <a:chOff x="1911513" y="4991100"/>
            <a:chExt cx="108000" cy="243060"/>
          </a:xfrm>
        </p:grpSpPr>
        <p:sp>
          <p:nvSpPr>
            <p:cNvPr id="27" name="正方形/長方形 26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円/楕円 27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9" name="グループ化 28"/>
          <p:cNvGrpSpPr/>
          <p:nvPr/>
        </p:nvGrpSpPr>
        <p:grpSpPr>
          <a:xfrm>
            <a:off x="2822257" y="4148909"/>
            <a:ext cx="87630" cy="176385"/>
            <a:chOff x="1911513" y="4991100"/>
            <a:chExt cx="108000" cy="243060"/>
          </a:xfrm>
        </p:grpSpPr>
        <p:sp>
          <p:nvSpPr>
            <p:cNvPr id="30" name="正方形/長方形 29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円/楕円 30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2" name="グループ化 31"/>
          <p:cNvGrpSpPr/>
          <p:nvPr/>
        </p:nvGrpSpPr>
        <p:grpSpPr>
          <a:xfrm>
            <a:off x="2914332" y="4090172"/>
            <a:ext cx="92392" cy="185909"/>
            <a:chOff x="1911815" y="4991100"/>
            <a:chExt cx="108000" cy="243060"/>
          </a:xfrm>
        </p:grpSpPr>
        <p:sp>
          <p:nvSpPr>
            <p:cNvPr id="33" name="正方形/長方形 32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円/楕円 33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5" name="グループ化 34"/>
          <p:cNvGrpSpPr/>
          <p:nvPr/>
        </p:nvGrpSpPr>
        <p:grpSpPr>
          <a:xfrm>
            <a:off x="2798445" y="4220347"/>
            <a:ext cx="92392" cy="185909"/>
            <a:chOff x="1911815" y="4991100"/>
            <a:chExt cx="108000" cy="243060"/>
          </a:xfrm>
        </p:grpSpPr>
        <p:sp>
          <p:nvSpPr>
            <p:cNvPr id="36" name="正方形/長方形 35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円/楕円 36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8" name="グループ化 37"/>
          <p:cNvGrpSpPr/>
          <p:nvPr/>
        </p:nvGrpSpPr>
        <p:grpSpPr>
          <a:xfrm>
            <a:off x="2879407" y="4282259"/>
            <a:ext cx="92392" cy="185909"/>
            <a:chOff x="1911815" y="4991100"/>
            <a:chExt cx="108000" cy="243060"/>
          </a:xfrm>
        </p:grpSpPr>
        <p:sp>
          <p:nvSpPr>
            <p:cNvPr id="39" name="正方形/長方形 38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円/楕円 39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1" name="グループ化 40"/>
          <p:cNvGrpSpPr/>
          <p:nvPr/>
        </p:nvGrpSpPr>
        <p:grpSpPr>
          <a:xfrm>
            <a:off x="2793682" y="4310834"/>
            <a:ext cx="87630" cy="176385"/>
            <a:chOff x="1911513" y="4991100"/>
            <a:chExt cx="108000" cy="243060"/>
          </a:xfrm>
        </p:grpSpPr>
        <p:sp>
          <p:nvSpPr>
            <p:cNvPr id="42" name="正方形/長方形 41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円/楕円 42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4" name="グループ化 43"/>
          <p:cNvGrpSpPr/>
          <p:nvPr/>
        </p:nvGrpSpPr>
        <p:grpSpPr>
          <a:xfrm>
            <a:off x="3095307" y="4191772"/>
            <a:ext cx="87630" cy="176385"/>
            <a:chOff x="1911513" y="4991100"/>
            <a:chExt cx="108000" cy="243060"/>
          </a:xfrm>
        </p:grpSpPr>
        <p:sp>
          <p:nvSpPr>
            <p:cNvPr id="45" name="正方形/長方形 44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円/楕円 45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7" name="グループ化 46"/>
          <p:cNvGrpSpPr/>
          <p:nvPr/>
        </p:nvGrpSpPr>
        <p:grpSpPr>
          <a:xfrm>
            <a:off x="2884169" y="4387034"/>
            <a:ext cx="87630" cy="176385"/>
            <a:chOff x="1911513" y="4991100"/>
            <a:chExt cx="108000" cy="243060"/>
          </a:xfrm>
        </p:grpSpPr>
        <p:sp>
          <p:nvSpPr>
            <p:cNvPr id="48" name="正方形/長方形 47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円/楕円 48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0" name="グループ化 49"/>
          <p:cNvGrpSpPr/>
          <p:nvPr/>
        </p:nvGrpSpPr>
        <p:grpSpPr>
          <a:xfrm>
            <a:off x="2788920" y="4429897"/>
            <a:ext cx="92392" cy="185909"/>
            <a:chOff x="1911815" y="4991100"/>
            <a:chExt cx="108000" cy="243060"/>
          </a:xfrm>
        </p:grpSpPr>
        <p:sp>
          <p:nvSpPr>
            <p:cNvPr id="51" name="正方形/長方形 50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円/楕円 51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3" name="グループ化 52"/>
          <p:cNvGrpSpPr/>
          <p:nvPr/>
        </p:nvGrpSpPr>
        <p:grpSpPr>
          <a:xfrm>
            <a:off x="2950845" y="4453709"/>
            <a:ext cx="92392" cy="185909"/>
            <a:chOff x="1911815" y="4991100"/>
            <a:chExt cx="108000" cy="243060"/>
          </a:xfrm>
        </p:grpSpPr>
        <p:sp>
          <p:nvSpPr>
            <p:cNvPr id="54" name="正方形/長方形 53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円/楕円 54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6" name="グループ化 55"/>
          <p:cNvGrpSpPr/>
          <p:nvPr/>
        </p:nvGrpSpPr>
        <p:grpSpPr>
          <a:xfrm>
            <a:off x="3041333" y="4515622"/>
            <a:ext cx="92392" cy="185909"/>
            <a:chOff x="1911815" y="4991100"/>
            <a:chExt cx="108000" cy="243060"/>
          </a:xfrm>
        </p:grpSpPr>
        <p:sp>
          <p:nvSpPr>
            <p:cNvPr id="57" name="正方形/長方形 56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円/楕円 57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9" name="グループ化 58"/>
          <p:cNvGrpSpPr/>
          <p:nvPr/>
        </p:nvGrpSpPr>
        <p:grpSpPr>
          <a:xfrm>
            <a:off x="2860357" y="4510859"/>
            <a:ext cx="92392" cy="185909"/>
            <a:chOff x="1911815" y="4991100"/>
            <a:chExt cx="108000" cy="243060"/>
          </a:xfrm>
        </p:grpSpPr>
        <p:sp>
          <p:nvSpPr>
            <p:cNvPr id="60" name="正方形/長方形 59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円/楕円 60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2" name="グループ化 61"/>
          <p:cNvGrpSpPr/>
          <p:nvPr/>
        </p:nvGrpSpPr>
        <p:grpSpPr>
          <a:xfrm>
            <a:off x="3122294" y="4575947"/>
            <a:ext cx="87630" cy="176385"/>
            <a:chOff x="1911513" y="4991100"/>
            <a:chExt cx="108000" cy="243060"/>
          </a:xfrm>
        </p:grpSpPr>
        <p:sp>
          <p:nvSpPr>
            <p:cNvPr id="63" name="正方形/長方形 62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円/楕円 63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5" name="グループ化 64"/>
          <p:cNvGrpSpPr/>
          <p:nvPr/>
        </p:nvGrpSpPr>
        <p:grpSpPr>
          <a:xfrm>
            <a:off x="3139757" y="4275909"/>
            <a:ext cx="87630" cy="176385"/>
            <a:chOff x="1911513" y="4991100"/>
            <a:chExt cx="108000" cy="243060"/>
          </a:xfrm>
        </p:grpSpPr>
        <p:sp>
          <p:nvSpPr>
            <p:cNvPr id="66" name="正方形/長方形 65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" name="円/楕円 66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8" name="グループ化 67"/>
          <p:cNvGrpSpPr/>
          <p:nvPr/>
        </p:nvGrpSpPr>
        <p:grpSpPr>
          <a:xfrm>
            <a:off x="2955607" y="4591822"/>
            <a:ext cx="87630" cy="176385"/>
            <a:chOff x="1911513" y="4991100"/>
            <a:chExt cx="108000" cy="243060"/>
          </a:xfrm>
        </p:grpSpPr>
        <p:sp>
          <p:nvSpPr>
            <p:cNvPr id="69" name="正方形/長方形 68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円/楕円 69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1" name="グループ化 70"/>
          <p:cNvGrpSpPr/>
          <p:nvPr/>
        </p:nvGrpSpPr>
        <p:grpSpPr>
          <a:xfrm>
            <a:off x="2774632" y="4563246"/>
            <a:ext cx="87630" cy="176385"/>
            <a:chOff x="1911513" y="4991100"/>
            <a:chExt cx="108000" cy="243060"/>
          </a:xfrm>
        </p:grpSpPr>
        <p:sp>
          <p:nvSpPr>
            <p:cNvPr id="72" name="正方形/長方形 71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" name="円/楕円 72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4" name="グループ化 73"/>
          <p:cNvGrpSpPr/>
          <p:nvPr/>
        </p:nvGrpSpPr>
        <p:grpSpPr>
          <a:xfrm>
            <a:off x="2671445" y="4272734"/>
            <a:ext cx="87630" cy="176385"/>
            <a:chOff x="1911513" y="4991100"/>
            <a:chExt cx="108000" cy="243060"/>
          </a:xfrm>
        </p:grpSpPr>
        <p:sp>
          <p:nvSpPr>
            <p:cNvPr id="75" name="正方形/長方形 74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" name="円/楕円 75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7" name="グループ化 76"/>
          <p:cNvGrpSpPr/>
          <p:nvPr/>
        </p:nvGrpSpPr>
        <p:grpSpPr>
          <a:xfrm>
            <a:off x="2595244" y="4291784"/>
            <a:ext cx="87630" cy="176385"/>
            <a:chOff x="1911513" y="4991100"/>
            <a:chExt cx="108000" cy="243060"/>
          </a:xfrm>
        </p:grpSpPr>
        <p:sp>
          <p:nvSpPr>
            <p:cNvPr id="78" name="正方形/長方形 77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" name="円/楕円 78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0" name="グループ化 79"/>
          <p:cNvGrpSpPr/>
          <p:nvPr/>
        </p:nvGrpSpPr>
        <p:grpSpPr>
          <a:xfrm>
            <a:off x="2604770" y="4344172"/>
            <a:ext cx="92392" cy="185909"/>
            <a:chOff x="1911815" y="4991100"/>
            <a:chExt cx="108000" cy="243060"/>
          </a:xfrm>
        </p:grpSpPr>
        <p:sp>
          <p:nvSpPr>
            <p:cNvPr id="81" name="正方形/長方形 80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" name="円/楕円 81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3" name="グループ化 82"/>
          <p:cNvGrpSpPr/>
          <p:nvPr/>
        </p:nvGrpSpPr>
        <p:grpSpPr>
          <a:xfrm>
            <a:off x="2623819" y="4490222"/>
            <a:ext cx="92392" cy="185909"/>
            <a:chOff x="1911815" y="4991100"/>
            <a:chExt cx="108000" cy="243060"/>
          </a:xfrm>
        </p:grpSpPr>
        <p:sp>
          <p:nvSpPr>
            <p:cNvPr id="84" name="正方形/長方形 83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" name="円/楕円 84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6" name="グループ化 85"/>
          <p:cNvGrpSpPr/>
          <p:nvPr/>
        </p:nvGrpSpPr>
        <p:grpSpPr>
          <a:xfrm>
            <a:off x="2698432" y="4571185"/>
            <a:ext cx="92392" cy="185909"/>
            <a:chOff x="1911815" y="4991100"/>
            <a:chExt cx="108000" cy="243060"/>
          </a:xfrm>
        </p:grpSpPr>
        <p:sp>
          <p:nvSpPr>
            <p:cNvPr id="87" name="正方形/長方形 86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" name="円/楕円 87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9" name="グループ化 88"/>
          <p:cNvGrpSpPr/>
          <p:nvPr/>
        </p:nvGrpSpPr>
        <p:grpSpPr>
          <a:xfrm>
            <a:off x="2769870" y="4764859"/>
            <a:ext cx="87630" cy="176385"/>
            <a:chOff x="1911513" y="4991100"/>
            <a:chExt cx="108000" cy="243060"/>
          </a:xfrm>
        </p:grpSpPr>
        <p:sp>
          <p:nvSpPr>
            <p:cNvPr id="90" name="正方形/長方形 89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円/楕円 90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2" name="グループ化 91"/>
          <p:cNvGrpSpPr/>
          <p:nvPr/>
        </p:nvGrpSpPr>
        <p:grpSpPr>
          <a:xfrm>
            <a:off x="2819082" y="4822009"/>
            <a:ext cx="87630" cy="176385"/>
            <a:chOff x="1911513" y="4991100"/>
            <a:chExt cx="108000" cy="243060"/>
          </a:xfrm>
        </p:grpSpPr>
        <p:sp>
          <p:nvSpPr>
            <p:cNvPr id="93" name="正方形/長方形 92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4" name="円/楕円 93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5" name="グループ化 94"/>
          <p:cNvGrpSpPr/>
          <p:nvPr/>
        </p:nvGrpSpPr>
        <p:grpSpPr>
          <a:xfrm>
            <a:off x="2528570" y="4401322"/>
            <a:ext cx="92392" cy="185909"/>
            <a:chOff x="1911815" y="4991100"/>
            <a:chExt cx="108000" cy="243060"/>
          </a:xfrm>
        </p:grpSpPr>
        <p:sp>
          <p:nvSpPr>
            <p:cNvPr id="96" name="正方形/長方形 95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7" name="円/楕円 96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1" name="グループ化 100"/>
          <p:cNvGrpSpPr/>
          <p:nvPr/>
        </p:nvGrpSpPr>
        <p:grpSpPr>
          <a:xfrm>
            <a:off x="2490469" y="4480697"/>
            <a:ext cx="92392" cy="185909"/>
            <a:chOff x="1911815" y="4991100"/>
            <a:chExt cx="108000" cy="243060"/>
          </a:xfrm>
        </p:grpSpPr>
        <p:sp>
          <p:nvSpPr>
            <p:cNvPr id="102" name="正方形/長方形 101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" name="円/楕円 102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4" name="グループ化 103"/>
          <p:cNvGrpSpPr/>
          <p:nvPr/>
        </p:nvGrpSpPr>
        <p:grpSpPr>
          <a:xfrm>
            <a:off x="2533331" y="4544193"/>
            <a:ext cx="87630" cy="176385"/>
            <a:chOff x="1911513" y="4991100"/>
            <a:chExt cx="108000" cy="243060"/>
          </a:xfrm>
        </p:grpSpPr>
        <p:sp>
          <p:nvSpPr>
            <p:cNvPr id="105" name="正方形/長方形 104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" name="円/楕円 105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7" name="グループ化 106"/>
          <p:cNvGrpSpPr/>
          <p:nvPr/>
        </p:nvGrpSpPr>
        <p:grpSpPr>
          <a:xfrm>
            <a:off x="2417444" y="4534668"/>
            <a:ext cx="87630" cy="176385"/>
            <a:chOff x="1911513" y="4991100"/>
            <a:chExt cx="108000" cy="243060"/>
          </a:xfrm>
        </p:grpSpPr>
        <p:sp>
          <p:nvSpPr>
            <p:cNvPr id="108" name="正方形/長方形 107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9" name="円/楕円 108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0" name="グループ化 109"/>
          <p:cNvGrpSpPr/>
          <p:nvPr/>
        </p:nvGrpSpPr>
        <p:grpSpPr>
          <a:xfrm>
            <a:off x="1684019" y="4577531"/>
            <a:ext cx="87630" cy="176385"/>
            <a:chOff x="1911513" y="4991100"/>
            <a:chExt cx="108000" cy="243060"/>
          </a:xfrm>
        </p:grpSpPr>
        <p:sp>
          <p:nvSpPr>
            <p:cNvPr id="111" name="正方形/長方形 110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2" name="円/楕円 111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3" name="グループ化 112"/>
          <p:cNvGrpSpPr/>
          <p:nvPr/>
        </p:nvGrpSpPr>
        <p:grpSpPr>
          <a:xfrm>
            <a:off x="2326956" y="4487043"/>
            <a:ext cx="87630" cy="176385"/>
            <a:chOff x="1911513" y="4991100"/>
            <a:chExt cx="108000" cy="243060"/>
          </a:xfrm>
        </p:grpSpPr>
        <p:sp>
          <p:nvSpPr>
            <p:cNvPr id="114" name="正方形/長方形 113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5" name="円/楕円 114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6" name="グループ化 115"/>
          <p:cNvGrpSpPr/>
          <p:nvPr/>
        </p:nvGrpSpPr>
        <p:grpSpPr>
          <a:xfrm>
            <a:off x="2331718" y="4558481"/>
            <a:ext cx="92392" cy="185909"/>
            <a:chOff x="1911815" y="4991100"/>
            <a:chExt cx="108000" cy="243060"/>
          </a:xfrm>
        </p:grpSpPr>
        <p:sp>
          <p:nvSpPr>
            <p:cNvPr id="117" name="正方形/長方形 116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8" name="円/楕円 117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9" name="グループ化 118"/>
          <p:cNvGrpSpPr/>
          <p:nvPr/>
        </p:nvGrpSpPr>
        <p:grpSpPr>
          <a:xfrm>
            <a:off x="2417445" y="4629922"/>
            <a:ext cx="92392" cy="185909"/>
            <a:chOff x="1911815" y="4991100"/>
            <a:chExt cx="108000" cy="243060"/>
          </a:xfrm>
        </p:grpSpPr>
        <p:sp>
          <p:nvSpPr>
            <p:cNvPr id="120" name="正方形/長方形 119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1" name="円/楕円 120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22" name="グループ化 121"/>
          <p:cNvGrpSpPr/>
          <p:nvPr/>
        </p:nvGrpSpPr>
        <p:grpSpPr>
          <a:xfrm>
            <a:off x="2136456" y="4558481"/>
            <a:ext cx="92392" cy="185909"/>
            <a:chOff x="1911815" y="4991100"/>
            <a:chExt cx="108000" cy="243060"/>
          </a:xfrm>
        </p:grpSpPr>
        <p:sp>
          <p:nvSpPr>
            <p:cNvPr id="123" name="正方形/長方形 122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4" name="円/楕円 123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25" name="グループ化 124"/>
          <p:cNvGrpSpPr/>
          <p:nvPr/>
        </p:nvGrpSpPr>
        <p:grpSpPr>
          <a:xfrm>
            <a:off x="2036444" y="4539430"/>
            <a:ext cx="87630" cy="176385"/>
            <a:chOff x="1911513" y="4991100"/>
            <a:chExt cx="108000" cy="243060"/>
          </a:xfrm>
        </p:grpSpPr>
        <p:sp>
          <p:nvSpPr>
            <p:cNvPr id="126" name="正方形/長方形 125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7" name="円/楕円 126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28" name="グループ化 127"/>
          <p:cNvGrpSpPr/>
          <p:nvPr/>
        </p:nvGrpSpPr>
        <p:grpSpPr>
          <a:xfrm>
            <a:off x="1936431" y="4577530"/>
            <a:ext cx="87630" cy="176385"/>
            <a:chOff x="1911513" y="4991100"/>
            <a:chExt cx="108000" cy="243060"/>
          </a:xfrm>
        </p:grpSpPr>
        <p:sp>
          <p:nvSpPr>
            <p:cNvPr id="129" name="正方形/長方形 128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0" name="円/楕円 129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1" name="グループ化 130"/>
          <p:cNvGrpSpPr/>
          <p:nvPr/>
        </p:nvGrpSpPr>
        <p:grpSpPr>
          <a:xfrm>
            <a:off x="2022157" y="4629922"/>
            <a:ext cx="87630" cy="176385"/>
            <a:chOff x="1911513" y="4991100"/>
            <a:chExt cx="108000" cy="243060"/>
          </a:xfrm>
        </p:grpSpPr>
        <p:sp>
          <p:nvSpPr>
            <p:cNvPr id="132" name="正方形/長方形 131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3" name="円/楕円 132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4" name="グループ化 133"/>
          <p:cNvGrpSpPr/>
          <p:nvPr/>
        </p:nvGrpSpPr>
        <p:grpSpPr>
          <a:xfrm>
            <a:off x="1760219" y="4591818"/>
            <a:ext cx="92392" cy="185909"/>
            <a:chOff x="1911815" y="4991100"/>
            <a:chExt cx="108000" cy="243060"/>
          </a:xfrm>
        </p:grpSpPr>
        <p:sp>
          <p:nvSpPr>
            <p:cNvPr id="135" name="正方形/長方形 134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6" name="円/楕円 135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7" name="グループ化 136"/>
          <p:cNvGrpSpPr/>
          <p:nvPr/>
        </p:nvGrpSpPr>
        <p:grpSpPr>
          <a:xfrm>
            <a:off x="1669732" y="4672784"/>
            <a:ext cx="87630" cy="176385"/>
            <a:chOff x="1911513" y="4991100"/>
            <a:chExt cx="108000" cy="243060"/>
          </a:xfrm>
        </p:grpSpPr>
        <p:sp>
          <p:nvSpPr>
            <p:cNvPr id="138" name="正方形/長方形 137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9" name="円/楕円 138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0" name="グループ化 139"/>
          <p:cNvGrpSpPr/>
          <p:nvPr/>
        </p:nvGrpSpPr>
        <p:grpSpPr>
          <a:xfrm>
            <a:off x="1584006" y="4606106"/>
            <a:ext cx="92392" cy="185909"/>
            <a:chOff x="1911815" y="4991100"/>
            <a:chExt cx="108000" cy="243060"/>
          </a:xfrm>
        </p:grpSpPr>
        <p:sp>
          <p:nvSpPr>
            <p:cNvPr id="141" name="正方形/長方形 140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2" name="円/楕円 141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3" name="グループ化 142"/>
          <p:cNvGrpSpPr/>
          <p:nvPr/>
        </p:nvGrpSpPr>
        <p:grpSpPr>
          <a:xfrm>
            <a:off x="2122170" y="4644210"/>
            <a:ext cx="87630" cy="176385"/>
            <a:chOff x="1911513" y="4991100"/>
            <a:chExt cx="108000" cy="243060"/>
          </a:xfrm>
        </p:grpSpPr>
        <p:sp>
          <p:nvSpPr>
            <p:cNvPr id="144" name="正方形/長方形 143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5" name="円/楕円 144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6" name="グループ化 145"/>
          <p:cNvGrpSpPr/>
          <p:nvPr/>
        </p:nvGrpSpPr>
        <p:grpSpPr>
          <a:xfrm>
            <a:off x="1479231" y="4558481"/>
            <a:ext cx="92392" cy="185909"/>
            <a:chOff x="1911815" y="4991100"/>
            <a:chExt cx="108000" cy="243060"/>
          </a:xfrm>
        </p:grpSpPr>
        <p:sp>
          <p:nvSpPr>
            <p:cNvPr id="147" name="正方形/長方形 146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8" name="円/楕円 147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9" name="グループ化 148"/>
          <p:cNvGrpSpPr/>
          <p:nvPr/>
        </p:nvGrpSpPr>
        <p:grpSpPr>
          <a:xfrm>
            <a:off x="1379218" y="4506094"/>
            <a:ext cx="92392" cy="185909"/>
            <a:chOff x="1911815" y="4991100"/>
            <a:chExt cx="108000" cy="243060"/>
          </a:xfrm>
        </p:grpSpPr>
        <p:sp>
          <p:nvSpPr>
            <p:cNvPr id="150" name="正方形/長方形 149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1" name="円/楕円 150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52" name="グループ化 151"/>
          <p:cNvGrpSpPr/>
          <p:nvPr/>
        </p:nvGrpSpPr>
        <p:grpSpPr>
          <a:xfrm>
            <a:off x="1412556" y="4644206"/>
            <a:ext cx="92392" cy="185909"/>
            <a:chOff x="1911815" y="4991100"/>
            <a:chExt cx="108000" cy="243060"/>
          </a:xfrm>
        </p:grpSpPr>
        <p:sp>
          <p:nvSpPr>
            <p:cNvPr id="153" name="正方形/長方形 152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4" name="円/楕円 153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55" name="グループ化 154"/>
          <p:cNvGrpSpPr/>
          <p:nvPr/>
        </p:nvGrpSpPr>
        <p:grpSpPr>
          <a:xfrm>
            <a:off x="1288732" y="4820422"/>
            <a:ext cx="87630" cy="176385"/>
            <a:chOff x="1911513" y="4991100"/>
            <a:chExt cx="108000" cy="243060"/>
          </a:xfrm>
        </p:grpSpPr>
        <p:sp>
          <p:nvSpPr>
            <p:cNvPr id="156" name="正方形/長方形 155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7" name="円/楕円 156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58" name="グループ化 157"/>
          <p:cNvGrpSpPr/>
          <p:nvPr/>
        </p:nvGrpSpPr>
        <p:grpSpPr>
          <a:xfrm>
            <a:off x="1188720" y="4863284"/>
            <a:ext cx="87630" cy="176385"/>
            <a:chOff x="1911513" y="4991100"/>
            <a:chExt cx="108000" cy="243060"/>
          </a:xfrm>
        </p:grpSpPr>
        <p:sp>
          <p:nvSpPr>
            <p:cNvPr id="159" name="正方形/長方形 158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0" name="円/楕円 159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61" name="グループ化 160"/>
          <p:cNvGrpSpPr/>
          <p:nvPr/>
        </p:nvGrpSpPr>
        <p:grpSpPr>
          <a:xfrm>
            <a:off x="1083944" y="4877572"/>
            <a:ext cx="87630" cy="176385"/>
            <a:chOff x="1911513" y="4991100"/>
            <a:chExt cx="108000" cy="243060"/>
          </a:xfrm>
        </p:grpSpPr>
        <p:sp>
          <p:nvSpPr>
            <p:cNvPr id="162" name="正方形/長方形 161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3" name="円/楕円 162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64" name="グループ化 163"/>
          <p:cNvGrpSpPr/>
          <p:nvPr/>
        </p:nvGrpSpPr>
        <p:grpSpPr>
          <a:xfrm>
            <a:off x="988695" y="4887097"/>
            <a:ext cx="92392" cy="185909"/>
            <a:chOff x="1911815" y="4991100"/>
            <a:chExt cx="108000" cy="243060"/>
          </a:xfrm>
        </p:grpSpPr>
        <p:sp>
          <p:nvSpPr>
            <p:cNvPr id="165" name="正方形/長方形 164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6" name="円/楕円 165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67" name="グループ化 166"/>
          <p:cNvGrpSpPr/>
          <p:nvPr/>
        </p:nvGrpSpPr>
        <p:grpSpPr>
          <a:xfrm>
            <a:off x="883919" y="4910910"/>
            <a:ext cx="92392" cy="185909"/>
            <a:chOff x="1911815" y="4991100"/>
            <a:chExt cx="108000" cy="243060"/>
          </a:xfrm>
        </p:grpSpPr>
        <p:sp>
          <p:nvSpPr>
            <p:cNvPr id="168" name="正方形/長方形 167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9" name="円/楕円 168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70" name="グループ化 169"/>
          <p:cNvGrpSpPr/>
          <p:nvPr/>
        </p:nvGrpSpPr>
        <p:grpSpPr>
          <a:xfrm>
            <a:off x="941069" y="4306072"/>
            <a:ext cx="92392" cy="185909"/>
            <a:chOff x="1911815" y="4991100"/>
            <a:chExt cx="108000" cy="243060"/>
          </a:xfrm>
        </p:grpSpPr>
        <p:sp>
          <p:nvSpPr>
            <p:cNvPr id="171" name="正方形/長方形 170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2" name="円/楕円 171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73" name="グループ化 172"/>
          <p:cNvGrpSpPr/>
          <p:nvPr/>
        </p:nvGrpSpPr>
        <p:grpSpPr>
          <a:xfrm>
            <a:off x="1050607" y="4282259"/>
            <a:ext cx="92392" cy="185909"/>
            <a:chOff x="1911815" y="4991100"/>
            <a:chExt cx="108000" cy="243060"/>
          </a:xfrm>
        </p:grpSpPr>
        <p:sp>
          <p:nvSpPr>
            <p:cNvPr id="174" name="正方形/長方形 173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5" name="円/楕円 174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76" name="グループ化 175"/>
          <p:cNvGrpSpPr/>
          <p:nvPr/>
        </p:nvGrpSpPr>
        <p:grpSpPr>
          <a:xfrm>
            <a:off x="1131570" y="4348934"/>
            <a:ext cx="87630" cy="176385"/>
            <a:chOff x="1911513" y="4991100"/>
            <a:chExt cx="108000" cy="243060"/>
          </a:xfrm>
        </p:grpSpPr>
        <p:sp>
          <p:nvSpPr>
            <p:cNvPr id="177" name="正方形/長方形 176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8" name="円/楕円 177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79" name="グループ化 178"/>
          <p:cNvGrpSpPr/>
          <p:nvPr/>
        </p:nvGrpSpPr>
        <p:grpSpPr>
          <a:xfrm>
            <a:off x="1203007" y="4425134"/>
            <a:ext cx="87630" cy="176385"/>
            <a:chOff x="1911513" y="4991100"/>
            <a:chExt cx="108000" cy="243060"/>
          </a:xfrm>
        </p:grpSpPr>
        <p:sp>
          <p:nvSpPr>
            <p:cNvPr id="180" name="正方形/長方形 179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1" name="円/楕円 180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82" name="グループ化 181"/>
          <p:cNvGrpSpPr/>
          <p:nvPr/>
        </p:nvGrpSpPr>
        <p:grpSpPr>
          <a:xfrm>
            <a:off x="1274445" y="4520384"/>
            <a:ext cx="87630" cy="176385"/>
            <a:chOff x="1911513" y="4991100"/>
            <a:chExt cx="108000" cy="243060"/>
          </a:xfrm>
        </p:grpSpPr>
        <p:sp>
          <p:nvSpPr>
            <p:cNvPr id="183" name="正方形/長方形 182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4" name="円/楕円 183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85" name="グループ化 184"/>
          <p:cNvGrpSpPr/>
          <p:nvPr/>
        </p:nvGrpSpPr>
        <p:grpSpPr>
          <a:xfrm>
            <a:off x="1298257" y="4610872"/>
            <a:ext cx="92392" cy="185909"/>
            <a:chOff x="1911815" y="4991100"/>
            <a:chExt cx="108000" cy="243060"/>
          </a:xfrm>
        </p:grpSpPr>
        <p:sp>
          <p:nvSpPr>
            <p:cNvPr id="186" name="正方形/長方形 185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7" name="円/楕円 186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88" name="グループ化 187"/>
          <p:cNvGrpSpPr/>
          <p:nvPr/>
        </p:nvGrpSpPr>
        <p:grpSpPr>
          <a:xfrm>
            <a:off x="1193482" y="4634684"/>
            <a:ext cx="92392" cy="185909"/>
            <a:chOff x="1911815" y="4991100"/>
            <a:chExt cx="108000" cy="243060"/>
          </a:xfrm>
        </p:grpSpPr>
        <p:sp>
          <p:nvSpPr>
            <p:cNvPr id="189" name="正方形/長方形 188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0" name="円/楕円 189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91" name="グループ化 190"/>
          <p:cNvGrpSpPr/>
          <p:nvPr/>
        </p:nvGrpSpPr>
        <p:grpSpPr>
          <a:xfrm>
            <a:off x="4070032" y="4091759"/>
            <a:ext cx="92392" cy="185909"/>
            <a:chOff x="1911815" y="4991100"/>
            <a:chExt cx="108000" cy="243060"/>
          </a:xfrm>
        </p:grpSpPr>
        <p:sp>
          <p:nvSpPr>
            <p:cNvPr id="192" name="正方形/長方形 191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3" name="円/楕円 192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94" name="グループ化 193"/>
          <p:cNvGrpSpPr/>
          <p:nvPr/>
        </p:nvGrpSpPr>
        <p:grpSpPr>
          <a:xfrm>
            <a:off x="3993832" y="4167959"/>
            <a:ext cx="92392" cy="185909"/>
            <a:chOff x="1911815" y="4991100"/>
            <a:chExt cx="108000" cy="243060"/>
          </a:xfrm>
        </p:grpSpPr>
        <p:sp>
          <p:nvSpPr>
            <p:cNvPr id="195" name="正方形/長方形 194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6" name="円/楕円 195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97" name="グループ化 196"/>
          <p:cNvGrpSpPr/>
          <p:nvPr/>
        </p:nvGrpSpPr>
        <p:grpSpPr>
          <a:xfrm>
            <a:off x="4179570" y="4167959"/>
            <a:ext cx="87630" cy="176385"/>
            <a:chOff x="1911513" y="4991100"/>
            <a:chExt cx="108000" cy="243060"/>
          </a:xfrm>
        </p:grpSpPr>
        <p:sp>
          <p:nvSpPr>
            <p:cNvPr id="198" name="正方形/長方形 197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9" name="円/楕円 198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00" name="グループ化 199"/>
          <p:cNvGrpSpPr/>
          <p:nvPr/>
        </p:nvGrpSpPr>
        <p:grpSpPr>
          <a:xfrm>
            <a:off x="4093845" y="4229872"/>
            <a:ext cx="87630" cy="176385"/>
            <a:chOff x="1911513" y="4991100"/>
            <a:chExt cx="108000" cy="243060"/>
          </a:xfrm>
        </p:grpSpPr>
        <p:sp>
          <p:nvSpPr>
            <p:cNvPr id="201" name="正方形/長方形 200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2" name="円/楕円 201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03" name="グループ化 202"/>
          <p:cNvGrpSpPr/>
          <p:nvPr/>
        </p:nvGrpSpPr>
        <p:grpSpPr>
          <a:xfrm>
            <a:off x="4322445" y="4825184"/>
            <a:ext cx="92392" cy="185909"/>
            <a:chOff x="1911815" y="4991100"/>
            <a:chExt cx="108000" cy="243060"/>
          </a:xfrm>
        </p:grpSpPr>
        <p:sp>
          <p:nvSpPr>
            <p:cNvPr id="204" name="正方形/長方形 203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5" name="円/楕円 204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06" name="グループ化 205"/>
          <p:cNvGrpSpPr/>
          <p:nvPr/>
        </p:nvGrpSpPr>
        <p:grpSpPr>
          <a:xfrm>
            <a:off x="4422458" y="4806134"/>
            <a:ext cx="92392" cy="185909"/>
            <a:chOff x="1911815" y="4991100"/>
            <a:chExt cx="108000" cy="243060"/>
          </a:xfrm>
        </p:grpSpPr>
        <p:sp>
          <p:nvSpPr>
            <p:cNvPr id="207" name="正方形/長方形 206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8" name="円/楕円 207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09" name="グループ化 208"/>
          <p:cNvGrpSpPr/>
          <p:nvPr/>
        </p:nvGrpSpPr>
        <p:grpSpPr>
          <a:xfrm>
            <a:off x="4398644" y="4925196"/>
            <a:ext cx="87630" cy="176385"/>
            <a:chOff x="1911513" y="4991100"/>
            <a:chExt cx="108000" cy="243060"/>
          </a:xfrm>
        </p:grpSpPr>
        <p:sp>
          <p:nvSpPr>
            <p:cNvPr id="210" name="正方形/長方形 209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1" name="円/楕円 210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12" name="グループ化 211"/>
          <p:cNvGrpSpPr/>
          <p:nvPr/>
        </p:nvGrpSpPr>
        <p:grpSpPr>
          <a:xfrm>
            <a:off x="4541519" y="4853759"/>
            <a:ext cx="87630" cy="176385"/>
            <a:chOff x="1911513" y="4991100"/>
            <a:chExt cx="108000" cy="243060"/>
          </a:xfrm>
        </p:grpSpPr>
        <p:sp>
          <p:nvSpPr>
            <p:cNvPr id="213" name="正方形/長方形 212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4" name="円/楕円 213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15" name="グループ化 214"/>
          <p:cNvGrpSpPr/>
          <p:nvPr/>
        </p:nvGrpSpPr>
        <p:grpSpPr>
          <a:xfrm>
            <a:off x="4760595" y="4701354"/>
            <a:ext cx="92392" cy="185909"/>
            <a:chOff x="1911815" y="4991100"/>
            <a:chExt cx="108000" cy="243060"/>
          </a:xfrm>
        </p:grpSpPr>
        <p:sp>
          <p:nvSpPr>
            <p:cNvPr id="216" name="正方形/長方形 215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7" name="円/楕円 216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18" name="グループ化 217"/>
          <p:cNvGrpSpPr/>
          <p:nvPr/>
        </p:nvGrpSpPr>
        <p:grpSpPr>
          <a:xfrm>
            <a:off x="4951095" y="4701353"/>
            <a:ext cx="92392" cy="185909"/>
            <a:chOff x="1911815" y="4991100"/>
            <a:chExt cx="108000" cy="243060"/>
          </a:xfrm>
        </p:grpSpPr>
        <p:sp>
          <p:nvSpPr>
            <p:cNvPr id="219" name="正方形/長方形 218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0" name="円/楕円 219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21" name="グループ化 220"/>
          <p:cNvGrpSpPr/>
          <p:nvPr/>
        </p:nvGrpSpPr>
        <p:grpSpPr>
          <a:xfrm>
            <a:off x="5041582" y="4758503"/>
            <a:ext cx="87630" cy="176385"/>
            <a:chOff x="1911513" y="4991100"/>
            <a:chExt cx="108000" cy="243060"/>
          </a:xfrm>
        </p:grpSpPr>
        <p:sp>
          <p:nvSpPr>
            <p:cNvPr id="222" name="正方形/長方形 221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3" name="円/楕円 222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24" name="グループ化 223"/>
          <p:cNvGrpSpPr/>
          <p:nvPr/>
        </p:nvGrpSpPr>
        <p:grpSpPr>
          <a:xfrm>
            <a:off x="5141595" y="4734691"/>
            <a:ext cx="92392" cy="185909"/>
            <a:chOff x="1911815" y="4991100"/>
            <a:chExt cx="108000" cy="243060"/>
          </a:xfrm>
        </p:grpSpPr>
        <p:sp>
          <p:nvSpPr>
            <p:cNvPr id="225" name="正方形/長方形 224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6" name="円/楕円 225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0" name="グループ化 229"/>
          <p:cNvGrpSpPr/>
          <p:nvPr/>
        </p:nvGrpSpPr>
        <p:grpSpPr>
          <a:xfrm>
            <a:off x="5246370" y="4701354"/>
            <a:ext cx="92392" cy="185909"/>
            <a:chOff x="1911815" y="4991100"/>
            <a:chExt cx="108000" cy="243060"/>
          </a:xfrm>
        </p:grpSpPr>
        <p:sp>
          <p:nvSpPr>
            <p:cNvPr id="231" name="正方形/長方形 230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2" name="円/楕円 231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3" name="グループ化 232"/>
          <p:cNvGrpSpPr/>
          <p:nvPr/>
        </p:nvGrpSpPr>
        <p:grpSpPr>
          <a:xfrm>
            <a:off x="5332094" y="4639446"/>
            <a:ext cx="87630" cy="176385"/>
            <a:chOff x="1911513" y="4991100"/>
            <a:chExt cx="108000" cy="243060"/>
          </a:xfrm>
        </p:grpSpPr>
        <p:sp>
          <p:nvSpPr>
            <p:cNvPr id="234" name="正方形/長方形 233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5" name="円/楕円 234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6" name="グループ化 235"/>
          <p:cNvGrpSpPr/>
          <p:nvPr/>
        </p:nvGrpSpPr>
        <p:grpSpPr>
          <a:xfrm>
            <a:off x="5379719" y="4677541"/>
            <a:ext cx="87630" cy="176385"/>
            <a:chOff x="1911513" y="4991100"/>
            <a:chExt cx="108000" cy="243060"/>
          </a:xfrm>
        </p:grpSpPr>
        <p:sp>
          <p:nvSpPr>
            <p:cNvPr id="237" name="正方形/長方形 236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8" name="円/楕円 237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9" name="グループ化 238"/>
          <p:cNvGrpSpPr/>
          <p:nvPr/>
        </p:nvGrpSpPr>
        <p:grpSpPr>
          <a:xfrm>
            <a:off x="5474969" y="4639446"/>
            <a:ext cx="87630" cy="176385"/>
            <a:chOff x="1911513" y="4991100"/>
            <a:chExt cx="108000" cy="243060"/>
          </a:xfrm>
        </p:grpSpPr>
        <p:sp>
          <p:nvSpPr>
            <p:cNvPr id="240" name="正方形/長方形 239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1" name="円/楕円 240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42" name="グループ化 241"/>
          <p:cNvGrpSpPr/>
          <p:nvPr/>
        </p:nvGrpSpPr>
        <p:grpSpPr>
          <a:xfrm>
            <a:off x="5498783" y="4687071"/>
            <a:ext cx="92392" cy="185909"/>
            <a:chOff x="1911815" y="4991100"/>
            <a:chExt cx="108000" cy="243060"/>
          </a:xfrm>
        </p:grpSpPr>
        <p:sp>
          <p:nvSpPr>
            <p:cNvPr id="243" name="正方形/長方形 242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4" name="円/楕円 243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45" name="グループ化 244"/>
          <p:cNvGrpSpPr/>
          <p:nvPr/>
        </p:nvGrpSpPr>
        <p:grpSpPr>
          <a:xfrm>
            <a:off x="5594034" y="4658495"/>
            <a:ext cx="92392" cy="185909"/>
            <a:chOff x="1911815" y="4991100"/>
            <a:chExt cx="108000" cy="243060"/>
          </a:xfrm>
        </p:grpSpPr>
        <p:sp>
          <p:nvSpPr>
            <p:cNvPr id="246" name="正方形/長方形 245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7" name="円/楕円 246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48" name="グループ化 247"/>
          <p:cNvGrpSpPr/>
          <p:nvPr/>
        </p:nvGrpSpPr>
        <p:grpSpPr>
          <a:xfrm>
            <a:off x="5689283" y="4691833"/>
            <a:ext cx="92392" cy="185909"/>
            <a:chOff x="1911815" y="4991100"/>
            <a:chExt cx="108000" cy="243060"/>
          </a:xfrm>
        </p:grpSpPr>
        <p:sp>
          <p:nvSpPr>
            <p:cNvPr id="249" name="正方形/長方形 248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0" name="円/楕円 249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51" name="グループ化 250"/>
          <p:cNvGrpSpPr/>
          <p:nvPr/>
        </p:nvGrpSpPr>
        <p:grpSpPr>
          <a:xfrm>
            <a:off x="5855969" y="4658497"/>
            <a:ext cx="87630" cy="176385"/>
            <a:chOff x="1911513" y="4991100"/>
            <a:chExt cx="108000" cy="243060"/>
          </a:xfrm>
        </p:grpSpPr>
        <p:sp>
          <p:nvSpPr>
            <p:cNvPr id="252" name="正方形/長方形 251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3" name="円/楕円 252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54" name="グループ化 253"/>
          <p:cNvGrpSpPr/>
          <p:nvPr/>
        </p:nvGrpSpPr>
        <p:grpSpPr>
          <a:xfrm>
            <a:off x="5951220" y="4668022"/>
            <a:ext cx="87630" cy="176385"/>
            <a:chOff x="1911513" y="4991100"/>
            <a:chExt cx="108000" cy="243060"/>
          </a:xfrm>
        </p:grpSpPr>
        <p:sp>
          <p:nvSpPr>
            <p:cNvPr id="255" name="正方形/長方形 254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6" name="円/楕円 255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57" name="グループ化 256"/>
          <p:cNvGrpSpPr/>
          <p:nvPr/>
        </p:nvGrpSpPr>
        <p:grpSpPr>
          <a:xfrm>
            <a:off x="6046470" y="4691834"/>
            <a:ext cx="87630" cy="176385"/>
            <a:chOff x="1911513" y="4991100"/>
            <a:chExt cx="108000" cy="243060"/>
          </a:xfrm>
        </p:grpSpPr>
        <p:sp>
          <p:nvSpPr>
            <p:cNvPr id="258" name="正方形/長方形 257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9" name="円/楕円 258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60" name="グループ化 259"/>
          <p:cNvGrpSpPr/>
          <p:nvPr/>
        </p:nvGrpSpPr>
        <p:grpSpPr>
          <a:xfrm>
            <a:off x="6132194" y="4729934"/>
            <a:ext cx="87630" cy="176385"/>
            <a:chOff x="1911513" y="4991100"/>
            <a:chExt cx="108000" cy="243060"/>
          </a:xfrm>
        </p:grpSpPr>
        <p:sp>
          <p:nvSpPr>
            <p:cNvPr id="261" name="正方形/長方形 260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2" name="円/楕円 261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63" name="グループ化 262"/>
          <p:cNvGrpSpPr/>
          <p:nvPr/>
        </p:nvGrpSpPr>
        <p:grpSpPr>
          <a:xfrm>
            <a:off x="5903596" y="4748983"/>
            <a:ext cx="92392" cy="185909"/>
            <a:chOff x="1911815" y="4991100"/>
            <a:chExt cx="108000" cy="243060"/>
          </a:xfrm>
        </p:grpSpPr>
        <p:sp>
          <p:nvSpPr>
            <p:cNvPr id="264" name="正方形/長方形 263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5" name="円/楕円 264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66" name="グループ化 265"/>
          <p:cNvGrpSpPr/>
          <p:nvPr/>
        </p:nvGrpSpPr>
        <p:grpSpPr>
          <a:xfrm>
            <a:off x="6060759" y="4768033"/>
            <a:ext cx="92392" cy="185909"/>
            <a:chOff x="1911815" y="4991100"/>
            <a:chExt cx="108000" cy="243060"/>
          </a:xfrm>
        </p:grpSpPr>
        <p:sp>
          <p:nvSpPr>
            <p:cNvPr id="267" name="正方形/長方形 266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8" name="円/楕円 267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69" name="グループ化 268"/>
          <p:cNvGrpSpPr/>
          <p:nvPr/>
        </p:nvGrpSpPr>
        <p:grpSpPr>
          <a:xfrm>
            <a:off x="6246496" y="4715646"/>
            <a:ext cx="92392" cy="185909"/>
            <a:chOff x="1911815" y="4991100"/>
            <a:chExt cx="108000" cy="243060"/>
          </a:xfrm>
        </p:grpSpPr>
        <p:sp>
          <p:nvSpPr>
            <p:cNvPr id="270" name="正方形/長方形 269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1" name="円/楕円 270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72" name="グループ化 271"/>
          <p:cNvGrpSpPr/>
          <p:nvPr/>
        </p:nvGrpSpPr>
        <p:grpSpPr>
          <a:xfrm>
            <a:off x="6336984" y="4758508"/>
            <a:ext cx="92392" cy="185909"/>
            <a:chOff x="1911815" y="4991100"/>
            <a:chExt cx="108000" cy="243060"/>
          </a:xfrm>
        </p:grpSpPr>
        <p:sp>
          <p:nvSpPr>
            <p:cNvPr id="273" name="正方形/長方形 272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4" name="円/楕円 273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75" name="グループ化 274"/>
          <p:cNvGrpSpPr/>
          <p:nvPr/>
        </p:nvGrpSpPr>
        <p:grpSpPr>
          <a:xfrm>
            <a:off x="5965508" y="4839470"/>
            <a:ext cx="92392" cy="185909"/>
            <a:chOff x="1911815" y="4991100"/>
            <a:chExt cx="108000" cy="243060"/>
          </a:xfrm>
        </p:grpSpPr>
        <p:sp>
          <p:nvSpPr>
            <p:cNvPr id="276" name="正方形/長方形 275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7" name="円/楕円 276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78" name="グループ化 277"/>
          <p:cNvGrpSpPr/>
          <p:nvPr/>
        </p:nvGrpSpPr>
        <p:grpSpPr>
          <a:xfrm>
            <a:off x="6132195" y="4796609"/>
            <a:ext cx="87630" cy="176385"/>
            <a:chOff x="1911513" y="4991100"/>
            <a:chExt cx="108000" cy="243060"/>
          </a:xfrm>
        </p:grpSpPr>
        <p:sp>
          <p:nvSpPr>
            <p:cNvPr id="279" name="正方形/長方形 278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0" name="円/楕円 279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81" name="グループ化 280"/>
          <p:cNvGrpSpPr/>
          <p:nvPr/>
        </p:nvGrpSpPr>
        <p:grpSpPr>
          <a:xfrm>
            <a:off x="6246495" y="4782322"/>
            <a:ext cx="87630" cy="176385"/>
            <a:chOff x="1911513" y="4991100"/>
            <a:chExt cx="108000" cy="243060"/>
          </a:xfrm>
        </p:grpSpPr>
        <p:sp>
          <p:nvSpPr>
            <p:cNvPr id="282" name="正方形/長方形 281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3" name="円/楕円 282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84" name="グループ化 283"/>
          <p:cNvGrpSpPr/>
          <p:nvPr/>
        </p:nvGrpSpPr>
        <p:grpSpPr>
          <a:xfrm>
            <a:off x="7264082" y="4879159"/>
            <a:ext cx="87630" cy="176385"/>
            <a:chOff x="1911513" y="4991100"/>
            <a:chExt cx="108000" cy="243060"/>
          </a:xfrm>
        </p:grpSpPr>
        <p:sp>
          <p:nvSpPr>
            <p:cNvPr id="285" name="正方形/長方形 284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6" name="円/楕円 285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87" name="グループ化 286"/>
          <p:cNvGrpSpPr/>
          <p:nvPr/>
        </p:nvGrpSpPr>
        <p:grpSpPr>
          <a:xfrm>
            <a:off x="7214871" y="4949008"/>
            <a:ext cx="92392" cy="185909"/>
            <a:chOff x="1911815" y="4991100"/>
            <a:chExt cx="108000" cy="243060"/>
          </a:xfrm>
        </p:grpSpPr>
        <p:sp>
          <p:nvSpPr>
            <p:cNvPr id="288" name="正方形/長方形 287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9" name="円/楕円 288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90" name="グループ化 289"/>
          <p:cNvGrpSpPr/>
          <p:nvPr/>
        </p:nvGrpSpPr>
        <p:grpSpPr>
          <a:xfrm>
            <a:off x="7613332" y="4917259"/>
            <a:ext cx="87630" cy="176385"/>
            <a:chOff x="1911513" y="4991100"/>
            <a:chExt cx="108000" cy="243060"/>
          </a:xfrm>
        </p:grpSpPr>
        <p:sp>
          <p:nvSpPr>
            <p:cNvPr id="291" name="正方形/長方形 290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2" name="円/楕円 291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93" name="グループ化 292"/>
          <p:cNvGrpSpPr/>
          <p:nvPr/>
        </p:nvGrpSpPr>
        <p:grpSpPr>
          <a:xfrm>
            <a:off x="7465696" y="4945833"/>
            <a:ext cx="92392" cy="185909"/>
            <a:chOff x="1911815" y="4991100"/>
            <a:chExt cx="108000" cy="243060"/>
          </a:xfrm>
        </p:grpSpPr>
        <p:sp>
          <p:nvSpPr>
            <p:cNvPr id="294" name="正方形/長方形 293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5" name="円/楕円 294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96" name="グループ化 295"/>
          <p:cNvGrpSpPr/>
          <p:nvPr/>
        </p:nvGrpSpPr>
        <p:grpSpPr>
          <a:xfrm>
            <a:off x="7692707" y="4977584"/>
            <a:ext cx="87630" cy="176385"/>
            <a:chOff x="1911513" y="4991100"/>
            <a:chExt cx="108000" cy="243060"/>
          </a:xfrm>
        </p:grpSpPr>
        <p:sp>
          <p:nvSpPr>
            <p:cNvPr id="297" name="正方形/長方形 296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8" name="円/楕円 297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99" name="グループ化 298"/>
          <p:cNvGrpSpPr/>
          <p:nvPr/>
        </p:nvGrpSpPr>
        <p:grpSpPr>
          <a:xfrm>
            <a:off x="7800657" y="4964884"/>
            <a:ext cx="87630" cy="176385"/>
            <a:chOff x="1911513" y="4991100"/>
            <a:chExt cx="108000" cy="243060"/>
          </a:xfrm>
        </p:grpSpPr>
        <p:sp>
          <p:nvSpPr>
            <p:cNvPr id="300" name="正方形/長方形 299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1" name="円/楕円 300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02" name="グループ化 301"/>
          <p:cNvGrpSpPr/>
          <p:nvPr/>
        </p:nvGrpSpPr>
        <p:grpSpPr>
          <a:xfrm>
            <a:off x="7770496" y="5028383"/>
            <a:ext cx="92392" cy="185909"/>
            <a:chOff x="1911815" y="4991100"/>
            <a:chExt cx="108000" cy="243060"/>
          </a:xfrm>
        </p:grpSpPr>
        <p:sp>
          <p:nvSpPr>
            <p:cNvPr id="303" name="正方形/長方形 302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4" name="円/楕円 303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05" name="グループ化 304"/>
          <p:cNvGrpSpPr/>
          <p:nvPr/>
        </p:nvGrpSpPr>
        <p:grpSpPr>
          <a:xfrm>
            <a:off x="7875271" y="4999808"/>
            <a:ext cx="92392" cy="185909"/>
            <a:chOff x="1911815" y="4991100"/>
            <a:chExt cx="108000" cy="243060"/>
          </a:xfrm>
        </p:grpSpPr>
        <p:sp>
          <p:nvSpPr>
            <p:cNvPr id="306" name="正方形/長方形 305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7" name="円/楕円 306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08" name="グループ化 307"/>
          <p:cNvGrpSpPr/>
          <p:nvPr/>
        </p:nvGrpSpPr>
        <p:grpSpPr>
          <a:xfrm>
            <a:off x="8087996" y="5139508"/>
            <a:ext cx="92392" cy="185909"/>
            <a:chOff x="1911815" y="4991100"/>
            <a:chExt cx="108000" cy="243060"/>
          </a:xfrm>
        </p:grpSpPr>
        <p:sp>
          <p:nvSpPr>
            <p:cNvPr id="309" name="正方形/長方形 308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0" name="円/楕円 309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11" name="グループ化 310"/>
          <p:cNvGrpSpPr/>
          <p:nvPr/>
        </p:nvGrpSpPr>
        <p:grpSpPr>
          <a:xfrm>
            <a:off x="8197532" y="5152209"/>
            <a:ext cx="87630" cy="176385"/>
            <a:chOff x="1911513" y="4991100"/>
            <a:chExt cx="108000" cy="243060"/>
          </a:xfrm>
        </p:grpSpPr>
        <p:sp>
          <p:nvSpPr>
            <p:cNvPr id="312" name="正方形/長方形 311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3" name="円/楕円 312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14" name="グループ化 313"/>
          <p:cNvGrpSpPr/>
          <p:nvPr/>
        </p:nvGrpSpPr>
        <p:grpSpPr>
          <a:xfrm>
            <a:off x="8299132" y="5164909"/>
            <a:ext cx="87630" cy="176385"/>
            <a:chOff x="1911513" y="4991100"/>
            <a:chExt cx="108000" cy="243060"/>
          </a:xfrm>
        </p:grpSpPr>
        <p:sp>
          <p:nvSpPr>
            <p:cNvPr id="315" name="正方形/長方形 314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6" name="円/楕円 315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17" name="グループ化 316"/>
          <p:cNvGrpSpPr/>
          <p:nvPr/>
        </p:nvGrpSpPr>
        <p:grpSpPr>
          <a:xfrm>
            <a:off x="8413432" y="5244284"/>
            <a:ext cx="87630" cy="176385"/>
            <a:chOff x="1911513" y="4991100"/>
            <a:chExt cx="108000" cy="243060"/>
          </a:xfrm>
        </p:grpSpPr>
        <p:sp>
          <p:nvSpPr>
            <p:cNvPr id="318" name="正方形/長方形 317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9" name="円/楕円 318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20" name="グループ化 319"/>
          <p:cNvGrpSpPr/>
          <p:nvPr/>
        </p:nvGrpSpPr>
        <p:grpSpPr>
          <a:xfrm>
            <a:off x="8246746" y="5215708"/>
            <a:ext cx="92392" cy="185909"/>
            <a:chOff x="1911815" y="4991100"/>
            <a:chExt cx="108000" cy="243060"/>
          </a:xfrm>
        </p:grpSpPr>
        <p:sp>
          <p:nvSpPr>
            <p:cNvPr id="321" name="正方形/長方形 320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2" name="円/楕円 321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23" name="グループ化 322"/>
          <p:cNvGrpSpPr/>
          <p:nvPr/>
        </p:nvGrpSpPr>
        <p:grpSpPr>
          <a:xfrm>
            <a:off x="8351521" y="5279208"/>
            <a:ext cx="92392" cy="185909"/>
            <a:chOff x="1911815" y="4991100"/>
            <a:chExt cx="108000" cy="243060"/>
          </a:xfrm>
        </p:grpSpPr>
        <p:sp>
          <p:nvSpPr>
            <p:cNvPr id="324" name="正方形/長方形 323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5" name="円/楕円 324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26" name="右矢印 325"/>
          <p:cNvSpPr/>
          <p:nvPr/>
        </p:nvSpPr>
        <p:spPr>
          <a:xfrm rot="1027092">
            <a:off x="3313362" y="4173044"/>
            <a:ext cx="202064" cy="146732"/>
          </a:xfrm>
          <a:prstGeom prst="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7" name="右矢印 326"/>
          <p:cNvSpPr/>
          <p:nvPr/>
        </p:nvSpPr>
        <p:spPr>
          <a:xfrm rot="1105105">
            <a:off x="3248714" y="4412456"/>
            <a:ext cx="256779" cy="161208"/>
          </a:xfrm>
          <a:prstGeom prst="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8" name="右矢印 327"/>
          <p:cNvSpPr/>
          <p:nvPr/>
        </p:nvSpPr>
        <p:spPr>
          <a:xfrm rot="1338163">
            <a:off x="3256844" y="4824294"/>
            <a:ext cx="231690" cy="134214"/>
          </a:xfrm>
          <a:prstGeom prst="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9" name="右矢印 328"/>
          <p:cNvSpPr/>
          <p:nvPr/>
        </p:nvSpPr>
        <p:spPr>
          <a:xfrm rot="8987751">
            <a:off x="3861367" y="4300044"/>
            <a:ext cx="202064" cy="146732"/>
          </a:xfrm>
          <a:prstGeom prst="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0" name="右矢印 329"/>
          <p:cNvSpPr/>
          <p:nvPr/>
        </p:nvSpPr>
        <p:spPr>
          <a:xfrm rot="9151159">
            <a:off x="4097588" y="4970604"/>
            <a:ext cx="202064" cy="146732"/>
          </a:xfrm>
          <a:prstGeom prst="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1" name="右矢印 330"/>
          <p:cNvSpPr/>
          <p:nvPr/>
        </p:nvSpPr>
        <p:spPr>
          <a:xfrm rot="8686588">
            <a:off x="643823" y="5084904"/>
            <a:ext cx="202064" cy="146732"/>
          </a:xfrm>
          <a:prstGeom prst="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2" name="右矢印 331"/>
          <p:cNvSpPr/>
          <p:nvPr/>
        </p:nvSpPr>
        <p:spPr>
          <a:xfrm rot="6048707">
            <a:off x="994342" y="5153484"/>
            <a:ext cx="202064" cy="146732"/>
          </a:xfrm>
          <a:prstGeom prst="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3" name="右矢印 332"/>
          <p:cNvSpPr/>
          <p:nvPr/>
        </p:nvSpPr>
        <p:spPr>
          <a:xfrm rot="5400000">
            <a:off x="1344863" y="5206824"/>
            <a:ext cx="202064" cy="146732"/>
          </a:xfrm>
          <a:prstGeom prst="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4" name="右矢印 333"/>
          <p:cNvSpPr/>
          <p:nvPr/>
        </p:nvSpPr>
        <p:spPr>
          <a:xfrm rot="5400000">
            <a:off x="1725863" y="5206824"/>
            <a:ext cx="202064" cy="146732"/>
          </a:xfrm>
          <a:prstGeom prst="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5" name="右矢印 334"/>
          <p:cNvSpPr/>
          <p:nvPr/>
        </p:nvSpPr>
        <p:spPr>
          <a:xfrm rot="5400000">
            <a:off x="2122103" y="5191584"/>
            <a:ext cx="202064" cy="146732"/>
          </a:xfrm>
          <a:prstGeom prst="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6" name="右矢印 335"/>
          <p:cNvSpPr/>
          <p:nvPr/>
        </p:nvSpPr>
        <p:spPr>
          <a:xfrm rot="5400000">
            <a:off x="2472623" y="5191584"/>
            <a:ext cx="202064" cy="146732"/>
          </a:xfrm>
          <a:prstGeom prst="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8" name="右矢印 337"/>
          <p:cNvSpPr/>
          <p:nvPr/>
        </p:nvSpPr>
        <p:spPr>
          <a:xfrm rot="5400000">
            <a:off x="2868863" y="5237304"/>
            <a:ext cx="202064" cy="146732"/>
          </a:xfrm>
          <a:prstGeom prst="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9" name="右矢印 338"/>
          <p:cNvSpPr/>
          <p:nvPr/>
        </p:nvSpPr>
        <p:spPr>
          <a:xfrm rot="6943476">
            <a:off x="4318568" y="5183964"/>
            <a:ext cx="202064" cy="146732"/>
          </a:xfrm>
          <a:prstGeom prst="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0" name="右矢印 339"/>
          <p:cNvSpPr/>
          <p:nvPr/>
        </p:nvSpPr>
        <p:spPr>
          <a:xfrm rot="5924834">
            <a:off x="4730049" y="5077285"/>
            <a:ext cx="202064" cy="146732"/>
          </a:xfrm>
          <a:prstGeom prst="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1" name="右矢印 340"/>
          <p:cNvSpPr/>
          <p:nvPr/>
        </p:nvSpPr>
        <p:spPr>
          <a:xfrm rot="5400000">
            <a:off x="5065329" y="5092524"/>
            <a:ext cx="202064" cy="146732"/>
          </a:xfrm>
          <a:prstGeom prst="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2" name="右矢印 341"/>
          <p:cNvSpPr/>
          <p:nvPr/>
        </p:nvSpPr>
        <p:spPr>
          <a:xfrm rot="5400000">
            <a:off x="5438709" y="5063949"/>
            <a:ext cx="202064" cy="146732"/>
          </a:xfrm>
          <a:prstGeom prst="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3" name="右矢印 342"/>
          <p:cNvSpPr/>
          <p:nvPr/>
        </p:nvSpPr>
        <p:spPr>
          <a:xfrm rot="5400000">
            <a:off x="5850189" y="5100144"/>
            <a:ext cx="202064" cy="146732"/>
          </a:xfrm>
          <a:prstGeom prst="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344" name="右矢印 343"/>
          <p:cNvSpPr/>
          <p:nvPr/>
        </p:nvSpPr>
        <p:spPr>
          <a:xfrm rot="7531218">
            <a:off x="6977949" y="5275403"/>
            <a:ext cx="202064" cy="146732"/>
          </a:xfrm>
          <a:prstGeom prst="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345" name="右矢印 344"/>
          <p:cNvSpPr/>
          <p:nvPr/>
        </p:nvSpPr>
        <p:spPr>
          <a:xfrm rot="7166447">
            <a:off x="7237030" y="5382084"/>
            <a:ext cx="202064" cy="146732"/>
          </a:xfrm>
          <a:prstGeom prst="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346" name="右矢印 345"/>
          <p:cNvSpPr/>
          <p:nvPr/>
        </p:nvSpPr>
        <p:spPr>
          <a:xfrm rot="7166447">
            <a:off x="7610410" y="5488764"/>
            <a:ext cx="202064" cy="146732"/>
          </a:xfrm>
          <a:prstGeom prst="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347" name="右矢印 346"/>
          <p:cNvSpPr/>
          <p:nvPr/>
        </p:nvSpPr>
        <p:spPr>
          <a:xfrm rot="7166447">
            <a:off x="7999030" y="5580204"/>
            <a:ext cx="202064" cy="146732"/>
          </a:xfrm>
          <a:prstGeom prst="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348" name="円/楕円 347"/>
          <p:cNvSpPr/>
          <p:nvPr/>
        </p:nvSpPr>
        <p:spPr>
          <a:xfrm rot="21125752">
            <a:off x="3345430" y="4031926"/>
            <a:ext cx="598322" cy="76532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49" name="グループ化 348"/>
          <p:cNvGrpSpPr/>
          <p:nvPr/>
        </p:nvGrpSpPr>
        <p:grpSpPr>
          <a:xfrm>
            <a:off x="1860230" y="4610869"/>
            <a:ext cx="92392" cy="185909"/>
            <a:chOff x="1911815" y="4991100"/>
            <a:chExt cx="108000" cy="243060"/>
          </a:xfrm>
        </p:grpSpPr>
        <p:sp>
          <p:nvSpPr>
            <p:cNvPr id="350" name="正方形/長方形 349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1" name="円/楕円 350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52" name="グループ化 351"/>
          <p:cNvGrpSpPr/>
          <p:nvPr/>
        </p:nvGrpSpPr>
        <p:grpSpPr>
          <a:xfrm>
            <a:off x="2704781" y="4374331"/>
            <a:ext cx="87630" cy="176385"/>
            <a:chOff x="1911513" y="4991100"/>
            <a:chExt cx="108000" cy="243060"/>
          </a:xfrm>
        </p:grpSpPr>
        <p:sp>
          <p:nvSpPr>
            <p:cNvPr id="353" name="正方形/長方形 352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4" name="円/楕円 353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55" name="グループ化 354"/>
          <p:cNvGrpSpPr/>
          <p:nvPr/>
        </p:nvGrpSpPr>
        <p:grpSpPr>
          <a:xfrm>
            <a:off x="1926906" y="4668018"/>
            <a:ext cx="87630" cy="176385"/>
            <a:chOff x="1911513" y="4991100"/>
            <a:chExt cx="108000" cy="243060"/>
          </a:xfrm>
        </p:grpSpPr>
        <p:sp>
          <p:nvSpPr>
            <p:cNvPr id="356" name="正方形/長方形 355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7" name="円/楕円 356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58" name="グループ化 357"/>
          <p:cNvGrpSpPr/>
          <p:nvPr/>
        </p:nvGrpSpPr>
        <p:grpSpPr>
          <a:xfrm>
            <a:off x="2236468" y="4534669"/>
            <a:ext cx="87630" cy="176385"/>
            <a:chOff x="1911513" y="4991100"/>
            <a:chExt cx="108000" cy="243060"/>
          </a:xfrm>
        </p:grpSpPr>
        <p:sp>
          <p:nvSpPr>
            <p:cNvPr id="359" name="正方形/長方形 358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0" name="円/楕円 359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61" name="グループ化 360"/>
          <p:cNvGrpSpPr/>
          <p:nvPr/>
        </p:nvGrpSpPr>
        <p:grpSpPr>
          <a:xfrm>
            <a:off x="2231706" y="4648968"/>
            <a:ext cx="87630" cy="176385"/>
            <a:chOff x="1911513" y="4991100"/>
            <a:chExt cx="108000" cy="243060"/>
          </a:xfrm>
        </p:grpSpPr>
        <p:sp>
          <p:nvSpPr>
            <p:cNvPr id="362" name="正方形/長方形 361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3" name="円/楕円 362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64" name="グループ化 363"/>
          <p:cNvGrpSpPr/>
          <p:nvPr/>
        </p:nvGrpSpPr>
        <p:grpSpPr>
          <a:xfrm>
            <a:off x="1769742" y="4696593"/>
            <a:ext cx="92392" cy="185909"/>
            <a:chOff x="1911815" y="4991100"/>
            <a:chExt cx="108000" cy="243060"/>
          </a:xfrm>
        </p:grpSpPr>
        <p:sp>
          <p:nvSpPr>
            <p:cNvPr id="365" name="正方形/長方形 364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6" name="円/楕円 365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67" name="グループ化 366"/>
          <p:cNvGrpSpPr/>
          <p:nvPr/>
        </p:nvGrpSpPr>
        <p:grpSpPr>
          <a:xfrm>
            <a:off x="1455418" y="4787081"/>
            <a:ext cx="92392" cy="185909"/>
            <a:chOff x="1911815" y="4991100"/>
            <a:chExt cx="108000" cy="243060"/>
          </a:xfrm>
        </p:grpSpPr>
        <p:sp>
          <p:nvSpPr>
            <p:cNvPr id="368" name="正方形/長方形 367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9" name="円/楕円 368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70" name="グループ化 369"/>
          <p:cNvGrpSpPr/>
          <p:nvPr/>
        </p:nvGrpSpPr>
        <p:grpSpPr>
          <a:xfrm>
            <a:off x="1288731" y="4934718"/>
            <a:ext cx="87630" cy="176385"/>
            <a:chOff x="1911513" y="4991100"/>
            <a:chExt cx="108000" cy="243060"/>
          </a:xfrm>
        </p:grpSpPr>
        <p:sp>
          <p:nvSpPr>
            <p:cNvPr id="371" name="正方形/長方形 370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2" name="円/楕円 371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73" name="グループ化 372"/>
          <p:cNvGrpSpPr/>
          <p:nvPr/>
        </p:nvGrpSpPr>
        <p:grpSpPr>
          <a:xfrm>
            <a:off x="1374455" y="4744217"/>
            <a:ext cx="87630" cy="176385"/>
            <a:chOff x="1911513" y="4991100"/>
            <a:chExt cx="108000" cy="243060"/>
          </a:xfrm>
        </p:grpSpPr>
        <p:sp>
          <p:nvSpPr>
            <p:cNvPr id="374" name="正方形/長方形 373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5" name="円/楕円 374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76" name="グループ化 375"/>
          <p:cNvGrpSpPr/>
          <p:nvPr/>
        </p:nvGrpSpPr>
        <p:grpSpPr>
          <a:xfrm>
            <a:off x="1522093" y="4701356"/>
            <a:ext cx="92392" cy="185909"/>
            <a:chOff x="1911815" y="4991100"/>
            <a:chExt cx="108000" cy="243060"/>
          </a:xfrm>
        </p:grpSpPr>
        <p:sp>
          <p:nvSpPr>
            <p:cNvPr id="377" name="正方形/長方形 376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8" name="円/楕円 377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79" name="グループ化 378"/>
          <p:cNvGrpSpPr/>
          <p:nvPr/>
        </p:nvGrpSpPr>
        <p:grpSpPr>
          <a:xfrm>
            <a:off x="1364930" y="4848994"/>
            <a:ext cx="92392" cy="185909"/>
            <a:chOff x="1911815" y="4991100"/>
            <a:chExt cx="108000" cy="243060"/>
          </a:xfrm>
        </p:grpSpPr>
        <p:sp>
          <p:nvSpPr>
            <p:cNvPr id="380" name="正方形/長方形 379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1" name="円/楕円 380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82" name="グループ化 381"/>
          <p:cNvGrpSpPr/>
          <p:nvPr/>
        </p:nvGrpSpPr>
        <p:grpSpPr>
          <a:xfrm>
            <a:off x="2322193" y="4687069"/>
            <a:ext cx="92392" cy="185909"/>
            <a:chOff x="1911815" y="4991100"/>
            <a:chExt cx="108000" cy="243060"/>
          </a:xfrm>
        </p:grpSpPr>
        <p:sp>
          <p:nvSpPr>
            <p:cNvPr id="383" name="正方形/長方形 382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4" name="円/楕円 383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85" name="グループ化 384"/>
          <p:cNvGrpSpPr/>
          <p:nvPr/>
        </p:nvGrpSpPr>
        <p:grpSpPr>
          <a:xfrm>
            <a:off x="2515868" y="4647381"/>
            <a:ext cx="92392" cy="185909"/>
            <a:chOff x="1911815" y="4991100"/>
            <a:chExt cx="108000" cy="243060"/>
          </a:xfrm>
        </p:grpSpPr>
        <p:sp>
          <p:nvSpPr>
            <p:cNvPr id="386" name="正方形/長方形 385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7" name="円/楕円 386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88" name="グループ化 387"/>
          <p:cNvGrpSpPr/>
          <p:nvPr/>
        </p:nvGrpSpPr>
        <p:grpSpPr>
          <a:xfrm>
            <a:off x="2441256" y="4734693"/>
            <a:ext cx="92392" cy="185909"/>
            <a:chOff x="1911815" y="4991100"/>
            <a:chExt cx="108000" cy="243060"/>
          </a:xfrm>
        </p:grpSpPr>
        <p:sp>
          <p:nvSpPr>
            <p:cNvPr id="389" name="正方形/長方形 388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0" name="円/楕円 389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91" name="グループ化 390"/>
          <p:cNvGrpSpPr/>
          <p:nvPr/>
        </p:nvGrpSpPr>
        <p:grpSpPr>
          <a:xfrm>
            <a:off x="1960244" y="4710884"/>
            <a:ext cx="87630" cy="176385"/>
            <a:chOff x="1911513" y="4991100"/>
            <a:chExt cx="108000" cy="243060"/>
          </a:xfrm>
        </p:grpSpPr>
        <p:sp>
          <p:nvSpPr>
            <p:cNvPr id="392" name="正方形/長方形 391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3" name="円/楕円 392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94" name="グループ化 393"/>
          <p:cNvGrpSpPr/>
          <p:nvPr/>
        </p:nvGrpSpPr>
        <p:grpSpPr>
          <a:xfrm>
            <a:off x="1607819" y="4753746"/>
            <a:ext cx="87630" cy="176385"/>
            <a:chOff x="1911513" y="4991100"/>
            <a:chExt cx="108000" cy="243060"/>
          </a:xfrm>
        </p:grpSpPr>
        <p:sp>
          <p:nvSpPr>
            <p:cNvPr id="395" name="正方形/長方形 394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6" name="円/楕円 395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97" name="グループ化 396"/>
          <p:cNvGrpSpPr/>
          <p:nvPr/>
        </p:nvGrpSpPr>
        <p:grpSpPr>
          <a:xfrm>
            <a:off x="2060257" y="4725172"/>
            <a:ext cx="87630" cy="176385"/>
            <a:chOff x="1911513" y="4991100"/>
            <a:chExt cx="108000" cy="243060"/>
          </a:xfrm>
        </p:grpSpPr>
        <p:sp>
          <p:nvSpPr>
            <p:cNvPr id="398" name="正方形/長方形 397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9" name="円/楕円 398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00" name="グループ化 399"/>
          <p:cNvGrpSpPr/>
          <p:nvPr/>
        </p:nvGrpSpPr>
        <p:grpSpPr>
          <a:xfrm>
            <a:off x="1864993" y="4748980"/>
            <a:ext cx="87630" cy="176385"/>
            <a:chOff x="1911513" y="4991100"/>
            <a:chExt cx="108000" cy="243060"/>
          </a:xfrm>
        </p:grpSpPr>
        <p:sp>
          <p:nvSpPr>
            <p:cNvPr id="401" name="正方形/長方形 400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2" name="円/楕円 401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03" name="グループ化 402"/>
          <p:cNvGrpSpPr/>
          <p:nvPr/>
        </p:nvGrpSpPr>
        <p:grpSpPr>
          <a:xfrm>
            <a:off x="2169793" y="4729930"/>
            <a:ext cx="87630" cy="176385"/>
            <a:chOff x="1911513" y="4991100"/>
            <a:chExt cx="108000" cy="243060"/>
          </a:xfrm>
        </p:grpSpPr>
        <p:sp>
          <p:nvSpPr>
            <p:cNvPr id="404" name="正方形/長方形 403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5" name="円/楕円 404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06" name="グループ化 405"/>
          <p:cNvGrpSpPr/>
          <p:nvPr/>
        </p:nvGrpSpPr>
        <p:grpSpPr>
          <a:xfrm>
            <a:off x="2474594" y="4825185"/>
            <a:ext cx="87630" cy="176385"/>
            <a:chOff x="1911513" y="4991100"/>
            <a:chExt cx="108000" cy="243060"/>
          </a:xfrm>
        </p:grpSpPr>
        <p:sp>
          <p:nvSpPr>
            <p:cNvPr id="407" name="正方形/長方形 406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8" name="円/楕円 407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09" name="グループ化 408"/>
          <p:cNvGrpSpPr/>
          <p:nvPr/>
        </p:nvGrpSpPr>
        <p:grpSpPr>
          <a:xfrm>
            <a:off x="2274569" y="4777559"/>
            <a:ext cx="87630" cy="176385"/>
            <a:chOff x="1911513" y="4991100"/>
            <a:chExt cx="108000" cy="243060"/>
          </a:xfrm>
        </p:grpSpPr>
        <p:sp>
          <p:nvSpPr>
            <p:cNvPr id="410" name="正方形/長方形 409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1" name="円/楕円 410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12" name="グループ化 411"/>
          <p:cNvGrpSpPr/>
          <p:nvPr/>
        </p:nvGrpSpPr>
        <p:grpSpPr>
          <a:xfrm>
            <a:off x="2622232" y="4642623"/>
            <a:ext cx="87630" cy="176385"/>
            <a:chOff x="1911513" y="4991100"/>
            <a:chExt cx="108000" cy="243060"/>
          </a:xfrm>
        </p:grpSpPr>
        <p:sp>
          <p:nvSpPr>
            <p:cNvPr id="413" name="正方形/長方形 412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4" name="円/楕円 413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15" name="グループ化 414"/>
          <p:cNvGrpSpPr/>
          <p:nvPr/>
        </p:nvGrpSpPr>
        <p:grpSpPr>
          <a:xfrm>
            <a:off x="2379343" y="4863281"/>
            <a:ext cx="87630" cy="176385"/>
            <a:chOff x="1911513" y="4991100"/>
            <a:chExt cx="108000" cy="243060"/>
          </a:xfrm>
        </p:grpSpPr>
        <p:sp>
          <p:nvSpPr>
            <p:cNvPr id="416" name="正方形/長方形 415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7" name="円/楕円 416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18" name="グループ化 417"/>
          <p:cNvGrpSpPr/>
          <p:nvPr/>
        </p:nvGrpSpPr>
        <p:grpSpPr>
          <a:xfrm>
            <a:off x="2582543" y="4736281"/>
            <a:ext cx="87630" cy="176385"/>
            <a:chOff x="1911513" y="4991100"/>
            <a:chExt cx="108000" cy="243060"/>
          </a:xfrm>
        </p:grpSpPr>
        <p:sp>
          <p:nvSpPr>
            <p:cNvPr id="419" name="正方形/長方形 418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0" name="円/楕円 419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21" name="グループ化 420"/>
          <p:cNvGrpSpPr/>
          <p:nvPr/>
        </p:nvGrpSpPr>
        <p:grpSpPr>
          <a:xfrm>
            <a:off x="1826892" y="4787080"/>
            <a:ext cx="92392" cy="185909"/>
            <a:chOff x="1911815" y="4991100"/>
            <a:chExt cx="108000" cy="243060"/>
          </a:xfrm>
        </p:grpSpPr>
        <p:sp>
          <p:nvSpPr>
            <p:cNvPr id="422" name="正方形/長方形 421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3" name="円/楕円 422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24" name="グループ化 423"/>
          <p:cNvGrpSpPr/>
          <p:nvPr/>
        </p:nvGrpSpPr>
        <p:grpSpPr>
          <a:xfrm>
            <a:off x="1579243" y="4791843"/>
            <a:ext cx="92392" cy="185909"/>
            <a:chOff x="1911815" y="4991100"/>
            <a:chExt cx="108000" cy="243060"/>
          </a:xfrm>
        </p:grpSpPr>
        <p:sp>
          <p:nvSpPr>
            <p:cNvPr id="425" name="正方形/長方形 424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6" name="円/楕円 425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27" name="グループ化 426"/>
          <p:cNvGrpSpPr/>
          <p:nvPr/>
        </p:nvGrpSpPr>
        <p:grpSpPr>
          <a:xfrm>
            <a:off x="1422080" y="4939481"/>
            <a:ext cx="92392" cy="185909"/>
            <a:chOff x="1911815" y="4991100"/>
            <a:chExt cx="108000" cy="243060"/>
          </a:xfrm>
        </p:grpSpPr>
        <p:sp>
          <p:nvSpPr>
            <p:cNvPr id="428" name="正方形/長方形 427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9" name="円/楕円 428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30" name="グループ化 429"/>
          <p:cNvGrpSpPr/>
          <p:nvPr/>
        </p:nvGrpSpPr>
        <p:grpSpPr>
          <a:xfrm>
            <a:off x="2298379" y="4883918"/>
            <a:ext cx="92392" cy="185909"/>
            <a:chOff x="1911815" y="4991100"/>
            <a:chExt cx="108000" cy="243060"/>
          </a:xfrm>
        </p:grpSpPr>
        <p:sp>
          <p:nvSpPr>
            <p:cNvPr id="431" name="正方形/長方形 430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2" name="円/楕円 431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33" name="グループ化 432"/>
          <p:cNvGrpSpPr/>
          <p:nvPr/>
        </p:nvGrpSpPr>
        <p:grpSpPr>
          <a:xfrm>
            <a:off x="2050730" y="4844231"/>
            <a:ext cx="92392" cy="185909"/>
            <a:chOff x="1911815" y="4991100"/>
            <a:chExt cx="108000" cy="243060"/>
          </a:xfrm>
        </p:grpSpPr>
        <p:sp>
          <p:nvSpPr>
            <p:cNvPr id="434" name="正方形/長方形 433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5" name="円/楕円 434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36" name="グループ化 435"/>
          <p:cNvGrpSpPr/>
          <p:nvPr/>
        </p:nvGrpSpPr>
        <p:grpSpPr>
          <a:xfrm>
            <a:off x="1941192" y="4806132"/>
            <a:ext cx="92392" cy="185909"/>
            <a:chOff x="1911815" y="4991100"/>
            <a:chExt cx="108000" cy="243060"/>
          </a:xfrm>
        </p:grpSpPr>
        <p:sp>
          <p:nvSpPr>
            <p:cNvPr id="437" name="正方形/長方形 436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8" name="円/楕円 437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51" name="グループ化 450"/>
          <p:cNvGrpSpPr/>
          <p:nvPr/>
        </p:nvGrpSpPr>
        <p:grpSpPr>
          <a:xfrm>
            <a:off x="1536382" y="4872809"/>
            <a:ext cx="87630" cy="176385"/>
            <a:chOff x="1911513" y="4991100"/>
            <a:chExt cx="108000" cy="243060"/>
          </a:xfrm>
        </p:grpSpPr>
        <p:sp>
          <p:nvSpPr>
            <p:cNvPr id="452" name="正方形/長方形 451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3" name="円/楕円 452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54" name="グループ化 453"/>
          <p:cNvGrpSpPr/>
          <p:nvPr/>
        </p:nvGrpSpPr>
        <p:grpSpPr>
          <a:xfrm>
            <a:off x="1636395" y="4887097"/>
            <a:ext cx="87630" cy="176385"/>
            <a:chOff x="1911513" y="4991100"/>
            <a:chExt cx="108000" cy="243060"/>
          </a:xfrm>
        </p:grpSpPr>
        <p:sp>
          <p:nvSpPr>
            <p:cNvPr id="455" name="正方形/長方形 454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6" name="円/楕円 455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57" name="グループ化 456"/>
          <p:cNvGrpSpPr/>
          <p:nvPr/>
        </p:nvGrpSpPr>
        <p:grpSpPr>
          <a:xfrm>
            <a:off x="1704656" y="4748980"/>
            <a:ext cx="87630" cy="176385"/>
            <a:chOff x="1911513" y="4991100"/>
            <a:chExt cx="108000" cy="243060"/>
          </a:xfrm>
        </p:grpSpPr>
        <p:sp>
          <p:nvSpPr>
            <p:cNvPr id="458" name="正方形/長方形 457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9" name="円/楕円 458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60" name="グループ化 459"/>
          <p:cNvGrpSpPr/>
          <p:nvPr/>
        </p:nvGrpSpPr>
        <p:grpSpPr>
          <a:xfrm>
            <a:off x="1864994" y="4887093"/>
            <a:ext cx="87630" cy="176385"/>
            <a:chOff x="1911513" y="4991100"/>
            <a:chExt cx="108000" cy="243060"/>
          </a:xfrm>
        </p:grpSpPr>
        <p:sp>
          <p:nvSpPr>
            <p:cNvPr id="461" name="正方形/長方形 460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2" name="円/楕円 461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63" name="グループ化 462"/>
          <p:cNvGrpSpPr/>
          <p:nvPr/>
        </p:nvGrpSpPr>
        <p:grpSpPr>
          <a:xfrm>
            <a:off x="2174556" y="4839468"/>
            <a:ext cx="87630" cy="176385"/>
            <a:chOff x="1911513" y="4991100"/>
            <a:chExt cx="108000" cy="243060"/>
          </a:xfrm>
        </p:grpSpPr>
        <p:sp>
          <p:nvSpPr>
            <p:cNvPr id="464" name="正方形/長方形 463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5" name="円/楕円 464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66" name="グループ化 465"/>
          <p:cNvGrpSpPr/>
          <p:nvPr/>
        </p:nvGrpSpPr>
        <p:grpSpPr>
          <a:xfrm>
            <a:off x="2455542" y="4887092"/>
            <a:ext cx="92392" cy="185909"/>
            <a:chOff x="1911815" y="4991100"/>
            <a:chExt cx="108000" cy="243060"/>
          </a:xfrm>
        </p:grpSpPr>
        <p:sp>
          <p:nvSpPr>
            <p:cNvPr id="467" name="正方形/長方形 466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8" name="円/楕円 467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69" name="グループ化 468"/>
          <p:cNvGrpSpPr/>
          <p:nvPr/>
        </p:nvGrpSpPr>
        <p:grpSpPr>
          <a:xfrm>
            <a:off x="2207893" y="4891855"/>
            <a:ext cx="92392" cy="185909"/>
            <a:chOff x="1911815" y="4991100"/>
            <a:chExt cx="108000" cy="243060"/>
          </a:xfrm>
        </p:grpSpPr>
        <p:sp>
          <p:nvSpPr>
            <p:cNvPr id="470" name="正方形/長方形 469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1" name="円/楕円 470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72" name="グループ化 471"/>
          <p:cNvGrpSpPr/>
          <p:nvPr/>
        </p:nvGrpSpPr>
        <p:grpSpPr>
          <a:xfrm>
            <a:off x="2669855" y="4760093"/>
            <a:ext cx="92392" cy="185909"/>
            <a:chOff x="1911815" y="4991100"/>
            <a:chExt cx="108000" cy="243060"/>
          </a:xfrm>
        </p:grpSpPr>
        <p:sp>
          <p:nvSpPr>
            <p:cNvPr id="473" name="正方形/長方形 472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4" name="円/楕円 473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75" name="グループ化 474"/>
          <p:cNvGrpSpPr/>
          <p:nvPr/>
        </p:nvGrpSpPr>
        <p:grpSpPr>
          <a:xfrm>
            <a:off x="2703192" y="4874394"/>
            <a:ext cx="92392" cy="185909"/>
            <a:chOff x="1911815" y="4991100"/>
            <a:chExt cx="108000" cy="243060"/>
          </a:xfrm>
        </p:grpSpPr>
        <p:sp>
          <p:nvSpPr>
            <p:cNvPr id="476" name="正方形/長方形 475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7" name="円/楕円 476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78" name="グループ化 477"/>
          <p:cNvGrpSpPr/>
          <p:nvPr/>
        </p:nvGrpSpPr>
        <p:grpSpPr>
          <a:xfrm>
            <a:off x="1742756" y="4831530"/>
            <a:ext cx="87630" cy="176385"/>
            <a:chOff x="1911513" y="4991100"/>
            <a:chExt cx="108000" cy="243060"/>
          </a:xfrm>
        </p:grpSpPr>
        <p:sp>
          <p:nvSpPr>
            <p:cNvPr id="479" name="正方形/長方形 478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0" name="円/楕円 479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81" name="グループ化 480"/>
          <p:cNvGrpSpPr/>
          <p:nvPr/>
        </p:nvGrpSpPr>
        <p:grpSpPr>
          <a:xfrm>
            <a:off x="1774506" y="4907730"/>
            <a:ext cx="87630" cy="176385"/>
            <a:chOff x="1911513" y="4991100"/>
            <a:chExt cx="108000" cy="243060"/>
          </a:xfrm>
        </p:grpSpPr>
        <p:sp>
          <p:nvSpPr>
            <p:cNvPr id="482" name="正方形/長方形 481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3" name="円/楕円 482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8" name="グループ化 97"/>
          <p:cNvGrpSpPr/>
          <p:nvPr/>
        </p:nvGrpSpPr>
        <p:grpSpPr>
          <a:xfrm>
            <a:off x="2584131" y="4844231"/>
            <a:ext cx="92392" cy="185909"/>
            <a:chOff x="1911815" y="4991100"/>
            <a:chExt cx="108000" cy="243060"/>
          </a:xfrm>
        </p:grpSpPr>
        <p:sp>
          <p:nvSpPr>
            <p:cNvPr id="99" name="正方形/長方形 98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0" name="円/楕円 99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84" name="グループ化 483"/>
          <p:cNvGrpSpPr/>
          <p:nvPr/>
        </p:nvGrpSpPr>
        <p:grpSpPr>
          <a:xfrm>
            <a:off x="2917506" y="4847405"/>
            <a:ext cx="87630" cy="176385"/>
            <a:chOff x="1911513" y="4991100"/>
            <a:chExt cx="108000" cy="243060"/>
          </a:xfrm>
        </p:grpSpPr>
        <p:sp>
          <p:nvSpPr>
            <p:cNvPr id="485" name="正方形/長方形 484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6" name="円/楕円 485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87" name="グループ化 486"/>
          <p:cNvGrpSpPr/>
          <p:nvPr/>
        </p:nvGrpSpPr>
        <p:grpSpPr>
          <a:xfrm>
            <a:off x="2831781" y="4895030"/>
            <a:ext cx="87630" cy="176385"/>
            <a:chOff x="1911513" y="4991100"/>
            <a:chExt cx="108000" cy="243060"/>
          </a:xfrm>
        </p:grpSpPr>
        <p:sp>
          <p:nvSpPr>
            <p:cNvPr id="488" name="正方形/長方形 487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9" name="円/楕円 488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90" name="円/楕円 489"/>
          <p:cNvSpPr/>
          <p:nvPr/>
        </p:nvSpPr>
        <p:spPr>
          <a:xfrm rot="19355951">
            <a:off x="3617330" y="4379517"/>
            <a:ext cx="493744" cy="68400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1" name="円/楕円 490"/>
          <p:cNvSpPr/>
          <p:nvPr/>
        </p:nvSpPr>
        <p:spPr>
          <a:xfrm rot="3434845">
            <a:off x="3833290" y="4475164"/>
            <a:ext cx="489163" cy="871583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2" name="円/楕円 491"/>
          <p:cNvSpPr/>
          <p:nvPr/>
        </p:nvSpPr>
        <p:spPr>
          <a:xfrm rot="17351012">
            <a:off x="3489317" y="4725216"/>
            <a:ext cx="549412" cy="853431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7" name="右矢印 336"/>
          <p:cNvSpPr/>
          <p:nvPr/>
        </p:nvSpPr>
        <p:spPr>
          <a:xfrm rot="1021457">
            <a:off x="3369245" y="5178883"/>
            <a:ext cx="202064" cy="146732"/>
          </a:xfrm>
          <a:prstGeom prst="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94" name="グループ化 493"/>
          <p:cNvGrpSpPr/>
          <p:nvPr/>
        </p:nvGrpSpPr>
        <p:grpSpPr>
          <a:xfrm>
            <a:off x="4717728" y="4758500"/>
            <a:ext cx="92392" cy="185909"/>
            <a:chOff x="1911815" y="4991100"/>
            <a:chExt cx="108000" cy="243060"/>
          </a:xfrm>
        </p:grpSpPr>
        <p:sp>
          <p:nvSpPr>
            <p:cNvPr id="495" name="正方形/長方形 494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6" name="円/楕円 495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97" name="グループ化 496"/>
          <p:cNvGrpSpPr/>
          <p:nvPr/>
        </p:nvGrpSpPr>
        <p:grpSpPr>
          <a:xfrm>
            <a:off x="4908228" y="4758499"/>
            <a:ext cx="92392" cy="185909"/>
            <a:chOff x="1911815" y="4991100"/>
            <a:chExt cx="108000" cy="243060"/>
          </a:xfrm>
        </p:grpSpPr>
        <p:sp>
          <p:nvSpPr>
            <p:cNvPr id="498" name="正方形/長方形 497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9" name="円/楕円 498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00" name="グループ化 499"/>
          <p:cNvGrpSpPr/>
          <p:nvPr/>
        </p:nvGrpSpPr>
        <p:grpSpPr>
          <a:xfrm>
            <a:off x="4998715" y="4815649"/>
            <a:ext cx="87630" cy="176385"/>
            <a:chOff x="1911513" y="4991100"/>
            <a:chExt cx="108000" cy="243060"/>
          </a:xfrm>
        </p:grpSpPr>
        <p:sp>
          <p:nvSpPr>
            <p:cNvPr id="501" name="正方形/長方形 500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2" name="円/楕円 501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03" name="グループ化 502"/>
          <p:cNvGrpSpPr/>
          <p:nvPr/>
        </p:nvGrpSpPr>
        <p:grpSpPr>
          <a:xfrm>
            <a:off x="5098728" y="4791837"/>
            <a:ext cx="92392" cy="185909"/>
            <a:chOff x="1911815" y="4991100"/>
            <a:chExt cx="108000" cy="243060"/>
          </a:xfrm>
        </p:grpSpPr>
        <p:sp>
          <p:nvSpPr>
            <p:cNvPr id="504" name="正方形/長方形 503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5" name="円/楕円 504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06" name="グループ化 505"/>
          <p:cNvGrpSpPr/>
          <p:nvPr/>
        </p:nvGrpSpPr>
        <p:grpSpPr>
          <a:xfrm>
            <a:off x="5203503" y="4758500"/>
            <a:ext cx="92392" cy="185909"/>
            <a:chOff x="1911815" y="4991100"/>
            <a:chExt cx="108000" cy="243060"/>
          </a:xfrm>
        </p:grpSpPr>
        <p:sp>
          <p:nvSpPr>
            <p:cNvPr id="507" name="正方形/長方形 506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8" name="円/楕円 507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09" name="グループ化 508"/>
          <p:cNvGrpSpPr/>
          <p:nvPr/>
        </p:nvGrpSpPr>
        <p:grpSpPr>
          <a:xfrm>
            <a:off x="5336852" y="4734687"/>
            <a:ext cx="87630" cy="176385"/>
            <a:chOff x="1911513" y="4991100"/>
            <a:chExt cx="108000" cy="243060"/>
          </a:xfrm>
        </p:grpSpPr>
        <p:sp>
          <p:nvSpPr>
            <p:cNvPr id="510" name="正方形/長方形 509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1" name="円/楕円 510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13" name="テキスト ボックス 512"/>
          <p:cNvSpPr txBox="1"/>
          <p:nvPr/>
        </p:nvSpPr>
        <p:spPr>
          <a:xfrm>
            <a:off x="1000125" y="1105207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>
                <a:solidFill>
                  <a:schemeClr val="bg1"/>
                </a:solidFill>
              </a:rPr>
              <a:t>緑地の</a:t>
            </a:r>
            <a:endParaRPr kumimoji="1" lang="ja-JP" altLang="en-US" sz="3600" dirty="0">
              <a:solidFill>
                <a:schemeClr val="bg1"/>
              </a:solidFill>
            </a:endParaRPr>
          </a:p>
        </p:txBody>
      </p:sp>
      <p:sp>
        <p:nvSpPr>
          <p:cNvPr id="514" name="テキスト ボックス 513"/>
          <p:cNvSpPr txBox="1"/>
          <p:nvPr/>
        </p:nvSpPr>
        <p:spPr>
          <a:xfrm>
            <a:off x="2562225" y="1105207"/>
            <a:ext cx="1152525" cy="626701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</a:rPr>
              <a:t>面積</a:t>
            </a:r>
            <a:endParaRPr kumimoji="1" lang="ja-JP" altLang="en-US" sz="3600" dirty="0">
              <a:solidFill>
                <a:schemeClr val="bg1"/>
              </a:solidFill>
            </a:endParaRPr>
          </a:p>
        </p:txBody>
      </p:sp>
      <p:sp>
        <p:nvSpPr>
          <p:cNvPr id="517" name="テキスト ボックス 516"/>
          <p:cNvSpPr txBox="1"/>
          <p:nvPr/>
        </p:nvSpPr>
        <p:spPr>
          <a:xfrm>
            <a:off x="3810001" y="1105207"/>
            <a:ext cx="1200150" cy="626701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</a:rPr>
              <a:t>形状</a:t>
            </a:r>
            <a:endParaRPr kumimoji="1" lang="ja-JP" altLang="en-US" sz="3600" dirty="0">
              <a:solidFill>
                <a:schemeClr val="bg1"/>
              </a:solidFill>
            </a:endParaRPr>
          </a:p>
        </p:txBody>
      </p:sp>
      <p:sp>
        <p:nvSpPr>
          <p:cNvPr id="518" name="テキスト ボックス 517"/>
          <p:cNvSpPr txBox="1"/>
          <p:nvPr/>
        </p:nvSpPr>
        <p:spPr>
          <a:xfrm>
            <a:off x="5105401" y="1105207"/>
            <a:ext cx="628650" cy="626701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</a:rPr>
              <a:t>幅</a:t>
            </a:r>
            <a:endParaRPr kumimoji="1" lang="ja-JP" altLang="en-US" sz="3600" dirty="0">
              <a:solidFill>
                <a:schemeClr val="bg1"/>
              </a:solidFill>
            </a:endParaRPr>
          </a:p>
        </p:txBody>
      </p:sp>
      <p:sp>
        <p:nvSpPr>
          <p:cNvPr id="519" name="テキスト ボックス 518"/>
          <p:cNvSpPr txBox="1"/>
          <p:nvPr/>
        </p:nvSpPr>
        <p:spPr>
          <a:xfrm>
            <a:off x="5772150" y="1114426"/>
            <a:ext cx="1982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>
                <a:solidFill>
                  <a:schemeClr val="bg1"/>
                </a:solidFill>
              </a:rPr>
              <a:t>に着目し、</a:t>
            </a:r>
            <a:endParaRPr kumimoji="1" lang="ja-JP" altLang="en-US" sz="3600" dirty="0">
              <a:solidFill>
                <a:schemeClr val="bg1"/>
              </a:solidFill>
            </a:endParaRPr>
          </a:p>
        </p:txBody>
      </p:sp>
      <p:sp>
        <p:nvSpPr>
          <p:cNvPr id="521" name="テキスト ボックス 520"/>
          <p:cNvSpPr txBox="1"/>
          <p:nvPr/>
        </p:nvSpPr>
        <p:spPr>
          <a:xfrm>
            <a:off x="838201" y="1952932"/>
            <a:ext cx="5981700" cy="626701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kumimoji="1" lang="ja-JP" altLang="en-US" sz="3600" dirty="0" smtClean="0">
                <a:solidFill>
                  <a:schemeClr val="bg1"/>
                </a:solidFill>
              </a:rPr>
              <a:t>夜間気温低下量の違いを把握</a:t>
            </a:r>
            <a:endParaRPr kumimoji="1" lang="ja-JP" altLang="en-US" sz="3600" dirty="0">
              <a:solidFill>
                <a:schemeClr val="bg1"/>
              </a:solidFill>
            </a:endParaRPr>
          </a:p>
        </p:txBody>
      </p:sp>
      <p:sp>
        <p:nvSpPr>
          <p:cNvPr id="512" name="テキスト ボックス 511"/>
          <p:cNvSpPr txBox="1"/>
          <p:nvPr/>
        </p:nvSpPr>
        <p:spPr>
          <a:xfrm>
            <a:off x="6819901" y="1952626"/>
            <a:ext cx="1162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>
                <a:solidFill>
                  <a:schemeClr val="bg1"/>
                </a:solidFill>
              </a:rPr>
              <a:t>する。</a:t>
            </a:r>
            <a:endParaRPr kumimoji="1" lang="ja-JP" altLang="en-US" sz="3600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96197" y="5537712"/>
            <a:ext cx="1619250" cy="523220"/>
          </a:xfrm>
          <a:prstGeom prst="rect">
            <a:avLst/>
          </a:prstGeom>
          <a:solidFill>
            <a:schemeClr val="bg1"/>
          </a:solidFill>
          <a:ln w="25400">
            <a:solidFill>
              <a:srgbClr val="0915F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800" dirty="0" smtClean="0">
                <a:solidFill>
                  <a:srgbClr val="0915FF"/>
                </a:solidFill>
              </a:rPr>
              <a:t>斜面緑地</a:t>
            </a:r>
            <a:endParaRPr kumimoji="1" lang="ja-JP" altLang="en-US" sz="2800" dirty="0">
              <a:solidFill>
                <a:srgbClr val="0915FF"/>
              </a:solidFill>
            </a:endParaRPr>
          </a:p>
        </p:txBody>
      </p:sp>
      <p:sp>
        <p:nvSpPr>
          <p:cNvPr id="515" name="テキスト ボックス 514"/>
          <p:cNvSpPr txBox="1"/>
          <p:nvPr/>
        </p:nvSpPr>
        <p:spPr>
          <a:xfrm>
            <a:off x="2202427" y="3123893"/>
            <a:ext cx="3057524" cy="52322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800" dirty="0" smtClean="0">
                <a:solidFill>
                  <a:srgbClr val="FF0000"/>
                </a:solidFill>
              </a:rPr>
              <a:t>谷筋型の斜面緑地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516" name="テキスト ボックス 515"/>
          <p:cNvSpPr txBox="1"/>
          <p:nvPr/>
        </p:nvSpPr>
        <p:spPr>
          <a:xfrm>
            <a:off x="5552154" y="5618213"/>
            <a:ext cx="1619250" cy="523220"/>
          </a:xfrm>
          <a:prstGeom prst="rect">
            <a:avLst/>
          </a:prstGeom>
          <a:solidFill>
            <a:schemeClr val="bg1"/>
          </a:solidFill>
          <a:ln w="25400">
            <a:solidFill>
              <a:srgbClr val="0915F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800" dirty="0" smtClean="0">
                <a:solidFill>
                  <a:srgbClr val="0915FF"/>
                </a:solidFill>
              </a:rPr>
              <a:t>斜面緑地</a:t>
            </a:r>
            <a:endParaRPr kumimoji="1" lang="ja-JP" altLang="en-US" sz="2800" dirty="0">
              <a:solidFill>
                <a:srgbClr val="0915FF"/>
              </a:solidFill>
            </a:endParaRPr>
          </a:p>
        </p:txBody>
      </p:sp>
      <p:grpSp>
        <p:nvGrpSpPr>
          <p:cNvPr id="520" name="グループ化 519"/>
          <p:cNvGrpSpPr/>
          <p:nvPr/>
        </p:nvGrpSpPr>
        <p:grpSpPr>
          <a:xfrm>
            <a:off x="3414395" y="3840934"/>
            <a:ext cx="92392" cy="185909"/>
            <a:chOff x="1911815" y="4991100"/>
            <a:chExt cx="108000" cy="243060"/>
          </a:xfrm>
        </p:grpSpPr>
        <p:sp>
          <p:nvSpPr>
            <p:cNvPr id="522" name="正方形/長方形 521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3" name="円/楕円 522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24" name="グループ化 523"/>
          <p:cNvGrpSpPr/>
          <p:nvPr/>
        </p:nvGrpSpPr>
        <p:grpSpPr>
          <a:xfrm>
            <a:off x="3509645" y="3796484"/>
            <a:ext cx="92392" cy="185909"/>
            <a:chOff x="1911815" y="4991100"/>
            <a:chExt cx="108000" cy="243060"/>
          </a:xfrm>
        </p:grpSpPr>
        <p:sp>
          <p:nvSpPr>
            <p:cNvPr id="525" name="正方形/長方形 524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6" name="円/楕円 525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27" name="グループ化 526"/>
          <p:cNvGrpSpPr/>
          <p:nvPr/>
        </p:nvGrpSpPr>
        <p:grpSpPr>
          <a:xfrm>
            <a:off x="3649345" y="3809184"/>
            <a:ext cx="92392" cy="185909"/>
            <a:chOff x="1911815" y="4991100"/>
            <a:chExt cx="108000" cy="243060"/>
          </a:xfrm>
        </p:grpSpPr>
        <p:sp>
          <p:nvSpPr>
            <p:cNvPr id="528" name="正方形/長方形 527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9" name="円/楕円 528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30" name="グループ化 529"/>
          <p:cNvGrpSpPr/>
          <p:nvPr/>
        </p:nvGrpSpPr>
        <p:grpSpPr>
          <a:xfrm>
            <a:off x="3576320" y="3850459"/>
            <a:ext cx="87630" cy="176385"/>
            <a:chOff x="1911513" y="4991100"/>
            <a:chExt cx="108000" cy="243060"/>
          </a:xfrm>
        </p:grpSpPr>
        <p:sp>
          <p:nvSpPr>
            <p:cNvPr id="531" name="正方形/長方形 530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2" name="円/楕円 531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33" name="グループ化 532"/>
          <p:cNvGrpSpPr/>
          <p:nvPr/>
        </p:nvGrpSpPr>
        <p:grpSpPr>
          <a:xfrm>
            <a:off x="3735070" y="3850459"/>
            <a:ext cx="87630" cy="176385"/>
            <a:chOff x="1911513" y="4991100"/>
            <a:chExt cx="108000" cy="243060"/>
          </a:xfrm>
        </p:grpSpPr>
        <p:sp>
          <p:nvSpPr>
            <p:cNvPr id="534" name="正方形/長方形 533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5" name="円/楕円 534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36" name="グループ化 535"/>
          <p:cNvGrpSpPr/>
          <p:nvPr/>
        </p:nvGrpSpPr>
        <p:grpSpPr>
          <a:xfrm>
            <a:off x="2968307" y="4161609"/>
            <a:ext cx="92392" cy="185909"/>
            <a:chOff x="1911815" y="4991100"/>
            <a:chExt cx="108000" cy="243060"/>
          </a:xfrm>
        </p:grpSpPr>
        <p:sp>
          <p:nvSpPr>
            <p:cNvPr id="537" name="正方形/長方形 536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8" name="円/楕円 537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39" name="グループ化 538"/>
          <p:cNvGrpSpPr/>
          <p:nvPr/>
        </p:nvGrpSpPr>
        <p:grpSpPr>
          <a:xfrm>
            <a:off x="3031807" y="4269559"/>
            <a:ext cx="92392" cy="185909"/>
            <a:chOff x="1911815" y="4991100"/>
            <a:chExt cx="108000" cy="243060"/>
          </a:xfrm>
        </p:grpSpPr>
        <p:sp>
          <p:nvSpPr>
            <p:cNvPr id="540" name="正方形/長方形 539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1" name="円/楕円 540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42" name="グループ化 541"/>
          <p:cNvGrpSpPr/>
          <p:nvPr/>
        </p:nvGrpSpPr>
        <p:grpSpPr>
          <a:xfrm>
            <a:off x="3273107" y="4517209"/>
            <a:ext cx="87630" cy="176385"/>
            <a:chOff x="1911513" y="4991100"/>
            <a:chExt cx="108000" cy="243060"/>
          </a:xfrm>
        </p:grpSpPr>
        <p:sp>
          <p:nvSpPr>
            <p:cNvPr id="543" name="正方形/長方形 542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4" name="円/楕円 543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45" name="グループ化 544"/>
          <p:cNvGrpSpPr/>
          <p:nvPr/>
        </p:nvGrpSpPr>
        <p:grpSpPr>
          <a:xfrm>
            <a:off x="3095307" y="4358459"/>
            <a:ext cx="87630" cy="176385"/>
            <a:chOff x="1911513" y="4991100"/>
            <a:chExt cx="108000" cy="243060"/>
          </a:xfrm>
        </p:grpSpPr>
        <p:sp>
          <p:nvSpPr>
            <p:cNvPr id="546" name="正方形/長方形 545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7" name="円/楕円 546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48" name="グループ化 547"/>
          <p:cNvGrpSpPr/>
          <p:nvPr/>
        </p:nvGrpSpPr>
        <p:grpSpPr>
          <a:xfrm>
            <a:off x="3184207" y="4447359"/>
            <a:ext cx="87630" cy="176385"/>
            <a:chOff x="1911513" y="4991100"/>
            <a:chExt cx="108000" cy="243060"/>
          </a:xfrm>
        </p:grpSpPr>
        <p:sp>
          <p:nvSpPr>
            <p:cNvPr id="549" name="正方形/長方形 548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0" name="円/楕円 549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51" name="グループ化 550"/>
          <p:cNvGrpSpPr/>
          <p:nvPr/>
        </p:nvGrpSpPr>
        <p:grpSpPr>
          <a:xfrm>
            <a:off x="3362007" y="4548959"/>
            <a:ext cx="87630" cy="176385"/>
            <a:chOff x="1911513" y="4991100"/>
            <a:chExt cx="108000" cy="243060"/>
          </a:xfrm>
        </p:grpSpPr>
        <p:sp>
          <p:nvSpPr>
            <p:cNvPr id="552" name="正方形/長方形 551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3" name="円/楕円 552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54" name="グループ化 553"/>
          <p:cNvGrpSpPr/>
          <p:nvPr/>
        </p:nvGrpSpPr>
        <p:grpSpPr>
          <a:xfrm>
            <a:off x="3238183" y="4598172"/>
            <a:ext cx="92392" cy="185909"/>
            <a:chOff x="1911815" y="4991100"/>
            <a:chExt cx="108000" cy="243060"/>
          </a:xfrm>
        </p:grpSpPr>
        <p:sp>
          <p:nvSpPr>
            <p:cNvPr id="555" name="正方形/長方形 554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6" name="円/楕円 555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57" name="グループ化 556"/>
          <p:cNvGrpSpPr/>
          <p:nvPr/>
        </p:nvGrpSpPr>
        <p:grpSpPr>
          <a:xfrm>
            <a:off x="3390583" y="4623572"/>
            <a:ext cx="92392" cy="185909"/>
            <a:chOff x="1911815" y="4991100"/>
            <a:chExt cx="108000" cy="243060"/>
          </a:xfrm>
        </p:grpSpPr>
        <p:sp>
          <p:nvSpPr>
            <p:cNvPr id="558" name="正方形/長方形 557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9" name="円/楕円 558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60" name="グループ化 559"/>
          <p:cNvGrpSpPr/>
          <p:nvPr/>
        </p:nvGrpSpPr>
        <p:grpSpPr>
          <a:xfrm>
            <a:off x="3498533" y="4579122"/>
            <a:ext cx="92392" cy="185909"/>
            <a:chOff x="1911815" y="4991100"/>
            <a:chExt cx="108000" cy="243060"/>
          </a:xfrm>
        </p:grpSpPr>
        <p:sp>
          <p:nvSpPr>
            <p:cNvPr id="561" name="正方形/長方形 560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2" name="円/楕円 561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63" name="グループ化 562"/>
          <p:cNvGrpSpPr/>
          <p:nvPr/>
        </p:nvGrpSpPr>
        <p:grpSpPr>
          <a:xfrm>
            <a:off x="3000057" y="4822009"/>
            <a:ext cx="92392" cy="185909"/>
            <a:chOff x="1911815" y="4991100"/>
            <a:chExt cx="108000" cy="243060"/>
          </a:xfrm>
        </p:grpSpPr>
        <p:sp>
          <p:nvSpPr>
            <p:cNvPr id="564" name="正方形/長方形 563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5" name="円/楕円 564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66" name="グループ化 565"/>
          <p:cNvGrpSpPr/>
          <p:nvPr/>
        </p:nvGrpSpPr>
        <p:grpSpPr>
          <a:xfrm>
            <a:off x="3095307" y="4847409"/>
            <a:ext cx="92392" cy="185909"/>
            <a:chOff x="1911815" y="4991100"/>
            <a:chExt cx="108000" cy="243060"/>
          </a:xfrm>
        </p:grpSpPr>
        <p:sp>
          <p:nvSpPr>
            <p:cNvPr id="567" name="正方形/長方形 566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8" name="円/楕円 567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69" name="グループ化 568"/>
          <p:cNvGrpSpPr/>
          <p:nvPr/>
        </p:nvGrpSpPr>
        <p:grpSpPr>
          <a:xfrm>
            <a:off x="2974657" y="4936309"/>
            <a:ext cx="92392" cy="185909"/>
            <a:chOff x="1911815" y="4991100"/>
            <a:chExt cx="108000" cy="243060"/>
          </a:xfrm>
        </p:grpSpPr>
        <p:sp>
          <p:nvSpPr>
            <p:cNvPr id="570" name="正方形/長方形 569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1" name="円/楕円 570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72" name="グループ化 571"/>
          <p:cNvGrpSpPr/>
          <p:nvPr/>
        </p:nvGrpSpPr>
        <p:grpSpPr>
          <a:xfrm>
            <a:off x="3181031" y="4888680"/>
            <a:ext cx="87630" cy="176385"/>
            <a:chOff x="1911513" y="4991100"/>
            <a:chExt cx="108000" cy="243060"/>
          </a:xfrm>
        </p:grpSpPr>
        <p:sp>
          <p:nvSpPr>
            <p:cNvPr id="573" name="正方形/長方形 572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4" name="円/楕円 573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75" name="グループ化 574"/>
          <p:cNvGrpSpPr/>
          <p:nvPr/>
        </p:nvGrpSpPr>
        <p:grpSpPr>
          <a:xfrm>
            <a:off x="3079431" y="4964880"/>
            <a:ext cx="87630" cy="176385"/>
            <a:chOff x="1911513" y="4991100"/>
            <a:chExt cx="108000" cy="243060"/>
          </a:xfrm>
        </p:grpSpPr>
        <p:sp>
          <p:nvSpPr>
            <p:cNvPr id="576" name="正方形/長方形 575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7" name="円/楕円 576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78" name="グループ化 577"/>
          <p:cNvGrpSpPr/>
          <p:nvPr/>
        </p:nvGrpSpPr>
        <p:grpSpPr>
          <a:xfrm>
            <a:off x="3184207" y="5006159"/>
            <a:ext cx="92392" cy="185909"/>
            <a:chOff x="1911815" y="4991100"/>
            <a:chExt cx="108000" cy="243060"/>
          </a:xfrm>
        </p:grpSpPr>
        <p:sp>
          <p:nvSpPr>
            <p:cNvPr id="579" name="正方形/長方形 578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0" name="円/楕円 579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81" name="グループ化 580"/>
          <p:cNvGrpSpPr/>
          <p:nvPr/>
        </p:nvGrpSpPr>
        <p:grpSpPr>
          <a:xfrm>
            <a:off x="3304857" y="4974409"/>
            <a:ext cx="92392" cy="185909"/>
            <a:chOff x="1911815" y="4991100"/>
            <a:chExt cx="108000" cy="243060"/>
          </a:xfrm>
        </p:grpSpPr>
        <p:sp>
          <p:nvSpPr>
            <p:cNvPr id="582" name="正方形/長方形 581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3" name="円/楕円 582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84" name="グループ化 583"/>
          <p:cNvGrpSpPr/>
          <p:nvPr/>
        </p:nvGrpSpPr>
        <p:grpSpPr>
          <a:xfrm>
            <a:off x="1312545" y="4939484"/>
            <a:ext cx="87630" cy="176385"/>
            <a:chOff x="1911513" y="4991100"/>
            <a:chExt cx="108000" cy="243060"/>
          </a:xfrm>
        </p:grpSpPr>
        <p:sp>
          <p:nvSpPr>
            <p:cNvPr id="585" name="正方形/長方形 584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6" name="円/楕円 585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87" name="グループ化 586"/>
          <p:cNvGrpSpPr/>
          <p:nvPr/>
        </p:nvGrpSpPr>
        <p:grpSpPr>
          <a:xfrm>
            <a:off x="1207769" y="4953772"/>
            <a:ext cx="87630" cy="176385"/>
            <a:chOff x="1911513" y="4991100"/>
            <a:chExt cx="108000" cy="243060"/>
          </a:xfrm>
        </p:grpSpPr>
        <p:sp>
          <p:nvSpPr>
            <p:cNvPr id="588" name="正方形/長方形 587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9" name="円/楕円 588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90" name="グループ化 589"/>
          <p:cNvGrpSpPr/>
          <p:nvPr/>
        </p:nvGrpSpPr>
        <p:grpSpPr>
          <a:xfrm>
            <a:off x="1112520" y="4963297"/>
            <a:ext cx="92392" cy="185909"/>
            <a:chOff x="1911815" y="4991100"/>
            <a:chExt cx="108000" cy="243060"/>
          </a:xfrm>
        </p:grpSpPr>
        <p:sp>
          <p:nvSpPr>
            <p:cNvPr id="591" name="正方形/長方形 590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2" name="円/楕円 591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93" name="グループ化 592"/>
          <p:cNvGrpSpPr/>
          <p:nvPr/>
        </p:nvGrpSpPr>
        <p:grpSpPr>
          <a:xfrm>
            <a:off x="1007744" y="4987110"/>
            <a:ext cx="92392" cy="185909"/>
            <a:chOff x="1911815" y="4991100"/>
            <a:chExt cx="108000" cy="243060"/>
          </a:xfrm>
        </p:grpSpPr>
        <p:sp>
          <p:nvSpPr>
            <p:cNvPr id="594" name="正方形/長方形 593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5" name="円/楕円 594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03" name="グループ化 602"/>
          <p:cNvGrpSpPr/>
          <p:nvPr/>
        </p:nvGrpSpPr>
        <p:grpSpPr>
          <a:xfrm>
            <a:off x="1412556" y="5010918"/>
            <a:ext cx="87630" cy="176385"/>
            <a:chOff x="1911513" y="4991100"/>
            <a:chExt cx="108000" cy="243060"/>
          </a:xfrm>
        </p:grpSpPr>
        <p:sp>
          <p:nvSpPr>
            <p:cNvPr id="604" name="正方形/長方形 603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5" name="円/楕円 604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06" name="グループ化 605"/>
          <p:cNvGrpSpPr/>
          <p:nvPr/>
        </p:nvGrpSpPr>
        <p:grpSpPr>
          <a:xfrm>
            <a:off x="1488755" y="4925194"/>
            <a:ext cx="92392" cy="185909"/>
            <a:chOff x="1911815" y="4991100"/>
            <a:chExt cx="108000" cy="243060"/>
          </a:xfrm>
        </p:grpSpPr>
        <p:sp>
          <p:nvSpPr>
            <p:cNvPr id="607" name="正方形/長方形 606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8" name="円/楕円 607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09" name="グループ化 608"/>
          <p:cNvGrpSpPr/>
          <p:nvPr/>
        </p:nvGrpSpPr>
        <p:grpSpPr>
          <a:xfrm>
            <a:off x="2503168" y="4939481"/>
            <a:ext cx="87630" cy="176385"/>
            <a:chOff x="1911513" y="4991100"/>
            <a:chExt cx="108000" cy="243060"/>
          </a:xfrm>
        </p:grpSpPr>
        <p:sp>
          <p:nvSpPr>
            <p:cNvPr id="610" name="正方形/長方形 609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1" name="円/楕円 610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12" name="グループ化 611"/>
          <p:cNvGrpSpPr/>
          <p:nvPr/>
        </p:nvGrpSpPr>
        <p:grpSpPr>
          <a:xfrm>
            <a:off x="1545905" y="5015681"/>
            <a:ext cx="92392" cy="185909"/>
            <a:chOff x="1911815" y="4991100"/>
            <a:chExt cx="108000" cy="243060"/>
          </a:xfrm>
        </p:grpSpPr>
        <p:sp>
          <p:nvSpPr>
            <p:cNvPr id="613" name="正方形/長方形 612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4" name="円/楕円 613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15" name="グループ化 614"/>
          <p:cNvGrpSpPr/>
          <p:nvPr/>
        </p:nvGrpSpPr>
        <p:grpSpPr>
          <a:xfrm>
            <a:off x="2422204" y="4960118"/>
            <a:ext cx="92392" cy="185909"/>
            <a:chOff x="1911815" y="4991100"/>
            <a:chExt cx="108000" cy="243060"/>
          </a:xfrm>
        </p:grpSpPr>
        <p:sp>
          <p:nvSpPr>
            <p:cNvPr id="616" name="正方形/長方形 615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7" name="円/楕円 616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18" name="グループ化 617"/>
          <p:cNvGrpSpPr/>
          <p:nvPr/>
        </p:nvGrpSpPr>
        <p:grpSpPr>
          <a:xfrm>
            <a:off x="2174555" y="4920431"/>
            <a:ext cx="92392" cy="185909"/>
            <a:chOff x="1911815" y="4991100"/>
            <a:chExt cx="108000" cy="243060"/>
          </a:xfrm>
        </p:grpSpPr>
        <p:sp>
          <p:nvSpPr>
            <p:cNvPr id="619" name="正方形/長方形 618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0" name="円/楕円 619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21" name="グループ化 620"/>
          <p:cNvGrpSpPr/>
          <p:nvPr/>
        </p:nvGrpSpPr>
        <p:grpSpPr>
          <a:xfrm>
            <a:off x="1660207" y="4949009"/>
            <a:ext cx="87630" cy="176385"/>
            <a:chOff x="1911513" y="4991100"/>
            <a:chExt cx="108000" cy="243060"/>
          </a:xfrm>
        </p:grpSpPr>
        <p:sp>
          <p:nvSpPr>
            <p:cNvPr id="622" name="正方形/長方形 621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3" name="円/楕円 622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24" name="グループ化 623"/>
          <p:cNvGrpSpPr/>
          <p:nvPr/>
        </p:nvGrpSpPr>
        <p:grpSpPr>
          <a:xfrm>
            <a:off x="1760220" y="4963297"/>
            <a:ext cx="87630" cy="176385"/>
            <a:chOff x="1911513" y="4991100"/>
            <a:chExt cx="108000" cy="243060"/>
          </a:xfrm>
        </p:grpSpPr>
        <p:sp>
          <p:nvSpPr>
            <p:cNvPr id="625" name="正方形/長方形 624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6" name="円/楕円 625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27" name="グループ化 626"/>
          <p:cNvGrpSpPr/>
          <p:nvPr/>
        </p:nvGrpSpPr>
        <p:grpSpPr>
          <a:xfrm>
            <a:off x="1988819" y="4963293"/>
            <a:ext cx="87630" cy="176385"/>
            <a:chOff x="1911513" y="4991100"/>
            <a:chExt cx="108000" cy="243060"/>
          </a:xfrm>
        </p:grpSpPr>
        <p:sp>
          <p:nvSpPr>
            <p:cNvPr id="628" name="正方形/長方形 627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9" name="円/楕円 628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30" name="グループ化 629"/>
          <p:cNvGrpSpPr/>
          <p:nvPr/>
        </p:nvGrpSpPr>
        <p:grpSpPr>
          <a:xfrm>
            <a:off x="2298381" y="4915668"/>
            <a:ext cx="87630" cy="176385"/>
            <a:chOff x="1911513" y="4991100"/>
            <a:chExt cx="108000" cy="243060"/>
          </a:xfrm>
        </p:grpSpPr>
        <p:sp>
          <p:nvSpPr>
            <p:cNvPr id="631" name="正方形/長方形 630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2" name="円/楕円 631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33" name="グループ化 632"/>
          <p:cNvGrpSpPr/>
          <p:nvPr/>
        </p:nvGrpSpPr>
        <p:grpSpPr>
          <a:xfrm>
            <a:off x="2579367" y="4963292"/>
            <a:ext cx="92392" cy="185909"/>
            <a:chOff x="1911815" y="4991100"/>
            <a:chExt cx="108000" cy="243060"/>
          </a:xfrm>
        </p:grpSpPr>
        <p:sp>
          <p:nvSpPr>
            <p:cNvPr id="634" name="正方形/長方形 633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5" name="円/楕円 634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36" name="グループ化 635"/>
          <p:cNvGrpSpPr/>
          <p:nvPr/>
        </p:nvGrpSpPr>
        <p:grpSpPr>
          <a:xfrm>
            <a:off x="2331718" y="4968055"/>
            <a:ext cx="92392" cy="185909"/>
            <a:chOff x="1911815" y="4991100"/>
            <a:chExt cx="108000" cy="243060"/>
          </a:xfrm>
        </p:grpSpPr>
        <p:sp>
          <p:nvSpPr>
            <p:cNvPr id="637" name="正方形/長方形 636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8" name="円/楕円 637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39" name="グループ化 638"/>
          <p:cNvGrpSpPr/>
          <p:nvPr/>
        </p:nvGrpSpPr>
        <p:grpSpPr>
          <a:xfrm>
            <a:off x="2827017" y="4950594"/>
            <a:ext cx="92392" cy="185909"/>
            <a:chOff x="1911815" y="4991100"/>
            <a:chExt cx="108000" cy="243060"/>
          </a:xfrm>
        </p:grpSpPr>
        <p:sp>
          <p:nvSpPr>
            <p:cNvPr id="640" name="正方形/長方形 639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1" name="円/楕円 640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42" name="グループ化 641"/>
          <p:cNvGrpSpPr/>
          <p:nvPr/>
        </p:nvGrpSpPr>
        <p:grpSpPr>
          <a:xfrm>
            <a:off x="1898331" y="4983930"/>
            <a:ext cx="87630" cy="176385"/>
            <a:chOff x="1911513" y="4991100"/>
            <a:chExt cx="108000" cy="243060"/>
          </a:xfrm>
        </p:grpSpPr>
        <p:sp>
          <p:nvSpPr>
            <p:cNvPr id="643" name="正方形/長方形 642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4" name="円/楕円 643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45" name="グループ化 644"/>
          <p:cNvGrpSpPr/>
          <p:nvPr/>
        </p:nvGrpSpPr>
        <p:grpSpPr>
          <a:xfrm>
            <a:off x="2707956" y="4920431"/>
            <a:ext cx="92392" cy="185909"/>
            <a:chOff x="1911815" y="4991100"/>
            <a:chExt cx="108000" cy="243060"/>
          </a:xfrm>
        </p:grpSpPr>
        <p:sp>
          <p:nvSpPr>
            <p:cNvPr id="646" name="正方形/長方形 645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7" name="円/楕円 646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48" name="グループ化 647"/>
          <p:cNvGrpSpPr/>
          <p:nvPr/>
        </p:nvGrpSpPr>
        <p:grpSpPr>
          <a:xfrm>
            <a:off x="3041331" y="4923605"/>
            <a:ext cx="87630" cy="176385"/>
            <a:chOff x="1911513" y="4991100"/>
            <a:chExt cx="108000" cy="243060"/>
          </a:xfrm>
        </p:grpSpPr>
        <p:sp>
          <p:nvSpPr>
            <p:cNvPr id="649" name="正方形/長方形 648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0" name="円/楕円 649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51" name="グループ化 650"/>
          <p:cNvGrpSpPr/>
          <p:nvPr/>
        </p:nvGrpSpPr>
        <p:grpSpPr>
          <a:xfrm>
            <a:off x="2955606" y="4971230"/>
            <a:ext cx="87630" cy="176385"/>
            <a:chOff x="1911513" y="4991100"/>
            <a:chExt cx="108000" cy="243060"/>
          </a:xfrm>
        </p:grpSpPr>
        <p:sp>
          <p:nvSpPr>
            <p:cNvPr id="652" name="正方形/長方形 651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3" name="円/楕円 652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54" name="グループ化 653"/>
          <p:cNvGrpSpPr/>
          <p:nvPr/>
        </p:nvGrpSpPr>
        <p:grpSpPr>
          <a:xfrm>
            <a:off x="3219132" y="4923609"/>
            <a:ext cx="92392" cy="185909"/>
            <a:chOff x="1911815" y="4991100"/>
            <a:chExt cx="108000" cy="243060"/>
          </a:xfrm>
        </p:grpSpPr>
        <p:sp>
          <p:nvSpPr>
            <p:cNvPr id="655" name="正方形/長方形 654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6" name="円/楕円 655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57" name="グループ化 656"/>
          <p:cNvGrpSpPr/>
          <p:nvPr/>
        </p:nvGrpSpPr>
        <p:grpSpPr>
          <a:xfrm>
            <a:off x="3098482" y="5012509"/>
            <a:ext cx="92392" cy="185909"/>
            <a:chOff x="1911815" y="4991100"/>
            <a:chExt cx="108000" cy="243060"/>
          </a:xfrm>
        </p:grpSpPr>
        <p:sp>
          <p:nvSpPr>
            <p:cNvPr id="658" name="正方形/長方形 657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9" name="円/楕円 658"/>
            <p:cNvSpPr/>
            <p:nvPr/>
          </p:nvSpPr>
          <p:spPr>
            <a:xfrm>
              <a:off x="1911815" y="4991100"/>
              <a:ext cx="108000" cy="18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60" name="グループ化 659"/>
          <p:cNvGrpSpPr/>
          <p:nvPr/>
        </p:nvGrpSpPr>
        <p:grpSpPr>
          <a:xfrm>
            <a:off x="3304856" y="4964880"/>
            <a:ext cx="87630" cy="176385"/>
            <a:chOff x="1911513" y="4991100"/>
            <a:chExt cx="108000" cy="243060"/>
          </a:xfrm>
        </p:grpSpPr>
        <p:sp>
          <p:nvSpPr>
            <p:cNvPr id="661" name="正方形/長方形 660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2" name="円/楕円 661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63" name="グループ化 662"/>
          <p:cNvGrpSpPr/>
          <p:nvPr/>
        </p:nvGrpSpPr>
        <p:grpSpPr>
          <a:xfrm>
            <a:off x="3203256" y="5041080"/>
            <a:ext cx="87630" cy="176385"/>
            <a:chOff x="1911513" y="4991100"/>
            <a:chExt cx="108000" cy="243060"/>
          </a:xfrm>
        </p:grpSpPr>
        <p:sp>
          <p:nvSpPr>
            <p:cNvPr id="664" name="正方形/長方形 663"/>
            <p:cNvSpPr/>
            <p:nvPr/>
          </p:nvSpPr>
          <p:spPr>
            <a:xfrm>
              <a:off x="1950720" y="5090160"/>
              <a:ext cx="36000" cy="144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5" name="円/楕円 664"/>
            <p:cNvSpPr/>
            <p:nvPr/>
          </p:nvSpPr>
          <p:spPr>
            <a:xfrm>
              <a:off x="1911513" y="4991100"/>
              <a:ext cx="108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角丸四角形 2"/>
          <p:cNvSpPr/>
          <p:nvPr/>
        </p:nvSpPr>
        <p:spPr>
          <a:xfrm rot="20942653">
            <a:off x="3147475" y="3840963"/>
            <a:ext cx="1494898" cy="1605017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3" name="右矢印 492"/>
          <p:cNvSpPr/>
          <p:nvPr/>
        </p:nvSpPr>
        <p:spPr>
          <a:xfrm rot="3347131">
            <a:off x="3732807" y="5263575"/>
            <a:ext cx="456492" cy="368509"/>
          </a:xfrm>
          <a:prstGeom prst="rightArrow">
            <a:avLst/>
          </a:prstGeom>
          <a:solidFill>
            <a:srgbClr val="59ED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862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490" grpId="0" animBg="1"/>
      <p:bldP spid="491" grpId="0" animBg="1"/>
      <p:bldP spid="492" grpId="0" animBg="1"/>
      <p:bldP spid="337" grpId="0" animBg="1"/>
      <p:bldP spid="49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17"/>
          <p:cNvSpPr txBox="1">
            <a:spLocks noChangeArrowheads="1"/>
          </p:cNvSpPr>
          <p:nvPr/>
        </p:nvSpPr>
        <p:spPr bwMode="auto">
          <a:xfrm>
            <a:off x="251521" y="188640"/>
            <a:ext cx="2376264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just" eaLnBrk="1" hangingPunct="1"/>
            <a:r>
              <a:rPr lang="ja-JP" altLang="en-US" sz="4000" dirty="0">
                <a:solidFill>
                  <a:srgbClr val="FFFF00"/>
                </a:solidFill>
              </a:rPr>
              <a:t>測定概要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323528" y="980728"/>
            <a:ext cx="86409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ja-JP" altLang="en-US" sz="2800" dirty="0" smtClean="0">
                <a:solidFill>
                  <a:schemeClr val="bg1"/>
                </a:solidFill>
              </a:rPr>
              <a:t>測定期間　設置期間</a:t>
            </a:r>
            <a:r>
              <a:rPr lang="en-US" altLang="ja-JP" sz="2800" dirty="0" smtClean="0">
                <a:solidFill>
                  <a:schemeClr val="bg1"/>
                </a:solidFill>
              </a:rPr>
              <a:t>2015</a:t>
            </a:r>
            <a:r>
              <a:rPr lang="ja-JP" altLang="en-US" sz="2800" dirty="0" smtClean="0">
                <a:solidFill>
                  <a:schemeClr val="bg1"/>
                </a:solidFill>
              </a:rPr>
              <a:t>年</a:t>
            </a:r>
            <a:r>
              <a:rPr lang="en-US" altLang="ja-JP" sz="2800" dirty="0" smtClean="0">
                <a:solidFill>
                  <a:schemeClr val="bg1"/>
                </a:solidFill>
              </a:rPr>
              <a:t>7</a:t>
            </a:r>
            <a:r>
              <a:rPr lang="ja-JP" altLang="en-US" sz="2800" dirty="0" smtClean="0">
                <a:solidFill>
                  <a:schemeClr val="bg1"/>
                </a:solidFill>
              </a:rPr>
              <a:t>月</a:t>
            </a:r>
            <a:r>
              <a:rPr lang="en-US" altLang="ja-JP" sz="2800" dirty="0" smtClean="0">
                <a:solidFill>
                  <a:schemeClr val="bg1"/>
                </a:solidFill>
              </a:rPr>
              <a:t>1</a:t>
            </a:r>
            <a:r>
              <a:rPr lang="en-US" altLang="ja-JP" sz="2800" dirty="0">
                <a:solidFill>
                  <a:schemeClr val="bg1"/>
                </a:solidFill>
              </a:rPr>
              <a:t>9</a:t>
            </a:r>
            <a:r>
              <a:rPr lang="ja-JP" altLang="en-US" sz="2800" dirty="0" smtClean="0">
                <a:solidFill>
                  <a:schemeClr val="bg1"/>
                </a:solidFill>
              </a:rPr>
              <a:t>日～</a:t>
            </a:r>
            <a:r>
              <a:rPr lang="en-US" altLang="ja-JP" sz="2800" dirty="0" smtClean="0">
                <a:solidFill>
                  <a:schemeClr val="bg1"/>
                </a:solidFill>
              </a:rPr>
              <a:t>9</a:t>
            </a:r>
            <a:r>
              <a:rPr lang="ja-JP" altLang="en-US" sz="2800" dirty="0" smtClean="0">
                <a:solidFill>
                  <a:schemeClr val="bg1"/>
                </a:solidFill>
              </a:rPr>
              <a:t>月</a:t>
            </a:r>
            <a:r>
              <a:rPr lang="en-US" altLang="ja-JP" sz="2800" dirty="0">
                <a:solidFill>
                  <a:schemeClr val="bg1"/>
                </a:solidFill>
              </a:rPr>
              <a:t>2</a:t>
            </a:r>
            <a:r>
              <a:rPr lang="ja-JP" altLang="en-US" sz="2800" dirty="0" smtClean="0">
                <a:solidFill>
                  <a:schemeClr val="bg1"/>
                </a:solidFill>
              </a:rPr>
              <a:t>日</a:t>
            </a:r>
            <a:endParaRPr lang="en-US" altLang="ja-JP" sz="2800" dirty="0" smtClean="0">
              <a:solidFill>
                <a:schemeClr val="bg1"/>
              </a:solidFill>
            </a:endParaRPr>
          </a:p>
          <a:p>
            <a:pPr algn="just"/>
            <a:r>
              <a:rPr lang="ja-JP" altLang="en-US" sz="2800" dirty="0" smtClean="0">
                <a:solidFill>
                  <a:schemeClr val="bg1"/>
                </a:solidFill>
              </a:rPr>
              <a:t>　　　　　　　　　　撤去</a:t>
            </a:r>
            <a:r>
              <a:rPr lang="en-US" altLang="ja-JP" sz="2800" dirty="0" smtClean="0">
                <a:solidFill>
                  <a:schemeClr val="bg1"/>
                </a:solidFill>
              </a:rPr>
              <a:t>2015</a:t>
            </a:r>
            <a:r>
              <a:rPr lang="ja-JP" altLang="en-US" sz="2800" dirty="0" smtClean="0">
                <a:solidFill>
                  <a:schemeClr val="bg1"/>
                </a:solidFill>
              </a:rPr>
              <a:t>年</a:t>
            </a:r>
            <a:r>
              <a:rPr lang="en-US" altLang="ja-JP" sz="2800" dirty="0" smtClean="0">
                <a:solidFill>
                  <a:schemeClr val="bg1"/>
                </a:solidFill>
              </a:rPr>
              <a:t>9</a:t>
            </a:r>
            <a:r>
              <a:rPr lang="ja-JP" altLang="en-US" sz="2800" dirty="0" smtClean="0">
                <a:solidFill>
                  <a:schemeClr val="bg1"/>
                </a:solidFill>
              </a:rPr>
              <a:t>月</a:t>
            </a:r>
            <a:r>
              <a:rPr lang="en-US" altLang="ja-JP" sz="2800" dirty="0" smtClean="0">
                <a:solidFill>
                  <a:schemeClr val="bg1"/>
                </a:solidFill>
              </a:rPr>
              <a:t>29</a:t>
            </a:r>
            <a:r>
              <a:rPr lang="ja-JP" altLang="en-US" sz="2800" dirty="0" smtClean="0">
                <a:solidFill>
                  <a:schemeClr val="bg1"/>
                </a:solidFill>
              </a:rPr>
              <a:t>日～</a:t>
            </a:r>
            <a:r>
              <a:rPr lang="en-US" altLang="ja-JP" sz="2800" dirty="0" smtClean="0">
                <a:solidFill>
                  <a:schemeClr val="bg1"/>
                </a:solidFill>
              </a:rPr>
              <a:t>30</a:t>
            </a:r>
            <a:r>
              <a:rPr lang="ja-JP" altLang="en-US" sz="2800" dirty="0" smtClean="0">
                <a:solidFill>
                  <a:schemeClr val="bg1"/>
                </a:solidFill>
              </a:rPr>
              <a:t>日</a:t>
            </a:r>
            <a:endParaRPr lang="en-US" altLang="ja-JP" sz="2800" dirty="0" smtClean="0">
              <a:solidFill>
                <a:schemeClr val="bg1"/>
              </a:solidFill>
            </a:endParaRPr>
          </a:p>
          <a:p>
            <a:pPr algn="just"/>
            <a:r>
              <a:rPr lang="ja-JP" altLang="en-US" sz="2800" dirty="0">
                <a:solidFill>
                  <a:schemeClr val="bg1"/>
                </a:solidFill>
              </a:rPr>
              <a:t>測定項目</a:t>
            </a:r>
            <a:endParaRPr lang="en-US" altLang="ja-JP" sz="2800" dirty="0" smtClean="0">
              <a:solidFill>
                <a:schemeClr val="bg1"/>
              </a:solidFill>
            </a:endParaRPr>
          </a:p>
          <a:p>
            <a:pPr algn="just"/>
            <a:r>
              <a:rPr lang="ja-JP" altLang="en-US" sz="2800" dirty="0" smtClean="0">
                <a:solidFill>
                  <a:schemeClr val="bg1"/>
                </a:solidFill>
              </a:rPr>
              <a:t>・</a:t>
            </a:r>
            <a:r>
              <a:rPr lang="ja-JP" altLang="ja-JP" sz="2800" dirty="0" smtClean="0">
                <a:solidFill>
                  <a:schemeClr val="bg1"/>
                </a:solidFill>
              </a:rPr>
              <a:t>斜面</a:t>
            </a:r>
            <a:r>
              <a:rPr lang="ja-JP" altLang="ja-JP" sz="2800" dirty="0">
                <a:solidFill>
                  <a:schemeClr val="bg1"/>
                </a:solidFill>
              </a:rPr>
              <a:t>緑地</a:t>
            </a:r>
            <a:r>
              <a:rPr lang="ja-JP" altLang="ja-JP" sz="2800" dirty="0" smtClean="0">
                <a:solidFill>
                  <a:schemeClr val="bg1"/>
                </a:solidFill>
              </a:rPr>
              <a:t>下端部の</a:t>
            </a:r>
            <a:r>
              <a:rPr lang="ja-JP" altLang="ja-JP" sz="2800" dirty="0">
                <a:solidFill>
                  <a:schemeClr val="bg1"/>
                </a:solidFill>
              </a:rPr>
              <a:t>風向風速</a:t>
            </a:r>
            <a:r>
              <a:rPr lang="ja-JP" altLang="ja-JP" sz="2800" dirty="0" smtClean="0">
                <a:solidFill>
                  <a:schemeClr val="bg1"/>
                </a:solidFill>
              </a:rPr>
              <a:t>測定</a:t>
            </a:r>
            <a:endParaRPr lang="en-US" altLang="ja-JP" sz="2800" dirty="0" smtClean="0">
              <a:solidFill>
                <a:schemeClr val="bg1"/>
              </a:solidFill>
            </a:endParaRPr>
          </a:p>
          <a:p>
            <a:pPr algn="just"/>
            <a:r>
              <a:rPr lang="ja-JP" altLang="en-US" sz="2800" dirty="0" smtClean="0">
                <a:solidFill>
                  <a:schemeClr val="bg1"/>
                </a:solidFill>
              </a:rPr>
              <a:t>・公園及び市街地の温度分布</a:t>
            </a:r>
            <a:endParaRPr lang="en-US" altLang="ja-JP" sz="2800" dirty="0" smtClean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716016" y="3933056"/>
            <a:ext cx="42279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ja-JP" altLang="en-US" sz="2800" dirty="0">
                <a:solidFill>
                  <a:prstClr val="white"/>
                </a:solidFill>
              </a:rPr>
              <a:t>測定</a:t>
            </a:r>
            <a:r>
              <a:rPr lang="ja-JP" altLang="en-US" sz="2800" dirty="0" smtClean="0">
                <a:solidFill>
                  <a:prstClr val="white"/>
                </a:solidFill>
              </a:rPr>
              <a:t>機器</a:t>
            </a:r>
            <a:endParaRPr lang="en-US" altLang="ja-JP" sz="2800" dirty="0" smtClean="0">
              <a:solidFill>
                <a:prstClr val="white"/>
              </a:solidFill>
            </a:endParaRPr>
          </a:p>
          <a:p>
            <a:pPr algn="just"/>
            <a:r>
              <a:rPr lang="ja-JP" altLang="en-US" sz="2800" dirty="0">
                <a:solidFill>
                  <a:prstClr val="white"/>
                </a:solidFill>
              </a:rPr>
              <a:t>・超音波風向</a:t>
            </a:r>
            <a:r>
              <a:rPr lang="ja-JP" altLang="en-US" sz="2800" dirty="0" smtClean="0">
                <a:solidFill>
                  <a:prstClr val="white"/>
                </a:solidFill>
              </a:rPr>
              <a:t>風速計</a:t>
            </a:r>
            <a:endParaRPr lang="en-US" altLang="ja-JP" sz="2800" dirty="0" smtClean="0">
              <a:solidFill>
                <a:prstClr val="white"/>
              </a:solidFill>
            </a:endParaRPr>
          </a:p>
          <a:p>
            <a:pPr algn="just"/>
            <a:r>
              <a:rPr lang="ja-JP" altLang="en-US" sz="2800" dirty="0" smtClean="0">
                <a:solidFill>
                  <a:prstClr val="white"/>
                </a:solidFill>
              </a:rPr>
              <a:t>　　（</a:t>
            </a:r>
            <a:r>
              <a:rPr lang="en-US" altLang="ja-JP" sz="2800" dirty="0">
                <a:solidFill>
                  <a:prstClr val="white"/>
                </a:solidFill>
              </a:rPr>
              <a:t>GILL PGWS-100</a:t>
            </a:r>
            <a:r>
              <a:rPr lang="ja-JP" altLang="en-US" sz="2800" dirty="0" smtClean="0">
                <a:solidFill>
                  <a:prstClr val="white"/>
                </a:solidFill>
              </a:rPr>
              <a:t>）</a:t>
            </a:r>
            <a:endParaRPr lang="en-US" altLang="ja-JP" sz="2800" dirty="0">
              <a:solidFill>
                <a:prstClr val="white"/>
              </a:solidFill>
            </a:endParaRPr>
          </a:p>
          <a:p>
            <a:pPr lvl="0" algn="just"/>
            <a:r>
              <a:rPr lang="ja-JP" altLang="en-US" sz="2800" dirty="0" smtClean="0">
                <a:solidFill>
                  <a:prstClr val="white"/>
                </a:solidFill>
              </a:rPr>
              <a:t>・自然通風シェルター</a:t>
            </a:r>
            <a:endParaRPr lang="en-US" altLang="ja-JP" sz="2800" dirty="0" smtClean="0">
              <a:solidFill>
                <a:prstClr val="white"/>
              </a:solidFill>
            </a:endParaRPr>
          </a:p>
          <a:p>
            <a:pPr lvl="0" algn="just"/>
            <a:r>
              <a:rPr lang="ja-JP" altLang="en-US" sz="2800" dirty="0">
                <a:solidFill>
                  <a:prstClr val="white"/>
                </a:solidFill>
              </a:rPr>
              <a:t>　</a:t>
            </a:r>
            <a:r>
              <a:rPr lang="ja-JP" altLang="en-US" sz="2800" dirty="0" smtClean="0">
                <a:solidFill>
                  <a:prstClr val="white"/>
                </a:solidFill>
              </a:rPr>
              <a:t>内部に温度ロガー</a:t>
            </a:r>
            <a:endParaRPr lang="en-US" altLang="ja-JP" sz="2800" dirty="0" smtClean="0">
              <a:solidFill>
                <a:prstClr val="white"/>
              </a:solidFill>
            </a:endParaRPr>
          </a:p>
          <a:p>
            <a:pPr lvl="0" algn="just"/>
            <a:r>
              <a:rPr lang="ja-JP" altLang="en-US" sz="2800" dirty="0" smtClean="0">
                <a:solidFill>
                  <a:prstClr val="white"/>
                </a:solidFill>
              </a:rPr>
              <a:t>　　　　　（</a:t>
            </a:r>
            <a:r>
              <a:rPr lang="en-US" altLang="ja-JP" sz="2800" dirty="0">
                <a:solidFill>
                  <a:prstClr val="white"/>
                </a:solidFill>
              </a:rPr>
              <a:t>T</a:t>
            </a:r>
            <a:r>
              <a:rPr lang="ja-JP" altLang="en-US" sz="2800" dirty="0" smtClean="0">
                <a:solidFill>
                  <a:prstClr val="white"/>
                </a:solidFill>
              </a:rPr>
              <a:t>＆</a:t>
            </a:r>
            <a:r>
              <a:rPr lang="en-US" altLang="ja-JP" sz="2800" dirty="0">
                <a:solidFill>
                  <a:prstClr val="white"/>
                </a:solidFill>
              </a:rPr>
              <a:t>D</a:t>
            </a:r>
            <a:r>
              <a:rPr lang="ja-JP" altLang="en-US" sz="2800" dirty="0">
                <a:solidFill>
                  <a:prstClr val="white"/>
                </a:solidFill>
              </a:rPr>
              <a:t>　</a:t>
            </a:r>
            <a:r>
              <a:rPr lang="en-US" altLang="ja-JP" sz="2800" dirty="0">
                <a:solidFill>
                  <a:prstClr val="white"/>
                </a:solidFill>
              </a:rPr>
              <a:t>RTR—52</a:t>
            </a:r>
            <a:r>
              <a:rPr lang="ja-JP" altLang="en-US" sz="2800" dirty="0" smtClean="0">
                <a:solidFill>
                  <a:prstClr val="white"/>
                </a:solidFill>
              </a:rPr>
              <a:t>）</a:t>
            </a:r>
            <a:endParaRPr lang="ja-JP" altLang="en-US" sz="2800" dirty="0">
              <a:solidFill>
                <a:prstClr val="white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2" r="6786" b="4669"/>
          <a:stretch/>
        </p:blipFill>
        <p:spPr>
          <a:xfrm>
            <a:off x="575625" y="3501008"/>
            <a:ext cx="3636335" cy="2940214"/>
          </a:xfrm>
          <a:prstGeom prst="rect">
            <a:avLst/>
          </a:prstGeom>
        </p:spPr>
      </p:pic>
      <p:cxnSp>
        <p:nvCxnSpPr>
          <p:cNvPr id="8" name="カギ線コネクタ 7"/>
          <p:cNvCxnSpPr/>
          <p:nvPr/>
        </p:nvCxnSpPr>
        <p:spPr>
          <a:xfrm rot="10800000">
            <a:off x="3571876" y="4076700"/>
            <a:ext cx="1144141" cy="504428"/>
          </a:xfrm>
          <a:prstGeom prst="bentConnector3">
            <a:avLst>
              <a:gd name="adj1" fmla="val 51665"/>
            </a:avLst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カギ線コネクタ 9"/>
          <p:cNvCxnSpPr/>
          <p:nvPr/>
        </p:nvCxnSpPr>
        <p:spPr>
          <a:xfrm rot="10800000">
            <a:off x="1628776" y="4648200"/>
            <a:ext cx="3087241" cy="797024"/>
          </a:xfrm>
          <a:prstGeom prst="bentConnector3">
            <a:avLst>
              <a:gd name="adj1" fmla="val 99982"/>
            </a:avLst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72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17"/>
          <p:cNvSpPr txBox="1">
            <a:spLocks noChangeArrowheads="1"/>
          </p:cNvSpPr>
          <p:nvPr/>
        </p:nvSpPr>
        <p:spPr bwMode="auto">
          <a:xfrm>
            <a:off x="251520" y="188640"/>
            <a:ext cx="668267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just" eaLnBrk="1" hangingPunct="1"/>
            <a:r>
              <a:rPr lang="ja-JP" altLang="en-US" sz="4000" dirty="0" smtClean="0">
                <a:solidFill>
                  <a:srgbClr val="FFFF00"/>
                </a:solidFill>
              </a:rPr>
              <a:t>測定場所（地形図）</a:t>
            </a:r>
            <a:endParaRPr lang="ja-JP" altLang="en-US" sz="4000" dirty="0">
              <a:solidFill>
                <a:srgbClr val="FFFF00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183" y="1110744"/>
            <a:ext cx="5538634" cy="53640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762751" y="5810250"/>
            <a:ext cx="12382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0915FF"/>
                </a:solidFill>
              </a:rPr>
              <a:t>斜面緑地</a:t>
            </a:r>
            <a:endParaRPr kumimoji="1" lang="ja-JP" altLang="en-US" sz="2000" dirty="0">
              <a:solidFill>
                <a:srgbClr val="0915FF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762751" y="5295900"/>
            <a:ext cx="22479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FF0000"/>
                </a:solidFill>
              </a:rPr>
              <a:t>谷筋型の斜面緑地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20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17"/>
          <p:cNvSpPr txBox="1">
            <a:spLocks noChangeArrowheads="1"/>
          </p:cNvSpPr>
          <p:nvPr/>
        </p:nvSpPr>
        <p:spPr bwMode="auto">
          <a:xfrm>
            <a:off x="251520" y="188640"/>
            <a:ext cx="427285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just" eaLnBrk="1" hangingPunct="1"/>
            <a:r>
              <a:rPr lang="ja-JP" altLang="en-US" sz="4000" dirty="0" smtClean="0">
                <a:solidFill>
                  <a:srgbClr val="FFFF00"/>
                </a:solidFill>
              </a:rPr>
              <a:t>公園紹介（地形図）</a:t>
            </a:r>
            <a:endParaRPr lang="ja-JP" altLang="en-US" sz="4000" dirty="0">
              <a:solidFill>
                <a:srgbClr val="FFFF00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3" t="41251" r="29566" b="8749"/>
          <a:stretch/>
        </p:blipFill>
        <p:spPr>
          <a:xfrm>
            <a:off x="130628" y="1649365"/>
            <a:ext cx="4083200" cy="208800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2" t="35419" r="32064" b="23330"/>
          <a:stretch/>
        </p:blipFill>
        <p:spPr>
          <a:xfrm>
            <a:off x="130628" y="4474374"/>
            <a:ext cx="3631475" cy="212175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4" t="32502" r="23562" b="8749"/>
          <a:stretch/>
        </p:blipFill>
        <p:spPr>
          <a:xfrm>
            <a:off x="4359487" y="1210038"/>
            <a:ext cx="4706135" cy="2520000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" t="34700" r="18507" b="8707"/>
          <a:stretch/>
        </p:blipFill>
        <p:spPr>
          <a:xfrm>
            <a:off x="3978691" y="4494745"/>
            <a:ext cx="5046366" cy="2052000"/>
          </a:xfrm>
          <a:prstGeom prst="rect">
            <a:avLst/>
          </a:prstGeom>
        </p:spPr>
      </p:pic>
      <p:sp>
        <p:nvSpPr>
          <p:cNvPr id="16" name="テキスト ボックス 117"/>
          <p:cNvSpPr txBox="1">
            <a:spLocks noChangeArrowheads="1"/>
          </p:cNvSpPr>
          <p:nvPr/>
        </p:nvSpPr>
        <p:spPr bwMode="auto">
          <a:xfrm>
            <a:off x="450691" y="1059779"/>
            <a:ext cx="352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just" eaLnBrk="1" hangingPunct="1"/>
            <a:r>
              <a:rPr lang="ja-JP" altLang="en-US" sz="3200" dirty="0" smtClean="0">
                <a:solidFill>
                  <a:schemeClr val="bg1"/>
                </a:solidFill>
              </a:rPr>
              <a:t>赤羽自然観察公園</a:t>
            </a:r>
            <a:endParaRPr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17" name="テキスト ボックス 117"/>
          <p:cNvSpPr txBox="1">
            <a:spLocks noChangeArrowheads="1"/>
          </p:cNvSpPr>
          <p:nvPr/>
        </p:nvSpPr>
        <p:spPr bwMode="auto">
          <a:xfrm>
            <a:off x="4987743" y="624283"/>
            <a:ext cx="352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sz="3200" dirty="0">
                <a:solidFill>
                  <a:schemeClr val="bg1"/>
                </a:solidFill>
              </a:rPr>
              <a:t>入間公園</a:t>
            </a:r>
          </a:p>
        </p:txBody>
      </p:sp>
      <p:sp>
        <p:nvSpPr>
          <p:cNvPr id="18" name="テキスト ボックス 117"/>
          <p:cNvSpPr txBox="1">
            <a:spLocks noChangeArrowheads="1"/>
          </p:cNvSpPr>
          <p:nvPr/>
        </p:nvSpPr>
        <p:spPr bwMode="auto">
          <a:xfrm>
            <a:off x="182365" y="3889599"/>
            <a:ext cx="352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sz="3200" dirty="0">
                <a:solidFill>
                  <a:schemeClr val="bg1"/>
                </a:solidFill>
              </a:rPr>
              <a:t>池田山</a:t>
            </a:r>
            <a:r>
              <a:rPr lang="ja-JP" altLang="en-US" sz="3200" dirty="0" smtClean="0">
                <a:solidFill>
                  <a:schemeClr val="bg1"/>
                </a:solidFill>
              </a:rPr>
              <a:t>公園</a:t>
            </a:r>
            <a:endParaRPr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17"/>
          <p:cNvSpPr txBox="1">
            <a:spLocks noChangeArrowheads="1"/>
          </p:cNvSpPr>
          <p:nvPr/>
        </p:nvSpPr>
        <p:spPr bwMode="auto">
          <a:xfrm>
            <a:off x="4737874" y="3889599"/>
            <a:ext cx="352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sz="3200" dirty="0" smtClean="0">
                <a:solidFill>
                  <a:schemeClr val="bg1"/>
                </a:solidFill>
              </a:rPr>
              <a:t>駒場野公園</a:t>
            </a:r>
            <a:endParaRPr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20" name="フリーフォーム 19"/>
          <p:cNvSpPr/>
          <p:nvPr/>
        </p:nvSpPr>
        <p:spPr>
          <a:xfrm>
            <a:off x="1280160" y="1776549"/>
            <a:ext cx="2194560" cy="1606731"/>
          </a:xfrm>
          <a:custGeom>
            <a:avLst/>
            <a:gdLst>
              <a:gd name="connsiteX0" fmla="*/ 966651 w 2194560"/>
              <a:gd name="connsiteY0" fmla="*/ 0 h 1606731"/>
              <a:gd name="connsiteX1" fmla="*/ 91440 w 2194560"/>
              <a:gd name="connsiteY1" fmla="*/ 535577 h 1606731"/>
              <a:gd name="connsiteX2" fmla="*/ 0 w 2194560"/>
              <a:gd name="connsiteY2" fmla="*/ 1476102 h 1606731"/>
              <a:gd name="connsiteX3" fmla="*/ 822960 w 2194560"/>
              <a:gd name="connsiteY3" fmla="*/ 1528354 h 1606731"/>
              <a:gd name="connsiteX4" fmla="*/ 1319349 w 2194560"/>
              <a:gd name="connsiteY4" fmla="*/ 1606731 h 1606731"/>
              <a:gd name="connsiteX5" fmla="*/ 1698171 w 2194560"/>
              <a:gd name="connsiteY5" fmla="*/ 1554480 h 1606731"/>
              <a:gd name="connsiteX6" fmla="*/ 1763486 w 2194560"/>
              <a:gd name="connsiteY6" fmla="*/ 1489165 h 1606731"/>
              <a:gd name="connsiteX7" fmla="*/ 1854926 w 2194560"/>
              <a:gd name="connsiteY7" fmla="*/ 1201782 h 1606731"/>
              <a:gd name="connsiteX8" fmla="*/ 2063931 w 2194560"/>
              <a:gd name="connsiteY8" fmla="*/ 953588 h 1606731"/>
              <a:gd name="connsiteX9" fmla="*/ 2194560 w 2194560"/>
              <a:gd name="connsiteY9" fmla="*/ 875211 h 1606731"/>
              <a:gd name="connsiteX10" fmla="*/ 2103120 w 2194560"/>
              <a:gd name="connsiteY10" fmla="*/ 352697 h 1606731"/>
              <a:gd name="connsiteX11" fmla="*/ 1149531 w 2194560"/>
              <a:gd name="connsiteY11" fmla="*/ 0 h 1606731"/>
              <a:gd name="connsiteX12" fmla="*/ 966651 w 2194560"/>
              <a:gd name="connsiteY12" fmla="*/ 0 h 160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94560" h="1606731">
                <a:moveTo>
                  <a:pt x="966651" y="0"/>
                </a:moveTo>
                <a:lnTo>
                  <a:pt x="91440" y="535577"/>
                </a:lnTo>
                <a:lnTo>
                  <a:pt x="0" y="1476102"/>
                </a:lnTo>
                <a:lnTo>
                  <a:pt x="822960" y="1528354"/>
                </a:lnTo>
                <a:lnTo>
                  <a:pt x="1319349" y="1606731"/>
                </a:lnTo>
                <a:lnTo>
                  <a:pt x="1698171" y="1554480"/>
                </a:lnTo>
                <a:lnTo>
                  <a:pt x="1763486" y="1489165"/>
                </a:lnTo>
                <a:lnTo>
                  <a:pt x="1854926" y="1201782"/>
                </a:lnTo>
                <a:lnTo>
                  <a:pt x="2063931" y="953588"/>
                </a:lnTo>
                <a:lnTo>
                  <a:pt x="2194560" y="875211"/>
                </a:lnTo>
                <a:lnTo>
                  <a:pt x="2103120" y="352697"/>
                </a:lnTo>
                <a:lnTo>
                  <a:pt x="1149531" y="0"/>
                </a:lnTo>
                <a:lnTo>
                  <a:pt x="966651" y="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フリーフォーム 20"/>
          <p:cNvSpPr/>
          <p:nvPr/>
        </p:nvSpPr>
        <p:spPr>
          <a:xfrm>
            <a:off x="7289074" y="2050869"/>
            <a:ext cx="705395" cy="627017"/>
          </a:xfrm>
          <a:custGeom>
            <a:avLst/>
            <a:gdLst>
              <a:gd name="connsiteX0" fmla="*/ 431075 w 705395"/>
              <a:gd name="connsiteY0" fmla="*/ 627017 h 627017"/>
              <a:gd name="connsiteX1" fmla="*/ 666206 w 705395"/>
              <a:gd name="connsiteY1" fmla="*/ 600891 h 627017"/>
              <a:gd name="connsiteX2" fmla="*/ 705395 w 705395"/>
              <a:gd name="connsiteY2" fmla="*/ 483325 h 627017"/>
              <a:gd name="connsiteX3" fmla="*/ 535577 w 705395"/>
              <a:gd name="connsiteY3" fmla="*/ 365760 h 627017"/>
              <a:gd name="connsiteX4" fmla="*/ 352697 w 705395"/>
              <a:gd name="connsiteY4" fmla="*/ 326571 h 627017"/>
              <a:gd name="connsiteX5" fmla="*/ 248195 w 705395"/>
              <a:gd name="connsiteY5" fmla="*/ 209005 h 627017"/>
              <a:gd name="connsiteX6" fmla="*/ 182880 w 705395"/>
              <a:gd name="connsiteY6" fmla="*/ 78377 h 627017"/>
              <a:gd name="connsiteX7" fmla="*/ 274320 w 705395"/>
              <a:gd name="connsiteY7" fmla="*/ 39188 h 627017"/>
              <a:gd name="connsiteX8" fmla="*/ 26126 w 705395"/>
              <a:gd name="connsiteY8" fmla="*/ 0 h 627017"/>
              <a:gd name="connsiteX9" fmla="*/ 0 w 705395"/>
              <a:gd name="connsiteY9" fmla="*/ 143691 h 627017"/>
              <a:gd name="connsiteX10" fmla="*/ 326572 w 705395"/>
              <a:gd name="connsiteY10" fmla="*/ 378822 h 627017"/>
              <a:gd name="connsiteX11" fmla="*/ 444137 w 705395"/>
              <a:gd name="connsiteY11" fmla="*/ 509451 h 627017"/>
              <a:gd name="connsiteX12" fmla="*/ 431075 w 705395"/>
              <a:gd name="connsiteY12" fmla="*/ 627017 h 627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05395" h="627017">
                <a:moveTo>
                  <a:pt x="431075" y="627017"/>
                </a:moveTo>
                <a:lnTo>
                  <a:pt x="666206" y="600891"/>
                </a:lnTo>
                <a:lnTo>
                  <a:pt x="705395" y="483325"/>
                </a:lnTo>
                <a:lnTo>
                  <a:pt x="535577" y="365760"/>
                </a:lnTo>
                <a:lnTo>
                  <a:pt x="352697" y="326571"/>
                </a:lnTo>
                <a:lnTo>
                  <a:pt x="248195" y="209005"/>
                </a:lnTo>
                <a:lnTo>
                  <a:pt x="182880" y="78377"/>
                </a:lnTo>
                <a:lnTo>
                  <a:pt x="274320" y="39188"/>
                </a:lnTo>
                <a:lnTo>
                  <a:pt x="26126" y="0"/>
                </a:lnTo>
                <a:lnTo>
                  <a:pt x="0" y="143691"/>
                </a:lnTo>
                <a:lnTo>
                  <a:pt x="326572" y="378822"/>
                </a:lnTo>
                <a:lnTo>
                  <a:pt x="444137" y="509451"/>
                </a:lnTo>
                <a:lnTo>
                  <a:pt x="431075" y="627017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フリーフォーム 21"/>
          <p:cNvSpPr/>
          <p:nvPr/>
        </p:nvSpPr>
        <p:spPr>
          <a:xfrm>
            <a:off x="1815737" y="5146766"/>
            <a:ext cx="1763486" cy="757645"/>
          </a:xfrm>
          <a:custGeom>
            <a:avLst/>
            <a:gdLst>
              <a:gd name="connsiteX0" fmla="*/ 169817 w 1763486"/>
              <a:gd name="connsiteY0" fmla="*/ 757645 h 757645"/>
              <a:gd name="connsiteX1" fmla="*/ 0 w 1763486"/>
              <a:gd name="connsiteY1" fmla="*/ 300445 h 757645"/>
              <a:gd name="connsiteX2" fmla="*/ 418012 w 1763486"/>
              <a:gd name="connsiteY2" fmla="*/ 78377 h 757645"/>
              <a:gd name="connsiteX3" fmla="*/ 849086 w 1763486"/>
              <a:gd name="connsiteY3" fmla="*/ 78377 h 757645"/>
              <a:gd name="connsiteX4" fmla="*/ 1293223 w 1763486"/>
              <a:gd name="connsiteY4" fmla="*/ 0 h 757645"/>
              <a:gd name="connsiteX5" fmla="*/ 1619794 w 1763486"/>
              <a:gd name="connsiteY5" fmla="*/ 13063 h 757645"/>
              <a:gd name="connsiteX6" fmla="*/ 1763486 w 1763486"/>
              <a:gd name="connsiteY6" fmla="*/ 156754 h 757645"/>
              <a:gd name="connsiteX7" fmla="*/ 1319349 w 1763486"/>
              <a:gd name="connsiteY7" fmla="*/ 222068 h 757645"/>
              <a:gd name="connsiteX8" fmla="*/ 404949 w 1763486"/>
              <a:gd name="connsiteY8" fmla="*/ 705394 h 757645"/>
              <a:gd name="connsiteX9" fmla="*/ 169817 w 1763486"/>
              <a:gd name="connsiteY9" fmla="*/ 757645 h 757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63486" h="757645">
                <a:moveTo>
                  <a:pt x="169817" y="757645"/>
                </a:moveTo>
                <a:lnTo>
                  <a:pt x="0" y="300445"/>
                </a:lnTo>
                <a:lnTo>
                  <a:pt x="418012" y="78377"/>
                </a:lnTo>
                <a:lnTo>
                  <a:pt x="849086" y="78377"/>
                </a:lnTo>
                <a:lnTo>
                  <a:pt x="1293223" y="0"/>
                </a:lnTo>
                <a:lnTo>
                  <a:pt x="1619794" y="13063"/>
                </a:lnTo>
                <a:lnTo>
                  <a:pt x="1763486" y="156754"/>
                </a:lnTo>
                <a:lnTo>
                  <a:pt x="1319349" y="222068"/>
                </a:lnTo>
                <a:lnTo>
                  <a:pt x="404949" y="705394"/>
                </a:lnTo>
                <a:lnTo>
                  <a:pt x="169817" y="757645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フリーフォーム 22"/>
          <p:cNvSpPr/>
          <p:nvPr/>
        </p:nvSpPr>
        <p:spPr>
          <a:xfrm>
            <a:off x="4127863" y="4885509"/>
            <a:ext cx="4336868" cy="1345474"/>
          </a:xfrm>
          <a:custGeom>
            <a:avLst/>
            <a:gdLst>
              <a:gd name="connsiteX0" fmla="*/ 1110343 w 4336868"/>
              <a:gd name="connsiteY0" fmla="*/ 822960 h 1345474"/>
              <a:gd name="connsiteX1" fmla="*/ 1058091 w 4336868"/>
              <a:gd name="connsiteY1" fmla="*/ 822960 h 1345474"/>
              <a:gd name="connsiteX2" fmla="*/ 274320 w 4336868"/>
              <a:gd name="connsiteY2" fmla="*/ 875211 h 1345474"/>
              <a:gd name="connsiteX3" fmla="*/ 0 w 4336868"/>
              <a:gd name="connsiteY3" fmla="*/ 1162594 h 1345474"/>
              <a:gd name="connsiteX4" fmla="*/ 0 w 4336868"/>
              <a:gd name="connsiteY4" fmla="*/ 1345474 h 1345474"/>
              <a:gd name="connsiteX5" fmla="*/ 1267097 w 4336868"/>
              <a:gd name="connsiteY5" fmla="*/ 1175657 h 1345474"/>
              <a:gd name="connsiteX6" fmla="*/ 1332411 w 4336868"/>
              <a:gd name="connsiteY6" fmla="*/ 862148 h 1345474"/>
              <a:gd name="connsiteX7" fmla="*/ 1397726 w 4336868"/>
              <a:gd name="connsiteY7" fmla="*/ 705394 h 1345474"/>
              <a:gd name="connsiteX8" fmla="*/ 2481943 w 4336868"/>
              <a:gd name="connsiteY8" fmla="*/ 522514 h 1345474"/>
              <a:gd name="connsiteX9" fmla="*/ 2481943 w 4336868"/>
              <a:gd name="connsiteY9" fmla="*/ 718457 h 1345474"/>
              <a:gd name="connsiteX10" fmla="*/ 3435531 w 4336868"/>
              <a:gd name="connsiteY10" fmla="*/ 901337 h 1345474"/>
              <a:gd name="connsiteX11" fmla="*/ 3997234 w 4336868"/>
              <a:gd name="connsiteY11" fmla="*/ 940525 h 1345474"/>
              <a:gd name="connsiteX12" fmla="*/ 4336868 w 4336868"/>
              <a:gd name="connsiteY12" fmla="*/ 940525 h 1345474"/>
              <a:gd name="connsiteX13" fmla="*/ 4258491 w 4336868"/>
              <a:gd name="connsiteY13" fmla="*/ 627017 h 1345474"/>
              <a:gd name="connsiteX14" fmla="*/ 4140926 w 4336868"/>
              <a:gd name="connsiteY14" fmla="*/ 627017 h 1345474"/>
              <a:gd name="connsiteX15" fmla="*/ 3931920 w 4336868"/>
              <a:gd name="connsiteY15" fmla="*/ 0 h 1345474"/>
              <a:gd name="connsiteX16" fmla="*/ 3056708 w 4336868"/>
              <a:gd name="connsiteY16" fmla="*/ 169817 h 1345474"/>
              <a:gd name="connsiteX17" fmla="*/ 3069771 w 4336868"/>
              <a:gd name="connsiteY17" fmla="*/ 300445 h 1345474"/>
              <a:gd name="connsiteX18" fmla="*/ 2651760 w 4336868"/>
              <a:gd name="connsiteY18" fmla="*/ 300445 h 1345474"/>
              <a:gd name="connsiteX19" fmla="*/ 2638697 w 4336868"/>
              <a:gd name="connsiteY19" fmla="*/ 509451 h 1345474"/>
              <a:gd name="connsiteX20" fmla="*/ 2547257 w 4336868"/>
              <a:gd name="connsiteY20" fmla="*/ 496388 h 1345474"/>
              <a:gd name="connsiteX21" fmla="*/ 1384663 w 4336868"/>
              <a:gd name="connsiteY21" fmla="*/ 666205 h 1345474"/>
              <a:gd name="connsiteX22" fmla="*/ 1110343 w 4336868"/>
              <a:gd name="connsiteY22" fmla="*/ 822960 h 1345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336868" h="1345474">
                <a:moveTo>
                  <a:pt x="1110343" y="822960"/>
                </a:moveTo>
                <a:lnTo>
                  <a:pt x="1058091" y="822960"/>
                </a:lnTo>
                <a:lnTo>
                  <a:pt x="274320" y="875211"/>
                </a:lnTo>
                <a:lnTo>
                  <a:pt x="0" y="1162594"/>
                </a:lnTo>
                <a:lnTo>
                  <a:pt x="0" y="1345474"/>
                </a:lnTo>
                <a:lnTo>
                  <a:pt x="1267097" y="1175657"/>
                </a:lnTo>
                <a:lnTo>
                  <a:pt x="1332411" y="862148"/>
                </a:lnTo>
                <a:lnTo>
                  <a:pt x="1397726" y="705394"/>
                </a:lnTo>
                <a:lnTo>
                  <a:pt x="2481943" y="522514"/>
                </a:lnTo>
                <a:lnTo>
                  <a:pt x="2481943" y="718457"/>
                </a:lnTo>
                <a:lnTo>
                  <a:pt x="3435531" y="901337"/>
                </a:lnTo>
                <a:lnTo>
                  <a:pt x="3997234" y="940525"/>
                </a:lnTo>
                <a:lnTo>
                  <a:pt x="4336868" y="940525"/>
                </a:lnTo>
                <a:lnTo>
                  <a:pt x="4258491" y="627017"/>
                </a:lnTo>
                <a:lnTo>
                  <a:pt x="4140926" y="627017"/>
                </a:lnTo>
                <a:lnTo>
                  <a:pt x="3931920" y="0"/>
                </a:lnTo>
                <a:lnTo>
                  <a:pt x="3056708" y="169817"/>
                </a:lnTo>
                <a:lnTo>
                  <a:pt x="3069771" y="300445"/>
                </a:lnTo>
                <a:lnTo>
                  <a:pt x="2651760" y="300445"/>
                </a:lnTo>
                <a:lnTo>
                  <a:pt x="2638697" y="509451"/>
                </a:lnTo>
                <a:lnTo>
                  <a:pt x="2547257" y="496388"/>
                </a:lnTo>
                <a:lnTo>
                  <a:pt x="1384663" y="666205"/>
                </a:lnTo>
                <a:lnTo>
                  <a:pt x="1110343" y="82296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898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5" t="44986" r="23602" b="6700"/>
          <a:stretch/>
        </p:blipFill>
        <p:spPr>
          <a:xfrm>
            <a:off x="4848415" y="4386047"/>
            <a:ext cx="4057291" cy="24120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3" t="39393" r="18862" b="10575"/>
          <a:stretch/>
        </p:blipFill>
        <p:spPr>
          <a:xfrm>
            <a:off x="71838" y="1741787"/>
            <a:ext cx="4522883" cy="1872000"/>
          </a:xfrm>
          <a:prstGeom prst="rect">
            <a:avLst/>
          </a:prstGeom>
        </p:spPr>
      </p:pic>
      <p:sp>
        <p:nvSpPr>
          <p:cNvPr id="8" name="テキスト ボックス 117"/>
          <p:cNvSpPr txBox="1">
            <a:spLocks noChangeArrowheads="1"/>
          </p:cNvSpPr>
          <p:nvPr/>
        </p:nvSpPr>
        <p:spPr bwMode="auto">
          <a:xfrm>
            <a:off x="573231" y="1182455"/>
            <a:ext cx="352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sz="3200" dirty="0">
                <a:solidFill>
                  <a:schemeClr val="bg1"/>
                </a:solidFill>
              </a:rPr>
              <a:t>江戸川</a:t>
            </a:r>
            <a:r>
              <a:rPr lang="ja-JP" altLang="en-US" sz="3200" dirty="0" smtClean="0">
                <a:solidFill>
                  <a:schemeClr val="bg1"/>
                </a:solidFill>
              </a:rPr>
              <a:t>公園</a:t>
            </a:r>
            <a:endParaRPr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117"/>
          <p:cNvSpPr txBox="1">
            <a:spLocks noChangeArrowheads="1"/>
          </p:cNvSpPr>
          <p:nvPr/>
        </p:nvSpPr>
        <p:spPr bwMode="auto">
          <a:xfrm>
            <a:off x="5113060" y="968654"/>
            <a:ext cx="352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sz="3200" dirty="0" smtClean="0">
                <a:solidFill>
                  <a:schemeClr val="bg1"/>
                </a:solidFill>
              </a:rPr>
              <a:t>甘泉園</a:t>
            </a:r>
            <a:endParaRPr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117"/>
          <p:cNvSpPr txBox="1">
            <a:spLocks noChangeArrowheads="1"/>
          </p:cNvSpPr>
          <p:nvPr/>
        </p:nvSpPr>
        <p:spPr bwMode="auto">
          <a:xfrm>
            <a:off x="460001" y="3801272"/>
            <a:ext cx="352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sz="3200" dirty="0" smtClean="0">
                <a:solidFill>
                  <a:schemeClr val="bg1"/>
                </a:solidFill>
              </a:rPr>
              <a:t>鍋島松濤公園</a:t>
            </a:r>
            <a:endParaRPr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17"/>
          <p:cNvSpPr txBox="1">
            <a:spLocks noChangeArrowheads="1"/>
          </p:cNvSpPr>
          <p:nvPr/>
        </p:nvSpPr>
        <p:spPr bwMode="auto">
          <a:xfrm>
            <a:off x="5113060" y="3788209"/>
            <a:ext cx="352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sz="3200" dirty="0">
                <a:solidFill>
                  <a:schemeClr val="bg1"/>
                </a:solidFill>
              </a:rPr>
              <a:t>おとめ山</a:t>
            </a:r>
            <a:r>
              <a:rPr lang="ja-JP" altLang="en-US" sz="3200" dirty="0" smtClean="0">
                <a:solidFill>
                  <a:schemeClr val="bg1"/>
                </a:solidFill>
              </a:rPr>
              <a:t>公園</a:t>
            </a:r>
            <a:endParaRPr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12" name="フリーフォーム 11"/>
          <p:cNvSpPr/>
          <p:nvPr/>
        </p:nvSpPr>
        <p:spPr>
          <a:xfrm>
            <a:off x="1724297" y="2834640"/>
            <a:ext cx="2899954" cy="613954"/>
          </a:xfrm>
          <a:custGeom>
            <a:avLst/>
            <a:gdLst>
              <a:gd name="connsiteX0" fmla="*/ 0 w 2899954"/>
              <a:gd name="connsiteY0" fmla="*/ 143691 h 613954"/>
              <a:gd name="connsiteX1" fmla="*/ 352697 w 2899954"/>
              <a:gd name="connsiteY1" fmla="*/ 0 h 613954"/>
              <a:gd name="connsiteX2" fmla="*/ 1188720 w 2899954"/>
              <a:gd name="connsiteY2" fmla="*/ 91440 h 613954"/>
              <a:gd name="connsiteX3" fmla="*/ 1593669 w 2899954"/>
              <a:gd name="connsiteY3" fmla="*/ 339634 h 613954"/>
              <a:gd name="connsiteX4" fmla="*/ 2377440 w 2899954"/>
              <a:gd name="connsiteY4" fmla="*/ 391886 h 613954"/>
              <a:gd name="connsiteX5" fmla="*/ 2377440 w 2899954"/>
              <a:gd name="connsiteY5" fmla="*/ 457200 h 613954"/>
              <a:gd name="connsiteX6" fmla="*/ 2873829 w 2899954"/>
              <a:gd name="connsiteY6" fmla="*/ 418011 h 613954"/>
              <a:gd name="connsiteX7" fmla="*/ 2899954 w 2899954"/>
              <a:gd name="connsiteY7" fmla="*/ 535577 h 613954"/>
              <a:gd name="connsiteX8" fmla="*/ 1933303 w 2899954"/>
              <a:gd name="connsiteY8" fmla="*/ 613954 h 613954"/>
              <a:gd name="connsiteX9" fmla="*/ 770709 w 2899954"/>
              <a:gd name="connsiteY9" fmla="*/ 470263 h 613954"/>
              <a:gd name="connsiteX10" fmla="*/ 130629 w 2899954"/>
              <a:gd name="connsiteY10" fmla="*/ 300446 h 613954"/>
              <a:gd name="connsiteX11" fmla="*/ 0 w 2899954"/>
              <a:gd name="connsiteY11" fmla="*/ 143691 h 613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99954" h="613954">
                <a:moveTo>
                  <a:pt x="0" y="143691"/>
                </a:moveTo>
                <a:lnTo>
                  <a:pt x="352697" y="0"/>
                </a:lnTo>
                <a:lnTo>
                  <a:pt x="1188720" y="91440"/>
                </a:lnTo>
                <a:lnTo>
                  <a:pt x="1593669" y="339634"/>
                </a:lnTo>
                <a:lnTo>
                  <a:pt x="2377440" y="391886"/>
                </a:lnTo>
                <a:lnTo>
                  <a:pt x="2377440" y="457200"/>
                </a:lnTo>
                <a:lnTo>
                  <a:pt x="2873829" y="418011"/>
                </a:lnTo>
                <a:lnTo>
                  <a:pt x="2899954" y="535577"/>
                </a:lnTo>
                <a:lnTo>
                  <a:pt x="1933303" y="613954"/>
                </a:lnTo>
                <a:lnTo>
                  <a:pt x="770709" y="470263"/>
                </a:lnTo>
                <a:lnTo>
                  <a:pt x="130629" y="300446"/>
                </a:lnTo>
                <a:lnTo>
                  <a:pt x="0" y="143691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フリーフォーム 14"/>
          <p:cNvSpPr/>
          <p:nvPr/>
        </p:nvSpPr>
        <p:spPr>
          <a:xfrm>
            <a:off x="5734594" y="4611189"/>
            <a:ext cx="1828800" cy="1554480"/>
          </a:xfrm>
          <a:custGeom>
            <a:avLst/>
            <a:gdLst>
              <a:gd name="connsiteX0" fmla="*/ 13063 w 1828800"/>
              <a:gd name="connsiteY0" fmla="*/ 574765 h 1554480"/>
              <a:gd name="connsiteX1" fmla="*/ 222069 w 1828800"/>
              <a:gd name="connsiteY1" fmla="*/ 653142 h 1554480"/>
              <a:gd name="connsiteX2" fmla="*/ 0 w 1828800"/>
              <a:gd name="connsiteY2" fmla="*/ 809897 h 1554480"/>
              <a:gd name="connsiteX3" fmla="*/ 195943 w 1828800"/>
              <a:gd name="connsiteY3" fmla="*/ 992777 h 1554480"/>
              <a:gd name="connsiteX4" fmla="*/ 692332 w 1828800"/>
              <a:gd name="connsiteY4" fmla="*/ 1306285 h 1554480"/>
              <a:gd name="connsiteX5" fmla="*/ 901337 w 1828800"/>
              <a:gd name="connsiteY5" fmla="*/ 1554480 h 1554480"/>
              <a:gd name="connsiteX6" fmla="*/ 1084217 w 1828800"/>
              <a:gd name="connsiteY6" fmla="*/ 1345474 h 1554480"/>
              <a:gd name="connsiteX7" fmla="*/ 1345475 w 1828800"/>
              <a:gd name="connsiteY7" fmla="*/ 849085 h 1554480"/>
              <a:gd name="connsiteX8" fmla="*/ 1698172 w 1828800"/>
              <a:gd name="connsiteY8" fmla="*/ 522514 h 1554480"/>
              <a:gd name="connsiteX9" fmla="*/ 1828800 w 1828800"/>
              <a:gd name="connsiteY9" fmla="*/ 418011 h 1554480"/>
              <a:gd name="connsiteX10" fmla="*/ 836023 w 1828800"/>
              <a:gd name="connsiteY10" fmla="*/ 0 h 1554480"/>
              <a:gd name="connsiteX11" fmla="*/ 404949 w 1828800"/>
              <a:gd name="connsiteY11" fmla="*/ 313508 h 1554480"/>
              <a:gd name="connsiteX12" fmla="*/ 156755 w 1828800"/>
              <a:gd name="connsiteY12" fmla="*/ 404948 h 1554480"/>
              <a:gd name="connsiteX13" fmla="*/ 13063 w 1828800"/>
              <a:gd name="connsiteY13" fmla="*/ 574765 h 155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28800" h="1554480">
                <a:moveTo>
                  <a:pt x="13063" y="574765"/>
                </a:moveTo>
                <a:lnTo>
                  <a:pt x="222069" y="653142"/>
                </a:lnTo>
                <a:lnTo>
                  <a:pt x="0" y="809897"/>
                </a:lnTo>
                <a:lnTo>
                  <a:pt x="195943" y="992777"/>
                </a:lnTo>
                <a:lnTo>
                  <a:pt x="692332" y="1306285"/>
                </a:lnTo>
                <a:lnTo>
                  <a:pt x="901337" y="1554480"/>
                </a:lnTo>
                <a:lnTo>
                  <a:pt x="1084217" y="1345474"/>
                </a:lnTo>
                <a:lnTo>
                  <a:pt x="1345475" y="849085"/>
                </a:lnTo>
                <a:lnTo>
                  <a:pt x="1698172" y="522514"/>
                </a:lnTo>
                <a:lnTo>
                  <a:pt x="1828800" y="418011"/>
                </a:lnTo>
                <a:lnTo>
                  <a:pt x="836023" y="0"/>
                </a:lnTo>
                <a:lnTo>
                  <a:pt x="404949" y="313508"/>
                </a:lnTo>
                <a:lnTo>
                  <a:pt x="156755" y="404948"/>
                </a:lnTo>
                <a:lnTo>
                  <a:pt x="13063" y="574765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フリーフォーム 15"/>
          <p:cNvSpPr/>
          <p:nvPr/>
        </p:nvSpPr>
        <p:spPr>
          <a:xfrm>
            <a:off x="6505303" y="5225143"/>
            <a:ext cx="2155371" cy="1397726"/>
          </a:xfrm>
          <a:custGeom>
            <a:avLst/>
            <a:gdLst>
              <a:gd name="connsiteX0" fmla="*/ 0 w 2155371"/>
              <a:gd name="connsiteY0" fmla="*/ 1175657 h 1397726"/>
              <a:gd name="connsiteX1" fmla="*/ 156754 w 2155371"/>
              <a:gd name="connsiteY1" fmla="*/ 1397726 h 1397726"/>
              <a:gd name="connsiteX2" fmla="*/ 522514 w 2155371"/>
              <a:gd name="connsiteY2" fmla="*/ 1058091 h 1397726"/>
              <a:gd name="connsiteX3" fmla="*/ 653143 w 2155371"/>
              <a:gd name="connsiteY3" fmla="*/ 862148 h 1397726"/>
              <a:gd name="connsiteX4" fmla="*/ 1097280 w 2155371"/>
              <a:gd name="connsiteY4" fmla="*/ 718457 h 1397726"/>
              <a:gd name="connsiteX5" fmla="*/ 1410788 w 2155371"/>
              <a:gd name="connsiteY5" fmla="*/ 535577 h 1397726"/>
              <a:gd name="connsiteX6" fmla="*/ 1841863 w 2155371"/>
              <a:gd name="connsiteY6" fmla="*/ 444137 h 1397726"/>
              <a:gd name="connsiteX7" fmla="*/ 1972491 w 2155371"/>
              <a:gd name="connsiteY7" fmla="*/ 483326 h 1397726"/>
              <a:gd name="connsiteX8" fmla="*/ 2155371 w 2155371"/>
              <a:gd name="connsiteY8" fmla="*/ 195943 h 1397726"/>
              <a:gd name="connsiteX9" fmla="*/ 1698171 w 2155371"/>
              <a:gd name="connsiteY9" fmla="*/ 0 h 1397726"/>
              <a:gd name="connsiteX10" fmla="*/ 1436914 w 2155371"/>
              <a:gd name="connsiteY10" fmla="*/ 287383 h 1397726"/>
              <a:gd name="connsiteX11" fmla="*/ 888274 w 2155371"/>
              <a:gd name="connsiteY11" fmla="*/ 65314 h 1397726"/>
              <a:gd name="connsiteX12" fmla="*/ 496388 w 2155371"/>
              <a:gd name="connsiteY12" fmla="*/ 444137 h 1397726"/>
              <a:gd name="connsiteX13" fmla="*/ 391886 w 2155371"/>
              <a:gd name="connsiteY13" fmla="*/ 718457 h 1397726"/>
              <a:gd name="connsiteX14" fmla="*/ 0 w 2155371"/>
              <a:gd name="connsiteY14" fmla="*/ 1175657 h 13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55371" h="1397726">
                <a:moveTo>
                  <a:pt x="0" y="1175657"/>
                </a:moveTo>
                <a:lnTo>
                  <a:pt x="156754" y="1397726"/>
                </a:lnTo>
                <a:lnTo>
                  <a:pt x="522514" y="1058091"/>
                </a:lnTo>
                <a:lnTo>
                  <a:pt x="653143" y="862148"/>
                </a:lnTo>
                <a:lnTo>
                  <a:pt x="1097280" y="718457"/>
                </a:lnTo>
                <a:lnTo>
                  <a:pt x="1410788" y="535577"/>
                </a:lnTo>
                <a:lnTo>
                  <a:pt x="1841863" y="444137"/>
                </a:lnTo>
                <a:lnTo>
                  <a:pt x="1972491" y="483326"/>
                </a:lnTo>
                <a:lnTo>
                  <a:pt x="2155371" y="195943"/>
                </a:lnTo>
                <a:lnTo>
                  <a:pt x="1698171" y="0"/>
                </a:lnTo>
                <a:lnTo>
                  <a:pt x="1436914" y="287383"/>
                </a:lnTo>
                <a:lnTo>
                  <a:pt x="888274" y="65314"/>
                </a:lnTo>
                <a:lnTo>
                  <a:pt x="496388" y="444137"/>
                </a:lnTo>
                <a:lnTo>
                  <a:pt x="391886" y="718457"/>
                </a:lnTo>
                <a:lnTo>
                  <a:pt x="0" y="1175657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4"/>
          <a:srcRect l="3170" t="33472" r="18442" b="7880"/>
          <a:stretch/>
        </p:blipFill>
        <p:spPr>
          <a:xfrm>
            <a:off x="123826" y="4381501"/>
            <a:ext cx="4618832" cy="1944000"/>
          </a:xfrm>
          <a:prstGeom prst="rect">
            <a:avLst/>
          </a:prstGeom>
        </p:spPr>
      </p:pic>
      <p:sp>
        <p:nvSpPr>
          <p:cNvPr id="18" name="フリーフォーム 17"/>
          <p:cNvSpPr/>
          <p:nvPr/>
        </p:nvSpPr>
        <p:spPr>
          <a:xfrm>
            <a:off x="1790700" y="4749800"/>
            <a:ext cx="1308100" cy="590550"/>
          </a:xfrm>
          <a:custGeom>
            <a:avLst/>
            <a:gdLst>
              <a:gd name="connsiteX0" fmla="*/ 330200 w 1308100"/>
              <a:gd name="connsiteY0" fmla="*/ 590550 h 590550"/>
              <a:gd name="connsiteX1" fmla="*/ 0 w 1308100"/>
              <a:gd name="connsiteY1" fmla="*/ 342900 h 590550"/>
              <a:gd name="connsiteX2" fmla="*/ 171450 w 1308100"/>
              <a:gd name="connsiteY2" fmla="*/ 311150 h 590550"/>
              <a:gd name="connsiteX3" fmla="*/ 133350 w 1308100"/>
              <a:gd name="connsiteY3" fmla="*/ 228600 h 590550"/>
              <a:gd name="connsiteX4" fmla="*/ 615950 w 1308100"/>
              <a:gd name="connsiteY4" fmla="*/ 31750 h 590550"/>
              <a:gd name="connsiteX5" fmla="*/ 755650 w 1308100"/>
              <a:gd name="connsiteY5" fmla="*/ 95250 h 590550"/>
              <a:gd name="connsiteX6" fmla="*/ 1308100 w 1308100"/>
              <a:gd name="connsiteY6" fmla="*/ 0 h 590550"/>
              <a:gd name="connsiteX7" fmla="*/ 558800 w 1308100"/>
              <a:gd name="connsiteY7" fmla="*/ 584200 h 590550"/>
              <a:gd name="connsiteX8" fmla="*/ 330200 w 1308100"/>
              <a:gd name="connsiteY8" fmla="*/ 590550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8100" h="590550">
                <a:moveTo>
                  <a:pt x="330200" y="590550"/>
                </a:moveTo>
                <a:lnTo>
                  <a:pt x="0" y="342900"/>
                </a:lnTo>
                <a:lnTo>
                  <a:pt x="171450" y="311150"/>
                </a:lnTo>
                <a:lnTo>
                  <a:pt x="133350" y="228600"/>
                </a:lnTo>
                <a:lnTo>
                  <a:pt x="615950" y="31750"/>
                </a:lnTo>
                <a:lnTo>
                  <a:pt x="755650" y="95250"/>
                </a:lnTo>
                <a:lnTo>
                  <a:pt x="1308100" y="0"/>
                </a:lnTo>
                <a:lnTo>
                  <a:pt x="558800" y="584200"/>
                </a:lnTo>
                <a:lnTo>
                  <a:pt x="330200" y="59055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5"/>
          <a:srcRect l="14516" t="29076" r="8254" b="6836"/>
          <a:stretch/>
        </p:blipFill>
        <p:spPr>
          <a:xfrm>
            <a:off x="4657725" y="1533525"/>
            <a:ext cx="4448175" cy="2076450"/>
          </a:xfrm>
          <a:prstGeom prst="rect">
            <a:avLst/>
          </a:prstGeom>
        </p:spPr>
      </p:pic>
      <p:sp>
        <p:nvSpPr>
          <p:cNvPr id="22" name="フリーフォーム 21"/>
          <p:cNvSpPr/>
          <p:nvPr/>
        </p:nvSpPr>
        <p:spPr>
          <a:xfrm>
            <a:off x="5524500" y="2292350"/>
            <a:ext cx="1533525" cy="869950"/>
          </a:xfrm>
          <a:custGeom>
            <a:avLst/>
            <a:gdLst>
              <a:gd name="connsiteX0" fmla="*/ 419100 w 1533525"/>
              <a:gd name="connsiteY0" fmla="*/ 50800 h 869950"/>
              <a:gd name="connsiteX1" fmla="*/ 606425 w 1533525"/>
              <a:gd name="connsiteY1" fmla="*/ 0 h 869950"/>
              <a:gd name="connsiteX2" fmla="*/ 1238250 w 1533525"/>
              <a:gd name="connsiteY2" fmla="*/ 79375 h 869950"/>
              <a:gd name="connsiteX3" fmla="*/ 1177925 w 1533525"/>
              <a:gd name="connsiteY3" fmla="*/ 285750 h 869950"/>
              <a:gd name="connsiteX4" fmla="*/ 1466850 w 1533525"/>
              <a:gd name="connsiteY4" fmla="*/ 320675 h 869950"/>
              <a:gd name="connsiteX5" fmla="*/ 1533525 w 1533525"/>
              <a:gd name="connsiteY5" fmla="*/ 368300 h 869950"/>
              <a:gd name="connsiteX6" fmla="*/ 1384300 w 1533525"/>
              <a:gd name="connsiteY6" fmla="*/ 784225 h 869950"/>
              <a:gd name="connsiteX7" fmla="*/ 1463675 w 1533525"/>
              <a:gd name="connsiteY7" fmla="*/ 790575 h 869950"/>
              <a:gd name="connsiteX8" fmla="*/ 1393825 w 1533525"/>
              <a:gd name="connsiteY8" fmla="*/ 869950 h 869950"/>
              <a:gd name="connsiteX9" fmla="*/ 936625 w 1533525"/>
              <a:gd name="connsiteY9" fmla="*/ 784225 h 869950"/>
              <a:gd name="connsiteX10" fmla="*/ 996950 w 1533525"/>
              <a:gd name="connsiteY10" fmla="*/ 685800 h 869950"/>
              <a:gd name="connsiteX11" fmla="*/ 69850 w 1533525"/>
              <a:gd name="connsiteY11" fmla="*/ 485775 h 869950"/>
              <a:gd name="connsiteX12" fmla="*/ 0 w 1533525"/>
              <a:gd name="connsiteY12" fmla="*/ 498475 h 869950"/>
              <a:gd name="connsiteX13" fmla="*/ 419100 w 1533525"/>
              <a:gd name="connsiteY13" fmla="*/ 50800 h 86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33525" h="869950">
                <a:moveTo>
                  <a:pt x="419100" y="50800"/>
                </a:moveTo>
                <a:lnTo>
                  <a:pt x="606425" y="0"/>
                </a:lnTo>
                <a:lnTo>
                  <a:pt x="1238250" y="79375"/>
                </a:lnTo>
                <a:lnTo>
                  <a:pt x="1177925" y="285750"/>
                </a:lnTo>
                <a:lnTo>
                  <a:pt x="1466850" y="320675"/>
                </a:lnTo>
                <a:lnTo>
                  <a:pt x="1533525" y="368300"/>
                </a:lnTo>
                <a:lnTo>
                  <a:pt x="1384300" y="784225"/>
                </a:lnTo>
                <a:lnTo>
                  <a:pt x="1463675" y="790575"/>
                </a:lnTo>
                <a:lnTo>
                  <a:pt x="1393825" y="869950"/>
                </a:lnTo>
                <a:lnTo>
                  <a:pt x="936625" y="784225"/>
                </a:lnTo>
                <a:lnTo>
                  <a:pt x="996950" y="685800"/>
                </a:lnTo>
                <a:lnTo>
                  <a:pt x="69850" y="485775"/>
                </a:lnTo>
                <a:lnTo>
                  <a:pt x="0" y="498475"/>
                </a:lnTo>
                <a:lnTo>
                  <a:pt x="419100" y="5080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117"/>
          <p:cNvSpPr txBox="1">
            <a:spLocks noChangeArrowheads="1"/>
          </p:cNvSpPr>
          <p:nvPr/>
        </p:nvSpPr>
        <p:spPr bwMode="auto">
          <a:xfrm>
            <a:off x="251520" y="188640"/>
            <a:ext cx="427285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just" eaLnBrk="1" hangingPunct="1"/>
            <a:r>
              <a:rPr lang="ja-JP" altLang="en-US" sz="4000" dirty="0" smtClean="0">
                <a:solidFill>
                  <a:srgbClr val="FFFF00"/>
                </a:solidFill>
              </a:rPr>
              <a:t>公園紹介（地形図）</a:t>
            </a:r>
            <a:endParaRPr lang="ja-JP" alt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61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4" t="45063" r="6561" b="13686"/>
          <a:stretch/>
        </p:blipFill>
        <p:spPr>
          <a:xfrm>
            <a:off x="55577" y="5238778"/>
            <a:ext cx="5796000" cy="160633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8" t="47084" r="25316" b="5833"/>
          <a:stretch/>
        </p:blipFill>
        <p:spPr>
          <a:xfrm>
            <a:off x="4499571" y="3335467"/>
            <a:ext cx="4320000" cy="1726062"/>
          </a:xfrm>
          <a:prstGeom prst="rect">
            <a:avLst/>
          </a:prstGeom>
        </p:spPr>
      </p:pic>
      <p:sp>
        <p:nvSpPr>
          <p:cNvPr id="7" name="テキスト ボックス 117"/>
          <p:cNvSpPr txBox="1">
            <a:spLocks noChangeArrowheads="1"/>
          </p:cNvSpPr>
          <p:nvPr/>
        </p:nvSpPr>
        <p:spPr bwMode="auto">
          <a:xfrm>
            <a:off x="212332" y="1294749"/>
            <a:ext cx="41392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sz="3200" dirty="0">
                <a:solidFill>
                  <a:schemeClr val="bg1"/>
                </a:solidFill>
              </a:rPr>
              <a:t>野鳥</a:t>
            </a:r>
            <a:r>
              <a:rPr lang="ja-JP" altLang="en-US" sz="3200" dirty="0" smtClean="0">
                <a:solidFill>
                  <a:schemeClr val="bg1"/>
                </a:solidFill>
              </a:rPr>
              <a:t>の森公園・薬王院</a:t>
            </a:r>
            <a:endParaRPr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117"/>
          <p:cNvSpPr txBox="1">
            <a:spLocks noChangeArrowheads="1"/>
          </p:cNvSpPr>
          <p:nvPr/>
        </p:nvSpPr>
        <p:spPr bwMode="auto">
          <a:xfrm>
            <a:off x="4525737" y="165377"/>
            <a:ext cx="41392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sz="3200" dirty="0">
                <a:solidFill>
                  <a:schemeClr val="bg1"/>
                </a:solidFill>
              </a:rPr>
              <a:t>清</a:t>
            </a:r>
            <a:r>
              <a:rPr lang="ja-JP" altLang="en-US" sz="3200" dirty="0" smtClean="0">
                <a:solidFill>
                  <a:schemeClr val="bg1"/>
                </a:solidFill>
              </a:rPr>
              <a:t>水谷公園</a:t>
            </a:r>
            <a:endParaRPr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117"/>
          <p:cNvSpPr txBox="1">
            <a:spLocks noChangeArrowheads="1"/>
          </p:cNvSpPr>
          <p:nvPr/>
        </p:nvSpPr>
        <p:spPr bwMode="auto">
          <a:xfrm>
            <a:off x="55577" y="4654003"/>
            <a:ext cx="41392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sz="3200" dirty="0" smtClean="0">
                <a:solidFill>
                  <a:schemeClr val="bg1"/>
                </a:solidFill>
              </a:rPr>
              <a:t>林</a:t>
            </a:r>
            <a:r>
              <a:rPr lang="ja-JP" altLang="en-US" sz="3200" dirty="0">
                <a:solidFill>
                  <a:schemeClr val="bg1"/>
                </a:solidFill>
              </a:rPr>
              <a:t>試</a:t>
            </a:r>
            <a:r>
              <a:rPr lang="ja-JP" altLang="en-US" sz="3200" dirty="0" smtClean="0">
                <a:solidFill>
                  <a:schemeClr val="bg1"/>
                </a:solidFill>
              </a:rPr>
              <a:t>の森公園</a:t>
            </a:r>
            <a:endParaRPr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117"/>
          <p:cNvSpPr txBox="1">
            <a:spLocks noChangeArrowheads="1"/>
          </p:cNvSpPr>
          <p:nvPr/>
        </p:nvSpPr>
        <p:spPr bwMode="auto">
          <a:xfrm>
            <a:off x="5734010" y="5060801"/>
            <a:ext cx="413929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sz="3200" dirty="0" smtClean="0">
                <a:solidFill>
                  <a:schemeClr val="bg1"/>
                </a:solidFill>
              </a:rPr>
              <a:t>西郷山公園</a:t>
            </a:r>
            <a:endParaRPr lang="en-US" altLang="ja-JP" sz="3200" dirty="0" smtClean="0">
              <a:solidFill>
                <a:schemeClr val="bg1"/>
              </a:solidFill>
            </a:endParaRPr>
          </a:p>
          <a:p>
            <a:pPr algn="ctr" eaLnBrk="1" hangingPunct="1"/>
            <a:r>
              <a:rPr lang="ja-JP" altLang="en-US" sz="3200" dirty="0" smtClean="0">
                <a:solidFill>
                  <a:schemeClr val="bg1"/>
                </a:solidFill>
              </a:rPr>
              <a:t>菅刈公園</a:t>
            </a:r>
            <a:endParaRPr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15" name="フリーフォーム 14"/>
          <p:cNvSpPr/>
          <p:nvPr/>
        </p:nvSpPr>
        <p:spPr>
          <a:xfrm>
            <a:off x="5055326" y="3944983"/>
            <a:ext cx="2116183" cy="927463"/>
          </a:xfrm>
          <a:custGeom>
            <a:avLst/>
            <a:gdLst>
              <a:gd name="connsiteX0" fmla="*/ 2116183 w 2116183"/>
              <a:gd name="connsiteY0" fmla="*/ 770708 h 927463"/>
              <a:gd name="connsiteX1" fmla="*/ 1750423 w 2116183"/>
              <a:gd name="connsiteY1" fmla="*/ 0 h 927463"/>
              <a:gd name="connsiteX2" fmla="*/ 1371600 w 2116183"/>
              <a:gd name="connsiteY2" fmla="*/ 52251 h 927463"/>
              <a:gd name="connsiteX3" fmla="*/ 1110343 w 2116183"/>
              <a:gd name="connsiteY3" fmla="*/ 130628 h 927463"/>
              <a:gd name="connsiteX4" fmla="*/ 783771 w 2116183"/>
              <a:gd name="connsiteY4" fmla="*/ 222068 h 927463"/>
              <a:gd name="connsiteX5" fmla="*/ 313508 w 2116183"/>
              <a:gd name="connsiteY5" fmla="*/ 339634 h 927463"/>
              <a:gd name="connsiteX6" fmla="*/ 0 w 2116183"/>
              <a:gd name="connsiteY6" fmla="*/ 548640 h 927463"/>
              <a:gd name="connsiteX7" fmla="*/ 13063 w 2116183"/>
              <a:gd name="connsiteY7" fmla="*/ 705394 h 927463"/>
              <a:gd name="connsiteX8" fmla="*/ 404948 w 2116183"/>
              <a:gd name="connsiteY8" fmla="*/ 783771 h 927463"/>
              <a:gd name="connsiteX9" fmla="*/ 718457 w 2116183"/>
              <a:gd name="connsiteY9" fmla="*/ 927463 h 927463"/>
              <a:gd name="connsiteX10" fmla="*/ 2116183 w 2116183"/>
              <a:gd name="connsiteY10" fmla="*/ 770708 h 927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16183" h="927463">
                <a:moveTo>
                  <a:pt x="2116183" y="770708"/>
                </a:moveTo>
                <a:lnTo>
                  <a:pt x="1750423" y="0"/>
                </a:lnTo>
                <a:lnTo>
                  <a:pt x="1371600" y="52251"/>
                </a:lnTo>
                <a:lnTo>
                  <a:pt x="1110343" y="130628"/>
                </a:lnTo>
                <a:lnTo>
                  <a:pt x="783771" y="222068"/>
                </a:lnTo>
                <a:lnTo>
                  <a:pt x="313508" y="339634"/>
                </a:lnTo>
                <a:lnTo>
                  <a:pt x="0" y="548640"/>
                </a:lnTo>
                <a:lnTo>
                  <a:pt x="13063" y="705394"/>
                </a:lnTo>
                <a:lnTo>
                  <a:pt x="404948" y="783771"/>
                </a:lnTo>
                <a:lnTo>
                  <a:pt x="718457" y="927463"/>
                </a:lnTo>
                <a:lnTo>
                  <a:pt x="2116183" y="770708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フリーフォーム 16"/>
          <p:cNvSpPr/>
          <p:nvPr/>
        </p:nvSpPr>
        <p:spPr>
          <a:xfrm>
            <a:off x="7184571" y="3735977"/>
            <a:ext cx="1293223" cy="679269"/>
          </a:xfrm>
          <a:custGeom>
            <a:avLst/>
            <a:gdLst>
              <a:gd name="connsiteX0" fmla="*/ 0 w 1293223"/>
              <a:gd name="connsiteY0" fmla="*/ 457200 h 679269"/>
              <a:gd name="connsiteX1" fmla="*/ 274320 w 1293223"/>
              <a:gd name="connsiteY1" fmla="*/ 300446 h 679269"/>
              <a:gd name="connsiteX2" fmla="*/ 248195 w 1293223"/>
              <a:gd name="connsiteY2" fmla="*/ 156754 h 679269"/>
              <a:gd name="connsiteX3" fmla="*/ 391886 w 1293223"/>
              <a:gd name="connsiteY3" fmla="*/ 0 h 679269"/>
              <a:gd name="connsiteX4" fmla="*/ 1280160 w 1293223"/>
              <a:gd name="connsiteY4" fmla="*/ 13063 h 679269"/>
              <a:gd name="connsiteX5" fmla="*/ 1293223 w 1293223"/>
              <a:gd name="connsiteY5" fmla="*/ 65314 h 679269"/>
              <a:gd name="connsiteX6" fmla="*/ 1227909 w 1293223"/>
              <a:gd name="connsiteY6" fmla="*/ 666206 h 679269"/>
              <a:gd name="connsiteX7" fmla="*/ 1175658 w 1293223"/>
              <a:gd name="connsiteY7" fmla="*/ 679269 h 679269"/>
              <a:gd name="connsiteX8" fmla="*/ 1005840 w 1293223"/>
              <a:gd name="connsiteY8" fmla="*/ 548640 h 679269"/>
              <a:gd name="connsiteX9" fmla="*/ 849086 w 1293223"/>
              <a:gd name="connsiteY9" fmla="*/ 587829 h 679269"/>
              <a:gd name="connsiteX10" fmla="*/ 339635 w 1293223"/>
              <a:gd name="connsiteY10" fmla="*/ 522514 h 679269"/>
              <a:gd name="connsiteX11" fmla="*/ 65315 w 1293223"/>
              <a:gd name="connsiteY11" fmla="*/ 522514 h 679269"/>
              <a:gd name="connsiteX12" fmla="*/ 0 w 1293223"/>
              <a:gd name="connsiteY12" fmla="*/ 457200 h 67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93223" h="679269">
                <a:moveTo>
                  <a:pt x="0" y="457200"/>
                </a:moveTo>
                <a:lnTo>
                  <a:pt x="274320" y="300446"/>
                </a:lnTo>
                <a:lnTo>
                  <a:pt x="248195" y="156754"/>
                </a:lnTo>
                <a:lnTo>
                  <a:pt x="391886" y="0"/>
                </a:lnTo>
                <a:lnTo>
                  <a:pt x="1280160" y="13063"/>
                </a:lnTo>
                <a:lnTo>
                  <a:pt x="1293223" y="65314"/>
                </a:lnTo>
                <a:lnTo>
                  <a:pt x="1227909" y="666206"/>
                </a:lnTo>
                <a:lnTo>
                  <a:pt x="1175658" y="679269"/>
                </a:lnTo>
                <a:lnTo>
                  <a:pt x="1005840" y="548640"/>
                </a:lnTo>
                <a:lnTo>
                  <a:pt x="849086" y="587829"/>
                </a:lnTo>
                <a:lnTo>
                  <a:pt x="339635" y="522514"/>
                </a:lnTo>
                <a:lnTo>
                  <a:pt x="65315" y="522514"/>
                </a:lnTo>
                <a:lnTo>
                  <a:pt x="0" y="45720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フリーフォーム 11"/>
          <p:cNvSpPr/>
          <p:nvPr/>
        </p:nvSpPr>
        <p:spPr>
          <a:xfrm>
            <a:off x="482600" y="5632450"/>
            <a:ext cx="5168900" cy="857250"/>
          </a:xfrm>
          <a:custGeom>
            <a:avLst/>
            <a:gdLst>
              <a:gd name="connsiteX0" fmla="*/ 5086350 w 5168900"/>
              <a:gd name="connsiteY0" fmla="*/ 660400 h 857250"/>
              <a:gd name="connsiteX1" fmla="*/ 4508500 w 5168900"/>
              <a:gd name="connsiteY1" fmla="*/ 158750 h 857250"/>
              <a:gd name="connsiteX2" fmla="*/ 3416300 w 5168900"/>
              <a:gd name="connsiteY2" fmla="*/ 19050 h 857250"/>
              <a:gd name="connsiteX3" fmla="*/ 3028950 w 5168900"/>
              <a:gd name="connsiteY3" fmla="*/ 0 h 857250"/>
              <a:gd name="connsiteX4" fmla="*/ 3022600 w 5168900"/>
              <a:gd name="connsiteY4" fmla="*/ 57150 h 857250"/>
              <a:gd name="connsiteX5" fmla="*/ 2146300 w 5168900"/>
              <a:gd name="connsiteY5" fmla="*/ 38100 h 857250"/>
              <a:gd name="connsiteX6" fmla="*/ 2051050 w 5168900"/>
              <a:gd name="connsiteY6" fmla="*/ 57150 h 857250"/>
              <a:gd name="connsiteX7" fmla="*/ 2197100 w 5168900"/>
              <a:gd name="connsiteY7" fmla="*/ 241300 h 857250"/>
              <a:gd name="connsiteX8" fmla="*/ 1917700 w 5168900"/>
              <a:gd name="connsiteY8" fmla="*/ 209550 h 857250"/>
              <a:gd name="connsiteX9" fmla="*/ 749300 w 5168900"/>
              <a:gd name="connsiteY9" fmla="*/ 292100 h 857250"/>
              <a:gd name="connsiteX10" fmla="*/ 749300 w 5168900"/>
              <a:gd name="connsiteY10" fmla="*/ 260350 h 857250"/>
              <a:gd name="connsiteX11" fmla="*/ 298450 w 5168900"/>
              <a:gd name="connsiteY11" fmla="*/ 279400 h 857250"/>
              <a:gd name="connsiteX12" fmla="*/ 139700 w 5168900"/>
              <a:gd name="connsiteY12" fmla="*/ 368300 h 857250"/>
              <a:gd name="connsiteX13" fmla="*/ 12700 w 5168900"/>
              <a:gd name="connsiteY13" fmla="*/ 469900 h 857250"/>
              <a:gd name="connsiteX14" fmla="*/ 95250 w 5168900"/>
              <a:gd name="connsiteY14" fmla="*/ 577850 h 857250"/>
              <a:gd name="connsiteX15" fmla="*/ 0 w 5168900"/>
              <a:gd name="connsiteY15" fmla="*/ 596900 h 857250"/>
              <a:gd name="connsiteX16" fmla="*/ 95250 w 5168900"/>
              <a:gd name="connsiteY16" fmla="*/ 704850 h 857250"/>
              <a:gd name="connsiteX17" fmla="*/ 171450 w 5168900"/>
              <a:gd name="connsiteY17" fmla="*/ 800100 h 857250"/>
              <a:gd name="connsiteX18" fmla="*/ 660400 w 5168900"/>
              <a:gd name="connsiteY18" fmla="*/ 831850 h 857250"/>
              <a:gd name="connsiteX19" fmla="*/ 1390650 w 5168900"/>
              <a:gd name="connsiteY19" fmla="*/ 704850 h 857250"/>
              <a:gd name="connsiteX20" fmla="*/ 1498600 w 5168900"/>
              <a:gd name="connsiteY20" fmla="*/ 679450 h 857250"/>
              <a:gd name="connsiteX21" fmla="*/ 1682750 w 5168900"/>
              <a:gd name="connsiteY21" fmla="*/ 679450 h 857250"/>
              <a:gd name="connsiteX22" fmla="*/ 1943100 w 5168900"/>
              <a:gd name="connsiteY22" fmla="*/ 673100 h 857250"/>
              <a:gd name="connsiteX23" fmla="*/ 2108200 w 5168900"/>
              <a:gd name="connsiteY23" fmla="*/ 577850 h 857250"/>
              <a:gd name="connsiteX24" fmla="*/ 2387600 w 5168900"/>
              <a:gd name="connsiteY24" fmla="*/ 577850 h 857250"/>
              <a:gd name="connsiteX25" fmla="*/ 2673350 w 5168900"/>
              <a:gd name="connsiteY25" fmla="*/ 615950 h 857250"/>
              <a:gd name="connsiteX26" fmla="*/ 2921000 w 5168900"/>
              <a:gd name="connsiteY26" fmla="*/ 628650 h 857250"/>
              <a:gd name="connsiteX27" fmla="*/ 2971800 w 5168900"/>
              <a:gd name="connsiteY27" fmla="*/ 615950 h 857250"/>
              <a:gd name="connsiteX28" fmla="*/ 3028950 w 5168900"/>
              <a:gd name="connsiteY28" fmla="*/ 590550 h 857250"/>
              <a:gd name="connsiteX29" fmla="*/ 3448050 w 5168900"/>
              <a:gd name="connsiteY29" fmla="*/ 647700 h 857250"/>
              <a:gd name="connsiteX30" fmla="*/ 3683000 w 5168900"/>
              <a:gd name="connsiteY30" fmla="*/ 787400 h 857250"/>
              <a:gd name="connsiteX31" fmla="*/ 3879850 w 5168900"/>
              <a:gd name="connsiteY31" fmla="*/ 787400 h 857250"/>
              <a:gd name="connsiteX32" fmla="*/ 4311650 w 5168900"/>
              <a:gd name="connsiteY32" fmla="*/ 857250 h 857250"/>
              <a:gd name="connsiteX33" fmla="*/ 4578350 w 5168900"/>
              <a:gd name="connsiteY33" fmla="*/ 850900 h 857250"/>
              <a:gd name="connsiteX34" fmla="*/ 4787900 w 5168900"/>
              <a:gd name="connsiteY34" fmla="*/ 793750 h 857250"/>
              <a:gd name="connsiteX35" fmla="*/ 5022850 w 5168900"/>
              <a:gd name="connsiteY35" fmla="*/ 781050 h 857250"/>
              <a:gd name="connsiteX36" fmla="*/ 5105400 w 5168900"/>
              <a:gd name="connsiteY36" fmla="*/ 742950 h 857250"/>
              <a:gd name="connsiteX37" fmla="*/ 5168900 w 5168900"/>
              <a:gd name="connsiteY37" fmla="*/ 742950 h 857250"/>
              <a:gd name="connsiteX38" fmla="*/ 5086350 w 5168900"/>
              <a:gd name="connsiteY38" fmla="*/ 660400 h 85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168900" h="857250">
                <a:moveTo>
                  <a:pt x="5086350" y="660400"/>
                </a:moveTo>
                <a:lnTo>
                  <a:pt x="4508500" y="158750"/>
                </a:lnTo>
                <a:lnTo>
                  <a:pt x="3416300" y="19050"/>
                </a:lnTo>
                <a:lnTo>
                  <a:pt x="3028950" y="0"/>
                </a:lnTo>
                <a:lnTo>
                  <a:pt x="3022600" y="57150"/>
                </a:lnTo>
                <a:lnTo>
                  <a:pt x="2146300" y="38100"/>
                </a:lnTo>
                <a:lnTo>
                  <a:pt x="2051050" y="57150"/>
                </a:lnTo>
                <a:lnTo>
                  <a:pt x="2197100" y="241300"/>
                </a:lnTo>
                <a:lnTo>
                  <a:pt x="1917700" y="209550"/>
                </a:lnTo>
                <a:lnTo>
                  <a:pt x="749300" y="292100"/>
                </a:lnTo>
                <a:lnTo>
                  <a:pt x="749300" y="260350"/>
                </a:lnTo>
                <a:lnTo>
                  <a:pt x="298450" y="279400"/>
                </a:lnTo>
                <a:lnTo>
                  <a:pt x="139700" y="368300"/>
                </a:lnTo>
                <a:lnTo>
                  <a:pt x="12700" y="469900"/>
                </a:lnTo>
                <a:lnTo>
                  <a:pt x="95250" y="577850"/>
                </a:lnTo>
                <a:lnTo>
                  <a:pt x="0" y="596900"/>
                </a:lnTo>
                <a:lnTo>
                  <a:pt x="95250" y="704850"/>
                </a:lnTo>
                <a:lnTo>
                  <a:pt x="171450" y="800100"/>
                </a:lnTo>
                <a:lnTo>
                  <a:pt x="660400" y="831850"/>
                </a:lnTo>
                <a:lnTo>
                  <a:pt x="1390650" y="704850"/>
                </a:lnTo>
                <a:lnTo>
                  <a:pt x="1498600" y="679450"/>
                </a:lnTo>
                <a:lnTo>
                  <a:pt x="1682750" y="679450"/>
                </a:lnTo>
                <a:lnTo>
                  <a:pt x="1943100" y="673100"/>
                </a:lnTo>
                <a:lnTo>
                  <a:pt x="2108200" y="577850"/>
                </a:lnTo>
                <a:lnTo>
                  <a:pt x="2387600" y="577850"/>
                </a:lnTo>
                <a:lnTo>
                  <a:pt x="2673350" y="615950"/>
                </a:lnTo>
                <a:lnTo>
                  <a:pt x="2921000" y="628650"/>
                </a:lnTo>
                <a:lnTo>
                  <a:pt x="2971800" y="615950"/>
                </a:lnTo>
                <a:lnTo>
                  <a:pt x="3028950" y="590550"/>
                </a:lnTo>
                <a:lnTo>
                  <a:pt x="3448050" y="647700"/>
                </a:lnTo>
                <a:lnTo>
                  <a:pt x="3683000" y="787400"/>
                </a:lnTo>
                <a:lnTo>
                  <a:pt x="3879850" y="787400"/>
                </a:lnTo>
                <a:lnTo>
                  <a:pt x="4311650" y="857250"/>
                </a:lnTo>
                <a:lnTo>
                  <a:pt x="4578350" y="850900"/>
                </a:lnTo>
                <a:lnTo>
                  <a:pt x="4787900" y="793750"/>
                </a:lnTo>
                <a:lnTo>
                  <a:pt x="5022850" y="781050"/>
                </a:lnTo>
                <a:lnTo>
                  <a:pt x="5105400" y="742950"/>
                </a:lnTo>
                <a:lnTo>
                  <a:pt x="5168900" y="742950"/>
                </a:lnTo>
                <a:lnTo>
                  <a:pt x="5086350" y="66040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4"/>
          <a:srcRect l="15919" t="32823" r="21262" b="4764"/>
          <a:stretch/>
        </p:blipFill>
        <p:spPr>
          <a:xfrm>
            <a:off x="4638674" y="714375"/>
            <a:ext cx="4019551" cy="2246840"/>
          </a:xfrm>
          <a:prstGeom prst="rect">
            <a:avLst/>
          </a:prstGeom>
        </p:spPr>
      </p:pic>
      <p:sp>
        <p:nvSpPr>
          <p:cNvPr id="21" name="フリーフォーム 20"/>
          <p:cNvSpPr/>
          <p:nvPr/>
        </p:nvSpPr>
        <p:spPr>
          <a:xfrm>
            <a:off x="5359400" y="1206500"/>
            <a:ext cx="2139950" cy="1422400"/>
          </a:xfrm>
          <a:custGeom>
            <a:avLst/>
            <a:gdLst>
              <a:gd name="connsiteX0" fmla="*/ 0 w 2139950"/>
              <a:gd name="connsiteY0" fmla="*/ 723900 h 1422400"/>
              <a:gd name="connsiteX1" fmla="*/ 247650 w 2139950"/>
              <a:gd name="connsiteY1" fmla="*/ 520700 h 1422400"/>
              <a:gd name="connsiteX2" fmla="*/ 323850 w 2139950"/>
              <a:gd name="connsiteY2" fmla="*/ 463550 h 1422400"/>
              <a:gd name="connsiteX3" fmla="*/ 450850 w 2139950"/>
              <a:gd name="connsiteY3" fmla="*/ 558800 h 1422400"/>
              <a:gd name="connsiteX4" fmla="*/ 742950 w 2139950"/>
              <a:gd name="connsiteY4" fmla="*/ 355600 h 1422400"/>
              <a:gd name="connsiteX5" fmla="*/ 844550 w 2139950"/>
              <a:gd name="connsiteY5" fmla="*/ 412750 h 1422400"/>
              <a:gd name="connsiteX6" fmla="*/ 1377950 w 2139950"/>
              <a:gd name="connsiteY6" fmla="*/ 0 h 1422400"/>
              <a:gd name="connsiteX7" fmla="*/ 2012950 w 2139950"/>
              <a:gd name="connsiteY7" fmla="*/ 330200 h 1422400"/>
              <a:gd name="connsiteX8" fmla="*/ 2000250 w 2139950"/>
              <a:gd name="connsiteY8" fmla="*/ 381000 h 1422400"/>
              <a:gd name="connsiteX9" fmla="*/ 2139950 w 2139950"/>
              <a:gd name="connsiteY9" fmla="*/ 450850 h 1422400"/>
              <a:gd name="connsiteX10" fmla="*/ 2006600 w 2139950"/>
              <a:gd name="connsiteY10" fmla="*/ 698500 h 1422400"/>
              <a:gd name="connsiteX11" fmla="*/ 1708150 w 2139950"/>
              <a:gd name="connsiteY11" fmla="*/ 1035050 h 1422400"/>
              <a:gd name="connsiteX12" fmla="*/ 1333500 w 2139950"/>
              <a:gd name="connsiteY12" fmla="*/ 1276350 h 1422400"/>
              <a:gd name="connsiteX13" fmla="*/ 1320800 w 2139950"/>
              <a:gd name="connsiteY13" fmla="*/ 1301750 h 1422400"/>
              <a:gd name="connsiteX14" fmla="*/ 1162050 w 2139950"/>
              <a:gd name="connsiteY14" fmla="*/ 1422400 h 1422400"/>
              <a:gd name="connsiteX15" fmla="*/ 0 w 2139950"/>
              <a:gd name="connsiteY15" fmla="*/ 723900 h 14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39950" h="1422400">
                <a:moveTo>
                  <a:pt x="0" y="723900"/>
                </a:moveTo>
                <a:lnTo>
                  <a:pt x="247650" y="520700"/>
                </a:lnTo>
                <a:lnTo>
                  <a:pt x="323850" y="463550"/>
                </a:lnTo>
                <a:lnTo>
                  <a:pt x="450850" y="558800"/>
                </a:lnTo>
                <a:lnTo>
                  <a:pt x="742950" y="355600"/>
                </a:lnTo>
                <a:lnTo>
                  <a:pt x="844550" y="412750"/>
                </a:lnTo>
                <a:lnTo>
                  <a:pt x="1377950" y="0"/>
                </a:lnTo>
                <a:lnTo>
                  <a:pt x="2012950" y="330200"/>
                </a:lnTo>
                <a:lnTo>
                  <a:pt x="2000250" y="381000"/>
                </a:lnTo>
                <a:lnTo>
                  <a:pt x="2139950" y="450850"/>
                </a:lnTo>
                <a:lnTo>
                  <a:pt x="2006600" y="698500"/>
                </a:lnTo>
                <a:lnTo>
                  <a:pt x="1708150" y="1035050"/>
                </a:lnTo>
                <a:lnTo>
                  <a:pt x="1333500" y="1276350"/>
                </a:lnTo>
                <a:lnTo>
                  <a:pt x="1320800" y="1301750"/>
                </a:lnTo>
                <a:lnTo>
                  <a:pt x="1162050" y="1422400"/>
                </a:lnTo>
                <a:lnTo>
                  <a:pt x="0" y="72390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117"/>
          <p:cNvSpPr txBox="1">
            <a:spLocks noChangeArrowheads="1"/>
          </p:cNvSpPr>
          <p:nvPr/>
        </p:nvSpPr>
        <p:spPr bwMode="auto">
          <a:xfrm>
            <a:off x="251520" y="188640"/>
            <a:ext cx="427285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just" eaLnBrk="1" hangingPunct="1"/>
            <a:r>
              <a:rPr lang="ja-JP" altLang="en-US" sz="4000" dirty="0" smtClean="0">
                <a:solidFill>
                  <a:srgbClr val="FFFF00"/>
                </a:solidFill>
              </a:rPr>
              <a:t>公園紹介（地形図）</a:t>
            </a:r>
            <a:endParaRPr lang="ja-JP" altLang="en-US" sz="4000" dirty="0">
              <a:solidFill>
                <a:srgbClr val="FFFF00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5"/>
          <a:srcRect l="13180" t="35231" r="14609" b="7686"/>
          <a:stretch/>
        </p:blipFill>
        <p:spPr>
          <a:xfrm>
            <a:off x="58993" y="1828799"/>
            <a:ext cx="4371674" cy="1944000"/>
          </a:xfrm>
          <a:prstGeom prst="rect">
            <a:avLst/>
          </a:prstGeom>
        </p:spPr>
      </p:pic>
      <p:sp>
        <p:nvSpPr>
          <p:cNvPr id="13" name="フリーフォーム 12"/>
          <p:cNvSpPr/>
          <p:nvPr/>
        </p:nvSpPr>
        <p:spPr>
          <a:xfrm>
            <a:off x="1390650" y="2273300"/>
            <a:ext cx="1035050" cy="701675"/>
          </a:xfrm>
          <a:custGeom>
            <a:avLst/>
            <a:gdLst>
              <a:gd name="connsiteX0" fmla="*/ 349250 w 1035050"/>
              <a:gd name="connsiteY0" fmla="*/ 676275 h 701675"/>
              <a:gd name="connsiteX1" fmla="*/ 746125 w 1035050"/>
              <a:gd name="connsiteY1" fmla="*/ 701675 h 701675"/>
              <a:gd name="connsiteX2" fmla="*/ 803275 w 1035050"/>
              <a:gd name="connsiteY2" fmla="*/ 565150 h 701675"/>
              <a:gd name="connsiteX3" fmla="*/ 949325 w 1035050"/>
              <a:gd name="connsiteY3" fmla="*/ 555625 h 701675"/>
              <a:gd name="connsiteX4" fmla="*/ 1035050 w 1035050"/>
              <a:gd name="connsiteY4" fmla="*/ 266700 h 701675"/>
              <a:gd name="connsiteX5" fmla="*/ 1025525 w 1035050"/>
              <a:gd name="connsiteY5" fmla="*/ 254000 h 701675"/>
              <a:gd name="connsiteX6" fmla="*/ 974725 w 1035050"/>
              <a:gd name="connsiteY6" fmla="*/ 273050 h 701675"/>
              <a:gd name="connsiteX7" fmla="*/ 844550 w 1035050"/>
              <a:gd name="connsiteY7" fmla="*/ 244475 h 701675"/>
              <a:gd name="connsiteX8" fmla="*/ 815975 w 1035050"/>
              <a:gd name="connsiteY8" fmla="*/ 228600 h 701675"/>
              <a:gd name="connsiteX9" fmla="*/ 806450 w 1035050"/>
              <a:gd name="connsiteY9" fmla="*/ 184150 h 701675"/>
              <a:gd name="connsiteX10" fmla="*/ 584200 w 1035050"/>
              <a:gd name="connsiteY10" fmla="*/ 142875 h 701675"/>
              <a:gd name="connsiteX11" fmla="*/ 495300 w 1035050"/>
              <a:gd name="connsiteY11" fmla="*/ 53975 h 701675"/>
              <a:gd name="connsiteX12" fmla="*/ 457200 w 1035050"/>
              <a:gd name="connsiteY12" fmla="*/ 15875 h 701675"/>
              <a:gd name="connsiteX13" fmla="*/ 295275 w 1035050"/>
              <a:gd name="connsiteY13" fmla="*/ 0 h 701675"/>
              <a:gd name="connsiteX14" fmla="*/ 0 w 1035050"/>
              <a:gd name="connsiteY14" fmla="*/ 193675 h 701675"/>
              <a:gd name="connsiteX15" fmla="*/ 111125 w 1035050"/>
              <a:gd name="connsiteY15" fmla="*/ 349250 h 701675"/>
              <a:gd name="connsiteX16" fmla="*/ 203200 w 1035050"/>
              <a:gd name="connsiteY16" fmla="*/ 409575 h 701675"/>
              <a:gd name="connsiteX17" fmla="*/ 260350 w 1035050"/>
              <a:gd name="connsiteY17" fmla="*/ 425450 h 701675"/>
              <a:gd name="connsiteX18" fmla="*/ 279400 w 1035050"/>
              <a:gd name="connsiteY18" fmla="*/ 454025 h 701675"/>
              <a:gd name="connsiteX19" fmla="*/ 247650 w 1035050"/>
              <a:gd name="connsiteY19" fmla="*/ 520700 h 701675"/>
              <a:gd name="connsiteX20" fmla="*/ 203200 w 1035050"/>
              <a:gd name="connsiteY20" fmla="*/ 539750 h 701675"/>
              <a:gd name="connsiteX21" fmla="*/ 349250 w 1035050"/>
              <a:gd name="connsiteY21" fmla="*/ 676275 h 70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5050" h="701675">
                <a:moveTo>
                  <a:pt x="349250" y="676275"/>
                </a:moveTo>
                <a:lnTo>
                  <a:pt x="746125" y="701675"/>
                </a:lnTo>
                <a:lnTo>
                  <a:pt x="803275" y="565150"/>
                </a:lnTo>
                <a:lnTo>
                  <a:pt x="949325" y="555625"/>
                </a:lnTo>
                <a:lnTo>
                  <a:pt x="1035050" y="266700"/>
                </a:lnTo>
                <a:lnTo>
                  <a:pt x="1025525" y="254000"/>
                </a:lnTo>
                <a:lnTo>
                  <a:pt x="974725" y="273050"/>
                </a:lnTo>
                <a:lnTo>
                  <a:pt x="844550" y="244475"/>
                </a:lnTo>
                <a:lnTo>
                  <a:pt x="815975" y="228600"/>
                </a:lnTo>
                <a:lnTo>
                  <a:pt x="806450" y="184150"/>
                </a:lnTo>
                <a:lnTo>
                  <a:pt x="584200" y="142875"/>
                </a:lnTo>
                <a:lnTo>
                  <a:pt x="495300" y="53975"/>
                </a:lnTo>
                <a:lnTo>
                  <a:pt x="457200" y="15875"/>
                </a:lnTo>
                <a:lnTo>
                  <a:pt x="295275" y="0"/>
                </a:lnTo>
                <a:lnTo>
                  <a:pt x="0" y="193675"/>
                </a:lnTo>
                <a:lnTo>
                  <a:pt x="111125" y="349250"/>
                </a:lnTo>
                <a:lnTo>
                  <a:pt x="203200" y="409575"/>
                </a:lnTo>
                <a:lnTo>
                  <a:pt x="260350" y="425450"/>
                </a:lnTo>
                <a:lnTo>
                  <a:pt x="279400" y="454025"/>
                </a:lnTo>
                <a:lnTo>
                  <a:pt x="247650" y="520700"/>
                </a:lnTo>
                <a:lnTo>
                  <a:pt x="203200" y="539750"/>
                </a:lnTo>
                <a:lnTo>
                  <a:pt x="349250" y="676275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81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B0F0"/>
        </a:solidFill>
        <a:ln>
          <a:solidFill>
            <a:schemeClr val="tx1"/>
          </a:solidFill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2863</TotalTime>
  <Words>718</Words>
  <Application>Microsoft Office PowerPoint</Application>
  <PresentationFormat>画面に合わせる (4:3)</PresentationFormat>
  <Paragraphs>157</Paragraphs>
  <Slides>22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27" baseType="lpstr">
      <vt:lpstr>ＭＳ Ｐゴシック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日本工業大学(OVS-ES)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成田研究室</dc:creator>
  <cp:lastModifiedBy>成田研究室</cp:lastModifiedBy>
  <cp:revision>258</cp:revision>
  <dcterms:created xsi:type="dcterms:W3CDTF">2016-01-25T06:26:16Z</dcterms:created>
  <dcterms:modified xsi:type="dcterms:W3CDTF">2016-02-09T00:26:36Z</dcterms:modified>
</cp:coreProperties>
</file>