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81" r:id="rId3"/>
    <p:sldId id="308" r:id="rId4"/>
    <p:sldId id="282" r:id="rId5"/>
    <p:sldId id="309" r:id="rId6"/>
    <p:sldId id="283" r:id="rId7"/>
    <p:sldId id="306" r:id="rId8"/>
    <p:sldId id="295" r:id="rId9"/>
    <p:sldId id="313" r:id="rId10"/>
    <p:sldId id="314" r:id="rId11"/>
    <p:sldId id="315" r:id="rId12"/>
    <p:sldId id="305" r:id="rId13"/>
    <p:sldId id="320" r:id="rId14"/>
    <p:sldId id="319" r:id="rId15"/>
    <p:sldId id="304" r:id="rId16"/>
    <p:sldId id="316" r:id="rId17"/>
    <p:sldId id="321" r:id="rId18"/>
    <p:sldId id="322" r:id="rId19"/>
    <p:sldId id="323" r:id="rId20"/>
    <p:sldId id="324" r:id="rId21"/>
    <p:sldId id="300" r:id="rId22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28D4"/>
    <a:srgbClr val="9933FF"/>
    <a:srgbClr val="2FFF2F"/>
    <a:srgbClr val="000066"/>
    <a:srgbClr val="FF0000"/>
    <a:srgbClr val="FF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700" autoAdjust="0"/>
  </p:normalViewPr>
  <p:slideViewPr>
    <p:cSldViewPr showGuides="1">
      <p:cViewPr varScale="1">
        <p:scale>
          <a:sx n="106" d="100"/>
          <a:sy n="106" d="100"/>
        </p:scale>
        <p:origin x="2022" y="15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B095B74F-D672-4EFB-9ADF-16415E08C895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5E23A130-9B91-49C4-BB95-A116216C772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8683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21508" name="スライド番号プレースホルダー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F7C51939-A39B-4A90-927A-1602C4895068}" type="slidenum">
              <a:rPr lang="ja-JP" altLang="en-US" sz="1200"/>
              <a:pPr algn="r" eaLnBrk="1" hangingPunct="1"/>
              <a:t>2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26213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3A130-9B91-49C4-BB95-A116216C7721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830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3A130-9B91-49C4-BB95-A116216C7721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298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3A130-9B91-49C4-BB95-A116216C7721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35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3A130-9B91-49C4-BB95-A116216C7721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352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23A130-9B91-49C4-BB95-A116216C7721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199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7371C-86A9-4320-95A5-748660884AB1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E5C5-9DAE-4B62-AB67-FD03EB639C5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723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A52A-2D29-460E-B6D3-BBE1190D480E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A6D30-88A5-4661-B29B-FC8F0A86170A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435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8861-8179-41D3-8EBC-52DE2DF6FF33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80CF6-04F3-4549-9DA9-354D286E4BA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554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600C-5D65-4F32-A32B-D10B5AE93EF6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4D9E-5EAE-472F-9203-DA8C4181A9B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962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6EF03-A8E0-4E98-B3DB-6B948D13E0EA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ADAF8-F345-4ED6-B921-C576032462B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98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A2663-CCCD-4A9F-854D-0A1FA18BC896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B0EFB-705E-446E-AD72-BC221602409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356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91B86-6929-4A94-A9AB-03746C977E57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D002-3DDA-44E7-B4C8-C8050A25A83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397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47AB-A1B3-4359-A521-C10B0372E2B6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BA05C-8BAB-4007-8931-4770112632D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104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F7B0-3083-40F9-8F2A-2A0C5D1D8B02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CA01C-AB15-471D-B96B-E185F1C12E7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426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7BEB3-5B65-492E-BDD1-ADDD34EECA15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530BF-40C7-43F0-B5B0-42E359FE18F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221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CF01C-62DB-4663-9F56-908CFA498333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3CBD-7737-4BEA-84C8-883096559C9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887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BF4FFA1-BDDD-491D-8981-C54CE18FBA72}" type="datetimeFigureOut">
              <a:rPr lang="ja-JP" altLang="en-US"/>
              <a:pPr>
                <a:defRPr/>
              </a:pPr>
              <a:t>2016/3/3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A7AC4D5-0648-4AA7-93AB-E84825D417F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1.png"/><Relationship Id="rId7" Type="http://schemas.openxmlformats.org/officeDocument/2006/relationships/image" Target="../media/image26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テキスト ボックス 3"/>
          <p:cNvSpPr txBox="1">
            <a:spLocks noChangeArrowheads="1"/>
          </p:cNvSpPr>
          <p:nvPr/>
        </p:nvSpPr>
        <p:spPr bwMode="auto">
          <a:xfrm>
            <a:off x="251520" y="1778620"/>
            <a:ext cx="8642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スリバチ地形が冷気流出に及ぼす効果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2051" name="テキスト ボックス 6"/>
          <p:cNvSpPr txBox="1">
            <a:spLocks noChangeArrowheads="1"/>
          </p:cNvSpPr>
          <p:nvPr/>
        </p:nvSpPr>
        <p:spPr bwMode="auto">
          <a:xfrm>
            <a:off x="0" y="4797152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ja-JP" sz="2800" dirty="0" smtClean="0">
                <a:solidFill>
                  <a:schemeClr val="bg1"/>
                </a:solidFill>
              </a:rPr>
              <a:t>1123149</a:t>
            </a:r>
            <a:r>
              <a:rPr lang="ja-JP" altLang="en-US" sz="2800" dirty="0">
                <a:solidFill>
                  <a:schemeClr val="bg1"/>
                </a:solidFill>
              </a:rPr>
              <a:t>　</a:t>
            </a:r>
            <a:r>
              <a:rPr lang="ja-JP" altLang="en-US" sz="2800" dirty="0" smtClean="0">
                <a:solidFill>
                  <a:schemeClr val="bg1"/>
                </a:solidFill>
              </a:rPr>
              <a:t>街道　雄紀</a:t>
            </a:r>
            <a:r>
              <a:rPr lang="ja-JP" altLang="en-US" sz="2800" dirty="0">
                <a:solidFill>
                  <a:schemeClr val="bg1"/>
                </a:solidFill>
              </a:rPr>
              <a:t>　　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332" y="3148741"/>
            <a:ext cx="7661110" cy="54000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 bwMode="auto">
          <a:xfrm>
            <a:off x="0" y="594760"/>
            <a:ext cx="7416824" cy="352388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9" name="コンテンツ プレースホルダー 1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89636" y="565404"/>
            <a:ext cx="7542210" cy="29147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7" y="2989992"/>
            <a:ext cx="5659551" cy="101421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301837" y="4422697"/>
            <a:ext cx="2863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17861" y="6293181"/>
            <a:ext cx="358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A‘</a:t>
            </a:r>
            <a:endParaRPr kumimoji="1" lang="ja-JP" altLang="en-US" dirty="0"/>
          </a:p>
        </p:txBody>
      </p:sp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緑地境界線における冷気厚さ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2" name="フリーフォーム 11"/>
          <p:cNvSpPr/>
          <p:nvPr/>
        </p:nvSpPr>
        <p:spPr bwMode="auto">
          <a:xfrm>
            <a:off x="4314825" y="4869189"/>
            <a:ext cx="2209800" cy="1343025"/>
          </a:xfrm>
          <a:custGeom>
            <a:avLst/>
            <a:gdLst>
              <a:gd name="connsiteX0" fmla="*/ 0 w 2209800"/>
              <a:gd name="connsiteY0" fmla="*/ 819150 h 1343025"/>
              <a:gd name="connsiteX1" fmla="*/ 781050 w 2209800"/>
              <a:gd name="connsiteY1" fmla="*/ 19050 h 1343025"/>
              <a:gd name="connsiteX2" fmla="*/ 1504950 w 2209800"/>
              <a:gd name="connsiteY2" fmla="*/ 0 h 1343025"/>
              <a:gd name="connsiteX3" fmla="*/ 1743075 w 2209800"/>
              <a:gd name="connsiteY3" fmla="*/ 180975 h 1343025"/>
              <a:gd name="connsiteX4" fmla="*/ 1943100 w 2209800"/>
              <a:gd name="connsiteY4" fmla="*/ 257175 h 1343025"/>
              <a:gd name="connsiteX5" fmla="*/ 2095500 w 2209800"/>
              <a:gd name="connsiteY5" fmla="*/ 314325 h 1343025"/>
              <a:gd name="connsiteX6" fmla="*/ 2209800 w 2209800"/>
              <a:gd name="connsiteY6" fmla="*/ 914400 h 1343025"/>
              <a:gd name="connsiteX7" fmla="*/ 1152525 w 2209800"/>
              <a:gd name="connsiteY7" fmla="*/ 1343025 h 1343025"/>
              <a:gd name="connsiteX8" fmla="*/ 0 w 2209800"/>
              <a:gd name="connsiteY8" fmla="*/ 81915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800" h="1343025">
                <a:moveTo>
                  <a:pt x="0" y="819150"/>
                </a:moveTo>
                <a:lnTo>
                  <a:pt x="781050" y="19050"/>
                </a:lnTo>
                <a:lnTo>
                  <a:pt x="1504950" y="0"/>
                </a:lnTo>
                <a:lnTo>
                  <a:pt x="1743075" y="180975"/>
                </a:lnTo>
                <a:lnTo>
                  <a:pt x="1943100" y="257175"/>
                </a:lnTo>
                <a:lnTo>
                  <a:pt x="2095500" y="314325"/>
                </a:lnTo>
                <a:lnTo>
                  <a:pt x="2209800" y="914400"/>
                </a:lnTo>
                <a:lnTo>
                  <a:pt x="1152525" y="1343025"/>
                </a:lnTo>
                <a:lnTo>
                  <a:pt x="0" y="819150"/>
                </a:lnTo>
                <a:close/>
              </a:path>
            </a:pathLst>
          </a:custGeom>
          <a:noFill/>
          <a:ln w="38100">
            <a:solidFill>
              <a:srgbClr val="FC28D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358144" y="1166303"/>
            <a:ext cx="200414" cy="261321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2915816" y="1404045"/>
            <a:ext cx="360040" cy="1202663"/>
          </a:xfrm>
          <a:prstGeom prst="rect">
            <a:avLst/>
          </a:prstGeom>
          <a:noFill/>
          <a:ln w="28575">
            <a:solidFill>
              <a:srgbClr val="2FFF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2915817" y="1571958"/>
            <a:ext cx="360040" cy="895207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6358116" y="4784262"/>
            <a:ext cx="187080" cy="15089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788024" y="6385514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00</a:t>
            </a:r>
            <a:r>
              <a:rPr lang="en-US" altLang="ja-JP" dirty="0"/>
              <a:t>m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0813" y="6386329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717709" y="6379980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440991" y="1159382"/>
            <a:ext cx="200414" cy="262013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82143" y="4019046"/>
            <a:ext cx="258965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dirty="0" smtClean="0"/>
              <a:t>市街地側から風が吹き冷気厚さが減少している</a:t>
            </a:r>
            <a:endParaRPr kumimoji="1" lang="ja-JP" altLang="en-US" dirty="0"/>
          </a:p>
        </p:txBody>
      </p:sp>
      <p:cxnSp>
        <p:nvCxnSpPr>
          <p:cNvPr id="4" name="直線コネクタ 3"/>
          <p:cNvCxnSpPr>
            <a:stCxn id="22" idx="2"/>
            <a:endCxn id="27" idx="0"/>
          </p:cNvCxnSpPr>
          <p:nvPr/>
        </p:nvCxnSpPr>
        <p:spPr>
          <a:xfrm>
            <a:off x="2458351" y="3779515"/>
            <a:ext cx="518619" cy="23953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26" idx="2"/>
            <a:endCxn id="27" idx="0"/>
          </p:cNvCxnSpPr>
          <p:nvPr/>
        </p:nvCxnSpPr>
        <p:spPr>
          <a:xfrm flipH="1">
            <a:off x="2976970" y="3779515"/>
            <a:ext cx="564228" cy="23953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221278" y="3779515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09749" y="790104"/>
            <a:ext cx="2863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37741" y="2699628"/>
            <a:ext cx="358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A‘</a:t>
            </a:r>
            <a:endParaRPr kumimoji="1" lang="ja-JP" altLang="en-US" dirty="0"/>
          </a:p>
        </p:txBody>
      </p:sp>
      <p:sp>
        <p:nvSpPr>
          <p:cNvPr id="32" name="円/楕円 31"/>
          <p:cNvSpPr/>
          <p:nvPr/>
        </p:nvSpPr>
        <p:spPr bwMode="auto">
          <a:xfrm>
            <a:off x="6623632" y="1137618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3" name="円/楕円 32"/>
          <p:cNvSpPr/>
          <p:nvPr/>
        </p:nvSpPr>
        <p:spPr bwMode="auto">
          <a:xfrm>
            <a:off x="6567216" y="1273290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5" name="円/楕円 34"/>
          <p:cNvSpPr/>
          <p:nvPr/>
        </p:nvSpPr>
        <p:spPr bwMode="auto">
          <a:xfrm>
            <a:off x="6409861" y="1379634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7" name="円/楕円 36"/>
          <p:cNvSpPr/>
          <p:nvPr/>
        </p:nvSpPr>
        <p:spPr bwMode="auto">
          <a:xfrm>
            <a:off x="6209479" y="1517958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8" name="円/楕円 37"/>
          <p:cNvSpPr/>
          <p:nvPr/>
        </p:nvSpPr>
        <p:spPr bwMode="auto">
          <a:xfrm>
            <a:off x="6012995" y="1760344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9" name="円/楕円 38"/>
          <p:cNvSpPr/>
          <p:nvPr/>
        </p:nvSpPr>
        <p:spPr bwMode="auto">
          <a:xfrm>
            <a:off x="6209479" y="2139084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0" name="円/楕円 39"/>
          <p:cNvSpPr/>
          <p:nvPr/>
        </p:nvSpPr>
        <p:spPr bwMode="auto">
          <a:xfrm>
            <a:off x="6545196" y="2394170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1" name="円/楕円 40"/>
          <p:cNvSpPr/>
          <p:nvPr/>
        </p:nvSpPr>
        <p:spPr bwMode="auto">
          <a:xfrm>
            <a:off x="6589058" y="2903271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6545196" y="1337006"/>
            <a:ext cx="0" cy="1080000"/>
          </a:xfrm>
          <a:prstGeom prst="line">
            <a:avLst/>
          </a:prstGeom>
          <a:ln w="28575">
            <a:solidFill>
              <a:srgbClr val="2FF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6333095" y="1467545"/>
            <a:ext cx="0" cy="846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9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35677 -0.0023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33472 -0.0043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31" grpId="0" animBg="1"/>
      <p:bldP spid="31" grpId="1" animBg="1"/>
      <p:bldP spid="3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52872" y="1121038"/>
            <a:ext cx="7652382" cy="54000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 bwMode="auto">
          <a:xfrm>
            <a:off x="179512" y="1052736"/>
            <a:ext cx="5472608" cy="553660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4" name="コンテンツ プレースホルダー 1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7504" y="388281"/>
            <a:ext cx="5688632" cy="6201059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にじみ出し冷気の到達距離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3980463" y="1544561"/>
            <a:ext cx="432048" cy="18002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eaVert" wrap="square" lIns="74295" tIns="8890" rIns="74295" bIns="889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i="0" u="none" strike="noStrike" cap="none" normalizeH="0" baseline="0" dirty="0" smtClean="0">
                <a:ln>
                  <a:noFill/>
                </a:ln>
                <a:effectLst/>
                <a:latin typeface="+mn-ea"/>
              </a:rPr>
              <a:t>市街地</a:t>
            </a:r>
          </a:p>
        </p:txBody>
      </p:sp>
      <p:sp>
        <p:nvSpPr>
          <p:cNvPr id="13" name="フリーフォーム 12"/>
          <p:cNvSpPr/>
          <p:nvPr/>
        </p:nvSpPr>
        <p:spPr bwMode="auto">
          <a:xfrm rot="16200000">
            <a:off x="5866805" y="3718371"/>
            <a:ext cx="2209800" cy="1343025"/>
          </a:xfrm>
          <a:custGeom>
            <a:avLst/>
            <a:gdLst>
              <a:gd name="connsiteX0" fmla="*/ 0 w 2209800"/>
              <a:gd name="connsiteY0" fmla="*/ 819150 h 1343025"/>
              <a:gd name="connsiteX1" fmla="*/ 781050 w 2209800"/>
              <a:gd name="connsiteY1" fmla="*/ 19050 h 1343025"/>
              <a:gd name="connsiteX2" fmla="*/ 1504950 w 2209800"/>
              <a:gd name="connsiteY2" fmla="*/ 0 h 1343025"/>
              <a:gd name="connsiteX3" fmla="*/ 1743075 w 2209800"/>
              <a:gd name="connsiteY3" fmla="*/ 180975 h 1343025"/>
              <a:gd name="connsiteX4" fmla="*/ 1943100 w 2209800"/>
              <a:gd name="connsiteY4" fmla="*/ 257175 h 1343025"/>
              <a:gd name="connsiteX5" fmla="*/ 2095500 w 2209800"/>
              <a:gd name="connsiteY5" fmla="*/ 314325 h 1343025"/>
              <a:gd name="connsiteX6" fmla="*/ 2209800 w 2209800"/>
              <a:gd name="connsiteY6" fmla="*/ 914400 h 1343025"/>
              <a:gd name="connsiteX7" fmla="*/ 1152525 w 2209800"/>
              <a:gd name="connsiteY7" fmla="*/ 1343025 h 1343025"/>
              <a:gd name="connsiteX8" fmla="*/ 0 w 2209800"/>
              <a:gd name="connsiteY8" fmla="*/ 81915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800" h="1343025">
                <a:moveTo>
                  <a:pt x="0" y="819150"/>
                </a:moveTo>
                <a:lnTo>
                  <a:pt x="781050" y="19050"/>
                </a:lnTo>
                <a:lnTo>
                  <a:pt x="1504950" y="0"/>
                </a:lnTo>
                <a:lnTo>
                  <a:pt x="1743075" y="180975"/>
                </a:lnTo>
                <a:lnTo>
                  <a:pt x="1943100" y="257175"/>
                </a:lnTo>
                <a:lnTo>
                  <a:pt x="2095500" y="314325"/>
                </a:lnTo>
                <a:lnTo>
                  <a:pt x="2209800" y="914400"/>
                </a:lnTo>
                <a:lnTo>
                  <a:pt x="1152525" y="1343025"/>
                </a:lnTo>
                <a:lnTo>
                  <a:pt x="0" y="819150"/>
                </a:lnTo>
                <a:close/>
              </a:path>
            </a:pathLst>
          </a:custGeom>
          <a:noFill/>
          <a:ln w="38100">
            <a:solidFill>
              <a:srgbClr val="FC28D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6595774" y="1510520"/>
            <a:ext cx="432048" cy="4248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595775" y="11247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B’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93941" y="5775436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674516" y="2996952"/>
            <a:ext cx="605772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74516" y="2555851"/>
            <a:ext cx="6048671" cy="0"/>
          </a:xfrm>
          <a:prstGeom prst="line">
            <a:avLst/>
          </a:prstGeom>
          <a:ln w="38100">
            <a:solidFill>
              <a:srgbClr val="2FF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53062" y="2348880"/>
            <a:ext cx="648072" cy="369332"/>
          </a:xfrm>
          <a:prstGeom prst="rect">
            <a:avLst/>
          </a:prstGeom>
          <a:solidFill>
            <a:srgbClr val="2FFF2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-2</a:t>
            </a:r>
            <a:r>
              <a:rPr lang="ja-JP" altLang="en-US" dirty="0" smtClean="0"/>
              <a:t>℃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44008" y="2790764"/>
            <a:ext cx="6480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-</a:t>
            </a:r>
            <a:r>
              <a:rPr lang="en-US" altLang="ja-JP" dirty="0" smtClean="0"/>
              <a:t>3</a:t>
            </a:r>
            <a:r>
              <a:rPr lang="ja-JP" altLang="en-US" dirty="0"/>
              <a:t>℃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683568" y="3330249"/>
            <a:ext cx="8460432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691185" y="3196307"/>
            <a:ext cx="1116424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緑地境界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2299395" y="1544561"/>
            <a:ext cx="288032" cy="419113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99" y="5804848"/>
            <a:ext cx="4128477" cy="743897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 bwMode="auto">
          <a:xfrm>
            <a:off x="1883343" y="1544561"/>
            <a:ext cx="194708" cy="482044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2655618" y="1544562"/>
            <a:ext cx="200414" cy="481002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19698" y="6339685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79825" y="118746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B’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12896" y="5517232"/>
            <a:ext cx="252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 bwMode="auto">
          <a:xfrm>
            <a:off x="3986882" y="3330249"/>
            <a:ext cx="432048" cy="2088232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eaVert" wrap="square" lIns="74295" tIns="8890" rIns="74295" bIns="889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緑地</a:t>
            </a:r>
          </a:p>
        </p:txBody>
      </p:sp>
      <p:sp>
        <p:nvSpPr>
          <p:cNvPr id="31" name="円/楕円 30"/>
          <p:cNvSpPr/>
          <p:nvPr/>
        </p:nvSpPr>
        <p:spPr bwMode="auto">
          <a:xfrm>
            <a:off x="4583586" y="1539867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2" name="円/楕円 31"/>
          <p:cNvSpPr/>
          <p:nvPr/>
        </p:nvSpPr>
        <p:spPr bwMode="auto">
          <a:xfrm>
            <a:off x="4583586" y="2836227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3" name="円/楕円 32"/>
          <p:cNvSpPr/>
          <p:nvPr/>
        </p:nvSpPr>
        <p:spPr bwMode="auto">
          <a:xfrm>
            <a:off x="4654628" y="3294249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4" name="円/楕円 33"/>
          <p:cNvSpPr/>
          <p:nvPr/>
        </p:nvSpPr>
        <p:spPr bwMode="auto">
          <a:xfrm>
            <a:off x="4626005" y="3631666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5" name="円/楕円 34"/>
          <p:cNvSpPr/>
          <p:nvPr/>
        </p:nvSpPr>
        <p:spPr bwMode="auto">
          <a:xfrm>
            <a:off x="4644008" y="3872355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4680008" y="4014159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7" name="円/楕円 36"/>
          <p:cNvSpPr/>
          <p:nvPr/>
        </p:nvSpPr>
        <p:spPr bwMode="auto">
          <a:xfrm>
            <a:off x="4831518" y="4556813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8" name="円/楕円 37"/>
          <p:cNvSpPr/>
          <p:nvPr/>
        </p:nvSpPr>
        <p:spPr bwMode="auto">
          <a:xfrm>
            <a:off x="5017218" y="5279347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9" name="円/楕円 38"/>
          <p:cNvSpPr/>
          <p:nvPr/>
        </p:nvSpPr>
        <p:spPr bwMode="auto">
          <a:xfrm>
            <a:off x="4804604" y="5690195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0" name="円/楕円 39"/>
          <p:cNvSpPr/>
          <p:nvPr/>
        </p:nvSpPr>
        <p:spPr bwMode="auto">
          <a:xfrm>
            <a:off x="4545058" y="2481621"/>
            <a:ext cx="72000" cy="7200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826522" y="5561016"/>
            <a:ext cx="1875904" cy="4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55" y="1959912"/>
            <a:ext cx="7424120" cy="5400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池田山公園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5419" r="32064" b="23330"/>
          <a:stretch/>
        </p:blipFill>
        <p:spPr>
          <a:xfrm>
            <a:off x="251520" y="817891"/>
            <a:ext cx="3631475" cy="2121750"/>
          </a:xfrm>
          <a:prstGeom prst="rect">
            <a:avLst/>
          </a:prstGeom>
        </p:spPr>
      </p:pic>
      <p:sp>
        <p:nvSpPr>
          <p:cNvPr id="20" name="フリーフォーム 19"/>
          <p:cNvSpPr/>
          <p:nvPr/>
        </p:nvSpPr>
        <p:spPr>
          <a:xfrm>
            <a:off x="1936629" y="1490283"/>
            <a:ext cx="1763486" cy="757645"/>
          </a:xfrm>
          <a:custGeom>
            <a:avLst/>
            <a:gdLst>
              <a:gd name="connsiteX0" fmla="*/ 169817 w 1763486"/>
              <a:gd name="connsiteY0" fmla="*/ 757645 h 757645"/>
              <a:gd name="connsiteX1" fmla="*/ 0 w 1763486"/>
              <a:gd name="connsiteY1" fmla="*/ 300445 h 757645"/>
              <a:gd name="connsiteX2" fmla="*/ 418012 w 1763486"/>
              <a:gd name="connsiteY2" fmla="*/ 78377 h 757645"/>
              <a:gd name="connsiteX3" fmla="*/ 849086 w 1763486"/>
              <a:gd name="connsiteY3" fmla="*/ 78377 h 757645"/>
              <a:gd name="connsiteX4" fmla="*/ 1293223 w 1763486"/>
              <a:gd name="connsiteY4" fmla="*/ 0 h 757645"/>
              <a:gd name="connsiteX5" fmla="*/ 1619794 w 1763486"/>
              <a:gd name="connsiteY5" fmla="*/ 13063 h 757645"/>
              <a:gd name="connsiteX6" fmla="*/ 1763486 w 1763486"/>
              <a:gd name="connsiteY6" fmla="*/ 156754 h 757645"/>
              <a:gd name="connsiteX7" fmla="*/ 1319349 w 1763486"/>
              <a:gd name="connsiteY7" fmla="*/ 222068 h 757645"/>
              <a:gd name="connsiteX8" fmla="*/ 404949 w 1763486"/>
              <a:gd name="connsiteY8" fmla="*/ 705394 h 757645"/>
              <a:gd name="connsiteX9" fmla="*/ 169817 w 1763486"/>
              <a:gd name="connsiteY9" fmla="*/ 757645 h 75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3486" h="757645">
                <a:moveTo>
                  <a:pt x="169817" y="757645"/>
                </a:moveTo>
                <a:lnTo>
                  <a:pt x="0" y="300445"/>
                </a:lnTo>
                <a:lnTo>
                  <a:pt x="418012" y="78377"/>
                </a:lnTo>
                <a:lnTo>
                  <a:pt x="849086" y="78377"/>
                </a:lnTo>
                <a:lnTo>
                  <a:pt x="1293223" y="0"/>
                </a:lnTo>
                <a:lnTo>
                  <a:pt x="1619794" y="13063"/>
                </a:lnTo>
                <a:lnTo>
                  <a:pt x="1763486" y="156754"/>
                </a:lnTo>
                <a:lnTo>
                  <a:pt x="1319349" y="222068"/>
                </a:lnTo>
                <a:lnTo>
                  <a:pt x="404949" y="705394"/>
                </a:lnTo>
                <a:lnTo>
                  <a:pt x="169817" y="75764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30930" y="2444557"/>
            <a:ext cx="18241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面積</a:t>
            </a:r>
            <a:r>
              <a:rPr lang="en-US" altLang="ja-JP" sz="2800" dirty="0" smtClean="0"/>
              <a:t>0.</a:t>
            </a:r>
            <a:r>
              <a:rPr lang="en-US" altLang="ja-JP" sz="2800" dirty="0"/>
              <a:t>7</a:t>
            </a:r>
            <a:r>
              <a:rPr kumimoji="1" lang="en-US" altLang="ja-JP" sz="2800" dirty="0" smtClean="0"/>
              <a:t>ha</a:t>
            </a:r>
            <a:endParaRPr kumimoji="1" lang="ja-JP" altLang="en-US" sz="2800" dirty="0"/>
          </a:p>
        </p:txBody>
      </p:sp>
      <p:sp>
        <p:nvSpPr>
          <p:cNvPr id="24" name="フリーフォーム 23"/>
          <p:cNvSpPr/>
          <p:nvPr/>
        </p:nvSpPr>
        <p:spPr bwMode="auto">
          <a:xfrm>
            <a:off x="4314825" y="4440632"/>
            <a:ext cx="2371725" cy="1617269"/>
          </a:xfrm>
          <a:custGeom>
            <a:avLst/>
            <a:gdLst>
              <a:gd name="connsiteX0" fmla="*/ 2371725 w 2371725"/>
              <a:gd name="connsiteY0" fmla="*/ 409575 h 1762125"/>
              <a:gd name="connsiteX1" fmla="*/ 190500 w 2371725"/>
              <a:gd name="connsiteY1" fmla="*/ 0 h 1762125"/>
              <a:gd name="connsiteX2" fmla="*/ 0 w 2371725"/>
              <a:gd name="connsiteY2" fmla="*/ 257175 h 1762125"/>
              <a:gd name="connsiteX3" fmla="*/ 1123950 w 2371725"/>
              <a:gd name="connsiteY3" fmla="*/ 1762125 h 1762125"/>
              <a:gd name="connsiteX4" fmla="*/ 1943100 w 2371725"/>
              <a:gd name="connsiteY4" fmla="*/ 1362075 h 1762125"/>
              <a:gd name="connsiteX5" fmla="*/ 2371725 w 2371725"/>
              <a:gd name="connsiteY5" fmla="*/ 409575 h 1762125"/>
              <a:gd name="connsiteX0" fmla="*/ 2371725 w 2371725"/>
              <a:gd name="connsiteY0" fmla="*/ 328094 h 1680644"/>
              <a:gd name="connsiteX1" fmla="*/ 190500 w 2371725"/>
              <a:gd name="connsiteY1" fmla="*/ 0 h 1680644"/>
              <a:gd name="connsiteX2" fmla="*/ 0 w 2371725"/>
              <a:gd name="connsiteY2" fmla="*/ 175694 h 1680644"/>
              <a:gd name="connsiteX3" fmla="*/ 1123950 w 2371725"/>
              <a:gd name="connsiteY3" fmla="*/ 1680644 h 1680644"/>
              <a:gd name="connsiteX4" fmla="*/ 1943100 w 2371725"/>
              <a:gd name="connsiteY4" fmla="*/ 1280594 h 1680644"/>
              <a:gd name="connsiteX5" fmla="*/ 2371725 w 2371725"/>
              <a:gd name="connsiteY5" fmla="*/ 328094 h 1680644"/>
              <a:gd name="connsiteX0" fmla="*/ 2371725 w 2371725"/>
              <a:gd name="connsiteY0" fmla="*/ 409575 h 1680644"/>
              <a:gd name="connsiteX1" fmla="*/ 190500 w 2371725"/>
              <a:gd name="connsiteY1" fmla="*/ 0 h 1680644"/>
              <a:gd name="connsiteX2" fmla="*/ 0 w 2371725"/>
              <a:gd name="connsiteY2" fmla="*/ 175694 h 1680644"/>
              <a:gd name="connsiteX3" fmla="*/ 1123950 w 2371725"/>
              <a:gd name="connsiteY3" fmla="*/ 1680644 h 1680644"/>
              <a:gd name="connsiteX4" fmla="*/ 1943100 w 2371725"/>
              <a:gd name="connsiteY4" fmla="*/ 1280594 h 1680644"/>
              <a:gd name="connsiteX5" fmla="*/ 2371725 w 2371725"/>
              <a:gd name="connsiteY5" fmla="*/ 409575 h 1680644"/>
              <a:gd name="connsiteX0" fmla="*/ 2371725 w 2371725"/>
              <a:gd name="connsiteY0" fmla="*/ 346200 h 1617269"/>
              <a:gd name="connsiteX1" fmla="*/ 181446 w 2371725"/>
              <a:gd name="connsiteY1" fmla="*/ 0 h 1617269"/>
              <a:gd name="connsiteX2" fmla="*/ 0 w 2371725"/>
              <a:gd name="connsiteY2" fmla="*/ 112319 h 1617269"/>
              <a:gd name="connsiteX3" fmla="*/ 1123950 w 2371725"/>
              <a:gd name="connsiteY3" fmla="*/ 1617269 h 1617269"/>
              <a:gd name="connsiteX4" fmla="*/ 1943100 w 2371725"/>
              <a:gd name="connsiteY4" fmla="*/ 1217219 h 1617269"/>
              <a:gd name="connsiteX5" fmla="*/ 2371725 w 2371725"/>
              <a:gd name="connsiteY5" fmla="*/ 346200 h 16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725" h="1617269">
                <a:moveTo>
                  <a:pt x="2371725" y="346200"/>
                </a:moveTo>
                <a:lnTo>
                  <a:pt x="181446" y="0"/>
                </a:lnTo>
                <a:lnTo>
                  <a:pt x="0" y="112319"/>
                </a:lnTo>
                <a:lnTo>
                  <a:pt x="1123950" y="1617269"/>
                </a:lnTo>
                <a:lnTo>
                  <a:pt x="1943100" y="1217219"/>
                </a:lnTo>
                <a:lnTo>
                  <a:pt x="2371725" y="346200"/>
                </a:lnTo>
                <a:close/>
              </a:path>
            </a:pathLst>
          </a:custGeom>
          <a:noFill/>
          <a:ln w="57150">
            <a:solidFill>
              <a:srgbClr val="FC28D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0" name="二等辺三角形 9"/>
          <p:cNvSpPr/>
          <p:nvPr/>
        </p:nvSpPr>
        <p:spPr bwMode="auto">
          <a:xfrm>
            <a:off x="6373272" y="4816296"/>
            <a:ext cx="313278" cy="216446"/>
          </a:xfrm>
          <a:prstGeom prst="triangle">
            <a:avLst/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1" name="下矢印 10"/>
          <p:cNvSpPr/>
          <p:nvPr/>
        </p:nvSpPr>
        <p:spPr bwMode="auto">
          <a:xfrm rot="2621276">
            <a:off x="6698954" y="3654309"/>
            <a:ext cx="993831" cy="54803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13" name="カギ線コネクタ 12"/>
          <p:cNvCxnSpPr/>
          <p:nvPr/>
        </p:nvCxnSpPr>
        <p:spPr>
          <a:xfrm>
            <a:off x="3882995" y="1700808"/>
            <a:ext cx="2993976" cy="2304323"/>
          </a:xfrm>
          <a:prstGeom prst="bentConnector3">
            <a:avLst>
              <a:gd name="adj1" fmla="val 110805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/>
          <p:cNvGrpSpPr/>
          <p:nvPr/>
        </p:nvGrpSpPr>
        <p:grpSpPr>
          <a:xfrm>
            <a:off x="390706" y="5216412"/>
            <a:ext cx="1545923" cy="1151706"/>
            <a:chOff x="971600" y="4365526"/>
            <a:chExt cx="1545923" cy="1151706"/>
          </a:xfrm>
        </p:grpSpPr>
        <p:sp>
          <p:nvSpPr>
            <p:cNvPr id="15" name="正方形/長方形 14"/>
            <p:cNvSpPr/>
            <p:nvPr/>
          </p:nvSpPr>
          <p:spPr bwMode="auto">
            <a:xfrm>
              <a:off x="971600" y="4365526"/>
              <a:ext cx="1545923" cy="11517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1178293" y="4537751"/>
              <a:ext cx="180000" cy="1800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391995" y="4781076"/>
              <a:ext cx="112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温度計</a:t>
              </a:r>
              <a:endParaRPr lang="en-US" altLang="ja-JP" dirty="0" smtClean="0"/>
            </a:p>
            <a:p>
              <a:r>
                <a:rPr lang="ja-JP" altLang="en-US" dirty="0" smtClean="0"/>
                <a:t>＋風速計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412032" y="4443085"/>
              <a:ext cx="10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</a:t>
              </a:r>
              <a:r>
                <a:rPr lang="ja-JP" altLang="en-US" dirty="0"/>
                <a:t>計</a:t>
              </a:r>
              <a:endParaRPr kumimoji="1" lang="ja-JP" altLang="en-US" dirty="0"/>
            </a:p>
          </p:txBody>
        </p:sp>
        <p:sp>
          <p:nvSpPr>
            <p:cNvPr id="23" name="二等辺三角形 22"/>
            <p:cNvSpPr/>
            <p:nvPr/>
          </p:nvSpPr>
          <p:spPr bwMode="auto">
            <a:xfrm>
              <a:off x="1172398" y="4851852"/>
              <a:ext cx="191789" cy="149682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411760" y="3528974"/>
            <a:ext cx="455665" cy="2924362"/>
            <a:chOff x="1973330" y="3252583"/>
            <a:chExt cx="455665" cy="2924362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654" y="3501007"/>
              <a:ext cx="223021" cy="2411241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1978240" y="3252583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8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973330" y="5899946"/>
              <a:ext cx="4556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10m</a:t>
              </a:r>
              <a:endParaRPr kumimoji="1" lang="ja-JP" altLang="en-US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3678495" y="1905241"/>
            <a:ext cx="92906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緑地</a:t>
            </a:r>
            <a:endParaRPr kumimoji="1" lang="ja-JP" altLang="en-US" sz="2800" dirty="0"/>
          </a:p>
        </p:txBody>
      </p:sp>
      <p:cxnSp>
        <p:nvCxnSpPr>
          <p:cNvPr id="31" name="カギ線コネクタ 30"/>
          <p:cNvCxnSpPr>
            <a:stCxn id="25" idx="3"/>
          </p:cNvCxnSpPr>
          <p:nvPr/>
        </p:nvCxnSpPr>
        <p:spPr>
          <a:xfrm>
            <a:off x="4607557" y="2166851"/>
            <a:ext cx="743737" cy="2270792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914757" y="708166"/>
            <a:ext cx="2016224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高低差</a:t>
            </a:r>
            <a:r>
              <a:rPr lang="en-US" altLang="ja-JP" sz="2800" dirty="0" smtClean="0"/>
              <a:t>13</a:t>
            </a:r>
            <a:r>
              <a:rPr lang="ja-JP" altLang="en-US" sz="2800" dirty="0" smtClean="0"/>
              <a:t>ｍ</a:t>
            </a:r>
            <a:endParaRPr kumimoji="1" lang="ja-JP" altLang="en-US" sz="2800" dirty="0"/>
          </a:p>
        </p:txBody>
      </p:sp>
      <p:cxnSp>
        <p:nvCxnSpPr>
          <p:cNvPr id="33" name="直線コネクタ 32"/>
          <p:cNvCxnSpPr/>
          <p:nvPr/>
        </p:nvCxnSpPr>
        <p:spPr>
          <a:xfrm flipH="1">
            <a:off x="2411576" y="1319865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2411576" y="1849278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526369" y="1316904"/>
            <a:ext cx="3429" cy="5323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>
            <a:stCxn id="25" idx="1"/>
          </p:cNvCxnSpPr>
          <p:nvPr/>
        </p:nvCxnSpPr>
        <p:spPr>
          <a:xfrm flipH="1" flipV="1">
            <a:off x="2526369" y="2132856"/>
            <a:ext cx="1152126" cy="3399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32" idx="1"/>
          </p:cNvCxnSpPr>
          <p:nvPr/>
        </p:nvCxnSpPr>
        <p:spPr>
          <a:xfrm flipH="1">
            <a:off x="2707195" y="969776"/>
            <a:ext cx="1207562" cy="33997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5265337" y="6242846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218605" y="6243661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59426" y="6237312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22907" r="9091" b="21320"/>
          <a:stretch/>
        </p:blipFill>
        <p:spPr>
          <a:xfrm>
            <a:off x="6045412" y="0"/>
            <a:ext cx="3094283" cy="15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866" y="1948891"/>
            <a:ext cx="7420863" cy="540000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 bwMode="auto">
          <a:xfrm>
            <a:off x="-42305" y="582831"/>
            <a:ext cx="5140778" cy="3166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386322" y="3812707"/>
            <a:ext cx="455665" cy="2924362"/>
            <a:chOff x="1973330" y="3252583"/>
            <a:chExt cx="455665" cy="292436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9654" y="3501007"/>
              <a:ext cx="223021" cy="2411241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978240" y="3252583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8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973330" y="5899946"/>
              <a:ext cx="4556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10m</a:t>
              </a:r>
              <a:endParaRPr kumimoji="1" lang="ja-JP" altLang="en-US" dirty="0"/>
            </a:p>
          </p:txBody>
        </p:sp>
      </p:grpSp>
      <p:pic>
        <p:nvPicPr>
          <p:cNvPr id="13" name="コンテンツ プレースホルダー 1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08667" y="605856"/>
            <a:ext cx="4681237" cy="303916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206423" y="3484494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31000" y="1531380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99731" y="1233661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78224" y="2166131"/>
            <a:ext cx="3484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23</a:t>
            </a:r>
            <a:r>
              <a:rPr kumimoji="1" lang="ja-JP" altLang="en-US" sz="2800" dirty="0" smtClean="0"/>
              <a:t>日　</a:t>
            </a:r>
            <a:r>
              <a:rPr lang="en-US" altLang="ja-JP" sz="2800" dirty="0" smtClean="0"/>
              <a:t>22</a:t>
            </a:r>
            <a:r>
              <a:rPr kumimoji="1" lang="ja-JP" altLang="en-US" sz="2800" dirty="0" smtClean="0"/>
              <a:t>時～</a:t>
            </a:r>
            <a:r>
              <a:rPr lang="en-US" altLang="ja-JP" sz="2800" dirty="0" smtClean="0"/>
              <a:t>23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sp>
        <p:nvSpPr>
          <p:cNvPr id="19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861281" y="836069"/>
            <a:ext cx="345142" cy="23372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397038" y="4985762"/>
            <a:ext cx="1962371" cy="1184088"/>
            <a:chOff x="4397038" y="4985762"/>
            <a:chExt cx="1962371" cy="1184088"/>
          </a:xfrm>
        </p:grpSpPr>
        <p:sp>
          <p:nvSpPr>
            <p:cNvPr id="21" name="円/楕円 20"/>
            <p:cNvSpPr/>
            <p:nvPr/>
          </p:nvSpPr>
          <p:spPr bwMode="auto">
            <a:xfrm>
              <a:off x="4867753" y="4985762"/>
              <a:ext cx="1053305" cy="8147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397038" y="5800518"/>
              <a:ext cx="196237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スリバチ地形谷底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265337" y="6242846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18605" y="6243661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59426" y="6237312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7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13" y="1948891"/>
            <a:ext cx="7420863" cy="54000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 bwMode="auto">
          <a:xfrm>
            <a:off x="-42305" y="582831"/>
            <a:ext cx="5140778" cy="3166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18" name="コンテンツ プレースホルダー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8667" y="605856"/>
            <a:ext cx="4681237" cy="3039168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206423" y="3484494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31000" y="1531380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99731" y="1233661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2386322" y="3812707"/>
            <a:ext cx="455665" cy="2924362"/>
            <a:chOff x="1973330" y="3252583"/>
            <a:chExt cx="455665" cy="2924362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654" y="3501007"/>
              <a:ext cx="223021" cy="2411241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1978240" y="3252583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8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973330" y="5899946"/>
              <a:ext cx="4556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10m</a:t>
              </a:r>
              <a:endParaRPr kumimoji="1" lang="ja-JP" altLang="en-US" dirty="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5378224" y="2166131"/>
            <a:ext cx="31542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24</a:t>
            </a:r>
            <a:r>
              <a:rPr kumimoji="1" lang="ja-JP" altLang="en-US" sz="2800" dirty="0" smtClean="0"/>
              <a:t>日　</a:t>
            </a:r>
            <a:r>
              <a:rPr lang="en-US" altLang="ja-JP" sz="2800" dirty="0" smtClean="0"/>
              <a:t>1</a:t>
            </a:r>
            <a:r>
              <a:rPr kumimoji="1" lang="ja-JP" altLang="en-US" sz="2800" dirty="0" smtClean="0"/>
              <a:t>時～</a:t>
            </a:r>
            <a:r>
              <a:rPr lang="en-US" altLang="ja-JP" sz="2800" dirty="0" smtClean="0"/>
              <a:t>2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sp>
        <p:nvSpPr>
          <p:cNvPr id="27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2839616" y="836069"/>
            <a:ext cx="345142" cy="23372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2339752" y="836712"/>
            <a:ext cx="0" cy="234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206961" y="3173359"/>
            <a:ext cx="1132791" cy="252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8914" y="3429312"/>
            <a:ext cx="2166141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にじみ出し発生</a:t>
            </a:r>
            <a:endParaRPr kumimoji="1" lang="ja-JP" altLang="en-US" sz="24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6588318" y="3604069"/>
            <a:ext cx="1872114" cy="1144662"/>
            <a:chOff x="6588318" y="3604069"/>
            <a:chExt cx="1872114" cy="1144662"/>
          </a:xfrm>
        </p:grpSpPr>
        <p:sp>
          <p:nvSpPr>
            <p:cNvPr id="31" name="円/楕円 30"/>
            <p:cNvSpPr/>
            <p:nvPr/>
          </p:nvSpPr>
          <p:spPr bwMode="auto">
            <a:xfrm>
              <a:off x="7407127" y="4100898"/>
              <a:ext cx="1053305" cy="6478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588318" y="3604069"/>
              <a:ext cx="158229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市街地へ流出</a:t>
              </a:r>
              <a:endParaRPr kumimoji="1" lang="ja-JP" altLang="en-US" dirty="0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5265337" y="6242846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236711" y="6243661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59426" y="6237312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4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69" y="1133269"/>
            <a:ext cx="6492789" cy="6120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鍋島松濤公園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l="3170" t="33472" r="18442" b="7880"/>
          <a:stretch/>
        </p:blipFill>
        <p:spPr>
          <a:xfrm>
            <a:off x="137939" y="764704"/>
            <a:ext cx="4618832" cy="1944000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1816021" y="1133269"/>
            <a:ext cx="1308100" cy="590550"/>
          </a:xfrm>
          <a:custGeom>
            <a:avLst/>
            <a:gdLst>
              <a:gd name="connsiteX0" fmla="*/ 330200 w 1308100"/>
              <a:gd name="connsiteY0" fmla="*/ 590550 h 590550"/>
              <a:gd name="connsiteX1" fmla="*/ 0 w 1308100"/>
              <a:gd name="connsiteY1" fmla="*/ 342900 h 590550"/>
              <a:gd name="connsiteX2" fmla="*/ 171450 w 1308100"/>
              <a:gd name="connsiteY2" fmla="*/ 311150 h 590550"/>
              <a:gd name="connsiteX3" fmla="*/ 133350 w 1308100"/>
              <a:gd name="connsiteY3" fmla="*/ 228600 h 590550"/>
              <a:gd name="connsiteX4" fmla="*/ 615950 w 1308100"/>
              <a:gd name="connsiteY4" fmla="*/ 31750 h 590550"/>
              <a:gd name="connsiteX5" fmla="*/ 755650 w 1308100"/>
              <a:gd name="connsiteY5" fmla="*/ 95250 h 590550"/>
              <a:gd name="connsiteX6" fmla="*/ 1308100 w 1308100"/>
              <a:gd name="connsiteY6" fmla="*/ 0 h 590550"/>
              <a:gd name="connsiteX7" fmla="*/ 558800 w 1308100"/>
              <a:gd name="connsiteY7" fmla="*/ 584200 h 590550"/>
              <a:gd name="connsiteX8" fmla="*/ 330200 w 1308100"/>
              <a:gd name="connsiteY8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100" h="590550">
                <a:moveTo>
                  <a:pt x="330200" y="590550"/>
                </a:moveTo>
                <a:lnTo>
                  <a:pt x="0" y="342900"/>
                </a:lnTo>
                <a:lnTo>
                  <a:pt x="171450" y="311150"/>
                </a:lnTo>
                <a:lnTo>
                  <a:pt x="133350" y="228600"/>
                </a:lnTo>
                <a:lnTo>
                  <a:pt x="615950" y="31750"/>
                </a:lnTo>
                <a:lnTo>
                  <a:pt x="755650" y="95250"/>
                </a:lnTo>
                <a:lnTo>
                  <a:pt x="1308100" y="0"/>
                </a:lnTo>
                <a:lnTo>
                  <a:pt x="558800" y="584200"/>
                </a:lnTo>
                <a:lnTo>
                  <a:pt x="330200" y="59055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21144" y="1477010"/>
            <a:ext cx="18241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面積</a:t>
            </a:r>
            <a:r>
              <a:rPr lang="en-US" altLang="ja-JP" sz="2800" dirty="0" smtClean="0"/>
              <a:t>0.5</a:t>
            </a:r>
            <a:r>
              <a:rPr kumimoji="1" lang="en-US" altLang="ja-JP" sz="2800" dirty="0" smtClean="0"/>
              <a:t>ha</a:t>
            </a:r>
            <a:endParaRPr kumimoji="1" lang="ja-JP" altLang="en-US" sz="2800" dirty="0"/>
          </a:p>
        </p:txBody>
      </p:sp>
      <p:sp>
        <p:nvSpPr>
          <p:cNvPr id="17" name="フリーフォーム 16"/>
          <p:cNvSpPr/>
          <p:nvPr/>
        </p:nvSpPr>
        <p:spPr bwMode="auto">
          <a:xfrm>
            <a:off x="4932040" y="3501008"/>
            <a:ext cx="1660613" cy="1506091"/>
          </a:xfrm>
          <a:custGeom>
            <a:avLst/>
            <a:gdLst>
              <a:gd name="connsiteX0" fmla="*/ 609600 w 1571625"/>
              <a:gd name="connsiteY0" fmla="*/ 0 h 1362075"/>
              <a:gd name="connsiteX1" fmla="*/ 0 w 1571625"/>
              <a:gd name="connsiteY1" fmla="*/ 381000 h 1362075"/>
              <a:gd name="connsiteX2" fmla="*/ 571500 w 1571625"/>
              <a:gd name="connsiteY2" fmla="*/ 1123950 h 1362075"/>
              <a:gd name="connsiteX3" fmla="*/ 876300 w 1571625"/>
              <a:gd name="connsiteY3" fmla="*/ 1152525 h 1362075"/>
              <a:gd name="connsiteX4" fmla="*/ 981075 w 1571625"/>
              <a:gd name="connsiteY4" fmla="*/ 1362075 h 1362075"/>
              <a:gd name="connsiteX5" fmla="*/ 1504950 w 1571625"/>
              <a:gd name="connsiteY5" fmla="*/ 1352550 h 1362075"/>
              <a:gd name="connsiteX6" fmla="*/ 1571625 w 1571625"/>
              <a:gd name="connsiteY6" fmla="*/ 1257300 h 1362075"/>
              <a:gd name="connsiteX7" fmla="*/ 609600 w 1571625"/>
              <a:gd name="connsiteY7" fmla="*/ 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1625" h="1362075">
                <a:moveTo>
                  <a:pt x="609600" y="0"/>
                </a:moveTo>
                <a:lnTo>
                  <a:pt x="0" y="381000"/>
                </a:lnTo>
                <a:lnTo>
                  <a:pt x="571500" y="1123950"/>
                </a:lnTo>
                <a:lnTo>
                  <a:pt x="876300" y="1152525"/>
                </a:lnTo>
                <a:lnTo>
                  <a:pt x="981075" y="1362075"/>
                </a:lnTo>
                <a:lnTo>
                  <a:pt x="1504950" y="1352550"/>
                </a:lnTo>
                <a:lnTo>
                  <a:pt x="1571625" y="1257300"/>
                </a:lnTo>
                <a:lnTo>
                  <a:pt x="609600" y="0"/>
                </a:lnTo>
                <a:close/>
              </a:path>
            </a:pathLst>
          </a:custGeom>
          <a:noFill/>
          <a:ln w="38100">
            <a:solidFill>
              <a:srgbClr val="FC28D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二等辺三角形 8"/>
          <p:cNvSpPr/>
          <p:nvPr/>
        </p:nvSpPr>
        <p:spPr bwMode="auto">
          <a:xfrm>
            <a:off x="6279375" y="4725144"/>
            <a:ext cx="313278" cy="216446"/>
          </a:xfrm>
          <a:prstGeom prst="triangle">
            <a:avLst/>
          </a:prstGeom>
          <a:solidFill>
            <a:srgbClr val="FF0000"/>
          </a:solidFill>
          <a:ln w="571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1" name="下矢印 10"/>
          <p:cNvSpPr/>
          <p:nvPr/>
        </p:nvSpPr>
        <p:spPr bwMode="auto">
          <a:xfrm rot="6201589">
            <a:off x="7522091" y="4997909"/>
            <a:ext cx="993831" cy="54803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12" name="カギ線コネクタ 11"/>
          <p:cNvCxnSpPr>
            <a:endCxn id="11" idx="0"/>
          </p:cNvCxnSpPr>
          <p:nvPr/>
        </p:nvCxnSpPr>
        <p:spPr>
          <a:xfrm>
            <a:off x="4800562" y="2371958"/>
            <a:ext cx="3485048" cy="2963287"/>
          </a:xfrm>
          <a:prstGeom prst="bentConnector3">
            <a:avLst>
              <a:gd name="adj1" fmla="val 113168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7427334" y="377635"/>
            <a:ext cx="1545923" cy="1151706"/>
            <a:chOff x="971600" y="4365526"/>
            <a:chExt cx="1545923" cy="1151706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971600" y="4365526"/>
              <a:ext cx="1545923" cy="11517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1" name="円/楕円 20"/>
            <p:cNvSpPr/>
            <p:nvPr/>
          </p:nvSpPr>
          <p:spPr bwMode="auto">
            <a:xfrm>
              <a:off x="1178293" y="4537751"/>
              <a:ext cx="180000" cy="1800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391995" y="4781076"/>
              <a:ext cx="112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温度計</a:t>
              </a:r>
              <a:endParaRPr lang="en-US" altLang="ja-JP" dirty="0" smtClean="0"/>
            </a:p>
            <a:p>
              <a:r>
                <a:rPr lang="ja-JP" altLang="en-US" dirty="0" smtClean="0"/>
                <a:t>＋風速計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412032" y="4443085"/>
              <a:ext cx="10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</a:t>
              </a:r>
              <a:r>
                <a:rPr lang="ja-JP" altLang="en-US" dirty="0"/>
                <a:t>計</a:t>
              </a:r>
              <a:endParaRPr kumimoji="1" lang="ja-JP" altLang="en-US" dirty="0"/>
            </a:p>
          </p:txBody>
        </p:sp>
        <p:sp>
          <p:nvSpPr>
            <p:cNvPr id="24" name="二等辺三角形 23"/>
            <p:cNvSpPr/>
            <p:nvPr/>
          </p:nvSpPr>
          <p:spPr bwMode="auto">
            <a:xfrm>
              <a:off x="1172398" y="4851852"/>
              <a:ext cx="191789" cy="149682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203848" y="3684239"/>
            <a:ext cx="463904" cy="2959878"/>
            <a:chOff x="3099984" y="3493458"/>
            <a:chExt cx="463904" cy="295987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4450" y="3772285"/>
              <a:ext cx="196424" cy="2430221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3099984" y="3493458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35m</a:t>
              </a:r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121436" y="6176337"/>
              <a:ext cx="4424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20m</a:t>
              </a:r>
              <a:endParaRPr kumimoji="1" lang="ja-JP" altLang="en-US" dirty="0"/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4292240" y="953488"/>
            <a:ext cx="92906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緑地</a:t>
            </a:r>
            <a:endParaRPr kumimoji="1" lang="ja-JP" altLang="en-US" sz="2800" dirty="0"/>
          </a:p>
        </p:txBody>
      </p:sp>
      <p:cxnSp>
        <p:nvCxnSpPr>
          <p:cNvPr id="29" name="カギ線コネクタ 28"/>
          <p:cNvCxnSpPr>
            <a:stCxn id="27" idx="3"/>
          </p:cNvCxnSpPr>
          <p:nvPr/>
        </p:nvCxnSpPr>
        <p:spPr>
          <a:xfrm>
            <a:off x="5221302" y="1215098"/>
            <a:ext cx="449954" cy="2434689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57835" y="1991611"/>
            <a:ext cx="179712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高低差</a:t>
            </a:r>
            <a:r>
              <a:rPr lang="en-US" altLang="ja-JP" sz="2800" dirty="0"/>
              <a:t>5</a:t>
            </a:r>
            <a:r>
              <a:rPr lang="ja-JP" altLang="en-US" sz="2800" dirty="0" smtClean="0"/>
              <a:t>ｍ</a:t>
            </a:r>
            <a:endParaRPr kumimoji="1" lang="ja-JP" altLang="en-US" sz="2800" dirty="0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2010181" y="1246885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2010181" y="1427634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2124974" y="1243924"/>
            <a:ext cx="3429" cy="180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>
            <a:stCxn id="27" idx="1"/>
          </p:cNvCxnSpPr>
          <p:nvPr/>
        </p:nvCxnSpPr>
        <p:spPr>
          <a:xfrm flipH="1">
            <a:off x="2771800" y="1215098"/>
            <a:ext cx="1520440" cy="2088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30" idx="0"/>
          </p:cNvCxnSpPr>
          <p:nvPr/>
        </p:nvCxnSpPr>
        <p:spPr>
          <a:xfrm flipV="1">
            <a:off x="1156398" y="1476708"/>
            <a:ext cx="880309" cy="5149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398093" y="6414021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634661" y="6419098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934231" y="6420446"/>
            <a:ext cx="35315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-167" r="16288" b="167"/>
          <a:stretch/>
        </p:blipFill>
        <p:spPr>
          <a:xfrm>
            <a:off x="5053" y="3861914"/>
            <a:ext cx="3135620" cy="29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17" y="1159151"/>
            <a:ext cx="6492788" cy="61200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 bwMode="auto">
          <a:xfrm>
            <a:off x="0" y="563344"/>
            <a:ext cx="5140778" cy="30678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131840" y="4109812"/>
            <a:ext cx="504056" cy="2574950"/>
            <a:chOff x="3099984" y="3493458"/>
            <a:chExt cx="463904" cy="2959878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4450" y="3772285"/>
              <a:ext cx="196424" cy="2430221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3099984" y="3493458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35m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121436" y="6176337"/>
              <a:ext cx="4424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20m</a:t>
              </a:r>
              <a:endParaRPr kumimoji="1" lang="ja-JP" altLang="en-US" dirty="0"/>
            </a:p>
          </p:txBody>
        </p:sp>
      </p:grpSp>
      <p:pic>
        <p:nvPicPr>
          <p:cNvPr id="29" name="コンテンツ プレースホルダー 2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99090" y="556457"/>
            <a:ext cx="4704958" cy="307885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237423" y="3323386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0" y="1543287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78356" y="1245568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2192687" y="787564"/>
            <a:ext cx="345142" cy="23566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1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388768" y="1159151"/>
            <a:ext cx="3484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23</a:t>
            </a:r>
            <a:r>
              <a:rPr kumimoji="1" lang="ja-JP" altLang="en-US" sz="2800" dirty="0" smtClean="0"/>
              <a:t>日　</a:t>
            </a:r>
            <a:r>
              <a:rPr lang="en-US" altLang="ja-JP" sz="2800" dirty="0" smtClean="0"/>
              <a:t>23</a:t>
            </a:r>
            <a:r>
              <a:rPr kumimoji="1" lang="ja-JP" altLang="en-US" sz="2800" dirty="0" smtClean="0"/>
              <a:t>時～</a:t>
            </a:r>
            <a:r>
              <a:rPr lang="en-US" altLang="ja-JP" sz="2800" dirty="0" smtClean="0"/>
              <a:t>24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sp>
        <p:nvSpPr>
          <p:cNvPr id="20" name="ひし形 19"/>
          <p:cNvSpPr/>
          <p:nvPr/>
        </p:nvSpPr>
        <p:spPr bwMode="auto">
          <a:xfrm>
            <a:off x="7883528" y="2017607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072424" y="6271343"/>
            <a:ext cx="1925755" cy="755393"/>
            <a:chOff x="971600" y="4365526"/>
            <a:chExt cx="1488184" cy="755393"/>
          </a:xfrm>
        </p:grpSpPr>
        <p:sp>
          <p:nvSpPr>
            <p:cNvPr id="26" name="正方形/長方形 25"/>
            <p:cNvSpPr/>
            <p:nvPr/>
          </p:nvSpPr>
          <p:spPr bwMode="auto">
            <a:xfrm>
              <a:off x="971600" y="4365526"/>
              <a:ext cx="1488184" cy="533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372621" y="4474588"/>
              <a:ext cx="1087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市街地基準</a:t>
              </a:r>
              <a:endParaRPr kumimoji="1" lang="ja-JP" altLang="en-US" dirty="0"/>
            </a:p>
          </p:txBody>
        </p:sp>
      </p:grpSp>
      <p:sp>
        <p:nvSpPr>
          <p:cNvPr id="28" name="ひし形 27"/>
          <p:cNvSpPr/>
          <p:nvPr/>
        </p:nvSpPr>
        <p:spPr bwMode="auto">
          <a:xfrm>
            <a:off x="1279673" y="6464202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89040" y="6441180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625608" y="6446257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925178" y="6447605"/>
            <a:ext cx="35315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76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79" y="1132018"/>
            <a:ext cx="6492788" cy="612000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 bwMode="auto">
          <a:xfrm>
            <a:off x="0" y="563344"/>
            <a:ext cx="5140778" cy="30678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3" name="コンテンツ プレースホルダ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9090" y="556457"/>
            <a:ext cx="4704958" cy="307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2237423" y="3323386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1543287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356" y="1245568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sp>
        <p:nvSpPr>
          <p:cNvPr id="27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388768" y="1159151"/>
            <a:ext cx="32980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24</a:t>
            </a:r>
            <a:r>
              <a:rPr kumimoji="1" lang="ja-JP" altLang="en-US" sz="2800" dirty="0" smtClean="0"/>
              <a:t>日　</a:t>
            </a:r>
            <a:r>
              <a:rPr lang="en-US" altLang="ja-JP" sz="2800" dirty="0" smtClean="0"/>
              <a:t>1</a:t>
            </a:r>
            <a:r>
              <a:rPr kumimoji="1" lang="ja-JP" altLang="en-US" sz="2800" dirty="0" smtClean="0"/>
              <a:t>時～</a:t>
            </a:r>
            <a:r>
              <a:rPr lang="en-US" altLang="ja-JP" sz="2800" dirty="0" smtClean="0"/>
              <a:t>2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839656" y="787564"/>
            <a:ext cx="345142" cy="23566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2537829" y="804228"/>
            <a:ext cx="0" cy="234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グループ化 30"/>
          <p:cNvGrpSpPr/>
          <p:nvPr/>
        </p:nvGrpSpPr>
        <p:grpSpPr>
          <a:xfrm>
            <a:off x="3131840" y="4109812"/>
            <a:ext cx="504056" cy="2574950"/>
            <a:chOff x="3099984" y="3493458"/>
            <a:chExt cx="463904" cy="2959878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4450" y="3772285"/>
              <a:ext cx="196424" cy="2430221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3099984" y="3493458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35m</a:t>
              </a:r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121436" y="6176337"/>
              <a:ext cx="4424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20m</a:t>
              </a:r>
              <a:endParaRPr kumimoji="1" lang="ja-JP" altLang="en-US" dirty="0"/>
            </a:p>
          </p:txBody>
        </p:sp>
      </p:grpSp>
      <p:sp>
        <p:nvSpPr>
          <p:cNvPr id="18" name="ひし形 17"/>
          <p:cNvSpPr/>
          <p:nvPr/>
        </p:nvSpPr>
        <p:spPr bwMode="auto">
          <a:xfrm>
            <a:off x="7883528" y="2017607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1072424" y="6271343"/>
            <a:ext cx="1925755" cy="755393"/>
            <a:chOff x="971600" y="4365526"/>
            <a:chExt cx="1488184" cy="755393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971600" y="4365526"/>
              <a:ext cx="1488184" cy="533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372621" y="4474588"/>
              <a:ext cx="1087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市街地基準</a:t>
              </a:r>
              <a:endParaRPr kumimoji="1" lang="ja-JP" altLang="en-US" dirty="0"/>
            </a:p>
          </p:txBody>
        </p:sp>
      </p:grpSp>
      <p:sp>
        <p:nvSpPr>
          <p:cNvPr id="35" name="ひし形 34"/>
          <p:cNvSpPr/>
          <p:nvPr/>
        </p:nvSpPr>
        <p:spPr bwMode="auto">
          <a:xfrm>
            <a:off x="1279673" y="6464202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6876256" y="4774066"/>
            <a:ext cx="918064" cy="576065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577500" y="5372627"/>
            <a:ext cx="139602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市街地地点</a:t>
            </a:r>
            <a:endParaRPr kumimoji="1" lang="ja-JP" altLang="en-US" dirty="0"/>
          </a:p>
        </p:txBody>
      </p:sp>
      <p:cxnSp>
        <p:nvCxnSpPr>
          <p:cNvPr id="39" name="直線矢印コネクタ 38"/>
          <p:cNvCxnSpPr>
            <a:stCxn id="40" idx="0"/>
          </p:cNvCxnSpPr>
          <p:nvPr/>
        </p:nvCxnSpPr>
        <p:spPr>
          <a:xfrm flipV="1">
            <a:off x="1496127" y="3144377"/>
            <a:ext cx="1060019" cy="5445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13056" y="3688933"/>
            <a:ext cx="2166141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にじみ出し発生</a:t>
            </a:r>
            <a:endParaRPr kumimoji="1" lang="ja-JP" altLang="en-US" sz="2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398093" y="6414021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634661" y="6419098"/>
            <a:ext cx="42540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lang="en-US" altLang="ja-JP" dirty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34231" y="6420446"/>
            <a:ext cx="35315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368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 bwMode="auto">
          <a:xfrm>
            <a:off x="733313" y="1368023"/>
            <a:ext cx="8410688" cy="55074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008" y="2095943"/>
            <a:ext cx="80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8/6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4839" y="3803771"/>
            <a:ext cx="88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8/15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008" y="5689542"/>
            <a:ext cx="80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9/</a:t>
            </a:r>
            <a:r>
              <a:rPr lang="en-US" altLang="ja-JP" sz="2800" dirty="0">
                <a:solidFill>
                  <a:schemeClr val="bg1"/>
                </a:solidFill>
              </a:rPr>
              <a:t>2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9592" y="620688"/>
            <a:ext cx="268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赤羽自然観察公園 </a:t>
            </a:r>
          </a:p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面積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5.4ha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69838" y="620688"/>
            <a:ext cx="209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鍋島松涛公園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面積</a:t>
            </a:r>
            <a:r>
              <a:rPr lang="en-US" altLang="ja-JP" sz="2400" dirty="0" smtClean="0">
                <a:solidFill>
                  <a:schemeClr val="bg1"/>
                </a:solidFill>
              </a:rPr>
              <a:t>0.5ha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30858" y="620688"/>
            <a:ext cx="178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池田山公園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面積</a:t>
            </a:r>
            <a:r>
              <a:rPr lang="en-US" altLang="ja-JP" sz="2400" dirty="0" smtClean="0">
                <a:solidFill>
                  <a:schemeClr val="bg1"/>
                </a:solidFill>
              </a:rPr>
              <a:t>0.7ha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1752" y="1486810"/>
            <a:ext cx="2880000" cy="1800000"/>
          </a:xfrm>
          <a:prstGeom prst="rect">
            <a:avLst/>
          </a:prstGeom>
        </p:spPr>
      </p:pic>
      <p:pic>
        <p:nvPicPr>
          <p:cNvPr id="8" name="図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3" y="3298211"/>
            <a:ext cx="2880000" cy="1800000"/>
          </a:xfrm>
          <a:prstGeom prst="rect">
            <a:avLst/>
          </a:prstGeom>
        </p:spPr>
      </p:pic>
      <p:pic>
        <p:nvPicPr>
          <p:cNvPr id="9" name="図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74887" y="5082733"/>
            <a:ext cx="2880000" cy="1800000"/>
          </a:xfrm>
          <a:prstGeom prst="rect">
            <a:avLst/>
          </a:prstGeom>
        </p:spPr>
      </p:pic>
      <p:pic>
        <p:nvPicPr>
          <p:cNvPr id="10" name="図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65330" y="1475409"/>
            <a:ext cx="2880000" cy="1800000"/>
          </a:xfrm>
          <a:prstGeom prst="rect">
            <a:avLst/>
          </a:prstGeom>
        </p:spPr>
      </p:pic>
      <p:pic>
        <p:nvPicPr>
          <p:cNvPr id="11" name="図 1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57173" y="3268241"/>
            <a:ext cx="2880000" cy="1800000"/>
          </a:xfrm>
          <a:prstGeom prst="rect">
            <a:avLst/>
          </a:prstGeom>
        </p:spPr>
      </p:pic>
      <p:pic>
        <p:nvPicPr>
          <p:cNvPr id="13" name="図 12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574813" y="5075487"/>
            <a:ext cx="2880000" cy="1800000"/>
          </a:xfrm>
          <a:prstGeom prst="rect">
            <a:avLst/>
          </a:prstGeom>
        </p:spPr>
      </p:pic>
      <p:pic>
        <p:nvPicPr>
          <p:cNvPr id="14" name="図 13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258499" y="1475407"/>
            <a:ext cx="2880000" cy="1800000"/>
          </a:xfrm>
          <a:prstGeom prst="rect">
            <a:avLst/>
          </a:prstGeom>
        </p:spPr>
      </p:pic>
      <p:pic>
        <p:nvPicPr>
          <p:cNvPr id="29" name="図 2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258499" y="3275447"/>
            <a:ext cx="2880000" cy="1800000"/>
          </a:xfrm>
          <a:prstGeom prst="rect">
            <a:avLst/>
          </a:prstGeom>
        </p:spPr>
      </p:pic>
      <p:pic>
        <p:nvPicPr>
          <p:cNvPr id="30" name="図 2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264000" y="5075487"/>
            <a:ext cx="2880000" cy="1800000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 bwMode="auto">
          <a:xfrm>
            <a:off x="5796136" y="2708920"/>
            <a:ext cx="132835" cy="457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9021256" y="1532247"/>
            <a:ext cx="80834" cy="536415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8945736" y="1530969"/>
            <a:ext cx="231264" cy="1652224"/>
            <a:chOff x="8945736" y="1530969"/>
            <a:chExt cx="231264" cy="1652224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8945736" y="3298211"/>
            <a:ext cx="231264" cy="1652224"/>
            <a:chOff x="8945736" y="1530969"/>
            <a:chExt cx="231264" cy="1652224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8945736" y="5117261"/>
            <a:ext cx="231264" cy="1652224"/>
            <a:chOff x="8945736" y="1530969"/>
            <a:chExt cx="231264" cy="1652224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sp>
        <p:nvSpPr>
          <p:cNvPr id="55" name="正方形/長方形 54"/>
          <p:cNvSpPr/>
          <p:nvPr/>
        </p:nvSpPr>
        <p:spPr bwMode="auto">
          <a:xfrm>
            <a:off x="3099123" y="1617257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6" name="正方形/長方形 55"/>
          <p:cNvSpPr/>
          <p:nvPr/>
        </p:nvSpPr>
        <p:spPr bwMode="auto">
          <a:xfrm>
            <a:off x="5786630" y="1625272"/>
            <a:ext cx="187101" cy="14615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7" name="正方形/長方形 56"/>
          <p:cNvSpPr/>
          <p:nvPr/>
        </p:nvSpPr>
        <p:spPr bwMode="auto">
          <a:xfrm>
            <a:off x="8479799" y="1625272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8" name="正方形/長方形 57"/>
          <p:cNvSpPr/>
          <p:nvPr/>
        </p:nvSpPr>
        <p:spPr bwMode="auto">
          <a:xfrm>
            <a:off x="2339752" y="3413877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9" name="正方形/長方形 58"/>
          <p:cNvSpPr/>
          <p:nvPr/>
        </p:nvSpPr>
        <p:spPr bwMode="auto">
          <a:xfrm>
            <a:off x="5176987" y="3413877"/>
            <a:ext cx="187101" cy="14552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0" name="正方形/長方形 59"/>
          <p:cNvSpPr/>
          <p:nvPr/>
        </p:nvSpPr>
        <p:spPr bwMode="auto">
          <a:xfrm>
            <a:off x="8081685" y="3421892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1" name="正方形/長方形 60"/>
          <p:cNvSpPr/>
          <p:nvPr/>
        </p:nvSpPr>
        <p:spPr bwMode="auto">
          <a:xfrm>
            <a:off x="2327052" y="5214077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2" name="正方形/長方形 61"/>
          <p:cNvSpPr/>
          <p:nvPr/>
        </p:nvSpPr>
        <p:spPr bwMode="auto">
          <a:xfrm>
            <a:off x="4184402" y="5214077"/>
            <a:ext cx="187101" cy="14552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3" name="正方形/長方形 62"/>
          <p:cNvSpPr/>
          <p:nvPr/>
        </p:nvSpPr>
        <p:spPr bwMode="auto">
          <a:xfrm>
            <a:off x="8278535" y="5222092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3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各緑地の比較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36003" y="1364148"/>
            <a:ext cx="681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温度（℃）</a:t>
            </a:r>
            <a:endParaRPr kumimoji="1" lang="ja-JP" altLang="en-US" sz="900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67431" y="6669360"/>
            <a:ext cx="681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時間（ｈ）</a:t>
            </a:r>
            <a:endParaRPr kumimoji="1" lang="ja-JP" altLang="en-US" sz="9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278535" y="1375320"/>
            <a:ext cx="1044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風向・風速（</a:t>
            </a:r>
            <a:r>
              <a:rPr lang="en-US" altLang="ja-JP" sz="900" dirty="0" smtClean="0"/>
              <a:t>m/s</a:t>
            </a:r>
            <a:r>
              <a:rPr lang="ja-JP" altLang="en-US" sz="900" dirty="0" smtClean="0"/>
              <a:t>）</a:t>
            </a:r>
            <a:endParaRPr kumimoji="1" lang="ja-JP" altLang="en-US" sz="900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4371503" y="196076"/>
            <a:ext cx="4684586" cy="4245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4525125" y="400149"/>
            <a:ext cx="2875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4722334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市街地基準</a:t>
            </a:r>
            <a:endParaRPr kumimoji="1" lang="ja-JP" altLang="en-US" dirty="0" smtClean="0"/>
          </a:p>
        </p:txBody>
      </p:sp>
      <p:cxnSp>
        <p:nvCxnSpPr>
          <p:cNvPr id="70" name="直線コネクタ 69"/>
          <p:cNvCxnSpPr/>
          <p:nvPr/>
        </p:nvCxnSpPr>
        <p:spPr>
          <a:xfrm>
            <a:off x="6126979" y="400149"/>
            <a:ext cx="28751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6228432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緑地境界</a:t>
            </a:r>
          </a:p>
        </p:txBody>
      </p:sp>
      <p:cxnSp>
        <p:nvCxnSpPr>
          <p:cNvPr id="69" name="直線コネクタ 68"/>
          <p:cNvCxnSpPr/>
          <p:nvPr/>
        </p:nvCxnSpPr>
        <p:spPr>
          <a:xfrm>
            <a:off x="7528397" y="400149"/>
            <a:ext cx="287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7668592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スリバチ底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35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正方形/長方形 58"/>
          <p:cNvSpPr/>
          <p:nvPr/>
        </p:nvSpPr>
        <p:spPr bwMode="auto">
          <a:xfrm>
            <a:off x="691188" y="1364148"/>
            <a:ext cx="8490859" cy="55113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各緑地の比較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55880" y="1484793"/>
            <a:ext cx="2880000" cy="1800000"/>
          </a:xfrm>
          <a:prstGeom prst="rect">
            <a:avLst/>
          </a:prstGeom>
        </p:spPr>
      </p:pic>
      <p:pic>
        <p:nvPicPr>
          <p:cNvPr id="6" name="図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7" y="3288432"/>
            <a:ext cx="2880000" cy="1800000"/>
          </a:xfrm>
          <a:prstGeom prst="rect">
            <a:avLst/>
          </a:prstGeom>
        </p:spPr>
      </p:pic>
      <p:pic>
        <p:nvPicPr>
          <p:cNvPr id="15" name="図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7" y="5097982"/>
            <a:ext cx="2880000" cy="1800000"/>
          </a:xfrm>
          <a:prstGeom prst="rect">
            <a:avLst/>
          </a:prstGeom>
        </p:spPr>
      </p:pic>
      <p:pic>
        <p:nvPicPr>
          <p:cNvPr id="16" name="図 1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45874" y="5078895"/>
            <a:ext cx="2880000" cy="1800000"/>
          </a:xfrm>
          <a:prstGeom prst="rect">
            <a:avLst/>
          </a:prstGeom>
        </p:spPr>
      </p:pic>
      <p:pic>
        <p:nvPicPr>
          <p:cNvPr id="17" name="図 1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55399" y="1478882"/>
            <a:ext cx="2880000" cy="1800000"/>
          </a:xfrm>
          <a:prstGeom prst="rect">
            <a:avLst/>
          </a:prstGeom>
        </p:spPr>
      </p:pic>
      <p:pic>
        <p:nvPicPr>
          <p:cNvPr id="18" name="図 1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449246" y="3380716"/>
            <a:ext cx="2880000" cy="1800000"/>
          </a:xfrm>
          <a:prstGeom prst="rect">
            <a:avLst/>
          </a:prstGeom>
        </p:spPr>
      </p:pic>
      <p:pic>
        <p:nvPicPr>
          <p:cNvPr id="20" name="図 1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264000" y="1490119"/>
            <a:ext cx="2880000" cy="1800000"/>
          </a:xfrm>
          <a:prstGeom prst="rect">
            <a:avLst/>
          </a:prstGeom>
        </p:spPr>
      </p:pic>
      <p:pic>
        <p:nvPicPr>
          <p:cNvPr id="21" name="図 2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264000" y="3288432"/>
            <a:ext cx="2880000" cy="1800000"/>
          </a:xfrm>
          <a:prstGeom prst="rect">
            <a:avLst/>
          </a:prstGeom>
        </p:spPr>
      </p:pic>
      <p:pic>
        <p:nvPicPr>
          <p:cNvPr id="22" name="図 21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264000" y="5069357"/>
            <a:ext cx="2880000" cy="1800000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 bwMode="auto">
          <a:xfrm>
            <a:off x="9021256" y="1532247"/>
            <a:ext cx="80834" cy="536415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8945736" y="1530969"/>
            <a:ext cx="231264" cy="1652224"/>
            <a:chOff x="8945736" y="1530969"/>
            <a:chExt cx="231264" cy="1652224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8945736" y="3298211"/>
            <a:ext cx="231264" cy="1652224"/>
            <a:chOff x="8945736" y="1530969"/>
            <a:chExt cx="231264" cy="1652224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8945736" y="5117261"/>
            <a:ext cx="231264" cy="1652224"/>
            <a:chOff x="8945736" y="1530969"/>
            <a:chExt cx="231264" cy="1652224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8945736" y="1530969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N</a:t>
              </a:r>
              <a:endParaRPr kumimoji="1" lang="ja-JP" altLang="en-US" sz="900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8945736" y="1881483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W</a:t>
              </a:r>
              <a:endParaRPr kumimoji="1" lang="ja-JP" altLang="en-US" sz="900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8945736" y="2238940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S</a:t>
              </a:r>
              <a:endParaRPr kumimoji="1" lang="ja-JP" altLang="en-US" sz="9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8945736" y="2581308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/>
                <a:t>E</a:t>
              </a:r>
              <a:endParaRPr kumimoji="1" lang="ja-JP" altLang="en-US" sz="9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8945736" y="2952361"/>
              <a:ext cx="231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N</a:t>
              </a:r>
              <a:endParaRPr kumimoji="1" lang="ja-JP" altLang="en-US" sz="900" dirty="0"/>
            </a:p>
          </p:txBody>
        </p:sp>
      </p:grpSp>
      <p:sp>
        <p:nvSpPr>
          <p:cNvPr id="63" name="テキスト ボックス 62"/>
          <p:cNvSpPr txBox="1"/>
          <p:nvPr/>
        </p:nvSpPr>
        <p:spPr>
          <a:xfrm>
            <a:off x="-70079" y="2095943"/>
            <a:ext cx="87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9/11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-70079" y="3803771"/>
            <a:ext cx="88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9/22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-70079" y="5689542"/>
            <a:ext cx="87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9/23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 bwMode="auto">
          <a:xfrm>
            <a:off x="2310610" y="1610230"/>
            <a:ext cx="187101" cy="14574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7" name="正方形/長方形 66"/>
          <p:cNvSpPr/>
          <p:nvPr/>
        </p:nvSpPr>
        <p:spPr bwMode="auto">
          <a:xfrm>
            <a:off x="4569142" y="1633563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8" name="正方形/長方形 67"/>
          <p:cNvSpPr/>
          <p:nvPr/>
        </p:nvSpPr>
        <p:spPr bwMode="auto">
          <a:xfrm>
            <a:off x="7868760" y="1625272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2476148" y="3413877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0" name="正方形/長方形 69"/>
          <p:cNvSpPr/>
          <p:nvPr/>
        </p:nvSpPr>
        <p:spPr bwMode="auto">
          <a:xfrm>
            <a:off x="5173559" y="3444240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1" name="正方形/長方形 70"/>
          <p:cNvSpPr/>
          <p:nvPr/>
        </p:nvSpPr>
        <p:spPr bwMode="auto">
          <a:xfrm>
            <a:off x="8075975" y="3429000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2" name="正方形/長方形 71"/>
          <p:cNvSpPr/>
          <p:nvPr/>
        </p:nvSpPr>
        <p:spPr bwMode="auto">
          <a:xfrm>
            <a:off x="2298224" y="5214077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3" name="正方形/長方形 72"/>
          <p:cNvSpPr/>
          <p:nvPr/>
        </p:nvSpPr>
        <p:spPr bwMode="auto">
          <a:xfrm>
            <a:off x="5156791" y="5230383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7869128" y="5222092"/>
            <a:ext cx="187101" cy="14389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899592" y="620688"/>
            <a:ext cx="2680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赤羽自然観察公園 </a:t>
            </a:r>
          </a:p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面積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5.4ha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669838" y="620688"/>
            <a:ext cx="209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鍋島松涛公園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面積</a:t>
            </a:r>
            <a:r>
              <a:rPr lang="en-US" altLang="ja-JP" sz="2400" dirty="0" smtClean="0">
                <a:solidFill>
                  <a:schemeClr val="bg1"/>
                </a:solidFill>
              </a:rPr>
              <a:t>0.5ha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030858" y="620688"/>
            <a:ext cx="178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池田山公園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bg1"/>
                </a:solidFill>
              </a:rPr>
              <a:t>面積</a:t>
            </a:r>
            <a:r>
              <a:rPr lang="en-US" altLang="ja-JP" sz="2400" dirty="0" smtClean="0">
                <a:solidFill>
                  <a:schemeClr val="bg1"/>
                </a:solidFill>
              </a:rPr>
              <a:t>0.7ha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36003" y="1364148"/>
            <a:ext cx="681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温度（℃）</a:t>
            </a:r>
            <a:endParaRPr kumimoji="1" lang="ja-JP" altLang="en-US" sz="900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611560" y="6664597"/>
            <a:ext cx="681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時間（ｈ）</a:t>
            </a:r>
            <a:endParaRPr kumimoji="1" lang="ja-JP" altLang="en-US" sz="9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8278535" y="1375320"/>
            <a:ext cx="1044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 smtClean="0"/>
              <a:t>風向・風速（</a:t>
            </a:r>
            <a:r>
              <a:rPr lang="en-US" altLang="ja-JP" sz="900" dirty="0" smtClean="0"/>
              <a:t>m/s</a:t>
            </a:r>
            <a:r>
              <a:rPr lang="ja-JP" altLang="en-US" sz="900" dirty="0" smtClean="0"/>
              <a:t>）</a:t>
            </a:r>
            <a:endParaRPr kumimoji="1" lang="ja-JP" altLang="en-US" sz="900" dirty="0"/>
          </a:p>
        </p:txBody>
      </p:sp>
      <p:sp>
        <p:nvSpPr>
          <p:cNvPr id="60" name="正方形/長方形 59"/>
          <p:cNvSpPr/>
          <p:nvPr/>
        </p:nvSpPr>
        <p:spPr bwMode="auto">
          <a:xfrm>
            <a:off x="4371503" y="196076"/>
            <a:ext cx="4684586" cy="4245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61" name="直線コネクタ 60"/>
          <p:cNvCxnSpPr/>
          <p:nvPr/>
        </p:nvCxnSpPr>
        <p:spPr>
          <a:xfrm>
            <a:off x="4525125" y="400149"/>
            <a:ext cx="2875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4722334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市街地基準</a:t>
            </a:r>
            <a:endParaRPr kumimoji="1" lang="ja-JP" altLang="en-US" dirty="0" smtClean="0"/>
          </a:p>
        </p:txBody>
      </p:sp>
      <p:cxnSp>
        <p:nvCxnSpPr>
          <p:cNvPr id="75" name="直線コネクタ 74"/>
          <p:cNvCxnSpPr/>
          <p:nvPr/>
        </p:nvCxnSpPr>
        <p:spPr>
          <a:xfrm>
            <a:off x="6126979" y="400149"/>
            <a:ext cx="28751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6228432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緑地境界</a:t>
            </a:r>
          </a:p>
        </p:txBody>
      </p:sp>
      <p:cxnSp>
        <p:nvCxnSpPr>
          <p:cNvPr id="77" name="直線コネクタ 76"/>
          <p:cNvCxnSpPr/>
          <p:nvPr/>
        </p:nvCxnSpPr>
        <p:spPr>
          <a:xfrm>
            <a:off x="7528397" y="400149"/>
            <a:ext cx="287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668592" y="215483"/>
            <a:ext cx="136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スリバチ底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78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グループ化 146"/>
          <p:cNvGrpSpPr/>
          <p:nvPr/>
        </p:nvGrpSpPr>
        <p:grpSpPr>
          <a:xfrm>
            <a:off x="758633" y="2492896"/>
            <a:ext cx="8133847" cy="3589391"/>
            <a:chOff x="185223" y="965272"/>
            <a:chExt cx="2625836" cy="1031641"/>
          </a:xfrm>
        </p:grpSpPr>
        <p:pic>
          <p:nvPicPr>
            <p:cNvPr id="148" name="図 1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44" y="965272"/>
              <a:ext cx="2233625" cy="876463"/>
            </a:xfrm>
            <a:prstGeom prst="rect">
              <a:avLst/>
            </a:prstGeom>
          </p:spPr>
        </p:pic>
        <p:sp>
          <p:nvSpPr>
            <p:cNvPr id="149" name="AutoShape 4"/>
            <p:cNvSpPr>
              <a:spLocks noChangeArrowheads="1"/>
            </p:cNvSpPr>
            <p:nvPr/>
          </p:nvSpPr>
          <p:spPr bwMode="auto">
            <a:xfrm>
              <a:off x="185223" y="974802"/>
              <a:ext cx="964630" cy="328137"/>
            </a:xfrm>
            <a:prstGeom prst="wedgeRectCallout">
              <a:avLst>
                <a:gd name="adj1" fmla="val -8102"/>
                <a:gd name="adj2" fmla="val -38921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夜間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0" name="AutoShape 5"/>
            <p:cNvSpPr>
              <a:spLocks noChangeArrowheads="1"/>
            </p:cNvSpPr>
            <p:nvPr/>
          </p:nvSpPr>
          <p:spPr bwMode="auto">
            <a:xfrm>
              <a:off x="1211202" y="1118655"/>
              <a:ext cx="665162" cy="223838"/>
            </a:xfrm>
            <a:prstGeom prst="wedgeRectCallout">
              <a:avLst>
                <a:gd name="adj1" fmla="val 12943"/>
                <a:gd name="adj2" fmla="val -2529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放射冷却</a:t>
              </a:r>
              <a:endParaRPr kumimoji="0" lang="en-US" altLang="ja-JP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1" name="AutoShape 7"/>
            <p:cNvSpPr>
              <a:spLocks noChangeArrowheads="1"/>
            </p:cNvSpPr>
            <p:nvPr/>
          </p:nvSpPr>
          <p:spPr bwMode="auto">
            <a:xfrm>
              <a:off x="858036" y="1585949"/>
              <a:ext cx="414337" cy="222250"/>
            </a:xfrm>
            <a:prstGeom prst="wedgeRectCallout">
              <a:avLst>
                <a:gd name="adj1" fmla="val -2073"/>
                <a:gd name="adj2" fmla="val -1302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冷気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2" name="AutoShape 8"/>
            <p:cNvSpPr>
              <a:spLocks noChangeArrowheads="1"/>
            </p:cNvSpPr>
            <p:nvPr/>
          </p:nvSpPr>
          <p:spPr bwMode="auto">
            <a:xfrm>
              <a:off x="1799820" y="1585949"/>
              <a:ext cx="414337" cy="222250"/>
            </a:xfrm>
            <a:prstGeom prst="wedgeRectCallout">
              <a:avLst>
                <a:gd name="adj1" fmla="val -11268"/>
                <a:gd name="adj2" fmla="val -2159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冷気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3" name="AutoShape 9"/>
            <p:cNvSpPr>
              <a:spLocks noChangeArrowheads="1"/>
            </p:cNvSpPr>
            <p:nvPr/>
          </p:nvSpPr>
          <p:spPr bwMode="auto">
            <a:xfrm>
              <a:off x="290109" y="1774663"/>
              <a:ext cx="665162" cy="222250"/>
            </a:xfrm>
            <a:prstGeom prst="wedgeRectCallout">
              <a:avLst>
                <a:gd name="adj1" fmla="val 6166"/>
                <a:gd name="adj2" fmla="val 1764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市街地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4" name="AutoShape 10"/>
            <p:cNvSpPr>
              <a:spLocks noChangeArrowheads="1"/>
            </p:cNvSpPr>
            <p:nvPr/>
          </p:nvSpPr>
          <p:spPr bwMode="auto">
            <a:xfrm>
              <a:off x="2145897" y="1774662"/>
              <a:ext cx="665162" cy="222250"/>
            </a:xfrm>
            <a:prstGeom prst="wedgeRectCallout">
              <a:avLst>
                <a:gd name="adj1" fmla="val -2426"/>
                <a:gd name="adj2" fmla="val -164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ea"/>
                </a:rPr>
                <a:t>市街地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5" name="AutoShape 11"/>
            <p:cNvSpPr>
              <a:spLocks noChangeArrowheads="1"/>
            </p:cNvSpPr>
            <p:nvPr/>
          </p:nvSpPr>
          <p:spPr bwMode="auto">
            <a:xfrm>
              <a:off x="1341827" y="1774662"/>
              <a:ext cx="665162" cy="222250"/>
            </a:xfrm>
            <a:prstGeom prst="wedgeRectCallout">
              <a:avLst>
                <a:gd name="adj1" fmla="val -15314"/>
                <a:gd name="adj2" fmla="val 2407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dirty="0">
                  <a:solidFill>
                    <a:schemeClr val="bg1"/>
                  </a:solidFill>
                  <a:latin typeface="+mn-ea"/>
                </a:rPr>
                <a:t>緑地</a:t>
              </a:r>
              <a:endParaRPr kumimoji="0" lang="ja-JP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ja-JP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56" name="AutoShape 12"/>
            <p:cNvSpPr>
              <a:spLocks noChangeArrowheads="1"/>
            </p:cNvSpPr>
            <p:nvPr/>
          </p:nvSpPr>
          <p:spPr bwMode="auto">
            <a:xfrm>
              <a:off x="185223" y="1151180"/>
              <a:ext cx="1076325" cy="222250"/>
            </a:xfrm>
            <a:prstGeom prst="wedgeRectCallout">
              <a:avLst>
                <a:gd name="adj1" fmla="val 14897"/>
                <a:gd name="adj2" fmla="val 2193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1" dirty="0" smtClean="0">
                  <a:solidFill>
                    <a:schemeClr val="bg1"/>
                  </a:solidFill>
                  <a:latin typeface="+mn-ea"/>
                </a:rPr>
                <a:t>晴天かつ静穏時</a:t>
              </a:r>
              <a:endParaRPr kumimoji="0" lang="ja-JP" altLang="ja-JP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</p:grpSp>
      <p:sp>
        <p:nvSpPr>
          <p:cNvPr id="12" name="テキスト ボックス 3"/>
          <p:cNvSpPr txBox="1">
            <a:spLocks noChangeArrowheads="1"/>
          </p:cNvSpPr>
          <p:nvPr/>
        </p:nvSpPr>
        <p:spPr bwMode="auto">
          <a:xfrm>
            <a:off x="107504" y="-27384"/>
            <a:ext cx="2664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研究背景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2"/>
          <p:cNvSpPr txBox="1"/>
          <p:nvPr/>
        </p:nvSpPr>
        <p:spPr>
          <a:xfrm>
            <a:off x="323528" y="1032025"/>
            <a:ext cx="8280000" cy="95410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kumimoji="1" lang="ja-JP" altLang="en-US" sz="2800" dirty="0" smtClean="0">
                <a:solidFill>
                  <a:schemeClr val="bg1"/>
                </a:solidFill>
              </a:rPr>
              <a:t>ヒートアイランド現象の緩和策として、緑地による夜間の冷気の形成・流出（にじみ出し）が期待されている。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9" t="34700" r="13317" b="12350"/>
          <a:stretch/>
        </p:blipFill>
        <p:spPr>
          <a:xfrm>
            <a:off x="2595466" y="362295"/>
            <a:ext cx="3461543" cy="17207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8" t="41251" r="29566" b="8749"/>
          <a:stretch/>
        </p:blipFill>
        <p:spPr>
          <a:xfrm>
            <a:off x="0" y="353242"/>
            <a:ext cx="2555776" cy="1693464"/>
          </a:xfrm>
          <a:prstGeom prst="rect">
            <a:avLst/>
          </a:prstGeom>
        </p:spPr>
      </p:pic>
      <p:sp>
        <p:nvSpPr>
          <p:cNvPr id="10" name="フリーフォーム 9"/>
          <p:cNvSpPr/>
          <p:nvPr/>
        </p:nvSpPr>
        <p:spPr>
          <a:xfrm>
            <a:off x="354326" y="473525"/>
            <a:ext cx="1531498" cy="1223077"/>
          </a:xfrm>
          <a:custGeom>
            <a:avLst/>
            <a:gdLst>
              <a:gd name="connsiteX0" fmla="*/ 966651 w 2194560"/>
              <a:gd name="connsiteY0" fmla="*/ 0 h 1606731"/>
              <a:gd name="connsiteX1" fmla="*/ 91440 w 2194560"/>
              <a:gd name="connsiteY1" fmla="*/ 535577 h 1606731"/>
              <a:gd name="connsiteX2" fmla="*/ 0 w 2194560"/>
              <a:gd name="connsiteY2" fmla="*/ 1476102 h 1606731"/>
              <a:gd name="connsiteX3" fmla="*/ 822960 w 2194560"/>
              <a:gd name="connsiteY3" fmla="*/ 1528354 h 1606731"/>
              <a:gd name="connsiteX4" fmla="*/ 1319349 w 2194560"/>
              <a:gd name="connsiteY4" fmla="*/ 1606731 h 1606731"/>
              <a:gd name="connsiteX5" fmla="*/ 1698171 w 2194560"/>
              <a:gd name="connsiteY5" fmla="*/ 1554480 h 1606731"/>
              <a:gd name="connsiteX6" fmla="*/ 1763486 w 2194560"/>
              <a:gd name="connsiteY6" fmla="*/ 1489165 h 1606731"/>
              <a:gd name="connsiteX7" fmla="*/ 1854926 w 2194560"/>
              <a:gd name="connsiteY7" fmla="*/ 1201782 h 1606731"/>
              <a:gd name="connsiteX8" fmla="*/ 2063931 w 2194560"/>
              <a:gd name="connsiteY8" fmla="*/ 953588 h 1606731"/>
              <a:gd name="connsiteX9" fmla="*/ 2194560 w 2194560"/>
              <a:gd name="connsiteY9" fmla="*/ 875211 h 1606731"/>
              <a:gd name="connsiteX10" fmla="*/ 2103120 w 2194560"/>
              <a:gd name="connsiteY10" fmla="*/ 352697 h 1606731"/>
              <a:gd name="connsiteX11" fmla="*/ 1149531 w 2194560"/>
              <a:gd name="connsiteY11" fmla="*/ 0 h 1606731"/>
              <a:gd name="connsiteX12" fmla="*/ 966651 w 2194560"/>
              <a:gd name="connsiteY12" fmla="*/ 0 h 1606731"/>
              <a:gd name="connsiteX0" fmla="*/ 875211 w 2103120"/>
              <a:gd name="connsiteY0" fmla="*/ 0 h 1606731"/>
              <a:gd name="connsiteX1" fmla="*/ 0 w 2103120"/>
              <a:gd name="connsiteY1" fmla="*/ 535577 h 1606731"/>
              <a:gd name="connsiteX2" fmla="*/ 318750 w 2103120"/>
              <a:gd name="connsiteY2" fmla="*/ 1463518 h 1606731"/>
              <a:gd name="connsiteX3" fmla="*/ 731520 w 2103120"/>
              <a:gd name="connsiteY3" fmla="*/ 1528354 h 1606731"/>
              <a:gd name="connsiteX4" fmla="*/ 1227909 w 2103120"/>
              <a:gd name="connsiteY4" fmla="*/ 1606731 h 1606731"/>
              <a:gd name="connsiteX5" fmla="*/ 1606731 w 2103120"/>
              <a:gd name="connsiteY5" fmla="*/ 1554480 h 1606731"/>
              <a:gd name="connsiteX6" fmla="*/ 1672046 w 2103120"/>
              <a:gd name="connsiteY6" fmla="*/ 1489165 h 1606731"/>
              <a:gd name="connsiteX7" fmla="*/ 1763486 w 2103120"/>
              <a:gd name="connsiteY7" fmla="*/ 1201782 h 1606731"/>
              <a:gd name="connsiteX8" fmla="*/ 1972491 w 2103120"/>
              <a:gd name="connsiteY8" fmla="*/ 953588 h 1606731"/>
              <a:gd name="connsiteX9" fmla="*/ 2103120 w 2103120"/>
              <a:gd name="connsiteY9" fmla="*/ 875211 h 1606731"/>
              <a:gd name="connsiteX10" fmla="*/ 2011680 w 2103120"/>
              <a:gd name="connsiteY10" fmla="*/ 352697 h 1606731"/>
              <a:gd name="connsiteX11" fmla="*/ 1058091 w 2103120"/>
              <a:gd name="connsiteY11" fmla="*/ 0 h 1606731"/>
              <a:gd name="connsiteX12" fmla="*/ 875211 w 2103120"/>
              <a:gd name="connsiteY12" fmla="*/ 0 h 1606731"/>
              <a:gd name="connsiteX0" fmla="*/ 875211 w 2103120"/>
              <a:gd name="connsiteY0" fmla="*/ 0 h 1606731"/>
              <a:gd name="connsiteX1" fmla="*/ 0 w 2103120"/>
              <a:gd name="connsiteY1" fmla="*/ 535577 h 1606731"/>
              <a:gd name="connsiteX2" fmla="*/ 256600 w 2103120"/>
              <a:gd name="connsiteY2" fmla="*/ 1463518 h 1606731"/>
              <a:gd name="connsiteX3" fmla="*/ 731520 w 2103120"/>
              <a:gd name="connsiteY3" fmla="*/ 1528354 h 1606731"/>
              <a:gd name="connsiteX4" fmla="*/ 1227909 w 2103120"/>
              <a:gd name="connsiteY4" fmla="*/ 1606731 h 1606731"/>
              <a:gd name="connsiteX5" fmla="*/ 1606731 w 2103120"/>
              <a:gd name="connsiteY5" fmla="*/ 1554480 h 1606731"/>
              <a:gd name="connsiteX6" fmla="*/ 1672046 w 2103120"/>
              <a:gd name="connsiteY6" fmla="*/ 1489165 h 1606731"/>
              <a:gd name="connsiteX7" fmla="*/ 1763486 w 2103120"/>
              <a:gd name="connsiteY7" fmla="*/ 1201782 h 1606731"/>
              <a:gd name="connsiteX8" fmla="*/ 1972491 w 2103120"/>
              <a:gd name="connsiteY8" fmla="*/ 953588 h 1606731"/>
              <a:gd name="connsiteX9" fmla="*/ 2103120 w 2103120"/>
              <a:gd name="connsiteY9" fmla="*/ 875211 h 1606731"/>
              <a:gd name="connsiteX10" fmla="*/ 2011680 w 2103120"/>
              <a:gd name="connsiteY10" fmla="*/ 352697 h 1606731"/>
              <a:gd name="connsiteX11" fmla="*/ 1058091 w 2103120"/>
              <a:gd name="connsiteY11" fmla="*/ 0 h 1606731"/>
              <a:gd name="connsiteX12" fmla="*/ 875211 w 2103120"/>
              <a:gd name="connsiteY12" fmla="*/ 0 h 16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3120" h="1606731">
                <a:moveTo>
                  <a:pt x="875211" y="0"/>
                </a:moveTo>
                <a:lnTo>
                  <a:pt x="0" y="535577"/>
                </a:lnTo>
                <a:lnTo>
                  <a:pt x="256600" y="1463518"/>
                </a:lnTo>
                <a:lnTo>
                  <a:pt x="731520" y="1528354"/>
                </a:lnTo>
                <a:lnTo>
                  <a:pt x="1227909" y="1606731"/>
                </a:lnTo>
                <a:lnTo>
                  <a:pt x="1606731" y="1554480"/>
                </a:lnTo>
                <a:lnTo>
                  <a:pt x="1672046" y="1489165"/>
                </a:lnTo>
                <a:lnTo>
                  <a:pt x="1763486" y="1201782"/>
                </a:lnTo>
                <a:lnTo>
                  <a:pt x="1972491" y="953588"/>
                </a:lnTo>
                <a:lnTo>
                  <a:pt x="2103120" y="875211"/>
                </a:lnTo>
                <a:lnTo>
                  <a:pt x="2011680" y="352697"/>
                </a:lnTo>
                <a:lnTo>
                  <a:pt x="1058091" y="0"/>
                </a:lnTo>
                <a:lnTo>
                  <a:pt x="87521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5" t="48885" r="23602" b="4852"/>
          <a:stretch/>
        </p:blipFill>
        <p:spPr>
          <a:xfrm>
            <a:off x="6103909" y="354876"/>
            <a:ext cx="3035953" cy="1691830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6751981" y="372370"/>
            <a:ext cx="1368438" cy="1159231"/>
          </a:xfrm>
          <a:custGeom>
            <a:avLst/>
            <a:gdLst>
              <a:gd name="connsiteX0" fmla="*/ 13063 w 1828800"/>
              <a:gd name="connsiteY0" fmla="*/ 574765 h 1554480"/>
              <a:gd name="connsiteX1" fmla="*/ 222069 w 1828800"/>
              <a:gd name="connsiteY1" fmla="*/ 653142 h 1554480"/>
              <a:gd name="connsiteX2" fmla="*/ 0 w 1828800"/>
              <a:gd name="connsiteY2" fmla="*/ 809897 h 1554480"/>
              <a:gd name="connsiteX3" fmla="*/ 195943 w 1828800"/>
              <a:gd name="connsiteY3" fmla="*/ 992777 h 1554480"/>
              <a:gd name="connsiteX4" fmla="*/ 692332 w 1828800"/>
              <a:gd name="connsiteY4" fmla="*/ 1306285 h 1554480"/>
              <a:gd name="connsiteX5" fmla="*/ 901337 w 1828800"/>
              <a:gd name="connsiteY5" fmla="*/ 1554480 h 1554480"/>
              <a:gd name="connsiteX6" fmla="*/ 1084217 w 1828800"/>
              <a:gd name="connsiteY6" fmla="*/ 1345474 h 1554480"/>
              <a:gd name="connsiteX7" fmla="*/ 1345475 w 1828800"/>
              <a:gd name="connsiteY7" fmla="*/ 849085 h 1554480"/>
              <a:gd name="connsiteX8" fmla="*/ 1698172 w 1828800"/>
              <a:gd name="connsiteY8" fmla="*/ 522514 h 1554480"/>
              <a:gd name="connsiteX9" fmla="*/ 1828800 w 1828800"/>
              <a:gd name="connsiteY9" fmla="*/ 418011 h 1554480"/>
              <a:gd name="connsiteX10" fmla="*/ 836023 w 1828800"/>
              <a:gd name="connsiteY10" fmla="*/ 0 h 1554480"/>
              <a:gd name="connsiteX11" fmla="*/ 404949 w 1828800"/>
              <a:gd name="connsiteY11" fmla="*/ 313508 h 1554480"/>
              <a:gd name="connsiteX12" fmla="*/ 156755 w 1828800"/>
              <a:gd name="connsiteY12" fmla="*/ 404948 h 1554480"/>
              <a:gd name="connsiteX13" fmla="*/ 13063 w 1828800"/>
              <a:gd name="connsiteY13" fmla="*/ 574765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800" h="1554480">
                <a:moveTo>
                  <a:pt x="13063" y="574765"/>
                </a:moveTo>
                <a:lnTo>
                  <a:pt x="222069" y="653142"/>
                </a:lnTo>
                <a:lnTo>
                  <a:pt x="0" y="809897"/>
                </a:lnTo>
                <a:lnTo>
                  <a:pt x="195943" y="992777"/>
                </a:lnTo>
                <a:lnTo>
                  <a:pt x="692332" y="1306285"/>
                </a:lnTo>
                <a:lnTo>
                  <a:pt x="901337" y="1554480"/>
                </a:lnTo>
                <a:lnTo>
                  <a:pt x="1084217" y="1345474"/>
                </a:lnTo>
                <a:lnTo>
                  <a:pt x="1345475" y="849085"/>
                </a:lnTo>
                <a:lnTo>
                  <a:pt x="1698172" y="522514"/>
                </a:lnTo>
                <a:lnTo>
                  <a:pt x="1828800" y="418011"/>
                </a:lnTo>
                <a:lnTo>
                  <a:pt x="836023" y="0"/>
                </a:lnTo>
                <a:lnTo>
                  <a:pt x="404949" y="313508"/>
                </a:lnTo>
                <a:lnTo>
                  <a:pt x="156755" y="404948"/>
                </a:lnTo>
                <a:lnTo>
                  <a:pt x="13063" y="57476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7371427" y="842204"/>
            <a:ext cx="1612802" cy="1042334"/>
          </a:xfrm>
          <a:custGeom>
            <a:avLst/>
            <a:gdLst>
              <a:gd name="connsiteX0" fmla="*/ 0 w 2155371"/>
              <a:gd name="connsiteY0" fmla="*/ 1175657 h 1397726"/>
              <a:gd name="connsiteX1" fmla="*/ 156754 w 2155371"/>
              <a:gd name="connsiteY1" fmla="*/ 1397726 h 1397726"/>
              <a:gd name="connsiteX2" fmla="*/ 522514 w 2155371"/>
              <a:gd name="connsiteY2" fmla="*/ 1058091 h 1397726"/>
              <a:gd name="connsiteX3" fmla="*/ 653143 w 2155371"/>
              <a:gd name="connsiteY3" fmla="*/ 862148 h 1397726"/>
              <a:gd name="connsiteX4" fmla="*/ 1097280 w 2155371"/>
              <a:gd name="connsiteY4" fmla="*/ 718457 h 1397726"/>
              <a:gd name="connsiteX5" fmla="*/ 1410788 w 2155371"/>
              <a:gd name="connsiteY5" fmla="*/ 535577 h 1397726"/>
              <a:gd name="connsiteX6" fmla="*/ 1841863 w 2155371"/>
              <a:gd name="connsiteY6" fmla="*/ 444137 h 1397726"/>
              <a:gd name="connsiteX7" fmla="*/ 1972491 w 2155371"/>
              <a:gd name="connsiteY7" fmla="*/ 483326 h 1397726"/>
              <a:gd name="connsiteX8" fmla="*/ 2155371 w 2155371"/>
              <a:gd name="connsiteY8" fmla="*/ 195943 h 1397726"/>
              <a:gd name="connsiteX9" fmla="*/ 1698171 w 2155371"/>
              <a:gd name="connsiteY9" fmla="*/ 0 h 1397726"/>
              <a:gd name="connsiteX10" fmla="*/ 1436914 w 2155371"/>
              <a:gd name="connsiteY10" fmla="*/ 287383 h 1397726"/>
              <a:gd name="connsiteX11" fmla="*/ 888274 w 2155371"/>
              <a:gd name="connsiteY11" fmla="*/ 65314 h 1397726"/>
              <a:gd name="connsiteX12" fmla="*/ 496388 w 2155371"/>
              <a:gd name="connsiteY12" fmla="*/ 444137 h 1397726"/>
              <a:gd name="connsiteX13" fmla="*/ 391886 w 2155371"/>
              <a:gd name="connsiteY13" fmla="*/ 718457 h 1397726"/>
              <a:gd name="connsiteX14" fmla="*/ 0 w 2155371"/>
              <a:gd name="connsiteY14" fmla="*/ 1175657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55371" h="1397726">
                <a:moveTo>
                  <a:pt x="0" y="1175657"/>
                </a:moveTo>
                <a:lnTo>
                  <a:pt x="156754" y="1397726"/>
                </a:lnTo>
                <a:lnTo>
                  <a:pt x="522514" y="1058091"/>
                </a:lnTo>
                <a:lnTo>
                  <a:pt x="653143" y="862148"/>
                </a:lnTo>
                <a:lnTo>
                  <a:pt x="1097280" y="718457"/>
                </a:lnTo>
                <a:lnTo>
                  <a:pt x="1410788" y="535577"/>
                </a:lnTo>
                <a:lnTo>
                  <a:pt x="1841863" y="444137"/>
                </a:lnTo>
                <a:lnTo>
                  <a:pt x="1972491" y="483326"/>
                </a:lnTo>
                <a:lnTo>
                  <a:pt x="2155371" y="195943"/>
                </a:lnTo>
                <a:lnTo>
                  <a:pt x="1698171" y="0"/>
                </a:lnTo>
                <a:lnTo>
                  <a:pt x="1436914" y="287383"/>
                </a:lnTo>
                <a:lnTo>
                  <a:pt x="888274" y="65314"/>
                </a:lnTo>
                <a:lnTo>
                  <a:pt x="496388" y="444137"/>
                </a:lnTo>
                <a:lnTo>
                  <a:pt x="391886" y="718457"/>
                </a:lnTo>
                <a:lnTo>
                  <a:pt x="0" y="1175657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39393" r="36928" b="10575"/>
          <a:stretch/>
        </p:blipFill>
        <p:spPr>
          <a:xfrm>
            <a:off x="-1" y="5112568"/>
            <a:ext cx="2573883" cy="1988840"/>
          </a:xfrm>
          <a:prstGeom prst="rect">
            <a:avLst/>
          </a:prstGeom>
        </p:spPr>
      </p:pic>
      <p:sp>
        <p:nvSpPr>
          <p:cNvPr id="20" name="フリーフォーム 19"/>
          <p:cNvSpPr/>
          <p:nvPr/>
        </p:nvSpPr>
        <p:spPr>
          <a:xfrm>
            <a:off x="599501" y="5760640"/>
            <a:ext cx="894261" cy="674098"/>
          </a:xfrm>
          <a:custGeom>
            <a:avLst/>
            <a:gdLst>
              <a:gd name="connsiteX0" fmla="*/ 0 w 2899954"/>
              <a:gd name="connsiteY0" fmla="*/ 143691 h 613954"/>
              <a:gd name="connsiteX1" fmla="*/ 352697 w 2899954"/>
              <a:gd name="connsiteY1" fmla="*/ 0 h 613954"/>
              <a:gd name="connsiteX2" fmla="*/ 1188720 w 2899954"/>
              <a:gd name="connsiteY2" fmla="*/ 91440 h 613954"/>
              <a:gd name="connsiteX3" fmla="*/ 1593669 w 2899954"/>
              <a:gd name="connsiteY3" fmla="*/ 339634 h 613954"/>
              <a:gd name="connsiteX4" fmla="*/ 2377440 w 2899954"/>
              <a:gd name="connsiteY4" fmla="*/ 391886 h 613954"/>
              <a:gd name="connsiteX5" fmla="*/ 2377440 w 2899954"/>
              <a:gd name="connsiteY5" fmla="*/ 457200 h 613954"/>
              <a:gd name="connsiteX6" fmla="*/ 2873829 w 2899954"/>
              <a:gd name="connsiteY6" fmla="*/ 418011 h 613954"/>
              <a:gd name="connsiteX7" fmla="*/ 2899954 w 2899954"/>
              <a:gd name="connsiteY7" fmla="*/ 535577 h 613954"/>
              <a:gd name="connsiteX8" fmla="*/ 1933303 w 2899954"/>
              <a:gd name="connsiteY8" fmla="*/ 613954 h 613954"/>
              <a:gd name="connsiteX9" fmla="*/ 770709 w 2899954"/>
              <a:gd name="connsiteY9" fmla="*/ 470263 h 613954"/>
              <a:gd name="connsiteX10" fmla="*/ 130629 w 2899954"/>
              <a:gd name="connsiteY10" fmla="*/ 300446 h 613954"/>
              <a:gd name="connsiteX11" fmla="*/ 0 w 2899954"/>
              <a:gd name="connsiteY11" fmla="*/ 143691 h 613954"/>
              <a:gd name="connsiteX0" fmla="*/ 0 w 2899954"/>
              <a:gd name="connsiteY0" fmla="*/ 572316 h 1042579"/>
              <a:gd name="connsiteX1" fmla="*/ 272 w 2899954"/>
              <a:gd name="connsiteY1" fmla="*/ 0 h 1042579"/>
              <a:gd name="connsiteX2" fmla="*/ 1188720 w 2899954"/>
              <a:gd name="connsiteY2" fmla="*/ 520065 h 1042579"/>
              <a:gd name="connsiteX3" fmla="*/ 1593669 w 2899954"/>
              <a:gd name="connsiteY3" fmla="*/ 768259 h 1042579"/>
              <a:gd name="connsiteX4" fmla="*/ 2377440 w 2899954"/>
              <a:gd name="connsiteY4" fmla="*/ 820511 h 1042579"/>
              <a:gd name="connsiteX5" fmla="*/ 2377440 w 2899954"/>
              <a:gd name="connsiteY5" fmla="*/ 885825 h 1042579"/>
              <a:gd name="connsiteX6" fmla="*/ 2873829 w 2899954"/>
              <a:gd name="connsiteY6" fmla="*/ 846636 h 1042579"/>
              <a:gd name="connsiteX7" fmla="*/ 2899954 w 2899954"/>
              <a:gd name="connsiteY7" fmla="*/ 964202 h 1042579"/>
              <a:gd name="connsiteX8" fmla="*/ 1933303 w 2899954"/>
              <a:gd name="connsiteY8" fmla="*/ 1042579 h 1042579"/>
              <a:gd name="connsiteX9" fmla="*/ 770709 w 2899954"/>
              <a:gd name="connsiteY9" fmla="*/ 898888 h 1042579"/>
              <a:gd name="connsiteX10" fmla="*/ 130629 w 2899954"/>
              <a:gd name="connsiteY10" fmla="*/ 729071 h 1042579"/>
              <a:gd name="connsiteX11" fmla="*/ 0 w 2899954"/>
              <a:gd name="connsiteY11" fmla="*/ 572316 h 1042579"/>
              <a:gd name="connsiteX0" fmla="*/ 114028 w 3013982"/>
              <a:gd name="connsiteY0" fmla="*/ 591366 h 1061629"/>
              <a:gd name="connsiteX1" fmla="*/ 0 w 3013982"/>
              <a:gd name="connsiteY1" fmla="*/ 0 h 1061629"/>
              <a:gd name="connsiteX2" fmla="*/ 1302748 w 3013982"/>
              <a:gd name="connsiteY2" fmla="*/ 539115 h 1061629"/>
              <a:gd name="connsiteX3" fmla="*/ 1707697 w 3013982"/>
              <a:gd name="connsiteY3" fmla="*/ 787309 h 1061629"/>
              <a:gd name="connsiteX4" fmla="*/ 2491468 w 3013982"/>
              <a:gd name="connsiteY4" fmla="*/ 839561 h 1061629"/>
              <a:gd name="connsiteX5" fmla="*/ 2491468 w 3013982"/>
              <a:gd name="connsiteY5" fmla="*/ 904875 h 1061629"/>
              <a:gd name="connsiteX6" fmla="*/ 2987857 w 3013982"/>
              <a:gd name="connsiteY6" fmla="*/ 865686 h 1061629"/>
              <a:gd name="connsiteX7" fmla="*/ 3013982 w 3013982"/>
              <a:gd name="connsiteY7" fmla="*/ 983252 h 1061629"/>
              <a:gd name="connsiteX8" fmla="*/ 2047331 w 3013982"/>
              <a:gd name="connsiteY8" fmla="*/ 1061629 h 1061629"/>
              <a:gd name="connsiteX9" fmla="*/ 884737 w 3013982"/>
              <a:gd name="connsiteY9" fmla="*/ 917938 h 1061629"/>
              <a:gd name="connsiteX10" fmla="*/ 244657 w 3013982"/>
              <a:gd name="connsiteY10" fmla="*/ 748121 h 1061629"/>
              <a:gd name="connsiteX11" fmla="*/ 114028 w 3013982"/>
              <a:gd name="connsiteY11" fmla="*/ 591366 h 1061629"/>
              <a:gd name="connsiteX0" fmla="*/ 114028 w 3013982"/>
              <a:gd name="connsiteY0" fmla="*/ 623751 h 1094014"/>
              <a:gd name="connsiteX1" fmla="*/ 0 w 3013982"/>
              <a:gd name="connsiteY1" fmla="*/ 32385 h 1094014"/>
              <a:gd name="connsiteX2" fmla="*/ 169273 w 3013982"/>
              <a:gd name="connsiteY2" fmla="*/ 0 h 1094014"/>
              <a:gd name="connsiteX3" fmla="*/ 1707697 w 3013982"/>
              <a:gd name="connsiteY3" fmla="*/ 819694 h 1094014"/>
              <a:gd name="connsiteX4" fmla="*/ 2491468 w 3013982"/>
              <a:gd name="connsiteY4" fmla="*/ 871946 h 1094014"/>
              <a:gd name="connsiteX5" fmla="*/ 2491468 w 3013982"/>
              <a:gd name="connsiteY5" fmla="*/ 937260 h 1094014"/>
              <a:gd name="connsiteX6" fmla="*/ 2987857 w 3013982"/>
              <a:gd name="connsiteY6" fmla="*/ 898071 h 1094014"/>
              <a:gd name="connsiteX7" fmla="*/ 3013982 w 3013982"/>
              <a:gd name="connsiteY7" fmla="*/ 1015637 h 1094014"/>
              <a:gd name="connsiteX8" fmla="*/ 2047331 w 3013982"/>
              <a:gd name="connsiteY8" fmla="*/ 1094014 h 1094014"/>
              <a:gd name="connsiteX9" fmla="*/ 884737 w 3013982"/>
              <a:gd name="connsiteY9" fmla="*/ 950323 h 1094014"/>
              <a:gd name="connsiteX10" fmla="*/ 244657 w 3013982"/>
              <a:gd name="connsiteY10" fmla="*/ 780506 h 1094014"/>
              <a:gd name="connsiteX11" fmla="*/ 114028 w 3013982"/>
              <a:gd name="connsiteY11" fmla="*/ 623751 h 1094014"/>
              <a:gd name="connsiteX0" fmla="*/ 114028 w 3013982"/>
              <a:gd name="connsiteY0" fmla="*/ 623751 h 1094014"/>
              <a:gd name="connsiteX1" fmla="*/ 0 w 3013982"/>
              <a:gd name="connsiteY1" fmla="*/ 32385 h 1094014"/>
              <a:gd name="connsiteX2" fmla="*/ 169273 w 3013982"/>
              <a:gd name="connsiteY2" fmla="*/ 0 h 1094014"/>
              <a:gd name="connsiteX3" fmla="*/ 478972 w 3013982"/>
              <a:gd name="connsiteY3" fmla="*/ 200569 h 1094014"/>
              <a:gd name="connsiteX4" fmla="*/ 2491468 w 3013982"/>
              <a:gd name="connsiteY4" fmla="*/ 871946 h 1094014"/>
              <a:gd name="connsiteX5" fmla="*/ 2491468 w 3013982"/>
              <a:gd name="connsiteY5" fmla="*/ 937260 h 1094014"/>
              <a:gd name="connsiteX6" fmla="*/ 2987857 w 3013982"/>
              <a:gd name="connsiteY6" fmla="*/ 898071 h 1094014"/>
              <a:gd name="connsiteX7" fmla="*/ 3013982 w 3013982"/>
              <a:gd name="connsiteY7" fmla="*/ 1015637 h 1094014"/>
              <a:gd name="connsiteX8" fmla="*/ 2047331 w 3013982"/>
              <a:gd name="connsiteY8" fmla="*/ 1094014 h 1094014"/>
              <a:gd name="connsiteX9" fmla="*/ 884737 w 3013982"/>
              <a:gd name="connsiteY9" fmla="*/ 950323 h 1094014"/>
              <a:gd name="connsiteX10" fmla="*/ 244657 w 3013982"/>
              <a:gd name="connsiteY10" fmla="*/ 780506 h 1094014"/>
              <a:gd name="connsiteX11" fmla="*/ 114028 w 3013982"/>
              <a:gd name="connsiteY11" fmla="*/ 623751 h 1094014"/>
              <a:gd name="connsiteX0" fmla="*/ 114028 w 3013982"/>
              <a:gd name="connsiteY0" fmla="*/ 623751 h 1094014"/>
              <a:gd name="connsiteX1" fmla="*/ 0 w 3013982"/>
              <a:gd name="connsiteY1" fmla="*/ 32385 h 1094014"/>
              <a:gd name="connsiteX2" fmla="*/ 169273 w 3013982"/>
              <a:gd name="connsiteY2" fmla="*/ 0 h 1094014"/>
              <a:gd name="connsiteX3" fmla="*/ 478972 w 3013982"/>
              <a:gd name="connsiteY3" fmla="*/ 200569 h 1094014"/>
              <a:gd name="connsiteX4" fmla="*/ 615043 w 3013982"/>
              <a:gd name="connsiteY4" fmla="*/ 100421 h 1094014"/>
              <a:gd name="connsiteX5" fmla="*/ 2491468 w 3013982"/>
              <a:gd name="connsiteY5" fmla="*/ 937260 h 1094014"/>
              <a:gd name="connsiteX6" fmla="*/ 2987857 w 3013982"/>
              <a:gd name="connsiteY6" fmla="*/ 898071 h 1094014"/>
              <a:gd name="connsiteX7" fmla="*/ 3013982 w 3013982"/>
              <a:gd name="connsiteY7" fmla="*/ 1015637 h 1094014"/>
              <a:gd name="connsiteX8" fmla="*/ 2047331 w 3013982"/>
              <a:gd name="connsiteY8" fmla="*/ 1094014 h 1094014"/>
              <a:gd name="connsiteX9" fmla="*/ 884737 w 3013982"/>
              <a:gd name="connsiteY9" fmla="*/ 950323 h 1094014"/>
              <a:gd name="connsiteX10" fmla="*/ 244657 w 3013982"/>
              <a:gd name="connsiteY10" fmla="*/ 780506 h 1094014"/>
              <a:gd name="connsiteX11" fmla="*/ 114028 w 3013982"/>
              <a:gd name="connsiteY11" fmla="*/ 623751 h 1094014"/>
              <a:gd name="connsiteX0" fmla="*/ 114028 w 3013982"/>
              <a:gd name="connsiteY0" fmla="*/ 623751 h 1094014"/>
              <a:gd name="connsiteX1" fmla="*/ 0 w 3013982"/>
              <a:gd name="connsiteY1" fmla="*/ 32385 h 1094014"/>
              <a:gd name="connsiteX2" fmla="*/ 169273 w 3013982"/>
              <a:gd name="connsiteY2" fmla="*/ 0 h 1094014"/>
              <a:gd name="connsiteX3" fmla="*/ 478972 w 3013982"/>
              <a:gd name="connsiteY3" fmla="*/ 200569 h 1094014"/>
              <a:gd name="connsiteX4" fmla="*/ 615043 w 3013982"/>
              <a:gd name="connsiteY4" fmla="*/ 100421 h 1094014"/>
              <a:gd name="connsiteX5" fmla="*/ 796018 w 3013982"/>
              <a:gd name="connsiteY5" fmla="*/ 108585 h 1094014"/>
              <a:gd name="connsiteX6" fmla="*/ 2987857 w 3013982"/>
              <a:gd name="connsiteY6" fmla="*/ 898071 h 1094014"/>
              <a:gd name="connsiteX7" fmla="*/ 3013982 w 3013982"/>
              <a:gd name="connsiteY7" fmla="*/ 1015637 h 1094014"/>
              <a:gd name="connsiteX8" fmla="*/ 2047331 w 3013982"/>
              <a:gd name="connsiteY8" fmla="*/ 1094014 h 1094014"/>
              <a:gd name="connsiteX9" fmla="*/ 884737 w 3013982"/>
              <a:gd name="connsiteY9" fmla="*/ 950323 h 1094014"/>
              <a:gd name="connsiteX10" fmla="*/ 244657 w 3013982"/>
              <a:gd name="connsiteY10" fmla="*/ 780506 h 1094014"/>
              <a:gd name="connsiteX11" fmla="*/ 114028 w 3013982"/>
              <a:gd name="connsiteY11" fmla="*/ 623751 h 1094014"/>
              <a:gd name="connsiteX0" fmla="*/ 114028 w 3013982"/>
              <a:gd name="connsiteY0" fmla="*/ 623751 h 1094014"/>
              <a:gd name="connsiteX1" fmla="*/ 0 w 3013982"/>
              <a:gd name="connsiteY1" fmla="*/ 32385 h 1094014"/>
              <a:gd name="connsiteX2" fmla="*/ 169273 w 3013982"/>
              <a:gd name="connsiteY2" fmla="*/ 0 h 1094014"/>
              <a:gd name="connsiteX3" fmla="*/ 478972 w 3013982"/>
              <a:gd name="connsiteY3" fmla="*/ 200569 h 1094014"/>
              <a:gd name="connsiteX4" fmla="*/ 615043 w 3013982"/>
              <a:gd name="connsiteY4" fmla="*/ 100421 h 1094014"/>
              <a:gd name="connsiteX5" fmla="*/ 796018 w 3013982"/>
              <a:gd name="connsiteY5" fmla="*/ 108585 h 1094014"/>
              <a:gd name="connsiteX6" fmla="*/ 759007 w 3013982"/>
              <a:gd name="connsiteY6" fmla="*/ 336096 h 1094014"/>
              <a:gd name="connsiteX7" fmla="*/ 3013982 w 3013982"/>
              <a:gd name="connsiteY7" fmla="*/ 1015637 h 1094014"/>
              <a:gd name="connsiteX8" fmla="*/ 2047331 w 3013982"/>
              <a:gd name="connsiteY8" fmla="*/ 1094014 h 1094014"/>
              <a:gd name="connsiteX9" fmla="*/ 884737 w 3013982"/>
              <a:gd name="connsiteY9" fmla="*/ 950323 h 1094014"/>
              <a:gd name="connsiteX10" fmla="*/ 244657 w 3013982"/>
              <a:gd name="connsiteY10" fmla="*/ 780506 h 1094014"/>
              <a:gd name="connsiteX11" fmla="*/ 114028 w 3013982"/>
              <a:gd name="connsiteY11" fmla="*/ 623751 h 1094014"/>
              <a:gd name="connsiteX0" fmla="*/ 114028 w 2047331"/>
              <a:gd name="connsiteY0" fmla="*/ 623751 h 1094014"/>
              <a:gd name="connsiteX1" fmla="*/ 0 w 2047331"/>
              <a:gd name="connsiteY1" fmla="*/ 32385 h 1094014"/>
              <a:gd name="connsiteX2" fmla="*/ 169273 w 2047331"/>
              <a:gd name="connsiteY2" fmla="*/ 0 h 1094014"/>
              <a:gd name="connsiteX3" fmla="*/ 478972 w 2047331"/>
              <a:gd name="connsiteY3" fmla="*/ 200569 h 1094014"/>
              <a:gd name="connsiteX4" fmla="*/ 615043 w 2047331"/>
              <a:gd name="connsiteY4" fmla="*/ 100421 h 1094014"/>
              <a:gd name="connsiteX5" fmla="*/ 796018 w 2047331"/>
              <a:gd name="connsiteY5" fmla="*/ 108585 h 1094014"/>
              <a:gd name="connsiteX6" fmla="*/ 759007 w 2047331"/>
              <a:gd name="connsiteY6" fmla="*/ 336096 h 1094014"/>
              <a:gd name="connsiteX7" fmla="*/ 537482 w 2047331"/>
              <a:gd name="connsiteY7" fmla="*/ 386987 h 1094014"/>
              <a:gd name="connsiteX8" fmla="*/ 2047331 w 2047331"/>
              <a:gd name="connsiteY8" fmla="*/ 1094014 h 1094014"/>
              <a:gd name="connsiteX9" fmla="*/ 884737 w 2047331"/>
              <a:gd name="connsiteY9" fmla="*/ 950323 h 1094014"/>
              <a:gd name="connsiteX10" fmla="*/ 244657 w 2047331"/>
              <a:gd name="connsiteY10" fmla="*/ 780506 h 1094014"/>
              <a:gd name="connsiteX11" fmla="*/ 114028 w 2047331"/>
              <a:gd name="connsiteY11" fmla="*/ 623751 h 1094014"/>
              <a:gd name="connsiteX0" fmla="*/ 114028 w 884737"/>
              <a:gd name="connsiteY0" fmla="*/ 623751 h 950323"/>
              <a:gd name="connsiteX1" fmla="*/ 0 w 884737"/>
              <a:gd name="connsiteY1" fmla="*/ 32385 h 950323"/>
              <a:gd name="connsiteX2" fmla="*/ 169273 w 884737"/>
              <a:gd name="connsiteY2" fmla="*/ 0 h 950323"/>
              <a:gd name="connsiteX3" fmla="*/ 478972 w 884737"/>
              <a:gd name="connsiteY3" fmla="*/ 200569 h 950323"/>
              <a:gd name="connsiteX4" fmla="*/ 615043 w 884737"/>
              <a:gd name="connsiteY4" fmla="*/ 100421 h 950323"/>
              <a:gd name="connsiteX5" fmla="*/ 796018 w 884737"/>
              <a:gd name="connsiteY5" fmla="*/ 108585 h 950323"/>
              <a:gd name="connsiteX6" fmla="*/ 759007 w 884737"/>
              <a:gd name="connsiteY6" fmla="*/ 336096 h 950323"/>
              <a:gd name="connsiteX7" fmla="*/ 537482 w 884737"/>
              <a:gd name="connsiteY7" fmla="*/ 386987 h 950323"/>
              <a:gd name="connsiteX8" fmla="*/ 409031 w 884737"/>
              <a:gd name="connsiteY8" fmla="*/ 417739 h 950323"/>
              <a:gd name="connsiteX9" fmla="*/ 884737 w 884737"/>
              <a:gd name="connsiteY9" fmla="*/ 950323 h 950323"/>
              <a:gd name="connsiteX10" fmla="*/ 244657 w 884737"/>
              <a:gd name="connsiteY10" fmla="*/ 780506 h 950323"/>
              <a:gd name="connsiteX11" fmla="*/ 114028 w 884737"/>
              <a:gd name="connsiteY11" fmla="*/ 623751 h 950323"/>
              <a:gd name="connsiteX0" fmla="*/ 114028 w 796018"/>
              <a:gd name="connsiteY0" fmla="*/ 623751 h 780506"/>
              <a:gd name="connsiteX1" fmla="*/ 0 w 796018"/>
              <a:gd name="connsiteY1" fmla="*/ 32385 h 780506"/>
              <a:gd name="connsiteX2" fmla="*/ 169273 w 796018"/>
              <a:gd name="connsiteY2" fmla="*/ 0 h 780506"/>
              <a:gd name="connsiteX3" fmla="*/ 478972 w 796018"/>
              <a:gd name="connsiteY3" fmla="*/ 200569 h 780506"/>
              <a:gd name="connsiteX4" fmla="*/ 615043 w 796018"/>
              <a:gd name="connsiteY4" fmla="*/ 100421 h 780506"/>
              <a:gd name="connsiteX5" fmla="*/ 796018 w 796018"/>
              <a:gd name="connsiteY5" fmla="*/ 108585 h 780506"/>
              <a:gd name="connsiteX6" fmla="*/ 759007 w 796018"/>
              <a:gd name="connsiteY6" fmla="*/ 336096 h 780506"/>
              <a:gd name="connsiteX7" fmla="*/ 537482 w 796018"/>
              <a:gd name="connsiteY7" fmla="*/ 386987 h 780506"/>
              <a:gd name="connsiteX8" fmla="*/ 409031 w 796018"/>
              <a:gd name="connsiteY8" fmla="*/ 417739 h 780506"/>
              <a:gd name="connsiteX9" fmla="*/ 456112 w 796018"/>
              <a:gd name="connsiteY9" fmla="*/ 607423 h 780506"/>
              <a:gd name="connsiteX10" fmla="*/ 244657 w 796018"/>
              <a:gd name="connsiteY10" fmla="*/ 780506 h 780506"/>
              <a:gd name="connsiteX11" fmla="*/ 114028 w 796018"/>
              <a:gd name="connsiteY11" fmla="*/ 623751 h 780506"/>
              <a:gd name="connsiteX0" fmla="*/ 218803 w 796018"/>
              <a:gd name="connsiteY0" fmla="*/ 242751 h 780506"/>
              <a:gd name="connsiteX1" fmla="*/ 0 w 796018"/>
              <a:gd name="connsiteY1" fmla="*/ 32385 h 780506"/>
              <a:gd name="connsiteX2" fmla="*/ 169273 w 796018"/>
              <a:gd name="connsiteY2" fmla="*/ 0 h 780506"/>
              <a:gd name="connsiteX3" fmla="*/ 478972 w 796018"/>
              <a:gd name="connsiteY3" fmla="*/ 200569 h 780506"/>
              <a:gd name="connsiteX4" fmla="*/ 615043 w 796018"/>
              <a:gd name="connsiteY4" fmla="*/ 100421 h 780506"/>
              <a:gd name="connsiteX5" fmla="*/ 796018 w 796018"/>
              <a:gd name="connsiteY5" fmla="*/ 108585 h 780506"/>
              <a:gd name="connsiteX6" fmla="*/ 759007 w 796018"/>
              <a:gd name="connsiteY6" fmla="*/ 336096 h 780506"/>
              <a:gd name="connsiteX7" fmla="*/ 537482 w 796018"/>
              <a:gd name="connsiteY7" fmla="*/ 386987 h 780506"/>
              <a:gd name="connsiteX8" fmla="*/ 409031 w 796018"/>
              <a:gd name="connsiteY8" fmla="*/ 417739 h 780506"/>
              <a:gd name="connsiteX9" fmla="*/ 456112 w 796018"/>
              <a:gd name="connsiteY9" fmla="*/ 607423 h 780506"/>
              <a:gd name="connsiteX10" fmla="*/ 244657 w 796018"/>
              <a:gd name="connsiteY10" fmla="*/ 780506 h 780506"/>
              <a:gd name="connsiteX11" fmla="*/ 218803 w 796018"/>
              <a:gd name="connsiteY11" fmla="*/ 242751 h 780506"/>
              <a:gd name="connsiteX0" fmla="*/ 218803 w 796018"/>
              <a:gd name="connsiteY0" fmla="*/ 242751 h 780506"/>
              <a:gd name="connsiteX1" fmla="*/ 0 w 796018"/>
              <a:gd name="connsiteY1" fmla="*/ 32385 h 780506"/>
              <a:gd name="connsiteX2" fmla="*/ 169273 w 796018"/>
              <a:gd name="connsiteY2" fmla="*/ 0 h 780506"/>
              <a:gd name="connsiteX3" fmla="*/ 478972 w 796018"/>
              <a:gd name="connsiteY3" fmla="*/ 200569 h 780506"/>
              <a:gd name="connsiteX4" fmla="*/ 615043 w 796018"/>
              <a:gd name="connsiteY4" fmla="*/ 100421 h 780506"/>
              <a:gd name="connsiteX5" fmla="*/ 796018 w 796018"/>
              <a:gd name="connsiteY5" fmla="*/ 108585 h 780506"/>
              <a:gd name="connsiteX6" fmla="*/ 759007 w 796018"/>
              <a:gd name="connsiteY6" fmla="*/ 336096 h 780506"/>
              <a:gd name="connsiteX7" fmla="*/ 537482 w 796018"/>
              <a:gd name="connsiteY7" fmla="*/ 386987 h 780506"/>
              <a:gd name="connsiteX8" fmla="*/ 409031 w 796018"/>
              <a:gd name="connsiteY8" fmla="*/ 417739 h 780506"/>
              <a:gd name="connsiteX9" fmla="*/ 456112 w 796018"/>
              <a:gd name="connsiteY9" fmla="*/ 607423 h 780506"/>
              <a:gd name="connsiteX10" fmla="*/ 244657 w 796018"/>
              <a:gd name="connsiteY10" fmla="*/ 780506 h 780506"/>
              <a:gd name="connsiteX11" fmla="*/ 218803 w 796018"/>
              <a:gd name="connsiteY11" fmla="*/ 242751 h 780506"/>
              <a:gd name="connsiteX0" fmla="*/ 317046 w 894261"/>
              <a:gd name="connsiteY0" fmla="*/ 242751 h 607423"/>
              <a:gd name="connsiteX1" fmla="*/ 98243 w 894261"/>
              <a:gd name="connsiteY1" fmla="*/ 32385 h 607423"/>
              <a:gd name="connsiteX2" fmla="*/ 267516 w 894261"/>
              <a:gd name="connsiteY2" fmla="*/ 0 h 607423"/>
              <a:gd name="connsiteX3" fmla="*/ 577215 w 894261"/>
              <a:gd name="connsiteY3" fmla="*/ 200569 h 607423"/>
              <a:gd name="connsiteX4" fmla="*/ 713286 w 894261"/>
              <a:gd name="connsiteY4" fmla="*/ 100421 h 607423"/>
              <a:gd name="connsiteX5" fmla="*/ 894261 w 894261"/>
              <a:gd name="connsiteY5" fmla="*/ 108585 h 607423"/>
              <a:gd name="connsiteX6" fmla="*/ 857250 w 894261"/>
              <a:gd name="connsiteY6" fmla="*/ 336096 h 607423"/>
              <a:gd name="connsiteX7" fmla="*/ 635725 w 894261"/>
              <a:gd name="connsiteY7" fmla="*/ 386987 h 607423"/>
              <a:gd name="connsiteX8" fmla="*/ 507274 w 894261"/>
              <a:gd name="connsiteY8" fmla="*/ 417739 h 607423"/>
              <a:gd name="connsiteX9" fmla="*/ 554355 w 894261"/>
              <a:gd name="connsiteY9" fmla="*/ 607423 h 607423"/>
              <a:gd name="connsiteX10" fmla="*/ 0 w 894261"/>
              <a:gd name="connsiteY10" fmla="*/ 389981 h 607423"/>
              <a:gd name="connsiteX11" fmla="*/ 317046 w 894261"/>
              <a:gd name="connsiteY11" fmla="*/ 242751 h 607423"/>
              <a:gd name="connsiteX0" fmla="*/ 317046 w 894261"/>
              <a:gd name="connsiteY0" fmla="*/ 242751 h 655048"/>
              <a:gd name="connsiteX1" fmla="*/ 98243 w 894261"/>
              <a:gd name="connsiteY1" fmla="*/ 32385 h 655048"/>
              <a:gd name="connsiteX2" fmla="*/ 267516 w 894261"/>
              <a:gd name="connsiteY2" fmla="*/ 0 h 655048"/>
              <a:gd name="connsiteX3" fmla="*/ 577215 w 894261"/>
              <a:gd name="connsiteY3" fmla="*/ 200569 h 655048"/>
              <a:gd name="connsiteX4" fmla="*/ 713286 w 894261"/>
              <a:gd name="connsiteY4" fmla="*/ 100421 h 655048"/>
              <a:gd name="connsiteX5" fmla="*/ 894261 w 894261"/>
              <a:gd name="connsiteY5" fmla="*/ 108585 h 655048"/>
              <a:gd name="connsiteX6" fmla="*/ 857250 w 894261"/>
              <a:gd name="connsiteY6" fmla="*/ 336096 h 655048"/>
              <a:gd name="connsiteX7" fmla="*/ 635725 w 894261"/>
              <a:gd name="connsiteY7" fmla="*/ 386987 h 655048"/>
              <a:gd name="connsiteX8" fmla="*/ 507274 w 894261"/>
              <a:gd name="connsiteY8" fmla="*/ 417739 h 655048"/>
              <a:gd name="connsiteX9" fmla="*/ 401955 w 894261"/>
              <a:gd name="connsiteY9" fmla="*/ 655048 h 655048"/>
              <a:gd name="connsiteX10" fmla="*/ 0 w 894261"/>
              <a:gd name="connsiteY10" fmla="*/ 389981 h 655048"/>
              <a:gd name="connsiteX11" fmla="*/ 317046 w 894261"/>
              <a:gd name="connsiteY11" fmla="*/ 242751 h 655048"/>
              <a:gd name="connsiteX0" fmla="*/ 317046 w 894261"/>
              <a:gd name="connsiteY0" fmla="*/ 242751 h 674098"/>
              <a:gd name="connsiteX1" fmla="*/ 98243 w 894261"/>
              <a:gd name="connsiteY1" fmla="*/ 32385 h 674098"/>
              <a:gd name="connsiteX2" fmla="*/ 267516 w 894261"/>
              <a:gd name="connsiteY2" fmla="*/ 0 h 674098"/>
              <a:gd name="connsiteX3" fmla="*/ 577215 w 894261"/>
              <a:gd name="connsiteY3" fmla="*/ 200569 h 674098"/>
              <a:gd name="connsiteX4" fmla="*/ 713286 w 894261"/>
              <a:gd name="connsiteY4" fmla="*/ 100421 h 674098"/>
              <a:gd name="connsiteX5" fmla="*/ 894261 w 894261"/>
              <a:gd name="connsiteY5" fmla="*/ 108585 h 674098"/>
              <a:gd name="connsiteX6" fmla="*/ 857250 w 894261"/>
              <a:gd name="connsiteY6" fmla="*/ 336096 h 674098"/>
              <a:gd name="connsiteX7" fmla="*/ 635725 w 894261"/>
              <a:gd name="connsiteY7" fmla="*/ 386987 h 674098"/>
              <a:gd name="connsiteX8" fmla="*/ 507274 w 894261"/>
              <a:gd name="connsiteY8" fmla="*/ 417739 h 674098"/>
              <a:gd name="connsiteX9" fmla="*/ 478155 w 894261"/>
              <a:gd name="connsiteY9" fmla="*/ 674098 h 674098"/>
              <a:gd name="connsiteX10" fmla="*/ 0 w 894261"/>
              <a:gd name="connsiteY10" fmla="*/ 389981 h 674098"/>
              <a:gd name="connsiteX11" fmla="*/ 317046 w 894261"/>
              <a:gd name="connsiteY11" fmla="*/ 242751 h 67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4261" h="674098">
                <a:moveTo>
                  <a:pt x="317046" y="242751"/>
                </a:moveTo>
                <a:cubicBezTo>
                  <a:pt x="202837" y="109129"/>
                  <a:pt x="98152" y="223157"/>
                  <a:pt x="98243" y="32385"/>
                </a:cubicBezTo>
                <a:lnTo>
                  <a:pt x="267516" y="0"/>
                </a:lnTo>
                <a:lnTo>
                  <a:pt x="577215" y="200569"/>
                </a:lnTo>
                <a:lnTo>
                  <a:pt x="713286" y="100421"/>
                </a:lnTo>
                <a:lnTo>
                  <a:pt x="894261" y="108585"/>
                </a:lnTo>
                <a:lnTo>
                  <a:pt x="857250" y="336096"/>
                </a:lnTo>
                <a:lnTo>
                  <a:pt x="635725" y="386987"/>
                </a:lnTo>
                <a:lnTo>
                  <a:pt x="507274" y="417739"/>
                </a:lnTo>
                <a:lnTo>
                  <a:pt x="478155" y="674098"/>
                </a:lnTo>
                <a:lnTo>
                  <a:pt x="0" y="389981"/>
                </a:lnTo>
                <a:lnTo>
                  <a:pt x="317046" y="242751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5419" r="32064" b="23330"/>
          <a:stretch/>
        </p:blipFill>
        <p:spPr>
          <a:xfrm>
            <a:off x="2612194" y="5103290"/>
            <a:ext cx="3413535" cy="1994415"/>
          </a:xfrm>
          <a:prstGeom prst="rect">
            <a:avLst/>
          </a:prstGeom>
        </p:spPr>
      </p:pic>
      <p:sp>
        <p:nvSpPr>
          <p:cNvPr id="22" name="フリーフォーム 21"/>
          <p:cNvSpPr/>
          <p:nvPr/>
        </p:nvSpPr>
        <p:spPr>
          <a:xfrm>
            <a:off x="4225529" y="5738832"/>
            <a:ext cx="1657652" cy="710185"/>
          </a:xfrm>
          <a:custGeom>
            <a:avLst/>
            <a:gdLst>
              <a:gd name="connsiteX0" fmla="*/ 169817 w 1763486"/>
              <a:gd name="connsiteY0" fmla="*/ 757645 h 757645"/>
              <a:gd name="connsiteX1" fmla="*/ 0 w 1763486"/>
              <a:gd name="connsiteY1" fmla="*/ 300445 h 757645"/>
              <a:gd name="connsiteX2" fmla="*/ 418012 w 1763486"/>
              <a:gd name="connsiteY2" fmla="*/ 78377 h 757645"/>
              <a:gd name="connsiteX3" fmla="*/ 849086 w 1763486"/>
              <a:gd name="connsiteY3" fmla="*/ 78377 h 757645"/>
              <a:gd name="connsiteX4" fmla="*/ 1293223 w 1763486"/>
              <a:gd name="connsiteY4" fmla="*/ 0 h 757645"/>
              <a:gd name="connsiteX5" fmla="*/ 1619794 w 1763486"/>
              <a:gd name="connsiteY5" fmla="*/ 13063 h 757645"/>
              <a:gd name="connsiteX6" fmla="*/ 1763486 w 1763486"/>
              <a:gd name="connsiteY6" fmla="*/ 156754 h 757645"/>
              <a:gd name="connsiteX7" fmla="*/ 1319349 w 1763486"/>
              <a:gd name="connsiteY7" fmla="*/ 222068 h 757645"/>
              <a:gd name="connsiteX8" fmla="*/ 404949 w 1763486"/>
              <a:gd name="connsiteY8" fmla="*/ 705394 h 757645"/>
              <a:gd name="connsiteX9" fmla="*/ 169817 w 1763486"/>
              <a:gd name="connsiteY9" fmla="*/ 757645 h 75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3486" h="757645">
                <a:moveTo>
                  <a:pt x="169817" y="757645"/>
                </a:moveTo>
                <a:lnTo>
                  <a:pt x="0" y="300445"/>
                </a:lnTo>
                <a:lnTo>
                  <a:pt x="418012" y="78377"/>
                </a:lnTo>
                <a:lnTo>
                  <a:pt x="849086" y="78377"/>
                </a:lnTo>
                <a:lnTo>
                  <a:pt x="1293223" y="0"/>
                </a:lnTo>
                <a:lnTo>
                  <a:pt x="1619794" y="13063"/>
                </a:lnTo>
                <a:lnTo>
                  <a:pt x="1763486" y="156754"/>
                </a:lnTo>
                <a:lnTo>
                  <a:pt x="1319349" y="222068"/>
                </a:lnTo>
                <a:lnTo>
                  <a:pt x="404949" y="705394"/>
                </a:lnTo>
                <a:lnTo>
                  <a:pt x="169817" y="75764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/>
          <a:srcRect l="18271" t="33472" r="32315" b="7880"/>
          <a:stretch/>
        </p:blipFill>
        <p:spPr>
          <a:xfrm>
            <a:off x="6081630" y="5117920"/>
            <a:ext cx="3024337" cy="2019284"/>
          </a:xfrm>
          <a:prstGeom prst="rect">
            <a:avLst/>
          </a:prstGeom>
        </p:spPr>
      </p:pic>
      <p:sp>
        <p:nvSpPr>
          <p:cNvPr id="24" name="フリーフォーム 23"/>
          <p:cNvSpPr/>
          <p:nvPr/>
        </p:nvSpPr>
        <p:spPr>
          <a:xfrm>
            <a:off x="6858150" y="5480511"/>
            <a:ext cx="1342600" cy="613420"/>
          </a:xfrm>
          <a:custGeom>
            <a:avLst/>
            <a:gdLst>
              <a:gd name="connsiteX0" fmla="*/ 330200 w 1308100"/>
              <a:gd name="connsiteY0" fmla="*/ 590550 h 590550"/>
              <a:gd name="connsiteX1" fmla="*/ 0 w 1308100"/>
              <a:gd name="connsiteY1" fmla="*/ 342900 h 590550"/>
              <a:gd name="connsiteX2" fmla="*/ 171450 w 1308100"/>
              <a:gd name="connsiteY2" fmla="*/ 311150 h 590550"/>
              <a:gd name="connsiteX3" fmla="*/ 133350 w 1308100"/>
              <a:gd name="connsiteY3" fmla="*/ 228600 h 590550"/>
              <a:gd name="connsiteX4" fmla="*/ 615950 w 1308100"/>
              <a:gd name="connsiteY4" fmla="*/ 31750 h 590550"/>
              <a:gd name="connsiteX5" fmla="*/ 755650 w 1308100"/>
              <a:gd name="connsiteY5" fmla="*/ 95250 h 590550"/>
              <a:gd name="connsiteX6" fmla="*/ 1308100 w 1308100"/>
              <a:gd name="connsiteY6" fmla="*/ 0 h 590550"/>
              <a:gd name="connsiteX7" fmla="*/ 558800 w 1308100"/>
              <a:gd name="connsiteY7" fmla="*/ 584200 h 590550"/>
              <a:gd name="connsiteX8" fmla="*/ 330200 w 1308100"/>
              <a:gd name="connsiteY8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100" h="590550">
                <a:moveTo>
                  <a:pt x="330200" y="590550"/>
                </a:moveTo>
                <a:lnTo>
                  <a:pt x="0" y="342900"/>
                </a:lnTo>
                <a:lnTo>
                  <a:pt x="171450" y="311150"/>
                </a:lnTo>
                <a:lnTo>
                  <a:pt x="133350" y="228600"/>
                </a:lnTo>
                <a:lnTo>
                  <a:pt x="615950" y="31750"/>
                </a:lnTo>
                <a:lnTo>
                  <a:pt x="755650" y="95250"/>
                </a:lnTo>
                <a:lnTo>
                  <a:pt x="1308100" y="0"/>
                </a:lnTo>
                <a:lnTo>
                  <a:pt x="558800" y="584200"/>
                </a:lnTo>
                <a:lnTo>
                  <a:pt x="330200" y="59055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/>
          <p:cNvSpPr/>
          <p:nvPr/>
        </p:nvSpPr>
        <p:spPr bwMode="auto">
          <a:xfrm>
            <a:off x="3615869" y="723115"/>
            <a:ext cx="1604203" cy="799433"/>
          </a:xfrm>
          <a:custGeom>
            <a:avLst/>
            <a:gdLst>
              <a:gd name="connsiteX0" fmla="*/ 425513 w 1339913"/>
              <a:gd name="connsiteY0" fmla="*/ 117695 h 660903"/>
              <a:gd name="connsiteX1" fmla="*/ 443620 w 1339913"/>
              <a:gd name="connsiteY1" fmla="*/ 226337 h 660903"/>
              <a:gd name="connsiteX2" fmla="*/ 117695 w 1339913"/>
              <a:gd name="connsiteY2" fmla="*/ 208230 h 660903"/>
              <a:gd name="connsiteX3" fmla="*/ 117695 w 1339913"/>
              <a:gd name="connsiteY3" fmla="*/ 353085 h 660903"/>
              <a:gd name="connsiteX4" fmla="*/ 0 w 1339913"/>
              <a:gd name="connsiteY4" fmla="*/ 371192 h 660903"/>
              <a:gd name="connsiteX5" fmla="*/ 0 w 1339913"/>
              <a:gd name="connsiteY5" fmla="*/ 488887 h 660903"/>
              <a:gd name="connsiteX6" fmla="*/ 706170 w 1339913"/>
              <a:gd name="connsiteY6" fmla="*/ 633743 h 660903"/>
              <a:gd name="connsiteX7" fmla="*/ 1339913 w 1339913"/>
              <a:gd name="connsiteY7" fmla="*/ 660903 h 660903"/>
              <a:gd name="connsiteX8" fmla="*/ 1303699 w 1339913"/>
              <a:gd name="connsiteY8" fmla="*/ 443620 h 660903"/>
              <a:gd name="connsiteX9" fmla="*/ 1204111 w 1339913"/>
              <a:gd name="connsiteY9" fmla="*/ 443620 h 660903"/>
              <a:gd name="connsiteX10" fmla="*/ 1086416 w 1339913"/>
              <a:gd name="connsiteY10" fmla="*/ 0 h 660903"/>
              <a:gd name="connsiteX11" fmla="*/ 425513 w 1339913"/>
              <a:gd name="connsiteY11" fmla="*/ 117695 h 66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9913" h="660903">
                <a:moveTo>
                  <a:pt x="425513" y="117695"/>
                </a:moveTo>
                <a:lnTo>
                  <a:pt x="443620" y="226337"/>
                </a:lnTo>
                <a:lnTo>
                  <a:pt x="117695" y="208230"/>
                </a:lnTo>
                <a:lnTo>
                  <a:pt x="117695" y="353085"/>
                </a:lnTo>
                <a:lnTo>
                  <a:pt x="0" y="371192"/>
                </a:lnTo>
                <a:lnTo>
                  <a:pt x="0" y="488887"/>
                </a:lnTo>
                <a:lnTo>
                  <a:pt x="706170" y="633743"/>
                </a:lnTo>
                <a:lnTo>
                  <a:pt x="1339913" y="660903"/>
                </a:lnTo>
                <a:lnTo>
                  <a:pt x="1303699" y="443620"/>
                </a:lnTo>
                <a:lnTo>
                  <a:pt x="1204111" y="443620"/>
                </a:lnTo>
                <a:lnTo>
                  <a:pt x="1086416" y="0"/>
                </a:lnTo>
                <a:lnTo>
                  <a:pt x="425513" y="117695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6" name="テキスト ボックス 117"/>
          <p:cNvSpPr txBox="1">
            <a:spLocks noChangeArrowheads="1"/>
          </p:cNvSpPr>
          <p:nvPr/>
        </p:nvSpPr>
        <p:spPr bwMode="auto">
          <a:xfrm>
            <a:off x="-32344" y="-60290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FFC000"/>
                </a:solidFill>
              </a:rPr>
              <a:t>赤羽自然観察公園</a:t>
            </a:r>
            <a:endParaRPr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27" name="テキスト ボックス 117"/>
          <p:cNvSpPr txBox="1">
            <a:spLocks noChangeArrowheads="1"/>
          </p:cNvSpPr>
          <p:nvPr/>
        </p:nvSpPr>
        <p:spPr bwMode="auto">
          <a:xfrm>
            <a:off x="315678" y="4701147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2FFF2F"/>
                </a:solidFill>
              </a:rPr>
              <a:t>新江戸川公園</a:t>
            </a:r>
            <a:endParaRPr lang="ja-JP" altLang="en-US" sz="2400" dirty="0">
              <a:solidFill>
                <a:srgbClr val="2FFF2F"/>
              </a:solidFill>
            </a:endParaRPr>
          </a:p>
        </p:txBody>
      </p:sp>
      <p:sp>
        <p:nvSpPr>
          <p:cNvPr id="28" name="テキスト ボックス 117"/>
          <p:cNvSpPr txBox="1">
            <a:spLocks noChangeArrowheads="1"/>
          </p:cNvSpPr>
          <p:nvPr/>
        </p:nvSpPr>
        <p:spPr bwMode="auto">
          <a:xfrm>
            <a:off x="6691282" y="-71682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2FFF2F"/>
                </a:solidFill>
              </a:rPr>
              <a:t>おとめ山公園</a:t>
            </a:r>
            <a:endParaRPr lang="ja-JP" altLang="en-US" sz="2400" dirty="0">
              <a:solidFill>
                <a:srgbClr val="2FFF2F"/>
              </a:solidFill>
            </a:endParaRPr>
          </a:p>
        </p:txBody>
      </p:sp>
      <p:sp>
        <p:nvSpPr>
          <p:cNvPr id="29" name="テキスト ボックス 117"/>
          <p:cNvSpPr txBox="1">
            <a:spLocks noChangeArrowheads="1"/>
          </p:cNvSpPr>
          <p:nvPr/>
        </p:nvSpPr>
        <p:spPr bwMode="auto">
          <a:xfrm>
            <a:off x="3495656" y="4691284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FFC000"/>
                </a:solidFill>
              </a:rPr>
              <a:t>池田山公園</a:t>
            </a:r>
            <a:endParaRPr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30" name="テキスト ボックス 117"/>
          <p:cNvSpPr txBox="1">
            <a:spLocks noChangeArrowheads="1"/>
          </p:cNvSpPr>
          <p:nvPr/>
        </p:nvSpPr>
        <p:spPr bwMode="auto">
          <a:xfrm>
            <a:off x="3523277" y="-60291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2FFF2F"/>
                </a:solidFill>
              </a:rPr>
              <a:t>駒場野公園</a:t>
            </a:r>
            <a:endParaRPr lang="ja-JP" altLang="en-US" sz="2400" dirty="0">
              <a:solidFill>
                <a:srgbClr val="2FFF2F"/>
              </a:solidFill>
            </a:endParaRPr>
          </a:p>
        </p:txBody>
      </p:sp>
      <p:sp>
        <p:nvSpPr>
          <p:cNvPr id="31" name="テキスト ボックス 117"/>
          <p:cNvSpPr txBox="1">
            <a:spLocks noChangeArrowheads="1"/>
          </p:cNvSpPr>
          <p:nvPr/>
        </p:nvSpPr>
        <p:spPr bwMode="auto">
          <a:xfrm>
            <a:off x="6751981" y="4691283"/>
            <a:ext cx="35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2400" dirty="0" smtClean="0">
                <a:solidFill>
                  <a:srgbClr val="FFC000"/>
                </a:solidFill>
              </a:rPr>
              <a:t>鍋島松涛公園</a:t>
            </a:r>
            <a:endParaRPr lang="ja-JP" altLang="en-US" sz="2400" dirty="0">
              <a:solidFill>
                <a:srgbClr val="FFC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41" y="2226287"/>
            <a:ext cx="8957476" cy="2464996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 bwMode="auto">
          <a:xfrm>
            <a:off x="6372200" y="2564904"/>
            <a:ext cx="1221598" cy="720080"/>
          </a:xfrm>
          <a:prstGeom prst="round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ea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327351" y="3265699"/>
            <a:ext cx="2684036" cy="1047622"/>
            <a:chOff x="6327351" y="3265699"/>
            <a:chExt cx="2684036" cy="1047622"/>
          </a:xfrm>
        </p:grpSpPr>
        <p:sp>
          <p:nvSpPr>
            <p:cNvPr id="32" name="角丸四角形 31"/>
            <p:cNvSpPr/>
            <p:nvPr/>
          </p:nvSpPr>
          <p:spPr bwMode="auto">
            <a:xfrm>
              <a:off x="6327351" y="3960385"/>
              <a:ext cx="2684036" cy="352936"/>
            </a:xfrm>
            <a:prstGeom prst="roundRect">
              <a:avLst/>
            </a:prstGeom>
            <a:noFill/>
            <a:ln w="476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6327351" y="3265699"/>
              <a:ext cx="2684036" cy="356985"/>
            </a:xfrm>
            <a:prstGeom prst="roundRect">
              <a:avLst/>
            </a:prstGeom>
            <a:noFill/>
            <a:ln w="47625">
              <a:solidFill>
                <a:schemeClr val="tx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0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0"/>
            <a:ext cx="237626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>
                <a:solidFill>
                  <a:srgbClr val="FFFF00"/>
                </a:solidFill>
              </a:rPr>
              <a:t>結論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882586"/>
            <a:ext cx="8280000" cy="175432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chemeClr val="bg1"/>
                </a:solidFill>
              </a:rPr>
              <a:t>スリバチ状の緑地では放射冷却が顕著となる前の、日没後の早い時間帯から谷底部分に冷気の蓄積がみられた。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898810"/>
            <a:ext cx="8424936" cy="175432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chemeClr val="bg1"/>
                </a:solidFill>
              </a:rPr>
              <a:t>スリバチ地形では、平坦な緑地に比べて気温低下量が大きく、規模の比較的小さい緑地でも効率的な冷気流出が</a:t>
            </a:r>
            <a:r>
              <a:rPr lang="ja-JP" altLang="en-US" sz="3600" dirty="0">
                <a:solidFill>
                  <a:schemeClr val="bg1"/>
                </a:solidFill>
              </a:rPr>
              <a:t>みられた</a:t>
            </a:r>
            <a:r>
              <a:rPr lang="ja-JP" altLang="en-US" sz="3600" dirty="0" smtClean="0">
                <a:solidFill>
                  <a:schemeClr val="bg1"/>
                </a:solidFill>
              </a:rPr>
              <a:t>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9391" y="4941168"/>
            <a:ext cx="8280000" cy="120032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chemeClr val="bg1"/>
                </a:solidFill>
              </a:rPr>
              <a:t>しかし、スリバチ地形の深さが浅い</a:t>
            </a:r>
            <a:r>
              <a:rPr lang="ja-JP" altLang="en-US" sz="3600" dirty="0" smtClean="0">
                <a:solidFill>
                  <a:schemeClr val="bg1"/>
                </a:solidFill>
              </a:rPr>
              <a:t>場合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は市街地への流出は顕著に現れなかった。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円/楕円 116"/>
          <p:cNvSpPr/>
          <p:nvPr/>
        </p:nvSpPr>
        <p:spPr>
          <a:xfrm>
            <a:off x="2765323" y="3185652"/>
            <a:ext cx="4479925" cy="2424881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16" name="円/楕円 115"/>
          <p:cNvSpPr/>
          <p:nvPr/>
        </p:nvSpPr>
        <p:spPr>
          <a:xfrm>
            <a:off x="2182764" y="2015615"/>
            <a:ext cx="3775587" cy="4395021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grpSp>
        <p:nvGrpSpPr>
          <p:cNvPr id="80" name="グループ化 79"/>
          <p:cNvGrpSpPr/>
          <p:nvPr/>
        </p:nvGrpSpPr>
        <p:grpSpPr>
          <a:xfrm>
            <a:off x="7047884" y="2598177"/>
            <a:ext cx="1381125" cy="1838325"/>
            <a:chOff x="7181849" y="4486275"/>
            <a:chExt cx="1381125" cy="1838325"/>
          </a:xfrm>
        </p:grpSpPr>
        <p:sp>
          <p:nvSpPr>
            <p:cNvPr id="81" name="正方形/長方形 80"/>
            <p:cNvSpPr/>
            <p:nvPr/>
          </p:nvSpPr>
          <p:spPr>
            <a:xfrm>
              <a:off x="7181849" y="4486275"/>
              <a:ext cx="1381125" cy="1838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73115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73167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73127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73127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73127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73115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7937359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7942635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7948145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7948145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7948145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7937359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76163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76215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6175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76175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76175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76163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8273535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8278811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8274796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8274796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8274796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8273535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2986549" y="2645187"/>
            <a:ext cx="368709" cy="870155"/>
            <a:chOff x="3038167" y="2369573"/>
            <a:chExt cx="393291" cy="688259"/>
          </a:xfrm>
        </p:grpSpPr>
        <p:sp>
          <p:nvSpPr>
            <p:cNvPr id="46" name="正方形/長方形 45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121491" y="2465133"/>
            <a:ext cx="647700" cy="1047750"/>
            <a:chOff x="6734175" y="5276850"/>
            <a:chExt cx="647700" cy="1047750"/>
          </a:xfrm>
        </p:grpSpPr>
        <p:sp>
          <p:nvSpPr>
            <p:cNvPr id="27" name="正方形/長方形 26"/>
            <p:cNvSpPr/>
            <p:nvPr/>
          </p:nvSpPr>
          <p:spPr>
            <a:xfrm>
              <a:off x="6734175" y="5276850"/>
              <a:ext cx="647700" cy="1047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86117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14692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84530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13105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84530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13105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84530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13105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91779" y="2932165"/>
            <a:ext cx="733425" cy="588600"/>
            <a:chOff x="1390650" y="5734050"/>
            <a:chExt cx="733425" cy="588600"/>
          </a:xfrm>
        </p:grpSpPr>
        <p:sp>
          <p:nvSpPr>
            <p:cNvPr id="15" name="正方形/長方形 14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334114" y="2936775"/>
            <a:ext cx="733425" cy="588600"/>
            <a:chOff x="1390650" y="5734050"/>
            <a:chExt cx="733425" cy="588600"/>
          </a:xfrm>
        </p:grpSpPr>
        <p:sp>
          <p:nvSpPr>
            <p:cNvPr id="23" name="正方形/長方形 22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809567" y="2694349"/>
            <a:ext cx="314633" cy="835742"/>
            <a:chOff x="3038167" y="2369573"/>
            <a:chExt cx="393291" cy="688259"/>
          </a:xfrm>
        </p:grpSpPr>
        <p:sp>
          <p:nvSpPr>
            <p:cNvPr id="36" name="正方形/長方形 35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138947" y="2846747"/>
            <a:ext cx="393291" cy="688259"/>
            <a:chOff x="3038167" y="2369573"/>
            <a:chExt cx="393291" cy="688259"/>
          </a:xfrm>
        </p:grpSpPr>
        <p:sp>
          <p:nvSpPr>
            <p:cNvPr id="40" name="正方形/長方形 39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2588341" y="2846747"/>
            <a:ext cx="393291" cy="688259"/>
            <a:chOff x="3038167" y="2369573"/>
            <a:chExt cx="393291" cy="688259"/>
          </a:xfrm>
        </p:grpSpPr>
        <p:sp>
          <p:nvSpPr>
            <p:cNvPr id="43" name="正方形/長方形 42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3522406" y="2876244"/>
            <a:ext cx="314633" cy="938980"/>
            <a:chOff x="3038167" y="2369573"/>
            <a:chExt cx="393291" cy="773279"/>
          </a:xfrm>
        </p:grpSpPr>
        <p:sp>
          <p:nvSpPr>
            <p:cNvPr id="49" name="正方形/長方形 48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4363064" y="3166296"/>
            <a:ext cx="314633" cy="938980"/>
            <a:chOff x="3038167" y="2369573"/>
            <a:chExt cx="393291" cy="773279"/>
          </a:xfrm>
        </p:grpSpPr>
        <p:sp>
          <p:nvSpPr>
            <p:cNvPr id="55" name="正方形/長方形 54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4712110" y="3328528"/>
            <a:ext cx="314633" cy="938980"/>
            <a:chOff x="3038167" y="2369573"/>
            <a:chExt cx="393291" cy="773279"/>
          </a:xfrm>
        </p:grpSpPr>
        <p:sp>
          <p:nvSpPr>
            <p:cNvPr id="58" name="正方形/長方形 57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5041490" y="3441599"/>
            <a:ext cx="314633" cy="938980"/>
            <a:chOff x="3038167" y="2369573"/>
            <a:chExt cx="393291" cy="773279"/>
          </a:xfrm>
        </p:grpSpPr>
        <p:sp>
          <p:nvSpPr>
            <p:cNvPr id="61" name="正方形/長方形 60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3763296" y="2890993"/>
            <a:ext cx="314633" cy="938980"/>
            <a:chOff x="3038167" y="2369573"/>
            <a:chExt cx="393291" cy="773279"/>
          </a:xfrm>
        </p:grpSpPr>
        <p:sp>
          <p:nvSpPr>
            <p:cNvPr id="64" name="正方形/長方形 63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4023851" y="3033561"/>
            <a:ext cx="314633" cy="938980"/>
            <a:chOff x="3038167" y="2369573"/>
            <a:chExt cx="393291" cy="773279"/>
          </a:xfrm>
        </p:grpSpPr>
        <p:sp>
          <p:nvSpPr>
            <p:cNvPr id="67" name="正方形/長方形 66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4195915" y="3107302"/>
            <a:ext cx="314633" cy="938980"/>
            <a:chOff x="3038167" y="2369573"/>
            <a:chExt cx="393291" cy="773279"/>
          </a:xfrm>
        </p:grpSpPr>
        <p:sp>
          <p:nvSpPr>
            <p:cNvPr id="70" name="正方形/長方形 69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4608871" y="3254785"/>
            <a:ext cx="314633" cy="938980"/>
            <a:chOff x="3038167" y="2369573"/>
            <a:chExt cx="393291" cy="773279"/>
          </a:xfrm>
        </p:grpSpPr>
        <p:sp>
          <p:nvSpPr>
            <p:cNvPr id="73" name="正方形/長方形 72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6692695" y="3821677"/>
            <a:ext cx="733425" cy="588600"/>
            <a:chOff x="1390650" y="5734050"/>
            <a:chExt cx="733425" cy="588600"/>
          </a:xfrm>
        </p:grpSpPr>
        <p:sp>
          <p:nvSpPr>
            <p:cNvPr id="77" name="正方形/長方形 76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二等辺三角形 78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rgbClr val="FF5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7905749" y="3359869"/>
            <a:ext cx="647700" cy="1047750"/>
            <a:chOff x="6734175" y="5276850"/>
            <a:chExt cx="647700" cy="1047750"/>
          </a:xfrm>
        </p:grpSpPr>
        <p:sp>
          <p:nvSpPr>
            <p:cNvPr id="107" name="正方形/長方形 106"/>
            <p:cNvSpPr/>
            <p:nvPr/>
          </p:nvSpPr>
          <p:spPr>
            <a:xfrm>
              <a:off x="6734175" y="5276850"/>
              <a:ext cx="647700" cy="1047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686117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714692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684530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713105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684530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713105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684530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713105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直角三角形 4"/>
          <p:cNvSpPr/>
          <p:nvPr/>
        </p:nvSpPr>
        <p:spPr>
          <a:xfrm>
            <a:off x="3438834" y="3539923"/>
            <a:ext cx="2160000" cy="900000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77644" y="3539922"/>
            <a:ext cx="2880000" cy="90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0" y="4434352"/>
            <a:ext cx="9144000" cy="2290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528486" y="3539919"/>
            <a:ext cx="291034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endCxn id="5" idx="4"/>
          </p:cNvCxnSpPr>
          <p:nvPr/>
        </p:nvCxnSpPr>
        <p:spPr>
          <a:xfrm>
            <a:off x="3424086" y="3544835"/>
            <a:ext cx="2174748" cy="8950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5567519" y="4424825"/>
            <a:ext cx="307257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右矢印 117"/>
          <p:cNvSpPr/>
          <p:nvPr/>
        </p:nvSpPr>
        <p:spPr>
          <a:xfrm rot="10800000" flipH="1">
            <a:off x="2612018" y="3157591"/>
            <a:ext cx="767821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右矢印 118"/>
          <p:cNvSpPr/>
          <p:nvPr/>
        </p:nvSpPr>
        <p:spPr>
          <a:xfrm rot="12180284" flipH="1">
            <a:off x="3657937" y="3569919"/>
            <a:ext cx="1292953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右矢印 119"/>
          <p:cNvSpPr/>
          <p:nvPr/>
        </p:nvSpPr>
        <p:spPr>
          <a:xfrm rot="10800000" flipH="1">
            <a:off x="5497786" y="4116235"/>
            <a:ext cx="920220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471366" y="1962084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7172047" y="2045657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4910629" y="2409453"/>
            <a:ext cx="171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斜面緑地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825325" y="3712228"/>
            <a:ext cx="32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斜面に沿って冷気が流出していく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884023" y="4385737"/>
            <a:ext cx="292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冷気</a:t>
            </a:r>
            <a:r>
              <a:rPr lang="ja-JP" altLang="en-US" sz="2800" dirty="0" smtClean="0">
                <a:solidFill>
                  <a:schemeClr val="bg1"/>
                </a:solidFill>
              </a:rPr>
              <a:t>が斜面下の市街地へと達する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827584" y="836712"/>
            <a:ext cx="7357599" cy="95410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冷気流出は重力流的な現象であるため、小規模な緑地でも斜面地では冷気が流出しやすい。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417255" y="5524745"/>
            <a:ext cx="8353120" cy="95410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しかし、冷気供給能力は低く、持続効果も長くないという側面を持っている。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8" name="テキスト ボックス 3"/>
          <p:cNvSpPr txBox="1">
            <a:spLocks noChangeArrowheads="1"/>
          </p:cNvSpPr>
          <p:nvPr/>
        </p:nvSpPr>
        <p:spPr bwMode="auto">
          <a:xfrm>
            <a:off x="107504" y="-27384"/>
            <a:ext cx="26642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研究背景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図 18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 t="37246" r="33163" b="23330"/>
          <a:stretch/>
        </p:blipFill>
        <p:spPr>
          <a:xfrm>
            <a:off x="2195736" y="3429000"/>
            <a:ext cx="4752528" cy="3199567"/>
          </a:xfrm>
          <a:prstGeom prst="rect">
            <a:avLst/>
          </a:prstGeom>
        </p:spPr>
      </p:pic>
      <p:sp>
        <p:nvSpPr>
          <p:cNvPr id="5122" name="テキスト ボックス 1"/>
          <p:cNvSpPr txBox="1">
            <a:spLocks noChangeArrowheads="1"/>
          </p:cNvSpPr>
          <p:nvPr/>
        </p:nvSpPr>
        <p:spPr bwMode="auto">
          <a:xfrm>
            <a:off x="107504" y="-27384"/>
            <a:ext cx="2376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研究目的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103298" y="4077526"/>
            <a:ext cx="1195693" cy="1201524"/>
            <a:chOff x="3059832" y="1988840"/>
            <a:chExt cx="2016224" cy="1813031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3679738" y="1988840"/>
              <a:ext cx="115408" cy="271227"/>
              <a:chOff x="5837245" y="246530"/>
              <a:chExt cx="235323" cy="571500"/>
            </a:xfrm>
          </p:grpSpPr>
          <p:sp>
            <p:nvSpPr>
              <p:cNvPr id="157" name="正方形/長方形 156"/>
              <p:cNvSpPr/>
              <p:nvPr/>
            </p:nvSpPr>
            <p:spPr>
              <a:xfrm>
                <a:off x="5904482" y="54908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円/楕円 157"/>
              <p:cNvSpPr/>
              <p:nvPr/>
            </p:nvSpPr>
            <p:spPr>
              <a:xfrm>
                <a:off x="5837245" y="24653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3770966" y="2034576"/>
              <a:ext cx="115408" cy="271227"/>
              <a:chOff x="6023264" y="342900"/>
              <a:chExt cx="235323" cy="571500"/>
            </a:xfrm>
          </p:grpSpPr>
          <p:sp>
            <p:nvSpPr>
              <p:cNvPr id="155" name="正方形/長方形 154"/>
              <p:cNvSpPr/>
              <p:nvPr/>
            </p:nvSpPr>
            <p:spPr>
              <a:xfrm>
                <a:off x="6090501" y="64545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6" name="円/楕円 155"/>
              <p:cNvSpPr/>
              <p:nvPr/>
            </p:nvSpPr>
            <p:spPr>
              <a:xfrm>
                <a:off x="6023264" y="342900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1" name="グループ化 10"/>
            <p:cNvGrpSpPr/>
            <p:nvPr/>
          </p:nvGrpSpPr>
          <p:grpSpPr>
            <a:xfrm>
              <a:off x="3521465" y="2011176"/>
              <a:ext cx="115408" cy="271227"/>
              <a:chOff x="5514517" y="293594"/>
              <a:chExt cx="235323" cy="571500"/>
            </a:xfrm>
          </p:grpSpPr>
          <p:sp>
            <p:nvSpPr>
              <p:cNvPr id="153" name="正方形/長方形 152"/>
              <p:cNvSpPr/>
              <p:nvPr/>
            </p:nvSpPr>
            <p:spPr>
              <a:xfrm>
                <a:off x="5581754" y="59615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4" name="円/楕円 153"/>
              <p:cNvSpPr/>
              <p:nvPr/>
            </p:nvSpPr>
            <p:spPr>
              <a:xfrm>
                <a:off x="5514517" y="293594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3424741" y="2114349"/>
              <a:ext cx="115408" cy="271227"/>
              <a:chOff x="5317292" y="510989"/>
              <a:chExt cx="235323" cy="571500"/>
            </a:xfrm>
          </p:grpSpPr>
          <p:sp>
            <p:nvSpPr>
              <p:cNvPr id="151" name="正方形/長方形 150"/>
              <p:cNvSpPr/>
              <p:nvPr/>
            </p:nvSpPr>
            <p:spPr>
              <a:xfrm>
                <a:off x="5384529" y="813548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2" name="円/楕円 151"/>
              <p:cNvSpPr/>
              <p:nvPr/>
            </p:nvSpPr>
            <p:spPr>
              <a:xfrm>
                <a:off x="5317292" y="510989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3554438" y="2149449"/>
              <a:ext cx="115408" cy="271227"/>
              <a:chOff x="5581751" y="584948"/>
              <a:chExt cx="235323" cy="571500"/>
            </a:xfrm>
          </p:grpSpPr>
          <p:sp>
            <p:nvSpPr>
              <p:cNvPr id="149" name="正方形/長方形 148"/>
              <p:cNvSpPr/>
              <p:nvPr/>
            </p:nvSpPr>
            <p:spPr>
              <a:xfrm>
                <a:off x="5648988" y="887507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0" name="円/楕円 149"/>
              <p:cNvSpPr/>
              <p:nvPr/>
            </p:nvSpPr>
            <p:spPr>
              <a:xfrm>
                <a:off x="5581751" y="584948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3400561" y="2245176"/>
              <a:ext cx="115408" cy="271227"/>
              <a:chOff x="5267987" y="786653"/>
              <a:chExt cx="235323" cy="571500"/>
            </a:xfrm>
          </p:grpSpPr>
          <p:sp>
            <p:nvSpPr>
              <p:cNvPr id="147" name="正方形/長方形 146"/>
              <p:cNvSpPr/>
              <p:nvPr/>
            </p:nvSpPr>
            <p:spPr>
              <a:xfrm>
                <a:off x="5335224" y="108921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8" name="円/楕円 147"/>
              <p:cNvSpPr/>
              <p:nvPr/>
            </p:nvSpPr>
            <p:spPr>
              <a:xfrm>
                <a:off x="5267987" y="786653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3849003" y="2099459"/>
              <a:ext cx="115408" cy="271227"/>
              <a:chOff x="6182386" y="479613"/>
              <a:chExt cx="235323" cy="571500"/>
            </a:xfrm>
          </p:grpSpPr>
          <p:sp>
            <p:nvSpPr>
              <p:cNvPr id="145" name="正方形/長方形 144"/>
              <p:cNvSpPr/>
              <p:nvPr/>
            </p:nvSpPr>
            <p:spPr>
              <a:xfrm>
                <a:off x="6249623" y="78217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6" name="円/楕円 145"/>
              <p:cNvSpPr/>
              <p:nvPr/>
            </p:nvSpPr>
            <p:spPr>
              <a:xfrm>
                <a:off x="6182386" y="479613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3291747" y="2198377"/>
              <a:ext cx="115408" cy="271227"/>
              <a:chOff x="5046109" y="688042"/>
              <a:chExt cx="235323" cy="571500"/>
            </a:xfrm>
          </p:grpSpPr>
          <p:sp>
            <p:nvSpPr>
              <p:cNvPr id="143" name="正方形/長方形 142"/>
              <p:cNvSpPr/>
              <p:nvPr/>
            </p:nvSpPr>
            <p:spPr>
              <a:xfrm>
                <a:off x="5113346" y="990601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4" name="円/楕円 143"/>
              <p:cNvSpPr/>
              <p:nvPr/>
            </p:nvSpPr>
            <p:spPr>
              <a:xfrm>
                <a:off x="5046109" y="688042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3339009" y="2329203"/>
              <a:ext cx="115408" cy="271227"/>
              <a:chOff x="5142480" y="963706"/>
              <a:chExt cx="235323" cy="571500"/>
            </a:xfrm>
          </p:grpSpPr>
          <p:sp>
            <p:nvSpPr>
              <p:cNvPr id="141" name="正方形/長方形 140"/>
              <p:cNvSpPr/>
              <p:nvPr/>
            </p:nvSpPr>
            <p:spPr>
              <a:xfrm>
                <a:off x="5209717" y="1266265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2" name="円/楕円 141"/>
              <p:cNvSpPr/>
              <p:nvPr/>
            </p:nvSpPr>
            <p:spPr>
              <a:xfrm>
                <a:off x="5142480" y="963706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3263170" y="2394085"/>
              <a:ext cx="115408" cy="271227"/>
              <a:chOff x="4987840" y="1100417"/>
              <a:chExt cx="235323" cy="571500"/>
            </a:xfrm>
          </p:grpSpPr>
          <p:sp>
            <p:nvSpPr>
              <p:cNvPr id="139" name="正方形/長方形 138"/>
              <p:cNvSpPr/>
              <p:nvPr/>
            </p:nvSpPr>
            <p:spPr>
              <a:xfrm>
                <a:off x="5055077" y="1402976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0" name="円/楕円 139"/>
              <p:cNvSpPr/>
              <p:nvPr/>
            </p:nvSpPr>
            <p:spPr>
              <a:xfrm>
                <a:off x="4987840" y="1100417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3337911" y="2615321"/>
              <a:ext cx="115408" cy="271227"/>
              <a:chOff x="5140241" y="1566582"/>
              <a:chExt cx="235323" cy="571500"/>
            </a:xfrm>
          </p:grpSpPr>
          <p:sp>
            <p:nvSpPr>
              <p:cNvPr id="137" name="正方形/長方形 136"/>
              <p:cNvSpPr/>
              <p:nvPr/>
            </p:nvSpPr>
            <p:spPr>
              <a:xfrm>
                <a:off x="5207478" y="1869141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8" name="円/楕円 137"/>
              <p:cNvSpPr/>
              <p:nvPr/>
            </p:nvSpPr>
            <p:spPr>
              <a:xfrm>
                <a:off x="5140241" y="1566582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3115888" y="2379194"/>
              <a:ext cx="115408" cy="271227"/>
              <a:chOff x="4687523" y="1069041"/>
              <a:chExt cx="235323" cy="571500"/>
            </a:xfrm>
          </p:grpSpPr>
          <p:sp>
            <p:nvSpPr>
              <p:cNvPr id="135" name="正方形/長方形 134"/>
              <p:cNvSpPr/>
              <p:nvPr/>
            </p:nvSpPr>
            <p:spPr>
              <a:xfrm>
                <a:off x="4754760" y="137160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4687523" y="1069041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>
              <a:off x="3210412" y="2545121"/>
              <a:ext cx="115408" cy="271227"/>
              <a:chOff x="4880262" y="1418664"/>
              <a:chExt cx="235323" cy="571500"/>
            </a:xfrm>
          </p:grpSpPr>
          <p:sp>
            <p:nvSpPr>
              <p:cNvPr id="133" name="正方形/長方形 132"/>
              <p:cNvSpPr/>
              <p:nvPr/>
            </p:nvSpPr>
            <p:spPr>
              <a:xfrm>
                <a:off x="4947499" y="172122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4880262" y="1418664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3059832" y="2612130"/>
              <a:ext cx="115408" cy="271227"/>
              <a:chOff x="4573221" y="1559858"/>
              <a:chExt cx="235323" cy="571500"/>
            </a:xfrm>
          </p:grpSpPr>
          <p:sp>
            <p:nvSpPr>
              <p:cNvPr id="131" name="正方形/長方形 130"/>
              <p:cNvSpPr/>
              <p:nvPr/>
            </p:nvSpPr>
            <p:spPr>
              <a:xfrm>
                <a:off x="4640458" y="1862417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4573221" y="1559858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3" name="グループ化 22"/>
            <p:cNvGrpSpPr/>
            <p:nvPr/>
          </p:nvGrpSpPr>
          <p:grpSpPr>
            <a:xfrm>
              <a:off x="3588511" y="2453649"/>
              <a:ext cx="115408" cy="271227"/>
              <a:chOff x="5651229" y="1225923"/>
              <a:chExt cx="235323" cy="571500"/>
            </a:xfrm>
          </p:grpSpPr>
          <p:sp>
            <p:nvSpPr>
              <p:cNvPr id="129" name="正方形/長方形 128"/>
              <p:cNvSpPr/>
              <p:nvPr/>
            </p:nvSpPr>
            <p:spPr>
              <a:xfrm>
                <a:off x="5718466" y="152848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0" name="円/楕円 129"/>
              <p:cNvSpPr/>
              <p:nvPr/>
            </p:nvSpPr>
            <p:spPr>
              <a:xfrm>
                <a:off x="5651229" y="1225923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4" name="グループ化 23"/>
            <p:cNvGrpSpPr/>
            <p:nvPr/>
          </p:nvGrpSpPr>
          <p:grpSpPr>
            <a:xfrm>
              <a:off x="3217007" y="2705730"/>
              <a:ext cx="115408" cy="271227"/>
              <a:chOff x="4893711" y="1757081"/>
              <a:chExt cx="235323" cy="571500"/>
            </a:xfrm>
          </p:grpSpPr>
          <p:sp>
            <p:nvSpPr>
              <p:cNvPr id="127" name="正方形/長方形 126"/>
              <p:cNvSpPr/>
              <p:nvPr/>
            </p:nvSpPr>
            <p:spPr>
              <a:xfrm>
                <a:off x="4960948" y="205964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28" name="円/楕円 127"/>
              <p:cNvSpPr/>
              <p:nvPr/>
            </p:nvSpPr>
            <p:spPr>
              <a:xfrm>
                <a:off x="4893711" y="1757081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5" name="グループ化 24"/>
            <p:cNvGrpSpPr/>
            <p:nvPr/>
          </p:nvGrpSpPr>
          <p:grpSpPr>
            <a:xfrm>
              <a:off x="3967708" y="2022876"/>
              <a:ext cx="115408" cy="271227"/>
              <a:chOff x="6424434" y="318246"/>
              <a:chExt cx="235323" cy="571500"/>
            </a:xfrm>
          </p:grpSpPr>
          <p:sp>
            <p:nvSpPr>
              <p:cNvPr id="125" name="正方形/長方形 124"/>
              <p:cNvSpPr/>
              <p:nvPr/>
            </p:nvSpPr>
            <p:spPr>
              <a:xfrm>
                <a:off x="6491671" y="620805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26" name="円/楕円 125"/>
              <p:cNvSpPr/>
              <p:nvPr/>
            </p:nvSpPr>
            <p:spPr>
              <a:xfrm>
                <a:off x="6424434" y="318246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3319225" y="2911013"/>
              <a:ext cx="115408" cy="271227"/>
              <a:chOff x="5102139" y="2189631"/>
              <a:chExt cx="235323" cy="571500"/>
            </a:xfrm>
          </p:grpSpPr>
          <p:sp>
            <p:nvSpPr>
              <p:cNvPr id="123" name="正方形/長方形 122"/>
              <p:cNvSpPr/>
              <p:nvPr/>
            </p:nvSpPr>
            <p:spPr>
              <a:xfrm>
                <a:off x="5169376" y="249219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5102139" y="2189631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4108396" y="2084566"/>
              <a:ext cx="115408" cy="271227"/>
              <a:chOff x="6711304" y="448234"/>
              <a:chExt cx="235323" cy="571500"/>
            </a:xfrm>
          </p:grpSpPr>
          <p:sp>
            <p:nvSpPr>
              <p:cNvPr id="121" name="正方形/長方形 120"/>
              <p:cNvSpPr/>
              <p:nvPr/>
            </p:nvSpPr>
            <p:spPr>
              <a:xfrm>
                <a:off x="6778541" y="75079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6711304" y="448234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8" name="グループ化 27"/>
            <p:cNvGrpSpPr/>
            <p:nvPr/>
          </p:nvGrpSpPr>
          <p:grpSpPr>
            <a:xfrm>
              <a:off x="3734695" y="2228157"/>
              <a:ext cx="115408" cy="271227"/>
              <a:chOff x="5949306" y="750793"/>
              <a:chExt cx="235323" cy="571500"/>
            </a:xfrm>
          </p:grpSpPr>
          <p:sp>
            <p:nvSpPr>
              <p:cNvPr id="119" name="正方形/長方形 118"/>
              <p:cNvSpPr/>
              <p:nvPr/>
            </p:nvSpPr>
            <p:spPr>
              <a:xfrm>
                <a:off x="6016543" y="105335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20" name="円/楕円 119"/>
              <p:cNvSpPr/>
              <p:nvPr/>
            </p:nvSpPr>
            <p:spPr>
              <a:xfrm>
                <a:off x="5949306" y="750793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4342510" y="2045212"/>
              <a:ext cx="115408" cy="271227"/>
              <a:chOff x="7188676" y="365311"/>
              <a:chExt cx="235323" cy="571500"/>
            </a:xfrm>
          </p:grpSpPr>
          <p:sp>
            <p:nvSpPr>
              <p:cNvPr id="117" name="正方形/長方形 116"/>
              <p:cNvSpPr/>
              <p:nvPr/>
            </p:nvSpPr>
            <p:spPr>
              <a:xfrm>
                <a:off x="7255913" y="66787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8" name="円/楕円 117"/>
              <p:cNvSpPr/>
              <p:nvPr/>
            </p:nvSpPr>
            <p:spPr>
              <a:xfrm>
                <a:off x="7188676" y="365311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3164249" y="2840812"/>
              <a:ext cx="115408" cy="271227"/>
              <a:chOff x="4786134" y="2041711"/>
              <a:chExt cx="235323" cy="571500"/>
            </a:xfrm>
          </p:grpSpPr>
          <p:sp>
            <p:nvSpPr>
              <p:cNvPr id="115" name="正方形/長方形 114"/>
              <p:cNvSpPr/>
              <p:nvPr/>
            </p:nvSpPr>
            <p:spPr>
              <a:xfrm>
                <a:off x="4853371" y="234427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6" name="円/楕円 115"/>
              <p:cNvSpPr/>
              <p:nvPr/>
            </p:nvSpPr>
            <p:spPr>
              <a:xfrm>
                <a:off x="4786134" y="2041711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1" name="グループ化 30"/>
            <p:cNvGrpSpPr/>
            <p:nvPr/>
          </p:nvGrpSpPr>
          <p:grpSpPr>
            <a:xfrm>
              <a:off x="4069926" y="2212204"/>
              <a:ext cx="115408" cy="271227"/>
              <a:chOff x="6632862" y="717178"/>
              <a:chExt cx="235323" cy="571500"/>
            </a:xfrm>
          </p:grpSpPr>
          <p:sp>
            <p:nvSpPr>
              <p:cNvPr id="113" name="正方形/長方形 112"/>
              <p:cNvSpPr/>
              <p:nvPr/>
            </p:nvSpPr>
            <p:spPr>
              <a:xfrm>
                <a:off x="6700099" y="1019737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4" name="円/楕円 113"/>
              <p:cNvSpPr/>
              <p:nvPr/>
            </p:nvSpPr>
            <p:spPr>
              <a:xfrm>
                <a:off x="6632862" y="717178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>
              <a:off x="4267768" y="2228159"/>
              <a:ext cx="115408" cy="271227"/>
              <a:chOff x="7036274" y="750796"/>
              <a:chExt cx="235323" cy="571500"/>
            </a:xfrm>
          </p:grpSpPr>
          <p:sp>
            <p:nvSpPr>
              <p:cNvPr id="111" name="正方形/長方形 110"/>
              <p:cNvSpPr/>
              <p:nvPr/>
            </p:nvSpPr>
            <p:spPr>
              <a:xfrm>
                <a:off x="7103511" y="1053355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7036274" y="750796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4373285" y="2282403"/>
              <a:ext cx="115408" cy="271227"/>
              <a:chOff x="7251429" y="865093"/>
              <a:chExt cx="235323" cy="571500"/>
            </a:xfrm>
          </p:grpSpPr>
          <p:sp>
            <p:nvSpPr>
              <p:cNvPr id="109" name="正方形/長方形 108"/>
              <p:cNvSpPr/>
              <p:nvPr/>
            </p:nvSpPr>
            <p:spPr>
              <a:xfrm>
                <a:off x="7318666" y="116765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10" name="円/楕円 109"/>
              <p:cNvSpPr/>
              <p:nvPr/>
            </p:nvSpPr>
            <p:spPr>
              <a:xfrm>
                <a:off x="7251429" y="865093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4551342" y="2061168"/>
              <a:ext cx="115408" cy="271227"/>
              <a:chOff x="7614498" y="398931"/>
              <a:chExt cx="235323" cy="571500"/>
            </a:xfrm>
          </p:grpSpPr>
          <p:sp>
            <p:nvSpPr>
              <p:cNvPr id="107" name="正方形/長方形 106"/>
              <p:cNvSpPr/>
              <p:nvPr/>
            </p:nvSpPr>
            <p:spPr>
              <a:xfrm>
                <a:off x="7681735" y="70149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円/楕円 107"/>
              <p:cNvSpPr/>
              <p:nvPr/>
            </p:nvSpPr>
            <p:spPr>
              <a:xfrm>
                <a:off x="7614498" y="398931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5" name="グループ化 34"/>
            <p:cNvGrpSpPr/>
            <p:nvPr/>
          </p:nvGrpSpPr>
          <p:grpSpPr>
            <a:xfrm>
              <a:off x="4499683" y="2207949"/>
              <a:ext cx="115408" cy="271227"/>
              <a:chOff x="7509162" y="708213"/>
              <a:chExt cx="235323" cy="571500"/>
            </a:xfrm>
          </p:grpSpPr>
          <p:sp>
            <p:nvSpPr>
              <p:cNvPr id="105" name="正方形/長方形 104"/>
              <p:cNvSpPr/>
              <p:nvPr/>
            </p:nvSpPr>
            <p:spPr>
              <a:xfrm>
                <a:off x="7576399" y="101077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円/楕円 105"/>
              <p:cNvSpPr/>
              <p:nvPr/>
            </p:nvSpPr>
            <p:spPr>
              <a:xfrm>
                <a:off x="7509162" y="708213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>
              <a:off x="4688733" y="2316441"/>
              <a:ext cx="115408" cy="271227"/>
              <a:chOff x="7894645" y="936814"/>
              <a:chExt cx="235323" cy="571500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961882" y="123937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4" name="円/楕円 103"/>
              <p:cNvSpPr/>
              <p:nvPr/>
            </p:nvSpPr>
            <p:spPr>
              <a:xfrm>
                <a:off x="7894645" y="936814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7" name="グループ化 36"/>
            <p:cNvGrpSpPr/>
            <p:nvPr/>
          </p:nvGrpSpPr>
          <p:grpSpPr>
            <a:xfrm>
              <a:off x="4812933" y="2223904"/>
              <a:ext cx="115408" cy="271227"/>
              <a:chOff x="8147897" y="741831"/>
              <a:chExt cx="235323" cy="571500"/>
            </a:xfrm>
          </p:grpSpPr>
          <p:sp>
            <p:nvSpPr>
              <p:cNvPr id="101" name="正方形/長方形 100"/>
              <p:cNvSpPr/>
              <p:nvPr/>
            </p:nvSpPr>
            <p:spPr>
              <a:xfrm>
                <a:off x="8215134" y="104439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円/楕円 101"/>
              <p:cNvSpPr/>
              <p:nvPr/>
            </p:nvSpPr>
            <p:spPr>
              <a:xfrm>
                <a:off x="8147897" y="741831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8" name="グループ化 37"/>
            <p:cNvGrpSpPr/>
            <p:nvPr/>
          </p:nvGrpSpPr>
          <p:grpSpPr>
            <a:xfrm>
              <a:off x="4673344" y="2620641"/>
              <a:ext cx="115408" cy="271227"/>
              <a:chOff x="7863267" y="1577790"/>
              <a:chExt cx="235323" cy="571500"/>
            </a:xfrm>
          </p:grpSpPr>
          <p:sp>
            <p:nvSpPr>
              <p:cNvPr id="99" name="正方形/長方形 98"/>
              <p:cNvSpPr/>
              <p:nvPr/>
            </p:nvSpPr>
            <p:spPr>
              <a:xfrm>
                <a:off x="7930504" y="188034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0" name="円/楕円 99"/>
              <p:cNvSpPr/>
              <p:nvPr/>
            </p:nvSpPr>
            <p:spPr>
              <a:xfrm>
                <a:off x="7863267" y="157779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>
              <a:off x="4857998" y="2413995"/>
              <a:ext cx="218058" cy="316200"/>
              <a:chOff x="8239786" y="1142370"/>
              <a:chExt cx="444634" cy="666261"/>
            </a:xfrm>
          </p:grpSpPr>
          <p:sp>
            <p:nvSpPr>
              <p:cNvPr id="97" name="正方形/長方形 96"/>
              <p:cNvSpPr/>
              <p:nvPr/>
            </p:nvSpPr>
            <p:spPr>
              <a:xfrm>
                <a:off x="8239786" y="153969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円/楕円 97"/>
              <p:cNvSpPr/>
              <p:nvPr/>
            </p:nvSpPr>
            <p:spPr>
              <a:xfrm>
                <a:off x="8449097" y="114237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0" name="グループ化 39"/>
            <p:cNvGrpSpPr/>
            <p:nvPr/>
          </p:nvGrpSpPr>
          <p:grpSpPr>
            <a:xfrm>
              <a:off x="4960215" y="2206886"/>
              <a:ext cx="115408" cy="271227"/>
              <a:chOff x="8448214" y="705973"/>
              <a:chExt cx="235323" cy="571500"/>
            </a:xfrm>
          </p:grpSpPr>
          <p:sp>
            <p:nvSpPr>
              <p:cNvPr id="95" name="正方形/長方形 94"/>
              <p:cNvSpPr/>
              <p:nvPr/>
            </p:nvSpPr>
            <p:spPr>
              <a:xfrm>
                <a:off x="8515451" y="100853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6" name="円/楕円 95"/>
              <p:cNvSpPr/>
              <p:nvPr/>
            </p:nvSpPr>
            <p:spPr>
              <a:xfrm>
                <a:off x="8448214" y="705973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4783258" y="2578094"/>
              <a:ext cx="115408" cy="271227"/>
              <a:chOff x="8087388" y="1488140"/>
              <a:chExt cx="235323" cy="571500"/>
            </a:xfrm>
          </p:grpSpPr>
          <p:sp>
            <p:nvSpPr>
              <p:cNvPr id="93" name="正方形/長方形 92"/>
              <p:cNvSpPr/>
              <p:nvPr/>
            </p:nvSpPr>
            <p:spPr>
              <a:xfrm>
                <a:off x="8154625" y="179069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4" name="円/楕円 93"/>
              <p:cNvSpPr/>
              <p:nvPr/>
            </p:nvSpPr>
            <p:spPr>
              <a:xfrm>
                <a:off x="8087388" y="1488140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2" name="グループ化 41"/>
            <p:cNvGrpSpPr/>
            <p:nvPr/>
          </p:nvGrpSpPr>
          <p:grpSpPr>
            <a:xfrm>
              <a:off x="4632678" y="2820603"/>
              <a:ext cx="115408" cy="271227"/>
              <a:chOff x="7780346" y="1999128"/>
              <a:chExt cx="235323" cy="571500"/>
            </a:xfrm>
          </p:grpSpPr>
          <p:sp>
            <p:nvSpPr>
              <p:cNvPr id="91" name="正方形/長方形 90"/>
              <p:cNvSpPr/>
              <p:nvPr/>
            </p:nvSpPr>
            <p:spPr>
              <a:xfrm>
                <a:off x="7847583" y="2301687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2" name="円/楕円 91"/>
              <p:cNvSpPr/>
              <p:nvPr/>
            </p:nvSpPr>
            <p:spPr>
              <a:xfrm>
                <a:off x="7780346" y="1999128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3" name="グループ化 42"/>
            <p:cNvGrpSpPr/>
            <p:nvPr/>
          </p:nvGrpSpPr>
          <p:grpSpPr>
            <a:xfrm>
              <a:off x="4943730" y="2323884"/>
              <a:ext cx="115408" cy="271227"/>
              <a:chOff x="8414599" y="952498"/>
              <a:chExt cx="235323" cy="571500"/>
            </a:xfrm>
          </p:grpSpPr>
          <p:sp>
            <p:nvSpPr>
              <p:cNvPr id="89" name="正方形/長方形 88"/>
              <p:cNvSpPr/>
              <p:nvPr/>
            </p:nvSpPr>
            <p:spPr>
              <a:xfrm>
                <a:off x="8481836" y="1255057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0" name="円/楕円 89"/>
              <p:cNvSpPr/>
              <p:nvPr/>
            </p:nvSpPr>
            <p:spPr>
              <a:xfrm>
                <a:off x="8414599" y="952498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4" name="グループ化 43"/>
            <p:cNvGrpSpPr/>
            <p:nvPr/>
          </p:nvGrpSpPr>
          <p:grpSpPr>
            <a:xfrm>
              <a:off x="4914053" y="2662121"/>
              <a:ext cx="115408" cy="271227"/>
              <a:chOff x="8354087" y="1665192"/>
              <a:chExt cx="235323" cy="571500"/>
            </a:xfrm>
          </p:grpSpPr>
          <p:sp>
            <p:nvSpPr>
              <p:cNvPr id="87" name="正方形/長方形 86"/>
              <p:cNvSpPr/>
              <p:nvPr/>
            </p:nvSpPr>
            <p:spPr>
              <a:xfrm>
                <a:off x="8421324" y="1967751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8354087" y="1665192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5" name="グループ化 44"/>
            <p:cNvGrpSpPr/>
            <p:nvPr/>
          </p:nvGrpSpPr>
          <p:grpSpPr>
            <a:xfrm>
              <a:off x="4829420" y="2771677"/>
              <a:ext cx="115408" cy="271227"/>
              <a:chOff x="8181515" y="1896037"/>
              <a:chExt cx="235323" cy="571500"/>
            </a:xfrm>
          </p:grpSpPr>
          <p:sp>
            <p:nvSpPr>
              <p:cNvPr id="85" name="正方形/長方形 84"/>
              <p:cNvSpPr/>
              <p:nvPr/>
            </p:nvSpPr>
            <p:spPr>
              <a:xfrm>
                <a:off x="8248752" y="2198596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8181515" y="1896037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6" name="グループ化 45"/>
            <p:cNvGrpSpPr/>
            <p:nvPr/>
          </p:nvGrpSpPr>
          <p:grpSpPr>
            <a:xfrm>
              <a:off x="4678840" y="2992914"/>
              <a:ext cx="115408" cy="271227"/>
              <a:chOff x="7874474" y="2362202"/>
              <a:chExt cx="235323" cy="571500"/>
            </a:xfrm>
          </p:grpSpPr>
          <p:sp>
            <p:nvSpPr>
              <p:cNvPr id="83" name="正方形/長方形 82"/>
              <p:cNvSpPr/>
              <p:nvPr/>
            </p:nvSpPr>
            <p:spPr>
              <a:xfrm>
                <a:off x="7941711" y="2664761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円/楕円 83"/>
              <p:cNvSpPr/>
              <p:nvPr/>
            </p:nvSpPr>
            <p:spPr>
              <a:xfrm>
                <a:off x="7874474" y="2362202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7" name="グループ化 46"/>
            <p:cNvGrpSpPr/>
            <p:nvPr/>
          </p:nvGrpSpPr>
          <p:grpSpPr>
            <a:xfrm>
              <a:off x="3088409" y="2990786"/>
              <a:ext cx="115408" cy="271227"/>
              <a:chOff x="4631492" y="2357720"/>
              <a:chExt cx="235323" cy="571500"/>
            </a:xfrm>
          </p:grpSpPr>
          <p:sp>
            <p:nvSpPr>
              <p:cNvPr id="81" name="正方形/長方形 80"/>
              <p:cNvSpPr/>
              <p:nvPr/>
            </p:nvSpPr>
            <p:spPr>
              <a:xfrm>
                <a:off x="4698729" y="266027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2" name="円/楕円 81"/>
              <p:cNvSpPr/>
              <p:nvPr/>
            </p:nvSpPr>
            <p:spPr>
              <a:xfrm>
                <a:off x="4631492" y="235772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>
              <a:off x="4471107" y="3015248"/>
              <a:ext cx="115408" cy="271227"/>
              <a:chOff x="7450893" y="2409263"/>
              <a:chExt cx="235323" cy="571500"/>
            </a:xfrm>
          </p:grpSpPr>
          <p:sp>
            <p:nvSpPr>
              <p:cNvPr id="79" name="正方形/長方形 78"/>
              <p:cNvSpPr/>
              <p:nvPr/>
            </p:nvSpPr>
            <p:spPr>
              <a:xfrm>
                <a:off x="7518130" y="2711822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0" name="円/楕円 79"/>
              <p:cNvSpPr/>
              <p:nvPr/>
            </p:nvSpPr>
            <p:spPr>
              <a:xfrm>
                <a:off x="7450893" y="2409263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>
              <a:off x="4358996" y="3135439"/>
              <a:ext cx="115408" cy="271227"/>
              <a:chOff x="7222293" y="2662515"/>
              <a:chExt cx="235323" cy="571500"/>
            </a:xfrm>
          </p:grpSpPr>
          <p:sp>
            <p:nvSpPr>
              <p:cNvPr id="77" name="正方形/長方形 76"/>
              <p:cNvSpPr/>
              <p:nvPr/>
            </p:nvSpPr>
            <p:spPr>
              <a:xfrm>
                <a:off x="7289530" y="2965074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7222293" y="2662515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>
              <a:off x="4532658" y="3287539"/>
              <a:ext cx="115408" cy="271227"/>
              <a:chOff x="7576400" y="2983004"/>
              <a:chExt cx="235323" cy="571500"/>
            </a:xfrm>
          </p:grpSpPr>
          <p:sp>
            <p:nvSpPr>
              <p:cNvPr id="75" name="正方形/長方形 74"/>
              <p:cNvSpPr/>
              <p:nvPr/>
            </p:nvSpPr>
            <p:spPr>
              <a:xfrm>
                <a:off x="7643637" y="328556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7576400" y="2983004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1" name="グループ化 50"/>
            <p:cNvGrpSpPr/>
            <p:nvPr/>
          </p:nvGrpSpPr>
          <p:grpSpPr>
            <a:xfrm>
              <a:off x="4209514" y="3272650"/>
              <a:ext cx="115408" cy="271227"/>
              <a:chOff x="6917491" y="2951631"/>
              <a:chExt cx="235323" cy="571500"/>
            </a:xfrm>
          </p:grpSpPr>
          <p:sp>
            <p:nvSpPr>
              <p:cNvPr id="73" name="正方形/長方形 72"/>
              <p:cNvSpPr/>
              <p:nvPr/>
            </p:nvSpPr>
            <p:spPr>
              <a:xfrm>
                <a:off x="6984728" y="325419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4" name="円/楕円 73"/>
              <p:cNvSpPr/>
              <p:nvPr/>
            </p:nvSpPr>
            <p:spPr>
              <a:xfrm>
                <a:off x="6917491" y="2951631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2" name="グループ化 51"/>
            <p:cNvGrpSpPr/>
            <p:nvPr/>
          </p:nvGrpSpPr>
          <p:grpSpPr>
            <a:xfrm>
              <a:off x="4024864" y="3487503"/>
              <a:ext cx="115408" cy="271227"/>
              <a:chOff x="6540977" y="3404345"/>
              <a:chExt cx="235323" cy="571500"/>
            </a:xfrm>
          </p:grpSpPr>
          <p:sp>
            <p:nvSpPr>
              <p:cNvPr id="71" name="正方形/長方形 70"/>
              <p:cNvSpPr/>
              <p:nvPr/>
            </p:nvSpPr>
            <p:spPr>
              <a:xfrm>
                <a:off x="6608214" y="3706904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6540977" y="3404345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3" name="グループ化 52"/>
            <p:cNvGrpSpPr/>
            <p:nvPr/>
          </p:nvGrpSpPr>
          <p:grpSpPr>
            <a:xfrm>
              <a:off x="3729198" y="3334341"/>
              <a:ext cx="115408" cy="271227"/>
              <a:chOff x="5938097" y="3081620"/>
              <a:chExt cx="235323" cy="571500"/>
            </a:xfrm>
          </p:grpSpPr>
          <p:sp>
            <p:nvSpPr>
              <p:cNvPr id="69" name="正方形/長方形 68"/>
              <p:cNvSpPr/>
              <p:nvPr/>
            </p:nvSpPr>
            <p:spPr>
              <a:xfrm>
                <a:off x="6005334" y="338417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5938097" y="308162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4" name="グループ化 53"/>
            <p:cNvGrpSpPr/>
            <p:nvPr/>
          </p:nvGrpSpPr>
          <p:grpSpPr>
            <a:xfrm>
              <a:off x="4023763" y="3284350"/>
              <a:ext cx="115408" cy="271227"/>
              <a:chOff x="6538733" y="2976285"/>
              <a:chExt cx="235323" cy="571500"/>
            </a:xfrm>
          </p:grpSpPr>
          <p:sp>
            <p:nvSpPr>
              <p:cNvPr id="67" name="正方形/長方形 66"/>
              <p:cNvSpPr/>
              <p:nvPr/>
            </p:nvSpPr>
            <p:spPr>
              <a:xfrm>
                <a:off x="6605970" y="3278844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8" name="円/楕円 67"/>
              <p:cNvSpPr/>
              <p:nvPr/>
            </p:nvSpPr>
            <p:spPr>
              <a:xfrm>
                <a:off x="6538733" y="2976285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5" name="グループ化 54"/>
            <p:cNvGrpSpPr/>
            <p:nvPr/>
          </p:nvGrpSpPr>
          <p:grpSpPr>
            <a:xfrm>
              <a:off x="4868988" y="2942923"/>
              <a:ext cx="115408" cy="271227"/>
              <a:chOff x="8262197" y="2256867"/>
              <a:chExt cx="235323" cy="571500"/>
            </a:xfrm>
          </p:grpSpPr>
          <p:sp>
            <p:nvSpPr>
              <p:cNvPr id="65" name="正方形/長方形 64"/>
              <p:cNvSpPr/>
              <p:nvPr/>
            </p:nvSpPr>
            <p:spPr>
              <a:xfrm>
                <a:off x="8329434" y="2559426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6" name="円/楕円 65"/>
              <p:cNvSpPr/>
              <p:nvPr/>
            </p:nvSpPr>
            <p:spPr>
              <a:xfrm>
                <a:off x="8262197" y="2256867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6" name="グループ化 55"/>
            <p:cNvGrpSpPr/>
            <p:nvPr/>
          </p:nvGrpSpPr>
          <p:grpSpPr>
            <a:xfrm>
              <a:off x="4787654" y="3103530"/>
              <a:ext cx="115408" cy="271227"/>
              <a:chOff x="8096352" y="2595281"/>
              <a:chExt cx="235323" cy="571500"/>
            </a:xfrm>
          </p:grpSpPr>
          <p:sp>
            <p:nvSpPr>
              <p:cNvPr id="63" name="正方形/長方形 62"/>
              <p:cNvSpPr/>
              <p:nvPr/>
            </p:nvSpPr>
            <p:spPr>
              <a:xfrm>
                <a:off x="8163589" y="2897840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4" name="円/楕円 63"/>
              <p:cNvSpPr/>
              <p:nvPr/>
            </p:nvSpPr>
            <p:spPr>
              <a:xfrm>
                <a:off x="8096352" y="2595281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7" name="グループ化 56"/>
            <p:cNvGrpSpPr/>
            <p:nvPr/>
          </p:nvGrpSpPr>
          <p:grpSpPr>
            <a:xfrm>
              <a:off x="3821525" y="3476867"/>
              <a:ext cx="115408" cy="271227"/>
              <a:chOff x="6126357" y="3381934"/>
              <a:chExt cx="235323" cy="571500"/>
            </a:xfrm>
          </p:grpSpPr>
          <p:sp>
            <p:nvSpPr>
              <p:cNvPr id="61" name="正方形/長方形 60"/>
              <p:cNvSpPr/>
              <p:nvPr/>
            </p:nvSpPr>
            <p:spPr>
              <a:xfrm>
                <a:off x="6193594" y="368449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円/楕円 61"/>
              <p:cNvSpPr/>
              <p:nvPr/>
            </p:nvSpPr>
            <p:spPr>
              <a:xfrm>
                <a:off x="6126357" y="3381934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58" name="グループ化 57"/>
            <p:cNvGrpSpPr/>
            <p:nvPr/>
          </p:nvGrpSpPr>
          <p:grpSpPr>
            <a:xfrm>
              <a:off x="4300741" y="3387523"/>
              <a:ext cx="115408" cy="271227"/>
              <a:chOff x="7103508" y="3193679"/>
              <a:chExt cx="235323" cy="571500"/>
            </a:xfrm>
          </p:grpSpPr>
          <p:sp>
            <p:nvSpPr>
              <p:cNvPr id="59" name="正方形/長方形 58"/>
              <p:cNvSpPr/>
              <p:nvPr/>
            </p:nvSpPr>
            <p:spPr>
              <a:xfrm>
                <a:off x="7170745" y="3496238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0" name="円/楕円 59"/>
              <p:cNvSpPr/>
              <p:nvPr/>
            </p:nvSpPr>
            <p:spPr>
              <a:xfrm>
                <a:off x="7103508" y="3193679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59" name="グループ化 158"/>
            <p:cNvGrpSpPr/>
            <p:nvPr/>
          </p:nvGrpSpPr>
          <p:grpSpPr>
            <a:xfrm>
              <a:off x="3152708" y="3171605"/>
              <a:ext cx="115408" cy="271227"/>
              <a:chOff x="6126357" y="3381934"/>
              <a:chExt cx="235323" cy="571500"/>
            </a:xfrm>
          </p:grpSpPr>
          <p:sp>
            <p:nvSpPr>
              <p:cNvPr id="160" name="正方形/長方形 159"/>
              <p:cNvSpPr/>
              <p:nvPr/>
            </p:nvSpPr>
            <p:spPr>
              <a:xfrm>
                <a:off x="6193594" y="3684493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1" name="円/楕円 160"/>
              <p:cNvSpPr/>
              <p:nvPr/>
            </p:nvSpPr>
            <p:spPr>
              <a:xfrm>
                <a:off x="6126357" y="3381934"/>
                <a:ext cx="235323" cy="358588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62" name="グループ化 161"/>
            <p:cNvGrpSpPr/>
            <p:nvPr/>
          </p:nvGrpSpPr>
          <p:grpSpPr>
            <a:xfrm>
              <a:off x="3285154" y="3223721"/>
              <a:ext cx="115408" cy="271227"/>
              <a:chOff x="5938097" y="3081620"/>
              <a:chExt cx="235323" cy="571500"/>
            </a:xfrm>
          </p:grpSpPr>
          <p:sp>
            <p:nvSpPr>
              <p:cNvPr id="163" name="正方形/長方形 162"/>
              <p:cNvSpPr/>
              <p:nvPr/>
            </p:nvSpPr>
            <p:spPr>
              <a:xfrm>
                <a:off x="6005334" y="338417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4" name="円/楕円 163"/>
              <p:cNvSpPr/>
              <p:nvPr/>
            </p:nvSpPr>
            <p:spPr>
              <a:xfrm>
                <a:off x="5938097" y="308162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65" name="グループ化 164"/>
            <p:cNvGrpSpPr/>
            <p:nvPr/>
          </p:nvGrpSpPr>
          <p:grpSpPr>
            <a:xfrm>
              <a:off x="3463600" y="3436980"/>
              <a:ext cx="115408" cy="271227"/>
              <a:chOff x="5938097" y="3081620"/>
              <a:chExt cx="235323" cy="571500"/>
            </a:xfrm>
          </p:grpSpPr>
          <p:sp>
            <p:nvSpPr>
              <p:cNvPr id="166" name="正方形/長方形 165"/>
              <p:cNvSpPr/>
              <p:nvPr/>
            </p:nvSpPr>
            <p:spPr>
              <a:xfrm>
                <a:off x="6005334" y="338417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7" name="円/楕円 166"/>
              <p:cNvSpPr/>
              <p:nvPr/>
            </p:nvSpPr>
            <p:spPr>
              <a:xfrm>
                <a:off x="5938097" y="308162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168" name="グループ化 167"/>
            <p:cNvGrpSpPr/>
            <p:nvPr/>
          </p:nvGrpSpPr>
          <p:grpSpPr>
            <a:xfrm>
              <a:off x="3608844" y="3530644"/>
              <a:ext cx="115408" cy="271227"/>
              <a:chOff x="5938097" y="3081620"/>
              <a:chExt cx="235323" cy="571500"/>
            </a:xfrm>
          </p:grpSpPr>
          <p:sp>
            <p:nvSpPr>
              <p:cNvPr id="169" name="正方形/長方形 168"/>
              <p:cNvSpPr/>
              <p:nvPr/>
            </p:nvSpPr>
            <p:spPr>
              <a:xfrm>
                <a:off x="6005334" y="3384179"/>
                <a:ext cx="89646" cy="268941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12700" cap="flat" cmpd="sng" algn="ctr">
                <a:solidFill>
                  <a:srgbClr val="ED7D31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70" name="円/楕円 169"/>
              <p:cNvSpPr/>
              <p:nvPr/>
            </p:nvSpPr>
            <p:spPr>
              <a:xfrm>
                <a:off x="5938097" y="3081620"/>
                <a:ext cx="235323" cy="35858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sp>
        <p:nvSpPr>
          <p:cNvPr id="4" name="右矢印 3"/>
          <p:cNvSpPr/>
          <p:nvPr/>
        </p:nvSpPr>
        <p:spPr bwMode="auto">
          <a:xfrm rot="4833455">
            <a:off x="4623050" y="3890909"/>
            <a:ext cx="390392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73" name="右矢印 172"/>
          <p:cNvSpPr/>
          <p:nvPr/>
        </p:nvSpPr>
        <p:spPr bwMode="auto">
          <a:xfrm rot="11429557">
            <a:off x="5359467" y="4463678"/>
            <a:ext cx="204855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74" name="右矢印 173"/>
          <p:cNvSpPr/>
          <p:nvPr/>
        </p:nvSpPr>
        <p:spPr bwMode="auto">
          <a:xfrm rot="6990568">
            <a:off x="5165175" y="3966597"/>
            <a:ext cx="293507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83" name="テキスト ボックス 182"/>
          <p:cNvSpPr txBox="1"/>
          <p:nvPr/>
        </p:nvSpPr>
        <p:spPr>
          <a:xfrm>
            <a:off x="965671" y="830104"/>
            <a:ext cx="7350745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スリバチ地形とは、川の侵食などによってできた</a:t>
            </a:r>
            <a:r>
              <a:rPr lang="en-US" altLang="ja-JP" sz="2800" dirty="0" smtClean="0">
                <a:solidFill>
                  <a:schemeClr val="bg1"/>
                </a:solidFill>
              </a:rPr>
              <a:t>3</a:t>
            </a:r>
            <a:r>
              <a:rPr lang="ja-JP" altLang="en-US" sz="2800" dirty="0" smtClean="0">
                <a:solidFill>
                  <a:schemeClr val="bg1"/>
                </a:solidFill>
              </a:rPr>
              <a:t>方向が斜面に囲われた窪地のことである。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84" name="テキスト ボックス 183"/>
          <p:cNvSpPr txBox="1"/>
          <p:nvPr/>
        </p:nvSpPr>
        <p:spPr>
          <a:xfrm>
            <a:off x="916423" y="1877378"/>
            <a:ext cx="7544009" cy="138499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chemeClr val="bg1"/>
                </a:solidFill>
              </a:rPr>
              <a:t>斜面に囲われることで、形成された冷気が開けた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1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方向から流出することによって、</a:t>
            </a:r>
            <a:r>
              <a:rPr lang="ja-JP" altLang="en-US" sz="2800" dirty="0" smtClean="0">
                <a:solidFill>
                  <a:schemeClr val="bg1"/>
                </a:solidFill>
              </a:rPr>
              <a:t>冷気供給能力が高くなるの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ではと考えられる。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3183708" y="6000562"/>
            <a:ext cx="25982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方向から市街地へ流出</a:t>
            </a:r>
            <a:endParaRPr kumimoji="1" lang="ja-JP" altLang="en-US" dirty="0"/>
          </a:p>
        </p:txBody>
      </p:sp>
      <p:sp>
        <p:nvSpPr>
          <p:cNvPr id="188" name="右矢印 187"/>
          <p:cNvSpPr/>
          <p:nvPr/>
        </p:nvSpPr>
        <p:spPr bwMode="auto">
          <a:xfrm rot="12558581">
            <a:off x="5097541" y="4808623"/>
            <a:ext cx="168155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89" name="右矢印 188"/>
          <p:cNvSpPr/>
          <p:nvPr/>
        </p:nvSpPr>
        <p:spPr bwMode="auto">
          <a:xfrm rot="3563365">
            <a:off x="4232746" y="4104432"/>
            <a:ext cx="390392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80" name="フリーフォーム 179"/>
          <p:cNvSpPr/>
          <p:nvPr/>
        </p:nvSpPr>
        <p:spPr bwMode="auto">
          <a:xfrm>
            <a:off x="4103298" y="4077526"/>
            <a:ext cx="1375091" cy="1593223"/>
          </a:xfrm>
          <a:custGeom>
            <a:avLst/>
            <a:gdLst>
              <a:gd name="connsiteX0" fmla="*/ 527758 w 761743"/>
              <a:gd name="connsiteY0" fmla="*/ 32637 h 721236"/>
              <a:gd name="connsiteX1" fmla="*/ 140408 w 761743"/>
              <a:gd name="connsiteY1" fmla="*/ 331087 h 721236"/>
              <a:gd name="connsiteX2" fmla="*/ 7058 w 761743"/>
              <a:gd name="connsiteY2" fmla="*/ 629537 h 721236"/>
              <a:gd name="connsiteX3" fmla="*/ 76908 w 761743"/>
              <a:gd name="connsiteY3" fmla="*/ 718437 h 721236"/>
              <a:gd name="connsiteX4" fmla="*/ 559508 w 761743"/>
              <a:gd name="connsiteY4" fmla="*/ 546987 h 721236"/>
              <a:gd name="connsiteX5" fmla="*/ 718258 w 761743"/>
              <a:gd name="connsiteY5" fmla="*/ 331087 h 721236"/>
              <a:gd name="connsiteX6" fmla="*/ 756358 w 761743"/>
              <a:gd name="connsiteY6" fmla="*/ 140587 h 721236"/>
              <a:gd name="connsiteX7" fmla="*/ 623008 w 761743"/>
              <a:gd name="connsiteY7" fmla="*/ 19937 h 721236"/>
              <a:gd name="connsiteX8" fmla="*/ 527758 w 761743"/>
              <a:gd name="connsiteY8" fmla="*/ 32637 h 721236"/>
              <a:gd name="connsiteX0" fmla="*/ 520946 w 754931"/>
              <a:gd name="connsiteY0" fmla="*/ 32637 h 733473"/>
              <a:gd name="connsiteX1" fmla="*/ 133596 w 754931"/>
              <a:gd name="connsiteY1" fmla="*/ 331087 h 733473"/>
              <a:gd name="connsiteX2" fmla="*/ 246 w 754931"/>
              <a:gd name="connsiteY2" fmla="*/ 629537 h 733473"/>
              <a:gd name="connsiteX3" fmla="*/ 158996 w 754931"/>
              <a:gd name="connsiteY3" fmla="*/ 731137 h 733473"/>
              <a:gd name="connsiteX4" fmla="*/ 552696 w 754931"/>
              <a:gd name="connsiteY4" fmla="*/ 546987 h 733473"/>
              <a:gd name="connsiteX5" fmla="*/ 711446 w 754931"/>
              <a:gd name="connsiteY5" fmla="*/ 331087 h 733473"/>
              <a:gd name="connsiteX6" fmla="*/ 749546 w 754931"/>
              <a:gd name="connsiteY6" fmla="*/ 140587 h 733473"/>
              <a:gd name="connsiteX7" fmla="*/ 616196 w 754931"/>
              <a:gd name="connsiteY7" fmla="*/ 19937 h 733473"/>
              <a:gd name="connsiteX8" fmla="*/ 520946 w 754931"/>
              <a:gd name="connsiteY8" fmla="*/ 32637 h 733473"/>
              <a:gd name="connsiteX0" fmla="*/ 533606 w 767591"/>
              <a:gd name="connsiteY0" fmla="*/ 32637 h 731357"/>
              <a:gd name="connsiteX1" fmla="*/ 146256 w 767591"/>
              <a:gd name="connsiteY1" fmla="*/ 331087 h 731357"/>
              <a:gd name="connsiteX2" fmla="*/ 206 w 767591"/>
              <a:gd name="connsiteY2" fmla="*/ 578737 h 731357"/>
              <a:gd name="connsiteX3" fmla="*/ 171656 w 767591"/>
              <a:gd name="connsiteY3" fmla="*/ 731137 h 731357"/>
              <a:gd name="connsiteX4" fmla="*/ 565356 w 767591"/>
              <a:gd name="connsiteY4" fmla="*/ 546987 h 731357"/>
              <a:gd name="connsiteX5" fmla="*/ 724106 w 767591"/>
              <a:gd name="connsiteY5" fmla="*/ 331087 h 731357"/>
              <a:gd name="connsiteX6" fmla="*/ 762206 w 767591"/>
              <a:gd name="connsiteY6" fmla="*/ 140587 h 731357"/>
              <a:gd name="connsiteX7" fmla="*/ 628856 w 767591"/>
              <a:gd name="connsiteY7" fmla="*/ 19937 h 731357"/>
              <a:gd name="connsiteX8" fmla="*/ 533606 w 767591"/>
              <a:gd name="connsiteY8" fmla="*/ 32637 h 731357"/>
              <a:gd name="connsiteX0" fmla="*/ 533606 w 766782"/>
              <a:gd name="connsiteY0" fmla="*/ 32637 h 731163"/>
              <a:gd name="connsiteX1" fmla="*/ 146256 w 766782"/>
              <a:gd name="connsiteY1" fmla="*/ 331087 h 731163"/>
              <a:gd name="connsiteX2" fmla="*/ 206 w 766782"/>
              <a:gd name="connsiteY2" fmla="*/ 578737 h 731163"/>
              <a:gd name="connsiteX3" fmla="*/ 171656 w 766782"/>
              <a:gd name="connsiteY3" fmla="*/ 731137 h 731163"/>
              <a:gd name="connsiteX4" fmla="*/ 609494 w 766782"/>
              <a:gd name="connsiteY4" fmla="*/ 588832 h 731163"/>
              <a:gd name="connsiteX5" fmla="*/ 724106 w 766782"/>
              <a:gd name="connsiteY5" fmla="*/ 331087 h 731163"/>
              <a:gd name="connsiteX6" fmla="*/ 762206 w 766782"/>
              <a:gd name="connsiteY6" fmla="*/ 140587 h 731163"/>
              <a:gd name="connsiteX7" fmla="*/ 628856 w 766782"/>
              <a:gd name="connsiteY7" fmla="*/ 19937 h 731163"/>
              <a:gd name="connsiteX8" fmla="*/ 533606 w 766782"/>
              <a:gd name="connsiteY8" fmla="*/ 32637 h 731163"/>
              <a:gd name="connsiteX0" fmla="*/ 533414 w 766590"/>
              <a:gd name="connsiteY0" fmla="*/ 28745 h 727271"/>
              <a:gd name="connsiteX1" fmla="*/ 164455 w 766590"/>
              <a:gd name="connsiteY1" fmla="*/ 266329 h 727271"/>
              <a:gd name="connsiteX2" fmla="*/ 14 w 766590"/>
              <a:gd name="connsiteY2" fmla="*/ 574845 h 727271"/>
              <a:gd name="connsiteX3" fmla="*/ 171464 w 766590"/>
              <a:gd name="connsiteY3" fmla="*/ 727245 h 727271"/>
              <a:gd name="connsiteX4" fmla="*/ 609302 w 766590"/>
              <a:gd name="connsiteY4" fmla="*/ 584940 h 727271"/>
              <a:gd name="connsiteX5" fmla="*/ 723914 w 766590"/>
              <a:gd name="connsiteY5" fmla="*/ 327195 h 727271"/>
              <a:gd name="connsiteX6" fmla="*/ 762014 w 766590"/>
              <a:gd name="connsiteY6" fmla="*/ 136695 h 727271"/>
              <a:gd name="connsiteX7" fmla="*/ 628664 w 766590"/>
              <a:gd name="connsiteY7" fmla="*/ 16045 h 727271"/>
              <a:gd name="connsiteX8" fmla="*/ 533414 w 766590"/>
              <a:gd name="connsiteY8" fmla="*/ 28745 h 727271"/>
              <a:gd name="connsiteX0" fmla="*/ 533414 w 767176"/>
              <a:gd name="connsiteY0" fmla="*/ 28745 h 727333"/>
              <a:gd name="connsiteX1" fmla="*/ 164455 w 767176"/>
              <a:gd name="connsiteY1" fmla="*/ 266329 h 727333"/>
              <a:gd name="connsiteX2" fmla="*/ 14 w 767176"/>
              <a:gd name="connsiteY2" fmla="*/ 574845 h 727333"/>
              <a:gd name="connsiteX3" fmla="*/ 171464 w 767176"/>
              <a:gd name="connsiteY3" fmla="*/ 727245 h 727333"/>
              <a:gd name="connsiteX4" fmla="*/ 576198 w 767176"/>
              <a:gd name="connsiteY4" fmla="*/ 592548 h 727333"/>
              <a:gd name="connsiteX5" fmla="*/ 723914 w 767176"/>
              <a:gd name="connsiteY5" fmla="*/ 327195 h 727333"/>
              <a:gd name="connsiteX6" fmla="*/ 762014 w 767176"/>
              <a:gd name="connsiteY6" fmla="*/ 136695 h 727333"/>
              <a:gd name="connsiteX7" fmla="*/ 628664 w 767176"/>
              <a:gd name="connsiteY7" fmla="*/ 16045 h 727333"/>
              <a:gd name="connsiteX8" fmla="*/ 533414 w 767176"/>
              <a:gd name="connsiteY8" fmla="*/ 28745 h 727333"/>
              <a:gd name="connsiteX0" fmla="*/ 426744 w 767173"/>
              <a:gd name="connsiteY0" fmla="*/ 41993 h 717756"/>
              <a:gd name="connsiteX1" fmla="*/ 164452 w 767173"/>
              <a:gd name="connsiteY1" fmla="*/ 256752 h 717756"/>
              <a:gd name="connsiteX2" fmla="*/ 11 w 767173"/>
              <a:gd name="connsiteY2" fmla="*/ 565268 h 717756"/>
              <a:gd name="connsiteX3" fmla="*/ 171461 w 767173"/>
              <a:gd name="connsiteY3" fmla="*/ 717668 h 717756"/>
              <a:gd name="connsiteX4" fmla="*/ 576195 w 767173"/>
              <a:gd name="connsiteY4" fmla="*/ 582971 h 717756"/>
              <a:gd name="connsiteX5" fmla="*/ 723911 w 767173"/>
              <a:gd name="connsiteY5" fmla="*/ 317618 h 717756"/>
              <a:gd name="connsiteX6" fmla="*/ 762011 w 767173"/>
              <a:gd name="connsiteY6" fmla="*/ 127118 h 717756"/>
              <a:gd name="connsiteX7" fmla="*/ 628661 w 767173"/>
              <a:gd name="connsiteY7" fmla="*/ 6468 h 717756"/>
              <a:gd name="connsiteX8" fmla="*/ 426744 w 767173"/>
              <a:gd name="connsiteY8" fmla="*/ 41993 h 717756"/>
              <a:gd name="connsiteX0" fmla="*/ 426744 w 767173"/>
              <a:gd name="connsiteY0" fmla="*/ 19661 h 695424"/>
              <a:gd name="connsiteX1" fmla="*/ 164452 w 767173"/>
              <a:gd name="connsiteY1" fmla="*/ 234420 h 695424"/>
              <a:gd name="connsiteX2" fmla="*/ 11 w 767173"/>
              <a:gd name="connsiteY2" fmla="*/ 542936 h 695424"/>
              <a:gd name="connsiteX3" fmla="*/ 171461 w 767173"/>
              <a:gd name="connsiteY3" fmla="*/ 695336 h 695424"/>
              <a:gd name="connsiteX4" fmla="*/ 576195 w 767173"/>
              <a:gd name="connsiteY4" fmla="*/ 560639 h 695424"/>
              <a:gd name="connsiteX5" fmla="*/ 723911 w 767173"/>
              <a:gd name="connsiteY5" fmla="*/ 295286 h 695424"/>
              <a:gd name="connsiteX6" fmla="*/ 762011 w 767173"/>
              <a:gd name="connsiteY6" fmla="*/ 104786 h 695424"/>
              <a:gd name="connsiteX7" fmla="*/ 708945 w 767173"/>
              <a:gd name="connsiteY7" fmla="*/ 19403 h 695424"/>
              <a:gd name="connsiteX8" fmla="*/ 426744 w 767173"/>
              <a:gd name="connsiteY8" fmla="*/ 19661 h 695424"/>
              <a:gd name="connsiteX0" fmla="*/ 426744 w 778903"/>
              <a:gd name="connsiteY0" fmla="*/ 23024 h 698787"/>
              <a:gd name="connsiteX1" fmla="*/ 164452 w 778903"/>
              <a:gd name="connsiteY1" fmla="*/ 237783 h 698787"/>
              <a:gd name="connsiteX2" fmla="*/ 11 w 778903"/>
              <a:gd name="connsiteY2" fmla="*/ 546299 h 698787"/>
              <a:gd name="connsiteX3" fmla="*/ 171461 w 778903"/>
              <a:gd name="connsiteY3" fmla="*/ 698699 h 698787"/>
              <a:gd name="connsiteX4" fmla="*/ 576195 w 778903"/>
              <a:gd name="connsiteY4" fmla="*/ 564002 h 698787"/>
              <a:gd name="connsiteX5" fmla="*/ 723911 w 778903"/>
              <a:gd name="connsiteY5" fmla="*/ 298649 h 698787"/>
              <a:gd name="connsiteX6" fmla="*/ 774856 w 778903"/>
              <a:gd name="connsiteY6" fmla="*/ 171629 h 698787"/>
              <a:gd name="connsiteX7" fmla="*/ 708945 w 778903"/>
              <a:gd name="connsiteY7" fmla="*/ 22766 h 698787"/>
              <a:gd name="connsiteX8" fmla="*/ 426744 w 778903"/>
              <a:gd name="connsiteY8" fmla="*/ 23024 h 698787"/>
              <a:gd name="connsiteX0" fmla="*/ 536875 w 889034"/>
              <a:gd name="connsiteY0" fmla="*/ 23024 h 783385"/>
              <a:gd name="connsiteX1" fmla="*/ 274583 w 889034"/>
              <a:gd name="connsiteY1" fmla="*/ 237783 h 783385"/>
              <a:gd name="connsiteX2" fmla="*/ 110142 w 889034"/>
              <a:gd name="connsiteY2" fmla="*/ 546299 h 783385"/>
              <a:gd name="connsiteX3" fmla="*/ 34319 w 889034"/>
              <a:gd name="connsiteY3" fmla="*/ 783340 h 783385"/>
              <a:gd name="connsiteX4" fmla="*/ 686326 w 889034"/>
              <a:gd name="connsiteY4" fmla="*/ 564002 h 783385"/>
              <a:gd name="connsiteX5" fmla="*/ 834042 w 889034"/>
              <a:gd name="connsiteY5" fmla="*/ 298649 h 783385"/>
              <a:gd name="connsiteX6" fmla="*/ 884987 w 889034"/>
              <a:gd name="connsiteY6" fmla="*/ 171629 h 783385"/>
              <a:gd name="connsiteX7" fmla="*/ 819076 w 889034"/>
              <a:gd name="connsiteY7" fmla="*/ 22766 h 783385"/>
              <a:gd name="connsiteX8" fmla="*/ 536875 w 889034"/>
              <a:gd name="connsiteY8" fmla="*/ 23024 h 783385"/>
              <a:gd name="connsiteX0" fmla="*/ 608140 w 960299"/>
              <a:gd name="connsiteY0" fmla="*/ 23024 h 809161"/>
              <a:gd name="connsiteX1" fmla="*/ 345848 w 960299"/>
              <a:gd name="connsiteY1" fmla="*/ 237783 h 809161"/>
              <a:gd name="connsiteX2" fmla="*/ 24051 w 960299"/>
              <a:gd name="connsiteY2" fmla="*/ 743793 h 809161"/>
              <a:gd name="connsiteX3" fmla="*/ 105584 w 960299"/>
              <a:gd name="connsiteY3" fmla="*/ 783340 h 809161"/>
              <a:gd name="connsiteX4" fmla="*/ 757591 w 960299"/>
              <a:gd name="connsiteY4" fmla="*/ 564002 h 809161"/>
              <a:gd name="connsiteX5" fmla="*/ 905307 w 960299"/>
              <a:gd name="connsiteY5" fmla="*/ 298649 h 809161"/>
              <a:gd name="connsiteX6" fmla="*/ 956252 w 960299"/>
              <a:gd name="connsiteY6" fmla="*/ 171629 h 809161"/>
              <a:gd name="connsiteX7" fmla="*/ 890341 w 960299"/>
              <a:gd name="connsiteY7" fmla="*/ 22766 h 809161"/>
              <a:gd name="connsiteX8" fmla="*/ 608140 w 960299"/>
              <a:gd name="connsiteY8" fmla="*/ 23024 h 809161"/>
              <a:gd name="connsiteX0" fmla="*/ 592505 w 944664"/>
              <a:gd name="connsiteY0" fmla="*/ 23024 h 870236"/>
              <a:gd name="connsiteX1" fmla="*/ 330213 w 944664"/>
              <a:gd name="connsiteY1" fmla="*/ 237783 h 870236"/>
              <a:gd name="connsiteX2" fmla="*/ 8416 w 944664"/>
              <a:gd name="connsiteY2" fmla="*/ 743793 h 870236"/>
              <a:gd name="connsiteX3" fmla="*/ 150965 w 944664"/>
              <a:gd name="connsiteY3" fmla="*/ 860927 h 870236"/>
              <a:gd name="connsiteX4" fmla="*/ 741956 w 944664"/>
              <a:gd name="connsiteY4" fmla="*/ 564002 h 870236"/>
              <a:gd name="connsiteX5" fmla="*/ 889672 w 944664"/>
              <a:gd name="connsiteY5" fmla="*/ 298649 h 870236"/>
              <a:gd name="connsiteX6" fmla="*/ 940617 w 944664"/>
              <a:gd name="connsiteY6" fmla="*/ 171629 h 870236"/>
              <a:gd name="connsiteX7" fmla="*/ 874706 w 944664"/>
              <a:gd name="connsiteY7" fmla="*/ 22766 h 870236"/>
              <a:gd name="connsiteX8" fmla="*/ 592505 w 944664"/>
              <a:gd name="connsiteY8" fmla="*/ 23024 h 870236"/>
              <a:gd name="connsiteX0" fmla="*/ 587588 w 939747"/>
              <a:gd name="connsiteY0" fmla="*/ 23024 h 902977"/>
              <a:gd name="connsiteX1" fmla="*/ 325296 w 939747"/>
              <a:gd name="connsiteY1" fmla="*/ 237783 h 902977"/>
              <a:gd name="connsiteX2" fmla="*/ 3499 w 939747"/>
              <a:gd name="connsiteY2" fmla="*/ 743793 h 902977"/>
              <a:gd name="connsiteX3" fmla="*/ 191007 w 939747"/>
              <a:gd name="connsiteY3" fmla="*/ 896194 h 902977"/>
              <a:gd name="connsiteX4" fmla="*/ 737039 w 939747"/>
              <a:gd name="connsiteY4" fmla="*/ 564002 h 902977"/>
              <a:gd name="connsiteX5" fmla="*/ 884755 w 939747"/>
              <a:gd name="connsiteY5" fmla="*/ 298649 h 902977"/>
              <a:gd name="connsiteX6" fmla="*/ 935700 w 939747"/>
              <a:gd name="connsiteY6" fmla="*/ 171629 h 902977"/>
              <a:gd name="connsiteX7" fmla="*/ 869789 w 939747"/>
              <a:gd name="connsiteY7" fmla="*/ 22766 h 902977"/>
              <a:gd name="connsiteX8" fmla="*/ 587588 w 939747"/>
              <a:gd name="connsiteY8" fmla="*/ 23024 h 902977"/>
              <a:gd name="connsiteX0" fmla="*/ 609561 w 961720"/>
              <a:gd name="connsiteY0" fmla="*/ 23024 h 920369"/>
              <a:gd name="connsiteX1" fmla="*/ 347269 w 961720"/>
              <a:gd name="connsiteY1" fmla="*/ 237783 h 920369"/>
              <a:gd name="connsiteX2" fmla="*/ 2993 w 961720"/>
              <a:gd name="connsiteY2" fmla="*/ 821380 h 920369"/>
              <a:gd name="connsiteX3" fmla="*/ 212980 w 961720"/>
              <a:gd name="connsiteY3" fmla="*/ 896194 h 920369"/>
              <a:gd name="connsiteX4" fmla="*/ 759012 w 961720"/>
              <a:gd name="connsiteY4" fmla="*/ 564002 h 920369"/>
              <a:gd name="connsiteX5" fmla="*/ 906728 w 961720"/>
              <a:gd name="connsiteY5" fmla="*/ 298649 h 920369"/>
              <a:gd name="connsiteX6" fmla="*/ 957673 w 961720"/>
              <a:gd name="connsiteY6" fmla="*/ 171629 h 920369"/>
              <a:gd name="connsiteX7" fmla="*/ 891762 w 961720"/>
              <a:gd name="connsiteY7" fmla="*/ 22766 h 920369"/>
              <a:gd name="connsiteX8" fmla="*/ 609561 w 961720"/>
              <a:gd name="connsiteY8" fmla="*/ 23024 h 920369"/>
              <a:gd name="connsiteX0" fmla="*/ 614756 w 966915"/>
              <a:gd name="connsiteY0" fmla="*/ 23024 h 928483"/>
              <a:gd name="connsiteX1" fmla="*/ 352464 w 966915"/>
              <a:gd name="connsiteY1" fmla="*/ 237783 h 928483"/>
              <a:gd name="connsiteX2" fmla="*/ 8188 w 966915"/>
              <a:gd name="connsiteY2" fmla="*/ 821380 h 928483"/>
              <a:gd name="connsiteX3" fmla="*/ 163582 w 966915"/>
              <a:gd name="connsiteY3" fmla="*/ 906774 h 928483"/>
              <a:gd name="connsiteX4" fmla="*/ 764207 w 966915"/>
              <a:gd name="connsiteY4" fmla="*/ 564002 h 928483"/>
              <a:gd name="connsiteX5" fmla="*/ 911923 w 966915"/>
              <a:gd name="connsiteY5" fmla="*/ 298649 h 928483"/>
              <a:gd name="connsiteX6" fmla="*/ 962868 w 966915"/>
              <a:gd name="connsiteY6" fmla="*/ 171629 h 928483"/>
              <a:gd name="connsiteX7" fmla="*/ 896957 w 966915"/>
              <a:gd name="connsiteY7" fmla="*/ 22766 h 928483"/>
              <a:gd name="connsiteX8" fmla="*/ 614756 w 966915"/>
              <a:gd name="connsiteY8" fmla="*/ 23024 h 928483"/>
              <a:gd name="connsiteX0" fmla="*/ 611890 w 974238"/>
              <a:gd name="connsiteY0" fmla="*/ 23024 h 920387"/>
              <a:gd name="connsiteX1" fmla="*/ 349598 w 974238"/>
              <a:gd name="connsiteY1" fmla="*/ 237783 h 920387"/>
              <a:gd name="connsiteX2" fmla="*/ 5322 w 974238"/>
              <a:gd name="connsiteY2" fmla="*/ 821380 h 920387"/>
              <a:gd name="connsiteX3" fmla="*/ 160716 w 974238"/>
              <a:gd name="connsiteY3" fmla="*/ 906774 h 920387"/>
              <a:gd name="connsiteX4" fmla="*/ 433784 w 974238"/>
              <a:gd name="connsiteY4" fmla="*/ 673329 h 920387"/>
              <a:gd name="connsiteX5" fmla="*/ 909057 w 974238"/>
              <a:gd name="connsiteY5" fmla="*/ 298649 h 920387"/>
              <a:gd name="connsiteX6" fmla="*/ 960002 w 974238"/>
              <a:gd name="connsiteY6" fmla="*/ 171629 h 920387"/>
              <a:gd name="connsiteX7" fmla="*/ 894091 w 974238"/>
              <a:gd name="connsiteY7" fmla="*/ 22766 h 920387"/>
              <a:gd name="connsiteX8" fmla="*/ 611890 w 974238"/>
              <a:gd name="connsiteY8" fmla="*/ 23024 h 920387"/>
              <a:gd name="connsiteX0" fmla="*/ 611890 w 961220"/>
              <a:gd name="connsiteY0" fmla="*/ 23024 h 920387"/>
              <a:gd name="connsiteX1" fmla="*/ 349598 w 961220"/>
              <a:gd name="connsiteY1" fmla="*/ 237783 h 920387"/>
              <a:gd name="connsiteX2" fmla="*/ 5322 w 961220"/>
              <a:gd name="connsiteY2" fmla="*/ 821380 h 920387"/>
              <a:gd name="connsiteX3" fmla="*/ 160716 w 961220"/>
              <a:gd name="connsiteY3" fmla="*/ 906774 h 920387"/>
              <a:gd name="connsiteX4" fmla="*/ 433784 w 961220"/>
              <a:gd name="connsiteY4" fmla="*/ 673329 h 920387"/>
              <a:gd name="connsiteX5" fmla="*/ 745279 w 961220"/>
              <a:gd name="connsiteY5" fmla="*/ 506724 h 920387"/>
              <a:gd name="connsiteX6" fmla="*/ 960002 w 961220"/>
              <a:gd name="connsiteY6" fmla="*/ 171629 h 920387"/>
              <a:gd name="connsiteX7" fmla="*/ 894091 w 961220"/>
              <a:gd name="connsiteY7" fmla="*/ 22766 h 920387"/>
              <a:gd name="connsiteX8" fmla="*/ 611890 w 961220"/>
              <a:gd name="connsiteY8" fmla="*/ 23024 h 920387"/>
              <a:gd name="connsiteX0" fmla="*/ 611890 w 961359"/>
              <a:gd name="connsiteY0" fmla="*/ 23024 h 920387"/>
              <a:gd name="connsiteX1" fmla="*/ 349598 w 961359"/>
              <a:gd name="connsiteY1" fmla="*/ 237783 h 920387"/>
              <a:gd name="connsiteX2" fmla="*/ 5322 w 961359"/>
              <a:gd name="connsiteY2" fmla="*/ 821380 h 920387"/>
              <a:gd name="connsiteX3" fmla="*/ 160716 w 961359"/>
              <a:gd name="connsiteY3" fmla="*/ 906774 h 920387"/>
              <a:gd name="connsiteX4" fmla="*/ 433784 w 961359"/>
              <a:gd name="connsiteY4" fmla="*/ 673329 h 920387"/>
              <a:gd name="connsiteX5" fmla="*/ 761336 w 961359"/>
              <a:gd name="connsiteY5" fmla="*/ 520831 h 920387"/>
              <a:gd name="connsiteX6" fmla="*/ 960002 w 961359"/>
              <a:gd name="connsiteY6" fmla="*/ 171629 h 920387"/>
              <a:gd name="connsiteX7" fmla="*/ 894091 w 961359"/>
              <a:gd name="connsiteY7" fmla="*/ 22766 h 920387"/>
              <a:gd name="connsiteX8" fmla="*/ 611890 w 961359"/>
              <a:gd name="connsiteY8" fmla="*/ 23024 h 920387"/>
              <a:gd name="connsiteX0" fmla="*/ 611890 w 961359"/>
              <a:gd name="connsiteY0" fmla="*/ 31141 h 928504"/>
              <a:gd name="connsiteX1" fmla="*/ 349598 w 961359"/>
              <a:gd name="connsiteY1" fmla="*/ 245900 h 928504"/>
              <a:gd name="connsiteX2" fmla="*/ 5322 w 961359"/>
              <a:gd name="connsiteY2" fmla="*/ 829497 h 928504"/>
              <a:gd name="connsiteX3" fmla="*/ 160716 w 961359"/>
              <a:gd name="connsiteY3" fmla="*/ 914891 h 928504"/>
              <a:gd name="connsiteX4" fmla="*/ 433784 w 961359"/>
              <a:gd name="connsiteY4" fmla="*/ 681446 h 928504"/>
              <a:gd name="connsiteX5" fmla="*/ 761336 w 961359"/>
              <a:gd name="connsiteY5" fmla="*/ 528948 h 928504"/>
              <a:gd name="connsiteX6" fmla="*/ 960002 w 961359"/>
              <a:gd name="connsiteY6" fmla="*/ 179746 h 928504"/>
              <a:gd name="connsiteX7" fmla="*/ 852343 w 961359"/>
              <a:gd name="connsiteY7" fmla="*/ 16777 h 928504"/>
              <a:gd name="connsiteX8" fmla="*/ 611890 w 961359"/>
              <a:gd name="connsiteY8" fmla="*/ 31141 h 928504"/>
              <a:gd name="connsiteX0" fmla="*/ 611890 w 961533"/>
              <a:gd name="connsiteY0" fmla="*/ 31141 h 928504"/>
              <a:gd name="connsiteX1" fmla="*/ 349598 w 961533"/>
              <a:gd name="connsiteY1" fmla="*/ 245900 h 928504"/>
              <a:gd name="connsiteX2" fmla="*/ 5322 w 961533"/>
              <a:gd name="connsiteY2" fmla="*/ 829497 h 928504"/>
              <a:gd name="connsiteX3" fmla="*/ 160716 w 961533"/>
              <a:gd name="connsiteY3" fmla="*/ 914891 h 928504"/>
              <a:gd name="connsiteX4" fmla="*/ 433784 w 961533"/>
              <a:gd name="connsiteY4" fmla="*/ 681446 h 928504"/>
              <a:gd name="connsiteX5" fmla="*/ 777393 w 961533"/>
              <a:gd name="connsiteY5" fmla="*/ 574795 h 928504"/>
              <a:gd name="connsiteX6" fmla="*/ 960002 w 961533"/>
              <a:gd name="connsiteY6" fmla="*/ 179746 h 928504"/>
              <a:gd name="connsiteX7" fmla="*/ 852343 w 961533"/>
              <a:gd name="connsiteY7" fmla="*/ 16777 h 928504"/>
              <a:gd name="connsiteX8" fmla="*/ 611890 w 961533"/>
              <a:gd name="connsiteY8" fmla="*/ 31141 h 928504"/>
              <a:gd name="connsiteX0" fmla="*/ 611927 w 961557"/>
              <a:gd name="connsiteY0" fmla="*/ 31141 h 926154"/>
              <a:gd name="connsiteX1" fmla="*/ 349635 w 961557"/>
              <a:gd name="connsiteY1" fmla="*/ 245900 h 926154"/>
              <a:gd name="connsiteX2" fmla="*/ 5359 w 961557"/>
              <a:gd name="connsiteY2" fmla="*/ 829497 h 926154"/>
              <a:gd name="connsiteX3" fmla="*/ 160753 w 961557"/>
              <a:gd name="connsiteY3" fmla="*/ 914891 h 926154"/>
              <a:gd name="connsiteX4" fmla="*/ 440244 w 961557"/>
              <a:gd name="connsiteY4" fmla="*/ 713186 h 926154"/>
              <a:gd name="connsiteX5" fmla="*/ 777430 w 961557"/>
              <a:gd name="connsiteY5" fmla="*/ 574795 h 926154"/>
              <a:gd name="connsiteX6" fmla="*/ 960039 w 961557"/>
              <a:gd name="connsiteY6" fmla="*/ 179746 h 926154"/>
              <a:gd name="connsiteX7" fmla="*/ 852380 w 961557"/>
              <a:gd name="connsiteY7" fmla="*/ 16777 h 926154"/>
              <a:gd name="connsiteX8" fmla="*/ 611927 w 961557"/>
              <a:gd name="connsiteY8" fmla="*/ 31141 h 926154"/>
              <a:gd name="connsiteX0" fmla="*/ 609507 w 959137"/>
              <a:gd name="connsiteY0" fmla="*/ 29493 h 925687"/>
              <a:gd name="connsiteX1" fmla="*/ 289411 w 959137"/>
              <a:gd name="connsiteY1" fmla="*/ 212512 h 925687"/>
              <a:gd name="connsiteX2" fmla="*/ 2939 w 959137"/>
              <a:gd name="connsiteY2" fmla="*/ 827849 h 925687"/>
              <a:gd name="connsiteX3" fmla="*/ 158333 w 959137"/>
              <a:gd name="connsiteY3" fmla="*/ 913243 h 925687"/>
              <a:gd name="connsiteX4" fmla="*/ 437824 w 959137"/>
              <a:gd name="connsiteY4" fmla="*/ 711538 h 925687"/>
              <a:gd name="connsiteX5" fmla="*/ 775010 w 959137"/>
              <a:gd name="connsiteY5" fmla="*/ 573147 h 925687"/>
              <a:gd name="connsiteX6" fmla="*/ 957619 w 959137"/>
              <a:gd name="connsiteY6" fmla="*/ 178098 h 925687"/>
              <a:gd name="connsiteX7" fmla="*/ 849960 w 959137"/>
              <a:gd name="connsiteY7" fmla="*/ 15129 h 925687"/>
              <a:gd name="connsiteX8" fmla="*/ 609507 w 959137"/>
              <a:gd name="connsiteY8" fmla="*/ 29493 h 925687"/>
              <a:gd name="connsiteX0" fmla="*/ 570971 w 959137"/>
              <a:gd name="connsiteY0" fmla="*/ 12651 h 961745"/>
              <a:gd name="connsiteX1" fmla="*/ 289411 w 959137"/>
              <a:gd name="connsiteY1" fmla="*/ 248570 h 961745"/>
              <a:gd name="connsiteX2" fmla="*/ 2939 w 959137"/>
              <a:gd name="connsiteY2" fmla="*/ 863907 h 961745"/>
              <a:gd name="connsiteX3" fmla="*/ 158333 w 959137"/>
              <a:gd name="connsiteY3" fmla="*/ 949301 h 961745"/>
              <a:gd name="connsiteX4" fmla="*/ 437824 w 959137"/>
              <a:gd name="connsiteY4" fmla="*/ 747596 h 961745"/>
              <a:gd name="connsiteX5" fmla="*/ 775010 w 959137"/>
              <a:gd name="connsiteY5" fmla="*/ 609205 h 961745"/>
              <a:gd name="connsiteX6" fmla="*/ 957619 w 959137"/>
              <a:gd name="connsiteY6" fmla="*/ 214156 h 961745"/>
              <a:gd name="connsiteX7" fmla="*/ 849960 w 959137"/>
              <a:gd name="connsiteY7" fmla="*/ 51187 h 961745"/>
              <a:gd name="connsiteX8" fmla="*/ 570971 w 959137"/>
              <a:gd name="connsiteY8" fmla="*/ 12651 h 961745"/>
              <a:gd name="connsiteX0" fmla="*/ 570971 w 959137"/>
              <a:gd name="connsiteY0" fmla="*/ 20788 h 969882"/>
              <a:gd name="connsiteX1" fmla="*/ 289411 w 959137"/>
              <a:gd name="connsiteY1" fmla="*/ 256707 h 969882"/>
              <a:gd name="connsiteX2" fmla="*/ 2939 w 959137"/>
              <a:gd name="connsiteY2" fmla="*/ 872044 h 969882"/>
              <a:gd name="connsiteX3" fmla="*/ 158333 w 959137"/>
              <a:gd name="connsiteY3" fmla="*/ 957438 h 969882"/>
              <a:gd name="connsiteX4" fmla="*/ 437824 w 959137"/>
              <a:gd name="connsiteY4" fmla="*/ 755733 h 969882"/>
              <a:gd name="connsiteX5" fmla="*/ 775010 w 959137"/>
              <a:gd name="connsiteY5" fmla="*/ 617342 h 969882"/>
              <a:gd name="connsiteX6" fmla="*/ 957619 w 959137"/>
              <a:gd name="connsiteY6" fmla="*/ 222293 h 969882"/>
              <a:gd name="connsiteX7" fmla="*/ 856383 w 959137"/>
              <a:gd name="connsiteY7" fmla="*/ 34637 h 969882"/>
              <a:gd name="connsiteX8" fmla="*/ 570971 w 959137"/>
              <a:gd name="connsiteY8" fmla="*/ 20788 h 969882"/>
              <a:gd name="connsiteX0" fmla="*/ 570971 w 987795"/>
              <a:gd name="connsiteY0" fmla="*/ 21125 h 970219"/>
              <a:gd name="connsiteX1" fmla="*/ 289411 w 987795"/>
              <a:gd name="connsiteY1" fmla="*/ 257044 h 970219"/>
              <a:gd name="connsiteX2" fmla="*/ 2939 w 987795"/>
              <a:gd name="connsiteY2" fmla="*/ 872381 h 970219"/>
              <a:gd name="connsiteX3" fmla="*/ 158333 w 987795"/>
              <a:gd name="connsiteY3" fmla="*/ 957775 h 970219"/>
              <a:gd name="connsiteX4" fmla="*/ 437824 w 987795"/>
              <a:gd name="connsiteY4" fmla="*/ 756070 h 970219"/>
              <a:gd name="connsiteX5" fmla="*/ 775010 w 987795"/>
              <a:gd name="connsiteY5" fmla="*/ 617679 h 970219"/>
              <a:gd name="connsiteX6" fmla="*/ 986521 w 987795"/>
              <a:gd name="connsiteY6" fmla="*/ 229684 h 970219"/>
              <a:gd name="connsiteX7" fmla="*/ 856383 w 987795"/>
              <a:gd name="connsiteY7" fmla="*/ 34974 h 970219"/>
              <a:gd name="connsiteX8" fmla="*/ 570971 w 987795"/>
              <a:gd name="connsiteY8" fmla="*/ 21125 h 970219"/>
              <a:gd name="connsiteX0" fmla="*/ 570831 w 987711"/>
              <a:gd name="connsiteY0" fmla="*/ 21125 h 966304"/>
              <a:gd name="connsiteX1" fmla="*/ 289271 w 987711"/>
              <a:gd name="connsiteY1" fmla="*/ 257044 h 966304"/>
              <a:gd name="connsiteX2" fmla="*/ 2799 w 987711"/>
              <a:gd name="connsiteY2" fmla="*/ 872381 h 966304"/>
              <a:gd name="connsiteX3" fmla="*/ 158193 w 987711"/>
              <a:gd name="connsiteY3" fmla="*/ 957775 h 966304"/>
              <a:gd name="connsiteX4" fmla="*/ 399148 w 987711"/>
              <a:gd name="connsiteY4" fmla="*/ 808970 h 966304"/>
              <a:gd name="connsiteX5" fmla="*/ 774870 w 987711"/>
              <a:gd name="connsiteY5" fmla="*/ 617679 h 966304"/>
              <a:gd name="connsiteX6" fmla="*/ 986381 w 987711"/>
              <a:gd name="connsiteY6" fmla="*/ 229684 h 966304"/>
              <a:gd name="connsiteX7" fmla="*/ 856243 w 987711"/>
              <a:gd name="connsiteY7" fmla="*/ 34974 h 966304"/>
              <a:gd name="connsiteX8" fmla="*/ 570831 w 987711"/>
              <a:gd name="connsiteY8" fmla="*/ 21125 h 966304"/>
              <a:gd name="connsiteX0" fmla="*/ 570831 w 987956"/>
              <a:gd name="connsiteY0" fmla="*/ 21125 h 966304"/>
              <a:gd name="connsiteX1" fmla="*/ 289271 w 987956"/>
              <a:gd name="connsiteY1" fmla="*/ 257044 h 966304"/>
              <a:gd name="connsiteX2" fmla="*/ 2799 w 987956"/>
              <a:gd name="connsiteY2" fmla="*/ 872381 h 966304"/>
              <a:gd name="connsiteX3" fmla="*/ 158193 w 987956"/>
              <a:gd name="connsiteY3" fmla="*/ 957775 h 966304"/>
              <a:gd name="connsiteX4" fmla="*/ 399148 w 987956"/>
              <a:gd name="connsiteY4" fmla="*/ 808970 h 966304"/>
              <a:gd name="connsiteX5" fmla="*/ 797349 w 987956"/>
              <a:gd name="connsiteY5" fmla="*/ 645892 h 966304"/>
              <a:gd name="connsiteX6" fmla="*/ 986381 w 987956"/>
              <a:gd name="connsiteY6" fmla="*/ 229684 h 966304"/>
              <a:gd name="connsiteX7" fmla="*/ 856243 w 987956"/>
              <a:gd name="connsiteY7" fmla="*/ 34974 h 966304"/>
              <a:gd name="connsiteX8" fmla="*/ 570831 w 987956"/>
              <a:gd name="connsiteY8" fmla="*/ 21125 h 966304"/>
              <a:gd name="connsiteX0" fmla="*/ 570831 w 1019841"/>
              <a:gd name="connsiteY0" fmla="*/ 21125 h 966304"/>
              <a:gd name="connsiteX1" fmla="*/ 289271 w 1019841"/>
              <a:gd name="connsiteY1" fmla="*/ 257044 h 966304"/>
              <a:gd name="connsiteX2" fmla="*/ 2799 w 1019841"/>
              <a:gd name="connsiteY2" fmla="*/ 872381 h 966304"/>
              <a:gd name="connsiteX3" fmla="*/ 158193 w 1019841"/>
              <a:gd name="connsiteY3" fmla="*/ 957775 h 966304"/>
              <a:gd name="connsiteX4" fmla="*/ 399148 w 1019841"/>
              <a:gd name="connsiteY4" fmla="*/ 808970 h 966304"/>
              <a:gd name="connsiteX5" fmla="*/ 797349 w 1019841"/>
              <a:gd name="connsiteY5" fmla="*/ 645892 h 966304"/>
              <a:gd name="connsiteX6" fmla="*/ 1006330 w 1019841"/>
              <a:gd name="connsiteY6" fmla="*/ 245439 h 966304"/>
              <a:gd name="connsiteX7" fmla="*/ 986381 w 1019841"/>
              <a:gd name="connsiteY7" fmla="*/ 229684 h 966304"/>
              <a:gd name="connsiteX8" fmla="*/ 856243 w 1019841"/>
              <a:gd name="connsiteY8" fmla="*/ 34974 h 966304"/>
              <a:gd name="connsiteX9" fmla="*/ 570831 w 1019841"/>
              <a:gd name="connsiteY9" fmla="*/ 21125 h 966304"/>
              <a:gd name="connsiteX0" fmla="*/ 570831 w 1019841"/>
              <a:gd name="connsiteY0" fmla="*/ 21125 h 966304"/>
              <a:gd name="connsiteX1" fmla="*/ 289271 w 1019841"/>
              <a:gd name="connsiteY1" fmla="*/ 257044 h 966304"/>
              <a:gd name="connsiteX2" fmla="*/ 2799 w 1019841"/>
              <a:gd name="connsiteY2" fmla="*/ 872381 h 966304"/>
              <a:gd name="connsiteX3" fmla="*/ 158193 w 1019841"/>
              <a:gd name="connsiteY3" fmla="*/ 957775 h 966304"/>
              <a:gd name="connsiteX4" fmla="*/ 399148 w 1019841"/>
              <a:gd name="connsiteY4" fmla="*/ 808970 h 966304"/>
              <a:gd name="connsiteX5" fmla="*/ 797349 w 1019841"/>
              <a:gd name="connsiteY5" fmla="*/ 645892 h 966304"/>
              <a:gd name="connsiteX6" fmla="*/ 1006330 w 1019841"/>
              <a:gd name="connsiteY6" fmla="*/ 245439 h 966304"/>
              <a:gd name="connsiteX7" fmla="*/ 986381 w 1019841"/>
              <a:gd name="connsiteY7" fmla="*/ 229684 h 966304"/>
              <a:gd name="connsiteX8" fmla="*/ 856243 w 1019841"/>
              <a:gd name="connsiteY8" fmla="*/ 34974 h 966304"/>
              <a:gd name="connsiteX9" fmla="*/ 570831 w 1019841"/>
              <a:gd name="connsiteY9" fmla="*/ 21125 h 966304"/>
              <a:gd name="connsiteX0" fmla="*/ 569754 w 1018764"/>
              <a:gd name="connsiteY0" fmla="*/ 23416 h 967413"/>
              <a:gd name="connsiteX1" fmla="*/ 256080 w 1018764"/>
              <a:gd name="connsiteY1" fmla="*/ 291075 h 967413"/>
              <a:gd name="connsiteX2" fmla="*/ 1722 w 1018764"/>
              <a:gd name="connsiteY2" fmla="*/ 874672 h 967413"/>
              <a:gd name="connsiteX3" fmla="*/ 157116 w 1018764"/>
              <a:gd name="connsiteY3" fmla="*/ 960066 h 967413"/>
              <a:gd name="connsiteX4" fmla="*/ 398071 w 1018764"/>
              <a:gd name="connsiteY4" fmla="*/ 811261 h 967413"/>
              <a:gd name="connsiteX5" fmla="*/ 796272 w 1018764"/>
              <a:gd name="connsiteY5" fmla="*/ 648183 h 967413"/>
              <a:gd name="connsiteX6" fmla="*/ 1005253 w 1018764"/>
              <a:gd name="connsiteY6" fmla="*/ 247730 h 967413"/>
              <a:gd name="connsiteX7" fmla="*/ 985304 w 1018764"/>
              <a:gd name="connsiteY7" fmla="*/ 231975 h 967413"/>
              <a:gd name="connsiteX8" fmla="*/ 855166 w 1018764"/>
              <a:gd name="connsiteY8" fmla="*/ 37265 h 967413"/>
              <a:gd name="connsiteX9" fmla="*/ 569754 w 1018764"/>
              <a:gd name="connsiteY9" fmla="*/ 23416 h 967413"/>
              <a:gd name="connsiteX0" fmla="*/ 569754 w 1018764"/>
              <a:gd name="connsiteY0" fmla="*/ 23416 h 967413"/>
              <a:gd name="connsiteX1" fmla="*/ 256080 w 1018764"/>
              <a:gd name="connsiteY1" fmla="*/ 291075 h 967413"/>
              <a:gd name="connsiteX2" fmla="*/ 1722 w 1018764"/>
              <a:gd name="connsiteY2" fmla="*/ 874672 h 967413"/>
              <a:gd name="connsiteX3" fmla="*/ 157116 w 1018764"/>
              <a:gd name="connsiteY3" fmla="*/ 960066 h 967413"/>
              <a:gd name="connsiteX4" fmla="*/ 398071 w 1018764"/>
              <a:gd name="connsiteY4" fmla="*/ 811261 h 967413"/>
              <a:gd name="connsiteX5" fmla="*/ 802695 w 1018764"/>
              <a:gd name="connsiteY5" fmla="*/ 679923 h 967413"/>
              <a:gd name="connsiteX6" fmla="*/ 1005253 w 1018764"/>
              <a:gd name="connsiteY6" fmla="*/ 247730 h 967413"/>
              <a:gd name="connsiteX7" fmla="*/ 985304 w 1018764"/>
              <a:gd name="connsiteY7" fmla="*/ 231975 h 967413"/>
              <a:gd name="connsiteX8" fmla="*/ 855166 w 1018764"/>
              <a:gd name="connsiteY8" fmla="*/ 37265 h 967413"/>
              <a:gd name="connsiteX9" fmla="*/ 569754 w 1018764"/>
              <a:gd name="connsiteY9" fmla="*/ 23416 h 967413"/>
              <a:gd name="connsiteX0" fmla="*/ 569807 w 1018817"/>
              <a:gd name="connsiteY0" fmla="*/ 23416 h 967152"/>
              <a:gd name="connsiteX1" fmla="*/ 256133 w 1018817"/>
              <a:gd name="connsiteY1" fmla="*/ 291075 h 967152"/>
              <a:gd name="connsiteX2" fmla="*/ 1775 w 1018817"/>
              <a:gd name="connsiteY2" fmla="*/ 874672 h 967152"/>
              <a:gd name="connsiteX3" fmla="*/ 157169 w 1018817"/>
              <a:gd name="connsiteY3" fmla="*/ 960066 h 967152"/>
              <a:gd name="connsiteX4" fmla="*/ 420604 w 1018817"/>
              <a:gd name="connsiteY4" fmla="*/ 814788 h 967152"/>
              <a:gd name="connsiteX5" fmla="*/ 802748 w 1018817"/>
              <a:gd name="connsiteY5" fmla="*/ 679923 h 967152"/>
              <a:gd name="connsiteX6" fmla="*/ 1005306 w 1018817"/>
              <a:gd name="connsiteY6" fmla="*/ 247730 h 967152"/>
              <a:gd name="connsiteX7" fmla="*/ 985357 w 1018817"/>
              <a:gd name="connsiteY7" fmla="*/ 231975 h 967152"/>
              <a:gd name="connsiteX8" fmla="*/ 855219 w 1018817"/>
              <a:gd name="connsiteY8" fmla="*/ 37265 h 967152"/>
              <a:gd name="connsiteX9" fmla="*/ 569807 w 1018817"/>
              <a:gd name="connsiteY9" fmla="*/ 23416 h 967152"/>
              <a:gd name="connsiteX0" fmla="*/ 569807 w 1022231"/>
              <a:gd name="connsiteY0" fmla="*/ 23416 h 967152"/>
              <a:gd name="connsiteX1" fmla="*/ 256133 w 1022231"/>
              <a:gd name="connsiteY1" fmla="*/ 291075 h 967152"/>
              <a:gd name="connsiteX2" fmla="*/ 1775 w 1022231"/>
              <a:gd name="connsiteY2" fmla="*/ 874672 h 967152"/>
              <a:gd name="connsiteX3" fmla="*/ 157169 w 1022231"/>
              <a:gd name="connsiteY3" fmla="*/ 960066 h 967152"/>
              <a:gd name="connsiteX4" fmla="*/ 420604 w 1022231"/>
              <a:gd name="connsiteY4" fmla="*/ 814788 h 967152"/>
              <a:gd name="connsiteX5" fmla="*/ 750075 w 1022231"/>
              <a:gd name="connsiteY5" fmla="*/ 646153 h 967152"/>
              <a:gd name="connsiteX6" fmla="*/ 1005306 w 1022231"/>
              <a:gd name="connsiteY6" fmla="*/ 247730 h 967152"/>
              <a:gd name="connsiteX7" fmla="*/ 985357 w 1022231"/>
              <a:gd name="connsiteY7" fmla="*/ 231975 h 967152"/>
              <a:gd name="connsiteX8" fmla="*/ 855219 w 1022231"/>
              <a:gd name="connsiteY8" fmla="*/ 37265 h 967152"/>
              <a:gd name="connsiteX9" fmla="*/ 569807 w 1022231"/>
              <a:gd name="connsiteY9" fmla="*/ 23416 h 967152"/>
              <a:gd name="connsiteX0" fmla="*/ 569469 w 1021893"/>
              <a:gd name="connsiteY0" fmla="*/ 23416 h 1009696"/>
              <a:gd name="connsiteX1" fmla="*/ 255795 w 1021893"/>
              <a:gd name="connsiteY1" fmla="*/ 291075 h 1009696"/>
              <a:gd name="connsiteX2" fmla="*/ 1437 w 1021893"/>
              <a:gd name="connsiteY2" fmla="*/ 874672 h 1009696"/>
              <a:gd name="connsiteX3" fmla="*/ 156831 w 1021893"/>
              <a:gd name="connsiteY3" fmla="*/ 960066 h 1009696"/>
              <a:gd name="connsiteX4" fmla="*/ 251714 w 1021893"/>
              <a:gd name="connsiteY4" fmla="*/ 989263 h 1009696"/>
              <a:gd name="connsiteX5" fmla="*/ 749737 w 1021893"/>
              <a:gd name="connsiteY5" fmla="*/ 646153 h 1009696"/>
              <a:gd name="connsiteX6" fmla="*/ 1004968 w 1021893"/>
              <a:gd name="connsiteY6" fmla="*/ 247730 h 1009696"/>
              <a:gd name="connsiteX7" fmla="*/ 985019 w 1021893"/>
              <a:gd name="connsiteY7" fmla="*/ 231975 h 1009696"/>
              <a:gd name="connsiteX8" fmla="*/ 854881 w 1021893"/>
              <a:gd name="connsiteY8" fmla="*/ 37265 h 1009696"/>
              <a:gd name="connsiteX9" fmla="*/ 569469 w 1021893"/>
              <a:gd name="connsiteY9" fmla="*/ 23416 h 1009696"/>
              <a:gd name="connsiteX0" fmla="*/ 569469 w 1040202"/>
              <a:gd name="connsiteY0" fmla="*/ 23416 h 1001971"/>
              <a:gd name="connsiteX1" fmla="*/ 255795 w 1040202"/>
              <a:gd name="connsiteY1" fmla="*/ 291075 h 1001971"/>
              <a:gd name="connsiteX2" fmla="*/ 1437 w 1040202"/>
              <a:gd name="connsiteY2" fmla="*/ 874672 h 1001971"/>
              <a:gd name="connsiteX3" fmla="*/ 156831 w 1040202"/>
              <a:gd name="connsiteY3" fmla="*/ 960066 h 1001971"/>
              <a:gd name="connsiteX4" fmla="*/ 251714 w 1040202"/>
              <a:gd name="connsiteY4" fmla="*/ 989263 h 1001971"/>
              <a:gd name="connsiteX5" fmla="*/ 502177 w 1040202"/>
              <a:gd name="connsiteY5" fmla="*/ 753090 h 1001971"/>
              <a:gd name="connsiteX6" fmla="*/ 1004968 w 1040202"/>
              <a:gd name="connsiteY6" fmla="*/ 247730 h 1001971"/>
              <a:gd name="connsiteX7" fmla="*/ 985019 w 1040202"/>
              <a:gd name="connsiteY7" fmla="*/ 231975 h 1001971"/>
              <a:gd name="connsiteX8" fmla="*/ 854881 w 1040202"/>
              <a:gd name="connsiteY8" fmla="*/ 37265 h 1001971"/>
              <a:gd name="connsiteX9" fmla="*/ 569469 w 1040202"/>
              <a:gd name="connsiteY9" fmla="*/ 23416 h 1001971"/>
              <a:gd name="connsiteX0" fmla="*/ 569469 w 1047702"/>
              <a:gd name="connsiteY0" fmla="*/ 18979 h 997534"/>
              <a:gd name="connsiteX1" fmla="*/ 255795 w 1047702"/>
              <a:gd name="connsiteY1" fmla="*/ 286638 h 997534"/>
              <a:gd name="connsiteX2" fmla="*/ 1437 w 1047702"/>
              <a:gd name="connsiteY2" fmla="*/ 870235 h 997534"/>
              <a:gd name="connsiteX3" fmla="*/ 156831 w 1047702"/>
              <a:gd name="connsiteY3" fmla="*/ 955629 h 997534"/>
              <a:gd name="connsiteX4" fmla="*/ 251714 w 1047702"/>
              <a:gd name="connsiteY4" fmla="*/ 984826 h 997534"/>
              <a:gd name="connsiteX5" fmla="*/ 502177 w 1047702"/>
              <a:gd name="connsiteY5" fmla="*/ 748653 h 997534"/>
              <a:gd name="connsiteX6" fmla="*/ 1004968 w 1047702"/>
              <a:gd name="connsiteY6" fmla="*/ 243293 h 997534"/>
              <a:gd name="connsiteX7" fmla="*/ 1006088 w 1047702"/>
              <a:gd name="connsiteY7" fmla="*/ 120602 h 997534"/>
              <a:gd name="connsiteX8" fmla="*/ 854881 w 1047702"/>
              <a:gd name="connsiteY8" fmla="*/ 32828 h 997534"/>
              <a:gd name="connsiteX9" fmla="*/ 569469 w 1047702"/>
              <a:gd name="connsiteY9" fmla="*/ 18979 h 997534"/>
              <a:gd name="connsiteX0" fmla="*/ 569469 w 1008255"/>
              <a:gd name="connsiteY0" fmla="*/ 18979 h 997534"/>
              <a:gd name="connsiteX1" fmla="*/ 255795 w 1008255"/>
              <a:gd name="connsiteY1" fmla="*/ 286638 h 997534"/>
              <a:gd name="connsiteX2" fmla="*/ 1437 w 1008255"/>
              <a:gd name="connsiteY2" fmla="*/ 870235 h 997534"/>
              <a:gd name="connsiteX3" fmla="*/ 156831 w 1008255"/>
              <a:gd name="connsiteY3" fmla="*/ 955629 h 997534"/>
              <a:gd name="connsiteX4" fmla="*/ 251714 w 1008255"/>
              <a:gd name="connsiteY4" fmla="*/ 984826 h 997534"/>
              <a:gd name="connsiteX5" fmla="*/ 502177 w 1008255"/>
              <a:gd name="connsiteY5" fmla="*/ 748653 h 997534"/>
              <a:gd name="connsiteX6" fmla="*/ 810081 w 1008255"/>
              <a:gd name="connsiteY6" fmla="*/ 564102 h 997534"/>
              <a:gd name="connsiteX7" fmla="*/ 1006088 w 1008255"/>
              <a:gd name="connsiteY7" fmla="*/ 120602 h 997534"/>
              <a:gd name="connsiteX8" fmla="*/ 854881 w 1008255"/>
              <a:gd name="connsiteY8" fmla="*/ 32828 h 997534"/>
              <a:gd name="connsiteX9" fmla="*/ 569469 w 1008255"/>
              <a:gd name="connsiteY9" fmla="*/ 18979 h 997534"/>
              <a:gd name="connsiteX0" fmla="*/ 569469 w 987472"/>
              <a:gd name="connsiteY0" fmla="*/ 26502 h 1005057"/>
              <a:gd name="connsiteX1" fmla="*/ 255795 w 987472"/>
              <a:gd name="connsiteY1" fmla="*/ 294161 h 1005057"/>
              <a:gd name="connsiteX2" fmla="*/ 1437 w 987472"/>
              <a:gd name="connsiteY2" fmla="*/ 877758 h 1005057"/>
              <a:gd name="connsiteX3" fmla="*/ 156831 w 987472"/>
              <a:gd name="connsiteY3" fmla="*/ 963152 h 1005057"/>
              <a:gd name="connsiteX4" fmla="*/ 251714 w 987472"/>
              <a:gd name="connsiteY4" fmla="*/ 992349 h 1005057"/>
              <a:gd name="connsiteX5" fmla="*/ 502177 w 987472"/>
              <a:gd name="connsiteY5" fmla="*/ 756176 h 1005057"/>
              <a:gd name="connsiteX6" fmla="*/ 810081 w 987472"/>
              <a:gd name="connsiteY6" fmla="*/ 571625 h 1005057"/>
              <a:gd name="connsiteX7" fmla="*/ 985019 w 987472"/>
              <a:gd name="connsiteY7" fmla="*/ 296972 h 1005057"/>
              <a:gd name="connsiteX8" fmla="*/ 854881 w 987472"/>
              <a:gd name="connsiteY8" fmla="*/ 40351 h 1005057"/>
              <a:gd name="connsiteX9" fmla="*/ 569469 w 987472"/>
              <a:gd name="connsiteY9" fmla="*/ 26502 h 1005057"/>
              <a:gd name="connsiteX0" fmla="*/ 569685 w 987688"/>
              <a:gd name="connsiteY0" fmla="*/ 26502 h 1050985"/>
              <a:gd name="connsiteX1" fmla="*/ 256011 w 987688"/>
              <a:gd name="connsiteY1" fmla="*/ 294161 h 1050985"/>
              <a:gd name="connsiteX2" fmla="*/ 1653 w 987688"/>
              <a:gd name="connsiteY2" fmla="*/ 877758 h 1050985"/>
              <a:gd name="connsiteX3" fmla="*/ 157047 w 987688"/>
              <a:gd name="connsiteY3" fmla="*/ 963152 h 1050985"/>
              <a:gd name="connsiteX4" fmla="*/ 367809 w 987688"/>
              <a:gd name="connsiteY4" fmla="*/ 1043003 h 1050985"/>
              <a:gd name="connsiteX5" fmla="*/ 502393 w 987688"/>
              <a:gd name="connsiteY5" fmla="*/ 756176 h 1050985"/>
              <a:gd name="connsiteX6" fmla="*/ 810297 w 987688"/>
              <a:gd name="connsiteY6" fmla="*/ 571625 h 1050985"/>
              <a:gd name="connsiteX7" fmla="*/ 985235 w 987688"/>
              <a:gd name="connsiteY7" fmla="*/ 296972 h 1050985"/>
              <a:gd name="connsiteX8" fmla="*/ 855097 w 987688"/>
              <a:gd name="connsiteY8" fmla="*/ 40351 h 1050985"/>
              <a:gd name="connsiteX9" fmla="*/ 569685 w 987688"/>
              <a:gd name="connsiteY9" fmla="*/ 26502 h 1050985"/>
              <a:gd name="connsiteX0" fmla="*/ 569472 w 987475"/>
              <a:gd name="connsiteY0" fmla="*/ 26502 h 1083765"/>
              <a:gd name="connsiteX1" fmla="*/ 255798 w 987475"/>
              <a:gd name="connsiteY1" fmla="*/ 294161 h 1083765"/>
              <a:gd name="connsiteX2" fmla="*/ 1440 w 987475"/>
              <a:gd name="connsiteY2" fmla="*/ 877758 h 1083765"/>
              <a:gd name="connsiteX3" fmla="*/ 162101 w 987475"/>
              <a:gd name="connsiteY3" fmla="*/ 1064460 h 1083765"/>
              <a:gd name="connsiteX4" fmla="*/ 367596 w 987475"/>
              <a:gd name="connsiteY4" fmla="*/ 1043003 h 1083765"/>
              <a:gd name="connsiteX5" fmla="*/ 502180 w 987475"/>
              <a:gd name="connsiteY5" fmla="*/ 756176 h 1083765"/>
              <a:gd name="connsiteX6" fmla="*/ 810084 w 987475"/>
              <a:gd name="connsiteY6" fmla="*/ 571625 h 1083765"/>
              <a:gd name="connsiteX7" fmla="*/ 985022 w 987475"/>
              <a:gd name="connsiteY7" fmla="*/ 296972 h 1083765"/>
              <a:gd name="connsiteX8" fmla="*/ 854884 w 987475"/>
              <a:gd name="connsiteY8" fmla="*/ 40351 h 1083765"/>
              <a:gd name="connsiteX9" fmla="*/ 569472 w 987475"/>
              <a:gd name="connsiteY9" fmla="*/ 26502 h 1083765"/>
              <a:gd name="connsiteX0" fmla="*/ 569472 w 987475"/>
              <a:gd name="connsiteY0" fmla="*/ 26502 h 1134202"/>
              <a:gd name="connsiteX1" fmla="*/ 255798 w 987475"/>
              <a:gd name="connsiteY1" fmla="*/ 294161 h 1134202"/>
              <a:gd name="connsiteX2" fmla="*/ 1440 w 987475"/>
              <a:gd name="connsiteY2" fmla="*/ 877758 h 1134202"/>
              <a:gd name="connsiteX3" fmla="*/ 162101 w 987475"/>
              <a:gd name="connsiteY3" fmla="*/ 1126370 h 1134202"/>
              <a:gd name="connsiteX4" fmla="*/ 367596 w 987475"/>
              <a:gd name="connsiteY4" fmla="*/ 1043003 h 1134202"/>
              <a:gd name="connsiteX5" fmla="*/ 502180 w 987475"/>
              <a:gd name="connsiteY5" fmla="*/ 756176 h 1134202"/>
              <a:gd name="connsiteX6" fmla="*/ 810084 w 987475"/>
              <a:gd name="connsiteY6" fmla="*/ 571625 h 1134202"/>
              <a:gd name="connsiteX7" fmla="*/ 985022 w 987475"/>
              <a:gd name="connsiteY7" fmla="*/ 296972 h 1134202"/>
              <a:gd name="connsiteX8" fmla="*/ 854884 w 987475"/>
              <a:gd name="connsiteY8" fmla="*/ 40351 h 1134202"/>
              <a:gd name="connsiteX9" fmla="*/ 569472 w 987475"/>
              <a:gd name="connsiteY9" fmla="*/ 26502 h 1134202"/>
              <a:gd name="connsiteX0" fmla="*/ 569105 w 987108"/>
              <a:gd name="connsiteY0" fmla="*/ 26502 h 1176632"/>
              <a:gd name="connsiteX1" fmla="*/ 255431 w 987108"/>
              <a:gd name="connsiteY1" fmla="*/ 294161 h 1176632"/>
              <a:gd name="connsiteX2" fmla="*/ 1073 w 987108"/>
              <a:gd name="connsiteY2" fmla="*/ 877758 h 1176632"/>
              <a:gd name="connsiteX3" fmla="*/ 172268 w 987108"/>
              <a:gd name="connsiteY3" fmla="*/ 1171396 h 1176632"/>
              <a:gd name="connsiteX4" fmla="*/ 367229 w 987108"/>
              <a:gd name="connsiteY4" fmla="*/ 1043003 h 1176632"/>
              <a:gd name="connsiteX5" fmla="*/ 501813 w 987108"/>
              <a:gd name="connsiteY5" fmla="*/ 756176 h 1176632"/>
              <a:gd name="connsiteX6" fmla="*/ 809717 w 987108"/>
              <a:gd name="connsiteY6" fmla="*/ 571625 h 1176632"/>
              <a:gd name="connsiteX7" fmla="*/ 984655 w 987108"/>
              <a:gd name="connsiteY7" fmla="*/ 296972 h 1176632"/>
              <a:gd name="connsiteX8" fmla="*/ 854517 w 987108"/>
              <a:gd name="connsiteY8" fmla="*/ 40351 h 1176632"/>
              <a:gd name="connsiteX9" fmla="*/ 569105 w 987108"/>
              <a:gd name="connsiteY9" fmla="*/ 26502 h 1176632"/>
              <a:gd name="connsiteX0" fmla="*/ 532549 w 950552"/>
              <a:gd name="connsiteY0" fmla="*/ 26502 h 1176357"/>
              <a:gd name="connsiteX1" fmla="*/ 218875 w 950552"/>
              <a:gd name="connsiteY1" fmla="*/ 294161 h 1176357"/>
              <a:gd name="connsiteX2" fmla="*/ 1387 w 950552"/>
              <a:gd name="connsiteY2" fmla="*/ 883386 h 1176357"/>
              <a:gd name="connsiteX3" fmla="*/ 135712 w 950552"/>
              <a:gd name="connsiteY3" fmla="*/ 1171396 h 1176357"/>
              <a:gd name="connsiteX4" fmla="*/ 330673 w 950552"/>
              <a:gd name="connsiteY4" fmla="*/ 1043003 h 1176357"/>
              <a:gd name="connsiteX5" fmla="*/ 465257 w 950552"/>
              <a:gd name="connsiteY5" fmla="*/ 756176 h 1176357"/>
              <a:gd name="connsiteX6" fmla="*/ 773161 w 950552"/>
              <a:gd name="connsiteY6" fmla="*/ 571625 h 1176357"/>
              <a:gd name="connsiteX7" fmla="*/ 948099 w 950552"/>
              <a:gd name="connsiteY7" fmla="*/ 296972 h 1176357"/>
              <a:gd name="connsiteX8" fmla="*/ 817961 w 950552"/>
              <a:gd name="connsiteY8" fmla="*/ 40351 h 1176357"/>
              <a:gd name="connsiteX9" fmla="*/ 532549 w 950552"/>
              <a:gd name="connsiteY9" fmla="*/ 26502 h 1176357"/>
              <a:gd name="connsiteX0" fmla="*/ 532549 w 950391"/>
              <a:gd name="connsiteY0" fmla="*/ 26502 h 1176240"/>
              <a:gd name="connsiteX1" fmla="*/ 218875 w 950391"/>
              <a:gd name="connsiteY1" fmla="*/ 294161 h 1176240"/>
              <a:gd name="connsiteX2" fmla="*/ 1387 w 950391"/>
              <a:gd name="connsiteY2" fmla="*/ 883386 h 1176240"/>
              <a:gd name="connsiteX3" fmla="*/ 135712 w 950391"/>
              <a:gd name="connsiteY3" fmla="*/ 1171396 h 1176240"/>
              <a:gd name="connsiteX4" fmla="*/ 330673 w 950391"/>
              <a:gd name="connsiteY4" fmla="*/ 1043003 h 1176240"/>
              <a:gd name="connsiteX5" fmla="*/ 523197 w 950391"/>
              <a:gd name="connsiteY5" fmla="*/ 773061 h 1176240"/>
              <a:gd name="connsiteX6" fmla="*/ 773161 w 950391"/>
              <a:gd name="connsiteY6" fmla="*/ 571625 h 1176240"/>
              <a:gd name="connsiteX7" fmla="*/ 948099 w 950391"/>
              <a:gd name="connsiteY7" fmla="*/ 296972 h 1176240"/>
              <a:gd name="connsiteX8" fmla="*/ 817961 w 950391"/>
              <a:gd name="connsiteY8" fmla="*/ 40351 h 1176240"/>
              <a:gd name="connsiteX9" fmla="*/ 532549 w 950391"/>
              <a:gd name="connsiteY9" fmla="*/ 26502 h 1176240"/>
              <a:gd name="connsiteX0" fmla="*/ 532645 w 950487"/>
              <a:gd name="connsiteY0" fmla="*/ 26502 h 1176773"/>
              <a:gd name="connsiteX1" fmla="*/ 218971 w 950487"/>
              <a:gd name="connsiteY1" fmla="*/ 294161 h 1176773"/>
              <a:gd name="connsiteX2" fmla="*/ 1483 w 950487"/>
              <a:gd name="connsiteY2" fmla="*/ 883386 h 1176773"/>
              <a:gd name="connsiteX3" fmla="*/ 135808 w 950487"/>
              <a:gd name="connsiteY3" fmla="*/ 1171396 h 1176773"/>
              <a:gd name="connsiteX4" fmla="*/ 372907 w 950487"/>
              <a:gd name="connsiteY4" fmla="*/ 1048632 h 1176773"/>
              <a:gd name="connsiteX5" fmla="*/ 523293 w 950487"/>
              <a:gd name="connsiteY5" fmla="*/ 773061 h 1176773"/>
              <a:gd name="connsiteX6" fmla="*/ 773257 w 950487"/>
              <a:gd name="connsiteY6" fmla="*/ 571625 h 1176773"/>
              <a:gd name="connsiteX7" fmla="*/ 948195 w 950487"/>
              <a:gd name="connsiteY7" fmla="*/ 296972 h 1176773"/>
              <a:gd name="connsiteX8" fmla="*/ 818057 w 950487"/>
              <a:gd name="connsiteY8" fmla="*/ 40351 h 1176773"/>
              <a:gd name="connsiteX9" fmla="*/ 532645 w 950487"/>
              <a:gd name="connsiteY9" fmla="*/ 26502 h 1176773"/>
              <a:gd name="connsiteX0" fmla="*/ 532645 w 950572"/>
              <a:gd name="connsiteY0" fmla="*/ 26502 h 1176862"/>
              <a:gd name="connsiteX1" fmla="*/ 218971 w 950572"/>
              <a:gd name="connsiteY1" fmla="*/ 294161 h 1176862"/>
              <a:gd name="connsiteX2" fmla="*/ 1483 w 950572"/>
              <a:gd name="connsiteY2" fmla="*/ 883386 h 1176862"/>
              <a:gd name="connsiteX3" fmla="*/ 135808 w 950572"/>
              <a:gd name="connsiteY3" fmla="*/ 1171396 h 1176862"/>
              <a:gd name="connsiteX4" fmla="*/ 372907 w 950572"/>
              <a:gd name="connsiteY4" fmla="*/ 1048632 h 1176862"/>
              <a:gd name="connsiteX5" fmla="*/ 491689 w 950572"/>
              <a:gd name="connsiteY5" fmla="*/ 761805 h 1176862"/>
              <a:gd name="connsiteX6" fmla="*/ 773257 w 950572"/>
              <a:gd name="connsiteY6" fmla="*/ 571625 h 1176862"/>
              <a:gd name="connsiteX7" fmla="*/ 948195 w 950572"/>
              <a:gd name="connsiteY7" fmla="*/ 296972 h 1176862"/>
              <a:gd name="connsiteX8" fmla="*/ 818057 w 950572"/>
              <a:gd name="connsiteY8" fmla="*/ 40351 h 1176862"/>
              <a:gd name="connsiteX9" fmla="*/ 532645 w 950572"/>
              <a:gd name="connsiteY9" fmla="*/ 26502 h 1176862"/>
              <a:gd name="connsiteX0" fmla="*/ 532645 w 950515"/>
              <a:gd name="connsiteY0" fmla="*/ 26502 h 1176773"/>
              <a:gd name="connsiteX1" fmla="*/ 218971 w 950515"/>
              <a:gd name="connsiteY1" fmla="*/ 294161 h 1176773"/>
              <a:gd name="connsiteX2" fmla="*/ 1483 w 950515"/>
              <a:gd name="connsiteY2" fmla="*/ 883386 h 1176773"/>
              <a:gd name="connsiteX3" fmla="*/ 135808 w 950515"/>
              <a:gd name="connsiteY3" fmla="*/ 1171396 h 1176773"/>
              <a:gd name="connsiteX4" fmla="*/ 372907 w 950515"/>
              <a:gd name="connsiteY4" fmla="*/ 1048632 h 1176773"/>
              <a:gd name="connsiteX5" fmla="*/ 512758 w 950515"/>
              <a:gd name="connsiteY5" fmla="*/ 773061 h 1176773"/>
              <a:gd name="connsiteX6" fmla="*/ 773257 w 950515"/>
              <a:gd name="connsiteY6" fmla="*/ 571625 h 1176773"/>
              <a:gd name="connsiteX7" fmla="*/ 948195 w 950515"/>
              <a:gd name="connsiteY7" fmla="*/ 296972 h 1176773"/>
              <a:gd name="connsiteX8" fmla="*/ 818057 w 950515"/>
              <a:gd name="connsiteY8" fmla="*/ 40351 h 1176773"/>
              <a:gd name="connsiteX9" fmla="*/ 532645 w 950515"/>
              <a:gd name="connsiteY9" fmla="*/ 26502 h 1176773"/>
              <a:gd name="connsiteX0" fmla="*/ 532645 w 950515"/>
              <a:gd name="connsiteY0" fmla="*/ 26502 h 1176773"/>
              <a:gd name="connsiteX1" fmla="*/ 218971 w 950515"/>
              <a:gd name="connsiteY1" fmla="*/ 294161 h 1176773"/>
              <a:gd name="connsiteX2" fmla="*/ 1483 w 950515"/>
              <a:gd name="connsiteY2" fmla="*/ 883386 h 1176773"/>
              <a:gd name="connsiteX3" fmla="*/ 135808 w 950515"/>
              <a:gd name="connsiteY3" fmla="*/ 1171396 h 1176773"/>
              <a:gd name="connsiteX4" fmla="*/ 372907 w 950515"/>
              <a:gd name="connsiteY4" fmla="*/ 1048632 h 1176773"/>
              <a:gd name="connsiteX5" fmla="*/ 512758 w 950515"/>
              <a:gd name="connsiteY5" fmla="*/ 773061 h 1176773"/>
              <a:gd name="connsiteX6" fmla="*/ 773257 w 950515"/>
              <a:gd name="connsiteY6" fmla="*/ 571625 h 1176773"/>
              <a:gd name="connsiteX7" fmla="*/ 948195 w 950515"/>
              <a:gd name="connsiteY7" fmla="*/ 296972 h 1176773"/>
              <a:gd name="connsiteX8" fmla="*/ 818057 w 950515"/>
              <a:gd name="connsiteY8" fmla="*/ 40351 h 1176773"/>
              <a:gd name="connsiteX9" fmla="*/ 532645 w 950515"/>
              <a:gd name="connsiteY9" fmla="*/ 26502 h 117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0515" h="1176773">
                <a:moveTo>
                  <a:pt x="532645" y="26502"/>
                </a:moveTo>
                <a:cubicBezTo>
                  <a:pt x="432797" y="68804"/>
                  <a:pt x="307498" y="151347"/>
                  <a:pt x="218971" y="294161"/>
                </a:cubicBezTo>
                <a:cubicBezTo>
                  <a:pt x="130444" y="436975"/>
                  <a:pt x="15344" y="737180"/>
                  <a:pt x="1483" y="883386"/>
                </a:cubicBezTo>
                <a:cubicBezTo>
                  <a:pt x="-12378" y="1029592"/>
                  <a:pt x="73904" y="1143855"/>
                  <a:pt x="135808" y="1171396"/>
                </a:cubicBezTo>
                <a:cubicBezTo>
                  <a:pt x="197712" y="1198937"/>
                  <a:pt x="310082" y="1115021"/>
                  <a:pt x="372907" y="1048632"/>
                </a:cubicBezTo>
                <a:cubicBezTo>
                  <a:pt x="435732" y="982243"/>
                  <a:pt x="446033" y="852562"/>
                  <a:pt x="512758" y="773061"/>
                </a:cubicBezTo>
                <a:cubicBezTo>
                  <a:pt x="579483" y="693560"/>
                  <a:pt x="700684" y="650973"/>
                  <a:pt x="773257" y="571625"/>
                </a:cubicBezTo>
                <a:cubicBezTo>
                  <a:pt x="845830" y="492277"/>
                  <a:pt x="968928" y="332637"/>
                  <a:pt x="948195" y="296972"/>
                </a:cubicBezTo>
                <a:cubicBezTo>
                  <a:pt x="927462" y="261307"/>
                  <a:pt x="887315" y="85429"/>
                  <a:pt x="818057" y="40351"/>
                </a:cubicBezTo>
                <a:cubicBezTo>
                  <a:pt x="748799" y="-4727"/>
                  <a:pt x="632493" y="-15800"/>
                  <a:pt x="532645" y="26502"/>
                </a:cubicBezTo>
                <a:close/>
              </a:path>
            </a:pathLst>
          </a:custGeom>
          <a:solidFill>
            <a:srgbClr val="00B0F0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71" name="下矢印 170"/>
          <p:cNvSpPr/>
          <p:nvPr/>
        </p:nvSpPr>
        <p:spPr bwMode="auto">
          <a:xfrm rot="482961">
            <a:off x="4073520" y="5372099"/>
            <a:ext cx="634505" cy="611855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81" name="右矢印 180"/>
          <p:cNvSpPr/>
          <p:nvPr/>
        </p:nvSpPr>
        <p:spPr bwMode="auto">
          <a:xfrm rot="802501">
            <a:off x="4066336" y="4562839"/>
            <a:ext cx="271618" cy="180000"/>
          </a:xfrm>
          <a:prstGeom prst="rightArrow">
            <a:avLst>
              <a:gd name="adj1" fmla="val 50000"/>
              <a:gd name="adj2" fmla="val 5411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3" grpId="0" animBg="1"/>
      <p:bldP spid="174" grpId="0" animBg="1"/>
      <p:bldP spid="172" grpId="0" animBg="1"/>
      <p:bldP spid="188" grpId="0" animBg="1"/>
      <p:bldP spid="189" grpId="0" animBg="1"/>
      <p:bldP spid="180" grpId="0" animBg="1"/>
      <p:bldP spid="171" grpId="0" animBg="1"/>
      <p:bldP spid="1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223224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>
                <a:solidFill>
                  <a:srgbClr val="FFFF00"/>
                </a:solidFill>
              </a:rPr>
              <a:t>測定概要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23528" y="98072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測定期間　設置期間</a:t>
            </a:r>
            <a:r>
              <a:rPr lang="en-US" altLang="ja-JP" sz="2800" dirty="0" smtClean="0">
                <a:solidFill>
                  <a:schemeClr val="bg1"/>
                </a:solidFill>
              </a:rPr>
              <a:t>2015</a:t>
            </a:r>
            <a:r>
              <a:rPr lang="ja-JP" altLang="en-US" sz="2800" dirty="0" smtClean="0">
                <a:solidFill>
                  <a:schemeClr val="bg1"/>
                </a:solidFill>
              </a:rPr>
              <a:t>年</a:t>
            </a:r>
            <a:r>
              <a:rPr lang="en-US" altLang="ja-JP" sz="2800" dirty="0" smtClean="0">
                <a:solidFill>
                  <a:schemeClr val="bg1"/>
                </a:solidFill>
              </a:rPr>
              <a:t>7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2</a:t>
            </a:r>
            <a:r>
              <a:rPr lang="en-US" altLang="ja-JP" sz="2800" dirty="0">
                <a:solidFill>
                  <a:schemeClr val="bg1"/>
                </a:solidFill>
              </a:rPr>
              <a:t>3</a:t>
            </a:r>
            <a:r>
              <a:rPr lang="ja-JP" altLang="en-US" sz="2800" dirty="0" smtClean="0">
                <a:solidFill>
                  <a:schemeClr val="bg1"/>
                </a:solidFill>
              </a:rPr>
              <a:t>日～</a:t>
            </a:r>
            <a:r>
              <a:rPr lang="en-US" altLang="ja-JP" sz="2800" dirty="0" smtClean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>
                <a:solidFill>
                  <a:schemeClr val="bg1"/>
                </a:solidFill>
              </a:rPr>
              <a:t>2</a:t>
            </a:r>
            <a:r>
              <a:rPr lang="ja-JP" altLang="en-US" sz="2800" dirty="0" smtClean="0">
                <a:solidFill>
                  <a:schemeClr val="bg1"/>
                </a:solidFill>
              </a:rPr>
              <a:t>日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　　　　　　　　　　撤去</a:t>
            </a:r>
            <a:r>
              <a:rPr lang="en-US" altLang="ja-JP" sz="2800" dirty="0" smtClean="0">
                <a:solidFill>
                  <a:schemeClr val="bg1"/>
                </a:solidFill>
              </a:rPr>
              <a:t>2015</a:t>
            </a:r>
            <a:r>
              <a:rPr lang="ja-JP" altLang="en-US" sz="2800" dirty="0" smtClean="0">
                <a:solidFill>
                  <a:schemeClr val="bg1"/>
                </a:solidFill>
              </a:rPr>
              <a:t>年</a:t>
            </a:r>
            <a:r>
              <a:rPr lang="en-US" altLang="ja-JP" sz="2800" dirty="0" smtClean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29</a:t>
            </a:r>
            <a:r>
              <a:rPr lang="ja-JP" altLang="en-US" sz="2800" dirty="0" smtClean="0">
                <a:solidFill>
                  <a:schemeClr val="bg1"/>
                </a:solidFill>
              </a:rPr>
              <a:t>日～</a:t>
            </a:r>
            <a:r>
              <a:rPr lang="en-US" altLang="ja-JP" sz="2800" dirty="0" smtClean="0">
                <a:solidFill>
                  <a:schemeClr val="bg1"/>
                </a:solidFill>
              </a:rPr>
              <a:t>30</a:t>
            </a:r>
            <a:r>
              <a:rPr lang="ja-JP" altLang="en-US" sz="2800" dirty="0" smtClean="0">
                <a:solidFill>
                  <a:schemeClr val="bg1"/>
                </a:solidFill>
              </a:rPr>
              <a:t>日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>
                <a:solidFill>
                  <a:schemeClr val="bg1"/>
                </a:solidFill>
              </a:rPr>
              <a:t>測定項目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・</a:t>
            </a:r>
            <a:r>
              <a:rPr lang="ja-JP" altLang="ja-JP" sz="2800" dirty="0" smtClean="0">
                <a:solidFill>
                  <a:schemeClr val="bg1"/>
                </a:solidFill>
              </a:rPr>
              <a:t>斜面</a:t>
            </a:r>
            <a:r>
              <a:rPr lang="ja-JP" altLang="ja-JP" sz="2800" dirty="0">
                <a:solidFill>
                  <a:schemeClr val="bg1"/>
                </a:solidFill>
              </a:rPr>
              <a:t>緑地</a:t>
            </a:r>
            <a:r>
              <a:rPr lang="ja-JP" altLang="ja-JP" sz="2800" dirty="0" smtClean="0">
                <a:solidFill>
                  <a:schemeClr val="bg1"/>
                </a:solidFill>
              </a:rPr>
              <a:t>下端部の</a:t>
            </a:r>
            <a:r>
              <a:rPr lang="ja-JP" altLang="ja-JP" sz="2800" dirty="0">
                <a:solidFill>
                  <a:schemeClr val="bg1"/>
                </a:solidFill>
              </a:rPr>
              <a:t>風向風速</a:t>
            </a:r>
            <a:r>
              <a:rPr lang="ja-JP" altLang="ja-JP" sz="2800" dirty="0" smtClean="0">
                <a:solidFill>
                  <a:schemeClr val="bg1"/>
                </a:solidFill>
              </a:rPr>
              <a:t>測定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・公園及び市街地の温度分布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16016" y="3933056"/>
            <a:ext cx="42279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ja-JP" altLang="en-US" sz="2800" dirty="0">
                <a:solidFill>
                  <a:prstClr val="white"/>
                </a:solidFill>
              </a:rPr>
              <a:t>測定</a:t>
            </a:r>
            <a:r>
              <a:rPr lang="ja-JP" altLang="en-US" sz="2800" dirty="0" smtClean="0">
                <a:solidFill>
                  <a:prstClr val="white"/>
                </a:solidFill>
              </a:rPr>
              <a:t>機器　（設置高さ</a:t>
            </a:r>
            <a:r>
              <a:rPr lang="en-US" altLang="ja-JP" sz="2800" dirty="0" smtClean="0">
                <a:solidFill>
                  <a:prstClr val="white"/>
                </a:solidFill>
              </a:rPr>
              <a:t>3</a:t>
            </a:r>
            <a:r>
              <a:rPr lang="en-US" altLang="ja-JP" sz="2800" dirty="0">
                <a:solidFill>
                  <a:prstClr val="white"/>
                </a:solidFill>
              </a:rPr>
              <a:t>m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en-US" altLang="ja-JP" sz="2800" dirty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・</a:t>
            </a:r>
            <a:r>
              <a:rPr lang="ja-JP" altLang="en-US" sz="2800" dirty="0">
                <a:solidFill>
                  <a:prstClr val="white"/>
                </a:solidFill>
              </a:rPr>
              <a:t>超音波風向</a:t>
            </a:r>
            <a:r>
              <a:rPr lang="ja-JP" altLang="en-US" sz="2800" dirty="0" smtClean="0">
                <a:solidFill>
                  <a:prstClr val="white"/>
                </a:solidFill>
              </a:rPr>
              <a:t>風速計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prstClr val="white"/>
                </a:solidFill>
              </a:rPr>
              <a:t>　　（</a:t>
            </a:r>
            <a:r>
              <a:rPr lang="en-US" altLang="ja-JP" sz="2800" dirty="0">
                <a:solidFill>
                  <a:prstClr val="white"/>
                </a:solidFill>
              </a:rPr>
              <a:t>GILL PGWS-100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en-US" altLang="ja-JP" sz="2800" dirty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・自然通風シェルター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内部に温度ロガー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　　　　　（</a:t>
            </a:r>
            <a:r>
              <a:rPr lang="en-US" altLang="ja-JP" sz="2800" dirty="0">
                <a:solidFill>
                  <a:prstClr val="white"/>
                </a:solidFill>
              </a:rPr>
              <a:t>T</a:t>
            </a:r>
            <a:r>
              <a:rPr lang="ja-JP" altLang="en-US" sz="2800" dirty="0" smtClean="0">
                <a:solidFill>
                  <a:prstClr val="white"/>
                </a:solidFill>
              </a:rPr>
              <a:t>＆</a:t>
            </a:r>
            <a:r>
              <a:rPr lang="en-US" altLang="ja-JP" sz="2800" dirty="0">
                <a:solidFill>
                  <a:prstClr val="white"/>
                </a:solidFill>
              </a:rPr>
              <a:t>D</a:t>
            </a:r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en-US" altLang="ja-JP" sz="2800" dirty="0">
                <a:solidFill>
                  <a:prstClr val="white"/>
                </a:solidFill>
              </a:rPr>
              <a:t>RTR—52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786" b="4669"/>
          <a:stretch/>
        </p:blipFill>
        <p:spPr>
          <a:xfrm>
            <a:off x="575625" y="3501008"/>
            <a:ext cx="3636335" cy="2940214"/>
          </a:xfrm>
          <a:prstGeom prst="rect">
            <a:avLst/>
          </a:prstGeom>
        </p:spPr>
      </p:pic>
      <p:cxnSp>
        <p:nvCxnSpPr>
          <p:cNvPr id="8" name="カギ線コネクタ 7"/>
          <p:cNvCxnSpPr/>
          <p:nvPr/>
        </p:nvCxnSpPr>
        <p:spPr>
          <a:xfrm rot="10800000">
            <a:off x="3571876" y="4076700"/>
            <a:ext cx="1144141" cy="504428"/>
          </a:xfrm>
          <a:prstGeom prst="bentConnector3">
            <a:avLst>
              <a:gd name="adj1" fmla="val 51665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カギ線コネクタ 9"/>
          <p:cNvCxnSpPr/>
          <p:nvPr/>
        </p:nvCxnSpPr>
        <p:spPr>
          <a:xfrm rot="10800000">
            <a:off x="1628776" y="4648200"/>
            <a:ext cx="3087241" cy="797024"/>
          </a:xfrm>
          <a:prstGeom prst="bentConnector3">
            <a:avLst>
              <a:gd name="adj1" fmla="val 99982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8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3"/>
          <p:cNvSpPr txBox="1">
            <a:spLocks noChangeArrowheads="1"/>
          </p:cNvSpPr>
          <p:nvPr/>
        </p:nvSpPr>
        <p:spPr bwMode="auto">
          <a:xfrm>
            <a:off x="107504" y="-27384"/>
            <a:ext cx="55532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>
                <a:solidFill>
                  <a:srgbClr val="FFFF00"/>
                </a:solidFill>
              </a:rPr>
              <a:t>測定緑地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861"/>
            <a:ext cx="5760000" cy="622502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760000" y="548680"/>
            <a:ext cx="3276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FF00"/>
                </a:solidFill>
              </a:rPr>
              <a:t>①赤羽自然観察公園</a:t>
            </a:r>
            <a:endParaRPr kumimoji="1"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 smtClean="0">
                <a:solidFill>
                  <a:schemeClr val="bg1"/>
                </a:solidFill>
              </a:rPr>
              <a:t>　　温度計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31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000" b="1" dirty="0" smtClean="0">
                <a:solidFill>
                  <a:schemeClr val="bg1"/>
                </a:solidFill>
              </a:rPr>
              <a:t>　　風速計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②おとめ山公園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 smtClean="0">
                <a:solidFill>
                  <a:schemeClr val="bg1"/>
                </a:solidFill>
              </a:rPr>
              <a:t>　　温度計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24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風速計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③新江戸川公園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温度計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en-US" altLang="ja-JP" sz="2000" b="1" dirty="0">
                <a:solidFill>
                  <a:schemeClr val="bg1"/>
                </a:solidFill>
              </a:rPr>
              <a:t>8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風速計　</a:t>
            </a:r>
            <a:r>
              <a:rPr lang="en-US" altLang="ja-JP" sz="2000" b="1" dirty="0">
                <a:solidFill>
                  <a:schemeClr val="bg1"/>
                </a:solidFill>
              </a:rPr>
              <a:t>3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④駒場野公園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温度計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en-US" altLang="ja-JP" sz="2000" b="1" dirty="0">
                <a:solidFill>
                  <a:schemeClr val="bg1"/>
                </a:solidFill>
              </a:rPr>
              <a:t>8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風速計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⑤鍋島松濤公園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温度計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en-US" altLang="ja-JP" sz="2000" b="1" dirty="0">
                <a:solidFill>
                  <a:schemeClr val="bg1"/>
                </a:solidFill>
              </a:rPr>
              <a:t>4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風速計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ja-JP" altLang="en-US" sz="2000" b="1" dirty="0">
                <a:solidFill>
                  <a:schemeClr val="bg1"/>
                </a:solidFill>
              </a:rPr>
              <a:t>ヶ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所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⑥池田山公園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温度計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en-US" altLang="ja-JP" sz="2000" b="1" dirty="0">
                <a:solidFill>
                  <a:schemeClr val="bg1"/>
                </a:solidFill>
              </a:rPr>
              <a:t>9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ヶ所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　</a:t>
            </a:r>
            <a:r>
              <a:rPr lang="ja-JP" altLang="en-US" sz="2000" b="1" dirty="0" smtClean="0">
                <a:solidFill>
                  <a:schemeClr val="bg1"/>
                </a:solidFill>
              </a:rPr>
              <a:t>　風速計　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1</a:t>
            </a:r>
            <a:r>
              <a:rPr lang="ja-JP" altLang="en-US" sz="2000" b="1" dirty="0">
                <a:solidFill>
                  <a:schemeClr val="bg1"/>
                </a:solidFill>
              </a:rPr>
              <a:t>ヶ所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endParaRPr lang="en-US" altLang="ja-JP" sz="2400" b="1" dirty="0">
              <a:solidFill>
                <a:schemeClr val="bg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H="1">
            <a:off x="3131840" y="783683"/>
            <a:ext cx="2736304" cy="19704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>
            <a:off x="2771800" y="1772816"/>
            <a:ext cx="3070478" cy="142056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3491880" y="2780928"/>
            <a:ext cx="2378176" cy="57833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2051720" y="3764371"/>
            <a:ext cx="3807544" cy="17528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2483768" y="4687739"/>
            <a:ext cx="3384376" cy="86066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3491880" y="5694136"/>
            <a:ext cx="2376264" cy="77763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3"/>
          <a:srcRect l="13447" r="8305"/>
          <a:stretch/>
        </p:blipFill>
        <p:spPr>
          <a:xfrm>
            <a:off x="35496" y="2278331"/>
            <a:ext cx="5987871" cy="5400000"/>
          </a:xfrm>
          <a:prstGeom prst="rect">
            <a:avLst/>
          </a:prstGeom>
        </p:spPr>
      </p:pic>
      <p:grpSp>
        <p:nvGrpSpPr>
          <p:cNvPr id="70" name="グループ化 69"/>
          <p:cNvGrpSpPr/>
          <p:nvPr/>
        </p:nvGrpSpPr>
        <p:grpSpPr>
          <a:xfrm>
            <a:off x="6023367" y="3717032"/>
            <a:ext cx="445847" cy="2959618"/>
            <a:chOff x="6600984" y="3871360"/>
            <a:chExt cx="445847" cy="2959618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0483" y="4148359"/>
              <a:ext cx="251062" cy="2417117"/>
            </a:xfrm>
            <a:prstGeom prst="rect">
              <a:avLst/>
            </a:prstGeom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6600984" y="3871360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3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660058" y="6553979"/>
              <a:ext cx="3686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/>
                <a:t>7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</p:grpSp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赤羽自然観察公園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41251" r="32436" b="8749"/>
          <a:stretch/>
        </p:blipFill>
        <p:spPr>
          <a:xfrm>
            <a:off x="4344127" y="322454"/>
            <a:ext cx="4799873" cy="2589600"/>
          </a:xfrm>
          <a:prstGeom prst="rect">
            <a:avLst/>
          </a:prstGeom>
        </p:spPr>
      </p:pic>
      <p:sp>
        <p:nvSpPr>
          <p:cNvPr id="44" name="フリーフォーム 43"/>
          <p:cNvSpPr/>
          <p:nvPr/>
        </p:nvSpPr>
        <p:spPr>
          <a:xfrm>
            <a:off x="6039701" y="564716"/>
            <a:ext cx="2375028" cy="1858163"/>
          </a:xfrm>
          <a:custGeom>
            <a:avLst/>
            <a:gdLst>
              <a:gd name="connsiteX0" fmla="*/ 966651 w 2194560"/>
              <a:gd name="connsiteY0" fmla="*/ 0 h 1606731"/>
              <a:gd name="connsiteX1" fmla="*/ 91440 w 2194560"/>
              <a:gd name="connsiteY1" fmla="*/ 535577 h 1606731"/>
              <a:gd name="connsiteX2" fmla="*/ 0 w 2194560"/>
              <a:gd name="connsiteY2" fmla="*/ 1476102 h 1606731"/>
              <a:gd name="connsiteX3" fmla="*/ 822960 w 2194560"/>
              <a:gd name="connsiteY3" fmla="*/ 1528354 h 1606731"/>
              <a:gd name="connsiteX4" fmla="*/ 1319349 w 2194560"/>
              <a:gd name="connsiteY4" fmla="*/ 1606731 h 1606731"/>
              <a:gd name="connsiteX5" fmla="*/ 1698171 w 2194560"/>
              <a:gd name="connsiteY5" fmla="*/ 1554480 h 1606731"/>
              <a:gd name="connsiteX6" fmla="*/ 1763486 w 2194560"/>
              <a:gd name="connsiteY6" fmla="*/ 1489165 h 1606731"/>
              <a:gd name="connsiteX7" fmla="*/ 1854926 w 2194560"/>
              <a:gd name="connsiteY7" fmla="*/ 1201782 h 1606731"/>
              <a:gd name="connsiteX8" fmla="*/ 2063931 w 2194560"/>
              <a:gd name="connsiteY8" fmla="*/ 953588 h 1606731"/>
              <a:gd name="connsiteX9" fmla="*/ 2194560 w 2194560"/>
              <a:gd name="connsiteY9" fmla="*/ 875211 h 1606731"/>
              <a:gd name="connsiteX10" fmla="*/ 2103120 w 2194560"/>
              <a:gd name="connsiteY10" fmla="*/ 352697 h 1606731"/>
              <a:gd name="connsiteX11" fmla="*/ 1149531 w 2194560"/>
              <a:gd name="connsiteY11" fmla="*/ 0 h 1606731"/>
              <a:gd name="connsiteX12" fmla="*/ 966651 w 2194560"/>
              <a:gd name="connsiteY12" fmla="*/ 0 h 1606731"/>
              <a:gd name="connsiteX0" fmla="*/ 875211 w 2103120"/>
              <a:gd name="connsiteY0" fmla="*/ 0 h 1606731"/>
              <a:gd name="connsiteX1" fmla="*/ 0 w 2103120"/>
              <a:gd name="connsiteY1" fmla="*/ 535577 h 1606731"/>
              <a:gd name="connsiteX2" fmla="*/ 184648 w 2103120"/>
              <a:gd name="connsiteY2" fmla="*/ 1393233 h 1606731"/>
              <a:gd name="connsiteX3" fmla="*/ 731520 w 2103120"/>
              <a:gd name="connsiteY3" fmla="*/ 1528354 h 1606731"/>
              <a:gd name="connsiteX4" fmla="*/ 1227909 w 2103120"/>
              <a:gd name="connsiteY4" fmla="*/ 1606731 h 1606731"/>
              <a:gd name="connsiteX5" fmla="*/ 1606731 w 2103120"/>
              <a:gd name="connsiteY5" fmla="*/ 1554480 h 1606731"/>
              <a:gd name="connsiteX6" fmla="*/ 1672046 w 2103120"/>
              <a:gd name="connsiteY6" fmla="*/ 1489165 h 1606731"/>
              <a:gd name="connsiteX7" fmla="*/ 1763486 w 2103120"/>
              <a:gd name="connsiteY7" fmla="*/ 1201782 h 1606731"/>
              <a:gd name="connsiteX8" fmla="*/ 1972491 w 2103120"/>
              <a:gd name="connsiteY8" fmla="*/ 953588 h 1606731"/>
              <a:gd name="connsiteX9" fmla="*/ 2103120 w 2103120"/>
              <a:gd name="connsiteY9" fmla="*/ 875211 h 1606731"/>
              <a:gd name="connsiteX10" fmla="*/ 2011680 w 2103120"/>
              <a:gd name="connsiteY10" fmla="*/ 352697 h 1606731"/>
              <a:gd name="connsiteX11" fmla="*/ 1058091 w 2103120"/>
              <a:gd name="connsiteY11" fmla="*/ 0 h 1606731"/>
              <a:gd name="connsiteX12" fmla="*/ 875211 w 2103120"/>
              <a:gd name="connsiteY12" fmla="*/ 0 h 1606731"/>
              <a:gd name="connsiteX0" fmla="*/ 875211 w 2103120"/>
              <a:gd name="connsiteY0" fmla="*/ 0 h 1606731"/>
              <a:gd name="connsiteX1" fmla="*/ 0 w 2103120"/>
              <a:gd name="connsiteY1" fmla="*/ 535577 h 1606731"/>
              <a:gd name="connsiteX2" fmla="*/ 184648 w 2103120"/>
              <a:gd name="connsiteY2" fmla="*/ 1393233 h 1606731"/>
              <a:gd name="connsiteX3" fmla="*/ 740147 w 2103120"/>
              <a:gd name="connsiteY3" fmla="*/ 1462059 h 1606731"/>
              <a:gd name="connsiteX4" fmla="*/ 1227909 w 2103120"/>
              <a:gd name="connsiteY4" fmla="*/ 1606731 h 1606731"/>
              <a:gd name="connsiteX5" fmla="*/ 1606731 w 2103120"/>
              <a:gd name="connsiteY5" fmla="*/ 1554480 h 1606731"/>
              <a:gd name="connsiteX6" fmla="*/ 1672046 w 2103120"/>
              <a:gd name="connsiteY6" fmla="*/ 1489165 h 1606731"/>
              <a:gd name="connsiteX7" fmla="*/ 1763486 w 2103120"/>
              <a:gd name="connsiteY7" fmla="*/ 1201782 h 1606731"/>
              <a:gd name="connsiteX8" fmla="*/ 1972491 w 2103120"/>
              <a:gd name="connsiteY8" fmla="*/ 953588 h 1606731"/>
              <a:gd name="connsiteX9" fmla="*/ 2103120 w 2103120"/>
              <a:gd name="connsiteY9" fmla="*/ 875211 h 1606731"/>
              <a:gd name="connsiteX10" fmla="*/ 2011680 w 2103120"/>
              <a:gd name="connsiteY10" fmla="*/ 352697 h 1606731"/>
              <a:gd name="connsiteX11" fmla="*/ 1058091 w 2103120"/>
              <a:gd name="connsiteY11" fmla="*/ 0 h 1606731"/>
              <a:gd name="connsiteX12" fmla="*/ 875211 w 2103120"/>
              <a:gd name="connsiteY12" fmla="*/ 0 h 1606731"/>
              <a:gd name="connsiteX0" fmla="*/ 875211 w 2103120"/>
              <a:gd name="connsiteY0" fmla="*/ 0 h 1554480"/>
              <a:gd name="connsiteX1" fmla="*/ 0 w 2103120"/>
              <a:gd name="connsiteY1" fmla="*/ 535577 h 1554480"/>
              <a:gd name="connsiteX2" fmla="*/ 184648 w 2103120"/>
              <a:gd name="connsiteY2" fmla="*/ 1393233 h 1554480"/>
              <a:gd name="connsiteX3" fmla="*/ 740147 w 2103120"/>
              <a:gd name="connsiteY3" fmla="*/ 1462059 h 1554480"/>
              <a:gd name="connsiteX4" fmla="*/ 1245164 w 2103120"/>
              <a:gd name="connsiteY4" fmla="*/ 1490714 h 1554480"/>
              <a:gd name="connsiteX5" fmla="*/ 1606731 w 2103120"/>
              <a:gd name="connsiteY5" fmla="*/ 1554480 h 1554480"/>
              <a:gd name="connsiteX6" fmla="*/ 1672046 w 2103120"/>
              <a:gd name="connsiteY6" fmla="*/ 1489165 h 1554480"/>
              <a:gd name="connsiteX7" fmla="*/ 1763486 w 2103120"/>
              <a:gd name="connsiteY7" fmla="*/ 1201782 h 1554480"/>
              <a:gd name="connsiteX8" fmla="*/ 1972491 w 2103120"/>
              <a:gd name="connsiteY8" fmla="*/ 953588 h 1554480"/>
              <a:gd name="connsiteX9" fmla="*/ 2103120 w 2103120"/>
              <a:gd name="connsiteY9" fmla="*/ 875211 h 1554480"/>
              <a:gd name="connsiteX10" fmla="*/ 2011680 w 2103120"/>
              <a:gd name="connsiteY10" fmla="*/ 352697 h 1554480"/>
              <a:gd name="connsiteX11" fmla="*/ 1058091 w 2103120"/>
              <a:gd name="connsiteY11" fmla="*/ 0 h 1554480"/>
              <a:gd name="connsiteX12" fmla="*/ 875211 w 2103120"/>
              <a:gd name="connsiteY12" fmla="*/ 0 h 1554480"/>
              <a:gd name="connsiteX0" fmla="*/ 875211 w 2103120"/>
              <a:gd name="connsiteY0" fmla="*/ 0 h 1554480"/>
              <a:gd name="connsiteX1" fmla="*/ 0 w 2103120"/>
              <a:gd name="connsiteY1" fmla="*/ 535577 h 1554480"/>
              <a:gd name="connsiteX2" fmla="*/ 184648 w 2103120"/>
              <a:gd name="connsiteY2" fmla="*/ 1393233 h 1554480"/>
              <a:gd name="connsiteX3" fmla="*/ 731520 w 2103120"/>
              <a:gd name="connsiteY3" fmla="*/ 1412337 h 1554480"/>
              <a:gd name="connsiteX4" fmla="*/ 1245164 w 2103120"/>
              <a:gd name="connsiteY4" fmla="*/ 1490714 h 1554480"/>
              <a:gd name="connsiteX5" fmla="*/ 1606731 w 2103120"/>
              <a:gd name="connsiteY5" fmla="*/ 1554480 h 1554480"/>
              <a:gd name="connsiteX6" fmla="*/ 1672046 w 2103120"/>
              <a:gd name="connsiteY6" fmla="*/ 1489165 h 1554480"/>
              <a:gd name="connsiteX7" fmla="*/ 1763486 w 2103120"/>
              <a:gd name="connsiteY7" fmla="*/ 1201782 h 1554480"/>
              <a:gd name="connsiteX8" fmla="*/ 1972491 w 2103120"/>
              <a:gd name="connsiteY8" fmla="*/ 953588 h 1554480"/>
              <a:gd name="connsiteX9" fmla="*/ 2103120 w 2103120"/>
              <a:gd name="connsiteY9" fmla="*/ 875211 h 1554480"/>
              <a:gd name="connsiteX10" fmla="*/ 2011680 w 2103120"/>
              <a:gd name="connsiteY10" fmla="*/ 352697 h 1554480"/>
              <a:gd name="connsiteX11" fmla="*/ 1058091 w 2103120"/>
              <a:gd name="connsiteY11" fmla="*/ 0 h 1554480"/>
              <a:gd name="connsiteX12" fmla="*/ 875211 w 2103120"/>
              <a:gd name="connsiteY12" fmla="*/ 0 h 1554480"/>
              <a:gd name="connsiteX0" fmla="*/ 875211 w 2103120"/>
              <a:gd name="connsiteY0" fmla="*/ 0 h 1554480"/>
              <a:gd name="connsiteX1" fmla="*/ 0 w 2103120"/>
              <a:gd name="connsiteY1" fmla="*/ 535577 h 1554480"/>
              <a:gd name="connsiteX2" fmla="*/ 184648 w 2103120"/>
              <a:gd name="connsiteY2" fmla="*/ 1393233 h 1554480"/>
              <a:gd name="connsiteX3" fmla="*/ 253527 w 2103120"/>
              <a:gd name="connsiteY3" fmla="*/ 1390780 h 1554480"/>
              <a:gd name="connsiteX4" fmla="*/ 731520 w 2103120"/>
              <a:gd name="connsiteY4" fmla="*/ 1412337 h 1554480"/>
              <a:gd name="connsiteX5" fmla="*/ 1245164 w 2103120"/>
              <a:gd name="connsiteY5" fmla="*/ 1490714 h 1554480"/>
              <a:gd name="connsiteX6" fmla="*/ 1606731 w 2103120"/>
              <a:gd name="connsiteY6" fmla="*/ 1554480 h 1554480"/>
              <a:gd name="connsiteX7" fmla="*/ 1672046 w 2103120"/>
              <a:gd name="connsiteY7" fmla="*/ 1489165 h 1554480"/>
              <a:gd name="connsiteX8" fmla="*/ 1763486 w 2103120"/>
              <a:gd name="connsiteY8" fmla="*/ 1201782 h 1554480"/>
              <a:gd name="connsiteX9" fmla="*/ 1972491 w 2103120"/>
              <a:gd name="connsiteY9" fmla="*/ 953588 h 1554480"/>
              <a:gd name="connsiteX10" fmla="*/ 2103120 w 2103120"/>
              <a:gd name="connsiteY10" fmla="*/ 875211 h 1554480"/>
              <a:gd name="connsiteX11" fmla="*/ 2011680 w 2103120"/>
              <a:gd name="connsiteY11" fmla="*/ 352697 h 1554480"/>
              <a:gd name="connsiteX12" fmla="*/ 1058091 w 2103120"/>
              <a:gd name="connsiteY12" fmla="*/ 0 h 1554480"/>
              <a:gd name="connsiteX13" fmla="*/ 875211 w 2103120"/>
              <a:gd name="connsiteY13" fmla="*/ 0 h 1554480"/>
              <a:gd name="connsiteX0" fmla="*/ 875211 w 2103120"/>
              <a:gd name="connsiteY0" fmla="*/ 0 h 1554480"/>
              <a:gd name="connsiteX1" fmla="*/ 0 w 2103120"/>
              <a:gd name="connsiteY1" fmla="*/ 535577 h 1554480"/>
              <a:gd name="connsiteX2" fmla="*/ 184648 w 2103120"/>
              <a:gd name="connsiteY2" fmla="*/ 1393233 h 1554480"/>
              <a:gd name="connsiteX3" fmla="*/ 253527 w 2103120"/>
              <a:gd name="connsiteY3" fmla="*/ 1390780 h 1554480"/>
              <a:gd name="connsiteX4" fmla="*/ 731520 w 2103120"/>
              <a:gd name="connsiteY4" fmla="*/ 1412337 h 1554480"/>
              <a:gd name="connsiteX5" fmla="*/ 1245164 w 2103120"/>
              <a:gd name="connsiteY5" fmla="*/ 1490714 h 1554480"/>
              <a:gd name="connsiteX6" fmla="*/ 1606731 w 2103120"/>
              <a:gd name="connsiteY6" fmla="*/ 1554480 h 1554480"/>
              <a:gd name="connsiteX7" fmla="*/ 1672046 w 2103120"/>
              <a:gd name="connsiteY7" fmla="*/ 1489165 h 1554480"/>
              <a:gd name="connsiteX8" fmla="*/ 1763486 w 2103120"/>
              <a:gd name="connsiteY8" fmla="*/ 1201782 h 1554480"/>
              <a:gd name="connsiteX9" fmla="*/ 1972491 w 2103120"/>
              <a:gd name="connsiteY9" fmla="*/ 953588 h 1554480"/>
              <a:gd name="connsiteX10" fmla="*/ 2103120 w 2103120"/>
              <a:gd name="connsiteY10" fmla="*/ 875211 h 1554480"/>
              <a:gd name="connsiteX11" fmla="*/ 2011680 w 2103120"/>
              <a:gd name="connsiteY11" fmla="*/ 352697 h 1554480"/>
              <a:gd name="connsiteX12" fmla="*/ 1058091 w 2103120"/>
              <a:gd name="connsiteY12" fmla="*/ 0 h 1554480"/>
              <a:gd name="connsiteX13" fmla="*/ 875211 w 2103120"/>
              <a:gd name="connsiteY13" fmla="*/ 0 h 1554480"/>
              <a:gd name="connsiteX0" fmla="*/ 875211 w 2103120"/>
              <a:gd name="connsiteY0" fmla="*/ 0 h 1554480"/>
              <a:gd name="connsiteX1" fmla="*/ 0 w 2103120"/>
              <a:gd name="connsiteY1" fmla="*/ 535577 h 1554480"/>
              <a:gd name="connsiteX2" fmla="*/ 184648 w 2103120"/>
              <a:gd name="connsiteY2" fmla="*/ 1393233 h 1554480"/>
              <a:gd name="connsiteX3" fmla="*/ 253527 w 2103120"/>
              <a:gd name="connsiteY3" fmla="*/ 1390780 h 1554480"/>
              <a:gd name="connsiteX4" fmla="*/ 731520 w 2103120"/>
              <a:gd name="connsiteY4" fmla="*/ 1412337 h 1554480"/>
              <a:gd name="connsiteX5" fmla="*/ 1271047 w 2103120"/>
              <a:gd name="connsiteY5" fmla="*/ 1457566 h 1554480"/>
              <a:gd name="connsiteX6" fmla="*/ 1606731 w 2103120"/>
              <a:gd name="connsiteY6" fmla="*/ 1554480 h 1554480"/>
              <a:gd name="connsiteX7" fmla="*/ 1672046 w 2103120"/>
              <a:gd name="connsiteY7" fmla="*/ 1489165 h 1554480"/>
              <a:gd name="connsiteX8" fmla="*/ 1763486 w 2103120"/>
              <a:gd name="connsiteY8" fmla="*/ 1201782 h 1554480"/>
              <a:gd name="connsiteX9" fmla="*/ 1972491 w 2103120"/>
              <a:gd name="connsiteY9" fmla="*/ 953588 h 1554480"/>
              <a:gd name="connsiteX10" fmla="*/ 2103120 w 2103120"/>
              <a:gd name="connsiteY10" fmla="*/ 875211 h 1554480"/>
              <a:gd name="connsiteX11" fmla="*/ 2011680 w 2103120"/>
              <a:gd name="connsiteY11" fmla="*/ 352697 h 1554480"/>
              <a:gd name="connsiteX12" fmla="*/ 1058091 w 2103120"/>
              <a:gd name="connsiteY12" fmla="*/ 0 h 1554480"/>
              <a:gd name="connsiteX13" fmla="*/ 875211 w 2103120"/>
              <a:gd name="connsiteY13" fmla="*/ 0 h 1554480"/>
              <a:gd name="connsiteX0" fmla="*/ 875211 w 2103120"/>
              <a:gd name="connsiteY0" fmla="*/ 0 h 1489165"/>
              <a:gd name="connsiteX1" fmla="*/ 0 w 2103120"/>
              <a:gd name="connsiteY1" fmla="*/ 535577 h 1489165"/>
              <a:gd name="connsiteX2" fmla="*/ 184648 w 2103120"/>
              <a:gd name="connsiteY2" fmla="*/ 1393233 h 1489165"/>
              <a:gd name="connsiteX3" fmla="*/ 253527 w 2103120"/>
              <a:gd name="connsiteY3" fmla="*/ 1390780 h 1489165"/>
              <a:gd name="connsiteX4" fmla="*/ 731520 w 2103120"/>
              <a:gd name="connsiteY4" fmla="*/ 1412337 h 1489165"/>
              <a:gd name="connsiteX5" fmla="*/ 1271047 w 2103120"/>
              <a:gd name="connsiteY5" fmla="*/ 1457566 h 1489165"/>
              <a:gd name="connsiteX6" fmla="*/ 1563592 w 2103120"/>
              <a:gd name="connsiteY6" fmla="*/ 1446750 h 1489165"/>
              <a:gd name="connsiteX7" fmla="*/ 1672046 w 2103120"/>
              <a:gd name="connsiteY7" fmla="*/ 1489165 h 1489165"/>
              <a:gd name="connsiteX8" fmla="*/ 1763486 w 2103120"/>
              <a:gd name="connsiteY8" fmla="*/ 1201782 h 1489165"/>
              <a:gd name="connsiteX9" fmla="*/ 1972491 w 2103120"/>
              <a:gd name="connsiteY9" fmla="*/ 953588 h 1489165"/>
              <a:gd name="connsiteX10" fmla="*/ 2103120 w 2103120"/>
              <a:gd name="connsiteY10" fmla="*/ 875211 h 1489165"/>
              <a:gd name="connsiteX11" fmla="*/ 2011680 w 2103120"/>
              <a:gd name="connsiteY11" fmla="*/ 352697 h 1489165"/>
              <a:gd name="connsiteX12" fmla="*/ 1058091 w 2103120"/>
              <a:gd name="connsiteY12" fmla="*/ 0 h 1489165"/>
              <a:gd name="connsiteX13" fmla="*/ 875211 w 2103120"/>
              <a:gd name="connsiteY13" fmla="*/ 0 h 1489165"/>
              <a:gd name="connsiteX0" fmla="*/ 875211 w 2103120"/>
              <a:gd name="connsiteY0" fmla="*/ 0 h 1457566"/>
              <a:gd name="connsiteX1" fmla="*/ 0 w 2103120"/>
              <a:gd name="connsiteY1" fmla="*/ 535577 h 1457566"/>
              <a:gd name="connsiteX2" fmla="*/ 184648 w 2103120"/>
              <a:gd name="connsiteY2" fmla="*/ 1393233 h 1457566"/>
              <a:gd name="connsiteX3" fmla="*/ 253527 w 2103120"/>
              <a:gd name="connsiteY3" fmla="*/ 1390780 h 1457566"/>
              <a:gd name="connsiteX4" fmla="*/ 731520 w 2103120"/>
              <a:gd name="connsiteY4" fmla="*/ 1412337 h 1457566"/>
              <a:gd name="connsiteX5" fmla="*/ 1271047 w 2103120"/>
              <a:gd name="connsiteY5" fmla="*/ 1457566 h 1457566"/>
              <a:gd name="connsiteX6" fmla="*/ 1563592 w 2103120"/>
              <a:gd name="connsiteY6" fmla="*/ 1446750 h 1457566"/>
              <a:gd name="connsiteX7" fmla="*/ 1663418 w 2103120"/>
              <a:gd name="connsiteY7" fmla="*/ 1381436 h 1457566"/>
              <a:gd name="connsiteX8" fmla="*/ 1763486 w 2103120"/>
              <a:gd name="connsiteY8" fmla="*/ 1201782 h 1457566"/>
              <a:gd name="connsiteX9" fmla="*/ 1972491 w 2103120"/>
              <a:gd name="connsiteY9" fmla="*/ 953588 h 1457566"/>
              <a:gd name="connsiteX10" fmla="*/ 2103120 w 2103120"/>
              <a:gd name="connsiteY10" fmla="*/ 875211 h 1457566"/>
              <a:gd name="connsiteX11" fmla="*/ 2011680 w 2103120"/>
              <a:gd name="connsiteY11" fmla="*/ 352697 h 1457566"/>
              <a:gd name="connsiteX12" fmla="*/ 1058091 w 2103120"/>
              <a:gd name="connsiteY12" fmla="*/ 0 h 1457566"/>
              <a:gd name="connsiteX13" fmla="*/ 875211 w 2103120"/>
              <a:gd name="connsiteY13" fmla="*/ 0 h 1457566"/>
              <a:gd name="connsiteX0" fmla="*/ 875211 w 2103120"/>
              <a:gd name="connsiteY0" fmla="*/ 0 h 1457566"/>
              <a:gd name="connsiteX1" fmla="*/ 0 w 2103120"/>
              <a:gd name="connsiteY1" fmla="*/ 535577 h 1457566"/>
              <a:gd name="connsiteX2" fmla="*/ 184648 w 2103120"/>
              <a:gd name="connsiteY2" fmla="*/ 1393233 h 1457566"/>
              <a:gd name="connsiteX3" fmla="*/ 253527 w 2103120"/>
              <a:gd name="connsiteY3" fmla="*/ 1390780 h 1457566"/>
              <a:gd name="connsiteX4" fmla="*/ 731520 w 2103120"/>
              <a:gd name="connsiteY4" fmla="*/ 1412337 h 1457566"/>
              <a:gd name="connsiteX5" fmla="*/ 1271047 w 2103120"/>
              <a:gd name="connsiteY5" fmla="*/ 1457566 h 1457566"/>
              <a:gd name="connsiteX6" fmla="*/ 1563592 w 2103120"/>
              <a:gd name="connsiteY6" fmla="*/ 1446750 h 1457566"/>
              <a:gd name="connsiteX7" fmla="*/ 1663418 w 2103120"/>
              <a:gd name="connsiteY7" fmla="*/ 1381436 h 1457566"/>
              <a:gd name="connsiteX8" fmla="*/ 1737603 w 2103120"/>
              <a:gd name="connsiteY8" fmla="*/ 1176921 h 1457566"/>
              <a:gd name="connsiteX9" fmla="*/ 1972491 w 2103120"/>
              <a:gd name="connsiteY9" fmla="*/ 953588 h 1457566"/>
              <a:gd name="connsiteX10" fmla="*/ 2103120 w 2103120"/>
              <a:gd name="connsiteY10" fmla="*/ 875211 h 1457566"/>
              <a:gd name="connsiteX11" fmla="*/ 2011680 w 2103120"/>
              <a:gd name="connsiteY11" fmla="*/ 352697 h 1457566"/>
              <a:gd name="connsiteX12" fmla="*/ 1058091 w 2103120"/>
              <a:gd name="connsiteY12" fmla="*/ 0 h 1457566"/>
              <a:gd name="connsiteX13" fmla="*/ 875211 w 2103120"/>
              <a:gd name="connsiteY13" fmla="*/ 0 h 1457566"/>
              <a:gd name="connsiteX0" fmla="*/ 875211 w 2103120"/>
              <a:gd name="connsiteY0" fmla="*/ 0 h 1457566"/>
              <a:gd name="connsiteX1" fmla="*/ 0 w 2103120"/>
              <a:gd name="connsiteY1" fmla="*/ 535577 h 1457566"/>
              <a:gd name="connsiteX2" fmla="*/ 184648 w 2103120"/>
              <a:gd name="connsiteY2" fmla="*/ 1393233 h 1457566"/>
              <a:gd name="connsiteX3" fmla="*/ 253527 w 2103120"/>
              <a:gd name="connsiteY3" fmla="*/ 1390780 h 1457566"/>
              <a:gd name="connsiteX4" fmla="*/ 731520 w 2103120"/>
              <a:gd name="connsiteY4" fmla="*/ 1412337 h 1457566"/>
              <a:gd name="connsiteX5" fmla="*/ 1271047 w 2103120"/>
              <a:gd name="connsiteY5" fmla="*/ 1457566 h 1457566"/>
              <a:gd name="connsiteX6" fmla="*/ 1563592 w 2103120"/>
              <a:gd name="connsiteY6" fmla="*/ 1446750 h 1457566"/>
              <a:gd name="connsiteX7" fmla="*/ 1663418 w 2103120"/>
              <a:gd name="connsiteY7" fmla="*/ 1381436 h 1457566"/>
              <a:gd name="connsiteX8" fmla="*/ 1737603 w 2103120"/>
              <a:gd name="connsiteY8" fmla="*/ 1176921 h 1457566"/>
              <a:gd name="connsiteX9" fmla="*/ 1929353 w 2103120"/>
              <a:gd name="connsiteY9" fmla="*/ 937014 h 1457566"/>
              <a:gd name="connsiteX10" fmla="*/ 2103120 w 2103120"/>
              <a:gd name="connsiteY10" fmla="*/ 875211 h 1457566"/>
              <a:gd name="connsiteX11" fmla="*/ 2011680 w 2103120"/>
              <a:gd name="connsiteY11" fmla="*/ 352697 h 1457566"/>
              <a:gd name="connsiteX12" fmla="*/ 1058091 w 2103120"/>
              <a:gd name="connsiteY12" fmla="*/ 0 h 1457566"/>
              <a:gd name="connsiteX13" fmla="*/ 875211 w 2103120"/>
              <a:gd name="connsiteY13" fmla="*/ 0 h 1457566"/>
              <a:gd name="connsiteX0" fmla="*/ 875211 w 2059981"/>
              <a:gd name="connsiteY0" fmla="*/ 0 h 1457566"/>
              <a:gd name="connsiteX1" fmla="*/ 0 w 2059981"/>
              <a:gd name="connsiteY1" fmla="*/ 535577 h 1457566"/>
              <a:gd name="connsiteX2" fmla="*/ 184648 w 2059981"/>
              <a:gd name="connsiteY2" fmla="*/ 1393233 h 1457566"/>
              <a:gd name="connsiteX3" fmla="*/ 253527 w 2059981"/>
              <a:gd name="connsiteY3" fmla="*/ 1390780 h 1457566"/>
              <a:gd name="connsiteX4" fmla="*/ 731520 w 2059981"/>
              <a:gd name="connsiteY4" fmla="*/ 1412337 h 1457566"/>
              <a:gd name="connsiteX5" fmla="*/ 1271047 w 2059981"/>
              <a:gd name="connsiteY5" fmla="*/ 1457566 h 1457566"/>
              <a:gd name="connsiteX6" fmla="*/ 1563592 w 2059981"/>
              <a:gd name="connsiteY6" fmla="*/ 1446750 h 1457566"/>
              <a:gd name="connsiteX7" fmla="*/ 1663418 w 2059981"/>
              <a:gd name="connsiteY7" fmla="*/ 1381436 h 1457566"/>
              <a:gd name="connsiteX8" fmla="*/ 1737603 w 2059981"/>
              <a:gd name="connsiteY8" fmla="*/ 1176921 h 1457566"/>
              <a:gd name="connsiteX9" fmla="*/ 1929353 w 2059981"/>
              <a:gd name="connsiteY9" fmla="*/ 937014 h 1457566"/>
              <a:gd name="connsiteX10" fmla="*/ 2059981 w 2059981"/>
              <a:gd name="connsiteY10" fmla="*/ 825490 h 1457566"/>
              <a:gd name="connsiteX11" fmla="*/ 2011680 w 2059981"/>
              <a:gd name="connsiteY11" fmla="*/ 352697 h 1457566"/>
              <a:gd name="connsiteX12" fmla="*/ 1058091 w 2059981"/>
              <a:gd name="connsiteY12" fmla="*/ 0 h 1457566"/>
              <a:gd name="connsiteX13" fmla="*/ 875211 w 2059981"/>
              <a:gd name="connsiteY13" fmla="*/ 0 h 1457566"/>
              <a:gd name="connsiteX0" fmla="*/ 875211 w 2059981"/>
              <a:gd name="connsiteY0" fmla="*/ 0 h 1457566"/>
              <a:gd name="connsiteX1" fmla="*/ 0 w 2059981"/>
              <a:gd name="connsiteY1" fmla="*/ 535577 h 1457566"/>
              <a:gd name="connsiteX2" fmla="*/ 184648 w 2059981"/>
              <a:gd name="connsiteY2" fmla="*/ 1393233 h 1457566"/>
              <a:gd name="connsiteX3" fmla="*/ 469221 w 2059981"/>
              <a:gd name="connsiteY3" fmla="*/ 1415641 h 1457566"/>
              <a:gd name="connsiteX4" fmla="*/ 731520 w 2059981"/>
              <a:gd name="connsiteY4" fmla="*/ 1412337 h 1457566"/>
              <a:gd name="connsiteX5" fmla="*/ 1271047 w 2059981"/>
              <a:gd name="connsiteY5" fmla="*/ 1457566 h 1457566"/>
              <a:gd name="connsiteX6" fmla="*/ 1563592 w 2059981"/>
              <a:gd name="connsiteY6" fmla="*/ 1446750 h 1457566"/>
              <a:gd name="connsiteX7" fmla="*/ 1663418 w 2059981"/>
              <a:gd name="connsiteY7" fmla="*/ 1381436 h 1457566"/>
              <a:gd name="connsiteX8" fmla="*/ 1737603 w 2059981"/>
              <a:gd name="connsiteY8" fmla="*/ 1176921 h 1457566"/>
              <a:gd name="connsiteX9" fmla="*/ 1929353 w 2059981"/>
              <a:gd name="connsiteY9" fmla="*/ 937014 h 1457566"/>
              <a:gd name="connsiteX10" fmla="*/ 2059981 w 2059981"/>
              <a:gd name="connsiteY10" fmla="*/ 825490 h 1457566"/>
              <a:gd name="connsiteX11" fmla="*/ 2011680 w 2059981"/>
              <a:gd name="connsiteY11" fmla="*/ 352697 h 1457566"/>
              <a:gd name="connsiteX12" fmla="*/ 1058091 w 2059981"/>
              <a:gd name="connsiteY12" fmla="*/ 0 h 1457566"/>
              <a:gd name="connsiteX13" fmla="*/ 875211 w 2059981"/>
              <a:gd name="connsiteY13" fmla="*/ 0 h 1457566"/>
              <a:gd name="connsiteX0" fmla="*/ 875211 w 2059981"/>
              <a:gd name="connsiteY0" fmla="*/ 0 h 1457566"/>
              <a:gd name="connsiteX1" fmla="*/ 0 w 2059981"/>
              <a:gd name="connsiteY1" fmla="*/ 535577 h 1457566"/>
              <a:gd name="connsiteX2" fmla="*/ 374458 w 2059981"/>
              <a:gd name="connsiteY2" fmla="*/ 1384946 h 1457566"/>
              <a:gd name="connsiteX3" fmla="*/ 469221 w 2059981"/>
              <a:gd name="connsiteY3" fmla="*/ 1415641 h 1457566"/>
              <a:gd name="connsiteX4" fmla="*/ 731520 w 2059981"/>
              <a:gd name="connsiteY4" fmla="*/ 1412337 h 1457566"/>
              <a:gd name="connsiteX5" fmla="*/ 1271047 w 2059981"/>
              <a:gd name="connsiteY5" fmla="*/ 1457566 h 1457566"/>
              <a:gd name="connsiteX6" fmla="*/ 1563592 w 2059981"/>
              <a:gd name="connsiteY6" fmla="*/ 1446750 h 1457566"/>
              <a:gd name="connsiteX7" fmla="*/ 1663418 w 2059981"/>
              <a:gd name="connsiteY7" fmla="*/ 1381436 h 1457566"/>
              <a:gd name="connsiteX8" fmla="*/ 1737603 w 2059981"/>
              <a:gd name="connsiteY8" fmla="*/ 1176921 h 1457566"/>
              <a:gd name="connsiteX9" fmla="*/ 1929353 w 2059981"/>
              <a:gd name="connsiteY9" fmla="*/ 937014 h 1457566"/>
              <a:gd name="connsiteX10" fmla="*/ 2059981 w 2059981"/>
              <a:gd name="connsiteY10" fmla="*/ 825490 h 1457566"/>
              <a:gd name="connsiteX11" fmla="*/ 2011680 w 2059981"/>
              <a:gd name="connsiteY11" fmla="*/ 352697 h 1457566"/>
              <a:gd name="connsiteX12" fmla="*/ 1058091 w 2059981"/>
              <a:gd name="connsiteY12" fmla="*/ 0 h 1457566"/>
              <a:gd name="connsiteX13" fmla="*/ 875211 w 2059981"/>
              <a:gd name="connsiteY13" fmla="*/ 0 h 1457566"/>
              <a:gd name="connsiteX0" fmla="*/ 814816 w 1999586"/>
              <a:gd name="connsiteY0" fmla="*/ 0 h 1457566"/>
              <a:gd name="connsiteX1" fmla="*/ 0 w 1999586"/>
              <a:gd name="connsiteY1" fmla="*/ 535577 h 1457566"/>
              <a:gd name="connsiteX2" fmla="*/ 314063 w 1999586"/>
              <a:gd name="connsiteY2" fmla="*/ 1384946 h 1457566"/>
              <a:gd name="connsiteX3" fmla="*/ 408826 w 1999586"/>
              <a:gd name="connsiteY3" fmla="*/ 1415641 h 1457566"/>
              <a:gd name="connsiteX4" fmla="*/ 671125 w 1999586"/>
              <a:gd name="connsiteY4" fmla="*/ 1412337 h 1457566"/>
              <a:gd name="connsiteX5" fmla="*/ 1210652 w 1999586"/>
              <a:gd name="connsiteY5" fmla="*/ 1457566 h 1457566"/>
              <a:gd name="connsiteX6" fmla="*/ 1503197 w 1999586"/>
              <a:gd name="connsiteY6" fmla="*/ 1446750 h 1457566"/>
              <a:gd name="connsiteX7" fmla="*/ 1603023 w 1999586"/>
              <a:gd name="connsiteY7" fmla="*/ 1381436 h 1457566"/>
              <a:gd name="connsiteX8" fmla="*/ 1677208 w 1999586"/>
              <a:gd name="connsiteY8" fmla="*/ 1176921 h 1457566"/>
              <a:gd name="connsiteX9" fmla="*/ 1868958 w 1999586"/>
              <a:gd name="connsiteY9" fmla="*/ 937014 h 1457566"/>
              <a:gd name="connsiteX10" fmla="*/ 1999586 w 1999586"/>
              <a:gd name="connsiteY10" fmla="*/ 825490 h 1457566"/>
              <a:gd name="connsiteX11" fmla="*/ 1951285 w 1999586"/>
              <a:gd name="connsiteY11" fmla="*/ 352697 h 1457566"/>
              <a:gd name="connsiteX12" fmla="*/ 997696 w 1999586"/>
              <a:gd name="connsiteY12" fmla="*/ 0 h 1457566"/>
              <a:gd name="connsiteX13" fmla="*/ 814816 w 1999586"/>
              <a:gd name="connsiteY13" fmla="*/ 0 h 14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99586" h="1457566">
                <a:moveTo>
                  <a:pt x="814816" y="0"/>
                </a:moveTo>
                <a:lnTo>
                  <a:pt x="0" y="535577"/>
                </a:lnTo>
                <a:lnTo>
                  <a:pt x="314063" y="1384946"/>
                </a:lnTo>
                <a:cubicBezTo>
                  <a:pt x="337023" y="1389653"/>
                  <a:pt x="385866" y="1410934"/>
                  <a:pt x="408826" y="1415641"/>
                </a:cubicBezTo>
                <a:lnTo>
                  <a:pt x="671125" y="1412337"/>
                </a:lnTo>
                <a:lnTo>
                  <a:pt x="1210652" y="1457566"/>
                </a:lnTo>
                <a:lnTo>
                  <a:pt x="1503197" y="1446750"/>
                </a:lnTo>
                <a:lnTo>
                  <a:pt x="1603023" y="1381436"/>
                </a:lnTo>
                <a:lnTo>
                  <a:pt x="1677208" y="1176921"/>
                </a:lnTo>
                <a:lnTo>
                  <a:pt x="1868958" y="937014"/>
                </a:lnTo>
                <a:lnTo>
                  <a:pt x="1999586" y="825490"/>
                </a:lnTo>
                <a:lnTo>
                  <a:pt x="1951285" y="352697"/>
                </a:lnTo>
                <a:lnTo>
                  <a:pt x="997696" y="0"/>
                </a:lnTo>
                <a:lnTo>
                  <a:pt x="814816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264431" y="2636674"/>
            <a:ext cx="17104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面積</a:t>
            </a:r>
            <a:r>
              <a:rPr kumimoji="1" lang="en-US" altLang="ja-JP" sz="2800" dirty="0" smtClean="0"/>
              <a:t>5.4ha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34826" y="2097510"/>
            <a:ext cx="92906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緑地</a:t>
            </a:r>
            <a:endParaRPr kumimoji="1" lang="ja-JP" altLang="en-US" sz="2800" dirty="0"/>
          </a:p>
        </p:txBody>
      </p:sp>
      <p:sp>
        <p:nvSpPr>
          <p:cNvPr id="3" name="下矢印 2"/>
          <p:cNvSpPr/>
          <p:nvPr/>
        </p:nvSpPr>
        <p:spPr bwMode="auto">
          <a:xfrm rot="4749135">
            <a:off x="4207659" y="4169620"/>
            <a:ext cx="810559" cy="54803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14" name="カギ線コネクタ 13"/>
          <p:cNvCxnSpPr>
            <a:endCxn id="3" idx="0"/>
          </p:cNvCxnSpPr>
          <p:nvPr/>
        </p:nvCxnSpPr>
        <p:spPr>
          <a:xfrm rot="5400000">
            <a:off x="4674117" y="3119998"/>
            <a:ext cx="1480015" cy="1064126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51976" y="1798051"/>
            <a:ext cx="1545923" cy="1151706"/>
            <a:chOff x="971600" y="4365526"/>
            <a:chExt cx="1545923" cy="1151706"/>
          </a:xfrm>
        </p:grpSpPr>
        <p:sp>
          <p:nvSpPr>
            <p:cNvPr id="25" name="正方形/長方形 24"/>
            <p:cNvSpPr/>
            <p:nvPr/>
          </p:nvSpPr>
          <p:spPr bwMode="auto">
            <a:xfrm>
              <a:off x="971600" y="4365526"/>
              <a:ext cx="1545923" cy="11517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3" name="円/楕円 22"/>
            <p:cNvSpPr/>
            <p:nvPr/>
          </p:nvSpPr>
          <p:spPr bwMode="auto">
            <a:xfrm>
              <a:off x="1178293" y="4537751"/>
              <a:ext cx="180000" cy="1800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391995" y="4781076"/>
              <a:ext cx="112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温度計</a:t>
              </a:r>
              <a:endParaRPr lang="en-US" altLang="ja-JP" dirty="0" smtClean="0"/>
            </a:p>
            <a:p>
              <a:r>
                <a:rPr lang="ja-JP" altLang="en-US" dirty="0" smtClean="0"/>
                <a:t>＋風速計</a:t>
              </a:r>
              <a:endParaRPr kumimoji="1" lang="ja-JP" altLang="en-US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412032" y="4443085"/>
              <a:ext cx="108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温度</a:t>
              </a:r>
              <a:r>
                <a:rPr lang="ja-JP" altLang="en-US" dirty="0"/>
                <a:t>計</a:t>
              </a:r>
              <a:endParaRPr kumimoji="1" lang="ja-JP" altLang="en-US" dirty="0"/>
            </a:p>
          </p:txBody>
        </p:sp>
        <p:sp>
          <p:nvSpPr>
            <p:cNvPr id="32" name="二等辺三角形 31"/>
            <p:cNvSpPr/>
            <p:nvPr/>
          </p:nvSpPr>
          <p:spPr bwMode="auto">
            <a:xfrm>
              <a:off x="1172398" y="4851852"/>
              <a:ext cx="191789" cy="149682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1134301" y="6301627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00</a:t>
            </a:r>
            <a:r>
              <a:rPr lang="en-US" altLang="ja-JP" dirty="0"/>
              <a:t>m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7090" y="6302442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986" y="6296093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7" name="フリーフォーム 36"/>
          <p:cNvSpPr/>
          <p:nvPr/>
        </p:nvSpPr>
        <p:spPr bwMode="auto">
          <a:xfrm>
            <a:off x="1186370" y="4005064"/>
            <a:ext cx="2209800" cy="1343025"/>
          </a:xfrm>
          <a:custGeom>
            <a:avLst/>
            <a:gdLst>
              <a:gd name="connsiteX0" fmla="*/ 0 w 2209800"/>
              <a:gd name="connsiteY0" fmla="*/ 819150 h 1343025"/>
              <a:gd name="connsiteX1" fmla="*/ 781050 w 2209800"/>
              <a:gd name="connsiteY1" fmla="*/ 19050 h 1343025"/>
              <a:gd name="connsiteX2" fmla="*/ 1504950 w 2209800"/>
              <a:gd name="connsiteY2" fmla="*/ 0 h 1343025"/>
              <a:gd name="connsiteX3" fmla="*/ 1743075 w 2209800"/>
              <a:gd name="connsiteY3" fmla="*/ 180975 h 1343025"/>
              <a:gd name="connsiteX4" fmla="*/ 1943100 w 2209800"/>
              <a:gd name="connsiteY4" fmla="*/ 257175 h 1343025"/>
              <a:gd name="connsiteX5" fmla="*/ 2095500 w 2209800"/>
              <a:gd name="connsiteY5" fmla="*/ 314325 h 1343025"/>
              <a:gd name="connsiteX6" fmla="*/ 2209800 w 2209800"/>
              <a:gd name="connsiteY6" fmla="*/ 914400 h 1343025"/>
              <a:gd name="connsiteX7" fmla="*/ 1152525 w 2209800"/>
              <a:gd name="connsiteY7" fmla="*/ 1343025 h 1343025"/>
              <a:gd name="connsiteX8" fmla="*/ 0 w 2209800"/>
              <a:gd name="connsiteY8" fmla="*/ 81915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9800" h="1343025">
                <a:moveTo>
                  <a:pt x="0" y="819150"/>
                </a:moveTo>
                <a:lnTo>
                  <a:pt x="781050" y="19050"/>
                </a:lnTo>
                <a:lnTo>
                  <a:pt x="1504950" y="0"/>
                </a:lnTo>
                <a:lnTo>
                  <a:pt x="1743075" y="180975"/>
                </a:lnTo>
                <a:lnTo>
                  <a:pt x="1943100" y="257175"/>
                </a:lnTo>
                <a:lnTo>
                  <a:pt x="2095500" y="314325"/>
                </a:lnTo>
                <a:lnTo>
                  <a:pt x="2209800" y="914400"/>
                </a:lnTo>
                <a:lnTo>
                  <a:pt x="1152525" y="1343025"/>
                </a:lnTo>
                <a:lnTo>
                  <a:pt x="0" y="819150"/>
                </a:lnTo>
                <a:close/>
              </a:path>
            </a:pathLst>
          </a:custGeom>
          <a:noFill/>
          <a:ln w="38100">
            <a:solidFill>
              <a:srgbClr val="FC28D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34" name="カギ線コネクタ 33"/>
          <p:cNvCxnSpPr>
            <a:endCxn id="37" idx="1"/>
          </p:cNvCxnSpPr>
          <p:nvPr/>
        </p:nvCxnSpPr>
        <p:spPr>
          <a:xfrm rot="10800000" flipV="1">
            <a:off x="1967420" y="2359120"/>
            <a:ext cx="647354" cy="1664994"/>
          </a:xfrm>
          <a:prstGeom prst="bentConnector5">
            <a:avLst>
              <a:gd name="adj1" fmla="val 66081"/>
              <a:gd name="adj2" fmla="val 57284"/>
              <a:gd name="adj3" fmla="val 64687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48"/>
          <p:cNvCxnSpPr>
            <a:stCxn id="9" idx="3"/>
            <a:endCxn id="44" idx="1"/>
          </p:cNvCxnSpPr>
          <p:nvPr/>
        </p:nvCxnSpPr>
        <p:spPr>
          <a:xfrm flipV="1">
            <a:off x="3563888" y="1247491"/>
            <a:ext cx="2475813" cy="1111629"/>
          </a:xfrm>
          <a:prstGeom prst="bentConnector5">
            <a:avLst>
              <a:gd name="adj1" fmla="val 50000"/>
              <a:gd name="adj2" fmla="val 99728"/>
              <a:gd name="adj3" fmla="val 89423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二等辺三角形 3"/>
          <p:cNvSpPr/>
          <p:nvPr/>
        </p:nvSpPr>
        <p:spPr bwMode="auto">
          <a:xfrm>
            <a:off x="3069232" y="4182003"/>
            <a:ext cx="191789" cy="149682"/>
          </a:xfrm>
          <a:prstGeom prst="triangle">
            <a:avLst/>
          </a:prstGeom>
          <a:solidFill>
            <a:srgbClr val="FF0000"/>
          </a:solidFill>
          <a:ln w="28575">
            <a:solidFill>
              <a:srgbClr val="FFFF00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5614" y="2732004"/>
            <a:ext cx="2016224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高低差</a:t>
            </a:r>
            <a:r>
              <a:rPr lang="en-US" altLang="ja-JP" sz="2800" dirty="0" smtClean="0"/>
              <a:t>12</a:t>
            </a:r>
            <a:r>
              <a:rPr lang="ja-JP" altLang="en-US" sz="2800" dirty="0" smtClean="0"/>
              <a:t>ｍ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 flipH="1" flipV="1">
            <a:off x="6686057" y="1512847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 flipV="1">
            <a:off x="6686057" y="1776827"/>
            <a:ext cx="23644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804279" y="1512847"/>
            <a:ext cx="0" cy="2639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27" idx="0"/>
          </p:cNvCxnSpPr>
          <p:nvPr/>
        </p:nvCxnSpPr>
        <p:spPr>
          <a:xfrm flipH="1" flipV="1">
            <a:off x="6968763" y="1824658"/>
            <a:ext cx="894963" cy="9073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229293" y="3994031"/>
            <a:ext cx="207302" cy="12351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365633" y="5401652"/>
            <a:ext cx="20298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緑地</a:t>
            </a:r>
            <a:r>
              <a:rPr lang="ja-JP" altLang="en-US" sz="2800" dirty="0" smtClean="0"/>
              <a:t>境界線</a:t>
            </a:r>
            <a:endParaRPr kumimoji="1" lang="ja-JP" altLang="en-US" sz="2800" dirty="0"/>
          </a:p>
        </p:txBody>
      </p:sp>
      <p:cxnSp>
        <p:nvCxnSpPr>
          <p:cNvPr id="39" name="直線矢印コネクタ 38"/>
          <p:cNvCxnSpPr>
            <a:stCxn id="46" idx="0"/>
          </p:cNvCxnSpPr>
          <p:nvPr/>
        </p:nvCxnSpPr>
        <p:spPr>
          <a:xfrm flipH="1" flipV="1">
            <a:off x="3365633" y="4728884"/>
            <a:ext cx="1014936" cy="672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4" t="11172" r="30226"/>
          <a:stretch/>
        </p:blipFill>
        <p:spPr>
          <a:xfrm>
            <a:off x="6588224" y="3707467"/>
            <a:ext cx="2555776" cy="29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9947" y="2276872"/>
            <a:ext cx="7663183" cy="540000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>
            <a:off x="4003222" y="-57844"/>
            <a:ext cx="5140778" cy="3166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747" y="-27384"/>
            <a:ext cx="4788610" cy="3078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803618" y="4124361"/>
            <a:ext cx="3804052" cy="1630475"/>
            <a:chOff x="1803618" y="4124361"/>
            <a:chExt cx="3804052" cy="1630475"/>
          </a:xfrm>
        </p:grpSpPr>
        <p:sp>
          <p:nvSpPr>
            <p:cNvPr id="15" name="円/楕円 14"/>
            <p:cNvSpPr/>
            <p:nvPr/>
          </p:nvSpPr>
          <p:spPr bwMode="auto">
            <a:xfrm rot="21055668">
              <a:off x="1803618" y="4124361"/>
              <a:ext cx="1564971" cy="8466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012038" y="5108505"/>
              <a:ext cx="259563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風は強いがスリバチ地形の谷底は冷えている</a:t>
              </a:r>
              <a:endParaRPr kumimoji="1" lang="ja-JP" altLang="en-US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18100" y="2407405"/>
            <a:ext cx="34842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23</a:t>
            </a:r>
            <a:r>
              <a:rPr kumimoji="1" lang="ja-JP" altLang="en-US" sz="2800" dirty="0" smtClean="0"/>
              <a:t>日　</a:t>
            </a:r>
            <a:r>
              <a:rPr kumimoji="1" lang="en-US" altLang="ja-JP" sz="2800" dirty="0" smtClean="0"/>
              <a:t>20</a:t>
            </a:r>
            <a:r>
              <a:rPr kumimoji="1" lang="ja-JP" altLang="en-US" sz="2800" dirty="0" smtClean="0"/>
              <a:t>時～</a:t>
            </a:r>
            <a:r>
              <a:rPr kumimoji="1" lang="en-US" altLang="ja-JP" sz="2800" dirty="0" smtClean="0"/>
              <a:t>21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6240645" y="3717032"/>
            <a:ext cx="445847" cy="2959618"/>
            <a:chOff x="6600984" y="3871360"/>
            <a:chExt cx="445847" cy="2959618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0483" y="4148359"/>
              <a:ext cx="251062" cy="2417117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6600984" y="3871360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3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660058" y="6553979"/>
              <a:ext cx="3686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/>
                <a:t>7</a:t>
              </a:r>
              <a:r>
                <a:rPr lang="en-US" altLang="ja-JP" smtClean="0"/>
                <a:t>m</a:t>
              </a:r>
              <a:endParaRPr kumimoji="1" lang="ja-JP" altLang="en-US" dirty="0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1351579" y="6301627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00</a:t>
            </a:r>
            <a:r>
              <a:rPr lang="en-US" altLang="ja-JP" dirty="0"/>
              <a:t>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4368" y="6302442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81264" y="6296093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 bwMode="auto">
          <a:xfrm>
            <a:off x="5225444" y="159035"/>
            <a:ext cx="345142" cy="25213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40645" y="2875213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03222" y="922099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733953" y="624380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sp>
        <p:nvSpPr>
          <p:cNvPr id="7" name="ひし形 6"/>
          <p:cNvSpPr/>
          <p:nvPr/>
        </p:nvSpPr>
        <p:spPr bwMode="auto">
          <a:xfrm>
            <a:off x="3512320" y="3518926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7" name="ひし形 26"/>
          <p:cNvSpPr/>
          <p:nvPr/>
        </p:nvSpPr>
        <p:spPr bwMode="auto">
          <a:xfrm>
            <a:off x="5541249" y="3845406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808198" y="6195395"/>
            <a:ext cx="1925755" cy="755393"/>
            <a:chOff x="971600" y="4365526"/>
            <a:chExt cx="1488184" cy="755393"/>
          </a:xfrm>
        </p:grpSpPr>
        <p:sp>
          <p:nvSpPr>
            <p:cNvPr id="33" name="正方形/長方形 32"/>
            <p:cNvSpPr/>
            <p:nvPr/>
          </p:nvSpPr>
          <p:spPr bwMode="auto">
            <a:xfrm>
              <a:off x="971600" y="4365526"/>
              <a:ext cx="1488184" cy="533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372621" y="4474588"/>
              <a:ext cx="1087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市街地基準</a:t>
              </a:r>
              <a:endParaRPr kumimoji="1" lang="ja-JP" altLang="en-US" dirty="0"/>
            </a:p>
          </p:txBody>
        </p:sp>
      </p:grpSp>
      <p:sp>
        <p:nvSpPr>
          <p:cNvPr id="38" name="ひし形 37"/>
          <p:cNvSpPr/>
          <p:nvPr/>
        </p:nvSpPr>
        <p:spPr bwMode="auto">
          <a:xfrm>
            <a:off x="7015447" y="6388254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04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176" y="2276872"/>
            <a:ext cx="7661711" cy="5400000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 bwMode="auto">
          <a:xfrm>
            <a:off x="4003222" y="-57844"/>
            <a:ext cx="5140778" cy="31666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747" y="-27384"/>
            <a:ext cx="4788610" cy="3078000"/>
          </a:xfrm>
          <a:prstGeom prst="rect">
            <a:avLst/>
          </a:prstGeom>
        </p:spPr>
      </p:pic>
      <p:sp>
        <p:nvSpPr>
          <p:cNvPr id="28" name="テキスト ボックス 117"/>
          <p:cNvSpPr txBox="1">
            <a:spLocks noChangeArrowheads="1"/>
          </p:cNvSpPr>
          <p:nvPr/>
        </p:nvSpPr>
        <p:spPr bwMode="auto">
          <a:xfrm>
            <a:off x="107504" y="-2738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温度分布図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6493014" y="159035"/>
            <a:ext cx="345142" cy="25213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240645" y="2875213"/>
            <a:ext cx="125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時間（</a:t>
            </a:r>
            <a:r>
              <a:rPr kumimoji="1" lang="en-US" altLang="ja-JP" sz="1400" dirty="0" smtClean="0"/>
              <a:t>h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003222" y="922099"/>
            <a:ext cx="400110" cy="8418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kumimoji="1" lang="ja-JP" altLang="en-US" sz="1400" dirty="0" smtClean="0"/>
              <a:t>気温（℃）</a:t>
            </a:r>
            <a:endParaRPr kumimoji="1" lang="en-US" altLang="ja-JP" sz="1400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733953" y="624380"/>
            <a:ext cx="400110" cy="1430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ja-JP" altLang="en-US" sz="1400" dirty="0" smtClean="0"/>
              <a:t>風向</a:t>
            </a:r>
            <a:r>
              <a:rPr lang="en-US" altLang="ja-JP" sz="1400" dirty="0" smtClean="0"/>
              <a:t>,</a:t>
            </a:r>
            <a:r>
              <a:rPr kumimoji="1" lang="ja-JP" altLang="en-US" sz="1400" dirty="0" smtClean="0"/>
              <a:t>風速（</a:t>
            </a:r>
            <a:r>
              <a:rPr kumimoji="1" lang="en-US" altLang="ja-JP" sz="1400" dirty="0" smtClean="0"/>
              <a:t>m/s</a:t>
            </a:r>
            <a:r>
              <a:rPr kumimoji="1" lang="ja-JP" altLang="en-US" sz="1400" dirty="0" smtClean="0"/>
              <a:t>）</a:t>
            </a:r>
            <a:endParaRPr kumimoji="1" lang="en-US" altLang="ja-JP" sz="1400" dirty="0" smtClean="0"/>
          </a:p>
        </p:txBody>
      </p:sp>
      <p:sp>
        <p:nvSpPr>
          <p:cNvPr id="19" name="円/楕円 18"/>
          <p:cNvSpPr/>
          <p:nvPr/>
        </p:nvSpPr>
        <p:spPr bwMode="auto">
          <a:xfrm>
            <a:off x="6413866" y="389526"/>
            <a:ext cx="503438" cy="432048"/>
          </a:xfrm>
          <a:prstGeom prst="ellipse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21" name="直線矢印コネクタ 20"/>
          <p:cNvCxnSpPr>
            <a:stCxn id="25" idx="0"/>
          </p:cNvCxnSpPr>
          <p:nvPr/>
        </p:nvCxnSpPr>
        <p:spPr>
          <a:xfrm flipH="1" flipV="1">
            <a:off x="6838156" y="821574"/>
            <a:ext cx="1127106" cy="20892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807032" y="2910835"/>
            <a:ext cx="231646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風向が最も安定している</a:t>
            </a:r>
            <a:endParaRPr kumimoji="1" lang="ja-JP" altLang="en-US" sz="24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6240645" y="3717032"/>
            <a:ext cx="445847" cy="2959618"/>
            <a:chOff x="6600984" y="3871360"/>
            <a:chExt cx="445847" cy="295961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0483" y="4148359"/>
              <a:ext cx="251062" cy="2417117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6600984" y="3871360"/>
              <a:ext cx="4458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dirty="0" smtClean="0"/>
                <a:t>2</a:t>
              </a:r>
              <a:r>
                <a:rPr lang="en-US" altLang="ja-JP" dirty="0"/>
                <a:t>3</a:t>
              </a:r>
              <a:r>
                <a:rPr lang="en-US" altLang="ja-JP" dirty="0" smtClean="0"/>
                <a:t>m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660058" y="6553979"/>
              <a:ext cx="3686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/>
                <a:t>7</a:t>
              </a:r>
              <a:r>
                <a:rPr lang="en-US" altLang="ja-JP" smtClean="0"/>
                <a:t>m</a:t>
              </a:r>
              <a:endParaRPr kumimoji="1" lang="ja-JP" altLang="en-US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313479" y="6301627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en-US" altLang="ja-JP" dirty="0" smtClean="0"/>
              <a:t>00</a:t>
            </a:r>
            <a:r>
              <a:rPr lang="en-US" altLang="ja-JP" dirty="0"/>
              <a:t>m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268" y="6302442"/>
            <a:ext cx="5582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3164" y="6296093"/>
            <a:ext cx="29872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8100" y="2407405"/>
            <a:ext cx="31577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9</a:t>
            </a:r>
            <a:r>
              <a:rPr kumimoji="1" lang="ja-JP" altLang="en-US" sz="2800" dirty="0" smtClean="0"/>
              <a:t>月</a:t>
            </a:r>
            <a:r>
              <a:rPr lang="en-US" altLang="ja-JP" sz="2800" dirty="0" smtClean="0"/>
              <a:t>24</a:t>
            </a:r>
            <a:r>
              <a:rPr kumimoji="1" lang="ja-JP" altLang="en-US" sz="2800" dirty="0" smtClean="0"/>
              <a:t>日　</a:t>
            </a:r>
            <a:r>
              <a:rPr lang="en-US" altLang="ja-JP" sz="2800" dirty="0" smtClean="0"/>
              <a:t>0</a:t>
            </a:r>
            <a:r>
              <a:rPr kumimoji="1" lang="ja-JP" altLang="en-US" sz="2800" dirty="0" smtClean="0"/>
              <a:t>時～</a:t>
            </a:r>
            <a:r>
              <a:rPr lang="en-US" altLang="ja-JP" sz="2800" dirty="0"/>
              <a:t>1</a:t>
            </a:r>
            <a:r>
              <a:rPr kumimoji="1" lang="ja-JP" altLang="en-US" sz="2800" dirty="0" smtClean="0"/>
              <a:t>時</a:t>
            </a:r>
            <a:endParaRPr kumimoji="1" lang="ja-JP" altLang="en-US" sz="2800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5548402" y="159035"/>
            <a:ext cx="0" cy="25213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3686589" y="4150799"/>
            <a:ext cx="2524177" cy="1209671"/>
            <a:chOff x="3686204" y="4151135"/>
            <a:chExt cx="2524177" cy="1209671"/>
          </a:xfrm>
        </p:grpSpPr>
        <p:sp>
          <p:nvSpPr>
            <p:cNvPr id="26" name="円/楕円 25"/>
            <p:cNvSpPr/>
            <p:nvPr/>
          </p:nvSpPr>
          <p:spPr bwMode="auto">
            <a:xfrm>
              <a:off x="3686204" y="4151135"/>
              <a:ext cx="918064" cy="68387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573281" y="4714475"/>
              <a:ext cx="16371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市街地へ冷気が流出</a:t>
              </a:r>
              <a:endParaRPr kumimoji="1" lang="ja-JP" altLang="en-US" dirty="0"/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915861" y="3880372"/>
            <a:ext cx="2202366" cy="2772975"/>
            <a:chOff x="1889860" y="3879600"/>
            <a:chExt cx="2202366" cy="2772975"/>
          </a:xfrm>
        </p:grpSpPr>
        <p:sp>
          <p:nvSpPr>
            <p:cNvPr id="35" name="円/楕円 34"/>
            <p:cNvSpPr/>
            <p:nvPr/>
          </p:nvSpPr>
          <p:spPr bwMode="auto">
            <a:xfrm rot="21315583">
              <a:off x="3188284" y="3879600"/>
              <a:ext cx="648072" cy="15841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889860" y="5729245"/>
              <a:ext cx="2202366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ja-JP" altLang="en-US" dirty="0" smtClean="0"/>
                <a:t>緑地境界はスリバチ地形の谷底と同程度冷えている</a:t>
              </a:r>
              <a:endParaRPr kumimoji="1" lang="ja-JP" altLang="en-US" dirty="0"/>
            </a:p>
          </p:txBody>
        </p:sp>
      </p:grpSp>
      <p:sp>
        <p:nvSpPr>
          <p:cNvPr id="29" name="ひし形 28"/>
          <p:cNvSpPr/>
          <p:nvPr/>
        </p:nvSpPr>
        <p:spPr bwMode="auto">
          <a:xfrm>
            <a:off x="3512320" y="3518926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8" name="ひし形 37"/>
          <p:cNvSpPr/>
          <p:nvPr/>
        </p:nvSpPr>
        <p:spPr bwMode="auto">
          <a:xfrm>
            <a:off x="5541249" y="3845406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6808198" y="6195395"/>
            <a:ext cx="1925755" cy="755393"/>
            <a:chOff x="971600" y="4365526"/>
            <a:chExt cx="1488184" cy="755393"/>
          </a:xfrm>
        </p:grpSpPr>
        <p:sp>
          <p:nvSpPr>
            <p:cNvPr id="40" name="正方形/長方形 39"/>
            <p:cNvSpPr/>
            <p:nvPr/>
          </p:nvSpPr>
          <p:spPr bwMode="auto">
            <a:xfrm>
              <a:off x="971600" y="4365526"/>
              <a:ext cx="1488184" cy="533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74295" tIns="8890" rIns="74295" bIns="88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372621" y="4474588"/>
              <a:ext cx="1087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市街地基準</a:t>
              </a:r>
              <a:endParaRPr kumimoji="1" lang="ja-JP" altLang="en-US" dirty="0"/>
            </a:p>
          </p:txBody>
        </p:sp>
      </p:grpSp>
      <p:sp>
        <p:nvSpPr>
          <p:cNvPr id="42" name="ひし形 41"/>
          <p:cNvSpPr/>
          <p:nvPr/>
        </p:nvSpPr>
        <p:spPr bwMode="auto">
          <a:xfrm>
            <a:off x="7015447" y="6388254"/>
            <a:ext cx="180000" cy="1800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74295" tIns="8890" rIns="74295" bIns="88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43" name="直線矢印コネクタ 42"/>
          <p:cNvCxnSpPr>
            <a:stCxn id="44" idx="0"/>
          </p:cNvCxnSpPr>
          <p:nvPr/>
        </p:nvCxnSpPr>
        <p:spPr>
          <a:xfrm flipV="1">
            <a:off x="4438917" y="2680344"/>
            <a:ext cx="1151392" cy="2828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344043" y="2963209"/>
            <a:ext cx="218974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にじみ出し発生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006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bg1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74295" tIns="8890" rIns="74295" bIns="8890" numCol="1" anchor="t" anchorCtr="0" compatLnSpc="1">
        <a:prstTxWarp prst="textNoShape">
          <a:avLst/>
        </a:prstTxWarp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ea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8059</TotalTime>
  <Words>715</Words>
  <Application>Microsoft Office PowerPoint</Application>
  <PresentationFormat>画面に合わせる (4:3)</PresentationFormat>
  <Paragraphs>265</Paragraphs>
  <Slides>21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成田研究室</dc:creator>
  <cp:lastModifiedBy>成田研究室</cp:lastModifiedBy>
  <cp:revision>459</cp:revision>
  <dcterms:created xsi:type="dcterms:W3CDTF">2012-02-05T05:34:13Z</dcterms:created>
  <dcterms:modified xsi:type="dcterms:W3CDTF">2016-03-02T23:10:28Z</dcterms:modified>
</cp:coreProperties>
</file>