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1" r:id="rId1"/>
  </p:sldMasterIdLst>
  <p:notesMasterIdLst>
    <p:notesMasterId r:id="rId10"/>
  </p:notesMasterIdLst>
  <p:sldIdLst>
    <p:sldId id="256" r:id="rId2"/>
    <p:sldId id="259" r:id="rId3"/>
    <p:sldId id="262" r:id="rId4"/>
    <p:sldId id="263" r:id="rId5"/>
    <p:sldId id="257" r:id="rId6"/>
    <p:sldId id="265" r:id="rId7"/>
    <p:sldId id="264" r:id="rId8"/>
    <p:sldId id="260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33CC"/>
    <a:srgbClr val="FFFFCC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477" autoAdjust="0"/>
  </p:normalViewPr>
  <p:slideViewPr>
    <p:cSldViewPr snapToGrid="0" snapToObjects="1">
      <p:cViewPr>
        <p:scale>
          <a:sx n="70" d="100"/>
          <a:sy n="70" d="100"/>
        </p:scale>
        <p:origin x="-2814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8660C-76AA-7847-B45E-02826026028E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E7EE6-36A3-9D47-88E8-38C6BB71B9C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589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7EE6-36A3-9D47-88E8-38C6BB71B9C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624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研究室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7EE6-36A3-9D47-88E8-38C6BB71B9C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324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7EE6-36A3-9D47-88E8-38C6BB71B9C7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25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7EE6-36A3-9D47-88E8-38C6BB71B9C7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31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F6D4-D4D7-426A-98F7-170A3668379E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90AF-87CC-8E4C-947E-F45E4B35A723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4E6A-E74B-C84E-87F6-5C50B356B5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790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90AF-87CC-8E4C-947E-F45E4B35A723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4E6A-E74B-C84E-87F6-5C50B356B5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15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90AF-87CC-8E4C-947E-F45E4B35A723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4E6A-E74B-C84E-87F6-5C50B356B5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199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5D47-465E-4A05-802B-049480555B6D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2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90AF-87CC-8E4C-947E-F45E4B35A723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4E6A-E74B-C84E-87F6-5C50B356B5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363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90AF-87CC-8E4C-947E-F45E4B35A723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4E6A-E74B-C84E-87F6-5C50B356B5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157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90AF-87CC-8E4C-947E-F45E4B35A723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4E6A-E74B-C84E-87F6-5C50B356B5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108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90AF-87CC-8E4C-947E-F45E4B35A723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4E6A-E74B-C84E-87F6-5C50B356B5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18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90AF-87CC-8E4C-947E-F45E4B35A723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4E6A-E74B-C84E-87F6-5C50B356B5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729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90AF-87CC-8E4C-947E-F45E4B35A723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4E6A-E74B-C84E-87F6-5C50B356B5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103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90AF-87CC-8E4C-947E-F45E4B35A723}" type="datetimeFigureOut">
              <a:rPr kumimoji="1" lang="ja-JP" altLang="en-US" smtClean="0"/>
              <a:t>2016/2/8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74E6A-E74B-C84E-87F6-5C50B356B5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371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25715" y="556646"/>
            <a:ext cx="773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断熱</a:t>
            </a:r>
            <a:r>
              <a:rPr kumimoji="1" lang="en-US" altLang="ja-JP" sz="2800" b="1" dirty="0" smtClean="0"/>
              <a:t>Low-E</a:t>
            </a:r>
            <a:r>
              <a:rPr kumimoji="1" lang="ja-JP" altLang="en-US" sz="2800" b="1" dirty="0" smtClean="0"/>
              <a:t>ガラスが冬期の自然室温に及ぼす効果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34856" y="1079866"/>
            <a:ext cx="456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卒業課題</a:t>
            </a:r>
            <a:r>
              <a:rPr lang="en-US" altLang="ja-JP" sz="2800" b="1" dirty="0"/>
              <a:t>Ⅱ</a:t>
            </a:r>
            <a:r>
              <a:rPr kumimoji="1" lang="ja-JP" altLang="en-US" sz="2800" b="1" dirty="0" smtClean="0"/>
              <a:t>「調査</a:t>
            </a:r>
            <a:r>
              <a:rPr lang="en-US" altLang="ja-JP" sz="2800" b="1" dirty="0" smtClean="0"/>
              <a:t>•</a:t>
            </a:r>
            <a:r>
              <a:rPr kumimoji="1" lang="ja-JP" altLang="en-US" sz="2800" b="1" dirty="0" smtClean="0"/>
              <a:t>分析</a:t>
            </a:r>
            <a:r>
              <a:rPr lang="en-US" altLang="ja-JP" sz="2800" b="1" dirty="0"/>
              <a:t>Ⅱ</a:t>
            </a:r>
            <a:r>
              <a:rPr kumimoji="1" lang="ja-JP" altLang="en-US" sz="2800" b="1" dirty="0" smtClean="0"/>
              <a:t>」</a:t>
            </a:r>
            <a:endParaRPr kumimoji="1" lang="ja-JP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2569569"/>
            <a:ext cx="3024000" cy="428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12" y="2569296"/>
            <a:ext cx="3024000" cy="42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46" y="2568122"/>
            <a:ext cx="3024000" cy="42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495096" y="2046349"/>
            <a:ext cx="362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1103321</a:t>
            </a:r>
            <a:r>
              <a:rPr kumimoji="1" lang="ja-JP" altLang="en-US" sz="2800" dirty="0" smtClean="0"/>
              <a:t>　高橋　周作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447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7242629" y="4583225"/>
            <a:ext cx="190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219969" y="2945853"/>
            <a:ext cx="5618686" cy="3700462"/>
            <a:chOff x="1827046" y="2945853"/>
            <a:chExt cx="5618686" cy="370046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35" y="2945853"/>
              <a:ext cx="2133600" cy="3700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6183848" y="4690947"/>
              <a:ext cx="126188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>
                  <a:solidFill>
                    <a:srgbClr val="FF0000"/>
                  </a:solidFill>
                </a:rPr>
                <a:t>室内側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827046" y="4693613"/>
              <a:ext cx="126188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3333CC"/>
                  </a:solidFill>
                </a:rPr>
                <a:t>屋外側</a:t>
              </a:r>
              <a:endParaRPr kumimoji="1" lang="ja-JP" altLang="en-US" sz="28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393618" y="5026465"/>
            <a:ext cx="3583296" cy="1641974"/>
            <a:chOff x="393618" y="1153934"/>
            <a:chExt cx="3583296" cy="1641974"/>
          </a:xfrm>
        </p:grpSpPr>
        <p:sp>
          <p:nvSpPr>
            <p:cNvPr id="26" name="正方形/長方形 25"/>
            <p:cNvSpPr/>
            <p:nvPr/>
          </p:nvSpPr>
          <p:spPr>
            <a:xfrm>
              <a:off x="393619" y="2379837"/>
              <a:ext cx="1182913" cy="2394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11762" y="1842241"/>
              <a:ext cx="1182913" cy="239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393618" y="1295802"/>
              <a:ext cx="1182913" cy="23948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663439" y="1700373"/>
              <a:ext cx="1442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空気層</a:t>
              </a:r>
              <a:endParaRPr kumimoji="1" lang="ja-JP" altLang="en-US" sz="28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663438" y="2272688"/>
              <a:ext cx="2313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Low-E</a:t>
              </a:r>
              <a:r>
                <a:rPr lang="ja-JP" altLang="en-US" sz="2800" dirty="0" smtClean="0"/>
                <a:t>金属膜</a:t>
              </a:r>
              <a:endParaRPr kumimoji="1" lang="en-US" altLang="ja-JP" sz="2800" dirty="0" smtClean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677953" y="1153934"/>
              <a:ext cx="1689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ガラス</a:t>
              </a:r>
              <a:endParaRPr kumimoji="1" lang="ja-JP" altLang="en-US" sz="2800" dirty="0"/>
            </a:p>
          </p:txBody>
        </p:sp>
      </p:grpSp>
      <p:sp>
        <p:nvSpPr>
          <p:cNvPr id="42" name="タイトル 1"/>
          <p:cNvSpPr>
            <a:spLocks noGrp="1"/>
          </p:cNvSpPr>
          <p:nvPr>
            <p:ph type="title"/>
          </p:nvPr>
        </p:nvSpPr>
        <p:spPr>
          <a:xfrm>
            <a:off x="1907367" y="27622"/>
            <a:ext cx="5476775" cy="1047154"/>
          </a:xfrm>
        </p:spPr>
        <p:txBody>
          <a:bodyPr>
            <a:normAutofit/>
          </a:bodyPr>
          <a:lstStyle/>
          <a:p>
            <a:r>
              <a:rPr kumimoji="1" lang="ja-JP" altLang="en-US" sz="4000" b="1" dirty="0" smtClean="0">
                <a:ln>
                  <a:solidFill>
                    <a:schemeClr val="tx1"/>
                  </a:solidFill>
                </a:ln>
              </a:rPr>
              <a:t>断熱</a:t>
            </a:r>
            <a:r>
              <a:rPr kumimoji="1" lang="en-US" altLang="ja-JP" sz="4000" b="1" dirty="0" smtClean="0">
                <a:ln>
                  <a:solidFill>
                    <a:schemeClr val="tx1"/>
                  </a:solidFill>
                </a:ln>
              </a:rPr>
              <a:t>Low-E</a:t>
            </a:r>
            <a:r>
              <a:rPr kumimoji="1" lang="ja-JP" altLang="en-US" sz="4000" b="1" dirty="0" smtClean="0">
                <a:ln>
                  <a:solidFill>
                    <a:schemeClr val="tx1"/>
                  </a:solidFill>
                </a:ln>
              </a:rPr>
              <a:t>ガラスとは</a:t>
            </a:r>
            <a:r>
              <a:rPr kumimoji="1" lang="en-US" altLang="ja-JP" sz="4000" b="1" dirty="0" smtClean="0">
                <a:ln>
                  <a:solidFill>
                    <a:schemeClr val="tx1"/>
                  </a:solidFill>
                </a:ln>
              </a:rPr>
              <a:t>…..</a:t>
            </a:r>
            <a:endParaRPr kumimoji="1" lang="ja-JP" altLang="en-US" sz="4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右矢印 18"/>
          <p:cNvSpPr/>
          <p:nvPr/>
        </p:nvSpPr>
        <p:spPr>
          <a:xfrm rot="10800000">
            <a:off x="5499257" y="4142808"/>
            <a:ext cx="932809" cy="782506"/>
          </a:xfrm>
          <a:prstGeom prst="rightArrow">
            <a:avLst>
              <a:gd name="adj1" fmla="val 47282"/>
              <a:gd name="adj2" fmla="val 5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2745" y="1074776"/>
            <a:ext cx="8375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dirty="0" smtClean="0"/>
              <a:t>ペアガラスの室内側に放射率が小さい金属膜を貼り、放射熱伝達を抑えることで断熱性を高めたもの。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35658" y="231017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放射熱伝達</a:t>
            </a:r>
            <a:endParaRPr kumimoji="1" lang="ja-JP" altLang="en-US" sz="2800" dirty="0"/>
          </a:p>
        </p:txBody>
      </p:sp>
      <p:cxnSp>
        <p:nvCxnSpPr>
          <p:cNvPr id="8" name="直線矢印コネクタ 7"/>
          <p:cNvCxnSpPr>
            <a:stCxn id="18" idx="2"/>
          </p:cNvCxnSpPr>
          <p:nvPr/>
        </p:nvCxnSpPr>
        <p:spPr>
          <a:xfrm flipH="1">
            <a:off x="5965661" y="2833390"/>
            <a:ext cx="98697" cy="130941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乗算記号 9"/>
          <p:cNvSpPr/>
          <p:nvPr/>
        </p:nvSpPr>
        <p:spPr>
          <a:xfrm>
            <a:off x="5403106" y="3971501"/>
            <a:ext cx="1202408" cy="1156240"/>
          </a:xfrm>
          <a:prstGeom prst="mathMultiply">
            <a:avLst>
              <a:gd name="adj1" fmla="val 100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2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39" y="1484440"/>
            <a:ext cx="6929755" cy="380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775637" y="1637414"/>
            <a:ext cx="218729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ペアガラス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1098" y="1658663"/>
            <a:ext cx="2498651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bg1"/>
                </a:solidFill>
              </a:rPr>
              <a:t>Low-E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ガラス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200839" y="335686"/>
            <a:ext cx="6929754" cy="1047154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n>
                  <a:solidFill>
                    <a:schemeClr val="tx1"/>
                  </a:solidFill>
                </a:ln>
              </a:rPr>
              <a:t>見た目</a:t>
            </a:r>
            <a:r>
              <a:rPr kumimoji="1" lang="ja-JP" altLang="en-US" sz="4000" b="1" dirty="0" smtClean="0">
                <a:ln>
                  <a:solidFill>
                    <a:schemeClr val="tx1"/>
                  </a:solidFill>
                </a:ln>
              </a:rPr>
              <a:t>の透明度の違い</a:t>
            </a:r>
            <a:endParaRPr kumimoji="1" lang="ja-JP" altLang="en-US" sz="4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3069" y="5384800"/>
            <a:ext cx="7960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（異なるガラスを左右に設置して、室内側から外を見た写真）</a:t>
            </a:r>
            <a:endParaRPr kumimoji="1" lang="en-US" altLang="ja-JP" sz="2400" b="1" dirty="0" smtClean="0"/>
          </a:p>
          <a:p>
            <a:r>
              <a:rPr kumimoji="1" lang="en-US" altLang="ja-JP" sz="2400" b="1" dirty="0" smtClean="0"/>
              <a:t>Low-E</a:t>
            </a:r>
            <a:r>
              <a:rPr kumimoji="1" lang="ja-JP" altLang="en-US" sz="2400" b="1" dirty="0" smtClean="0"/>
              <a:t>ガラスは</a:t>
            </a:r>
            <a:r>
              <a:rPr lang="ja-JP" altLang="en-US" sz="2400" b="1" dirty="0" smtClean="0"/>
              <a:t>わずか</a:t>
            </a:r>
            <a:r>
              <a:rPr kumimoji="1" lang="ja-JP" altLang="en-US" sz="2400" b="1" dirty="0" smtClean="0"/>
              <a:t>に青みを帯びているが、</a:t>
            </a:r>
            <a:r>
              <a:rPr lang="ja-JP" altLang="en-US" sz="2400" b="1" dirty="0" smtClean="0"/>
              <a:t>見た目は透明度に大きな差は無いように見える。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3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4583018" y="1661710"/>
            <a:ext cx="0" cy="519629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7599" y="2130211"/>
            <a:ext cx="416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4000" b="1" dirty="0" smtClean="0"/>
              <a:t>日射透過率</a:t>
            </a:r>
            <a:r>
              <a:rPr lang="ja-JP" altLang="en-US" sz="4000" b="1" dirty="0"/>
              <a:t> </a:t>
            </a:r>
            <a:r>
              <a:rPr lang="en-US" altLang="ja-JP" sz="4000" b="1" dirty="0" smtClean="0"/>
              <a:t>= 61%</a:t>
            </a:r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414670" y="419906"/>
            <a:ext cx="8144539" cy="1047154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 smtClean="0">
                <a:ln>
                  <a:solidFill>
                    <a:schemeClr val="tx1"/>
                  </a:solidFill>
                </a:ln>
              </a:rPr>
              <a:t>室内に侵入する</a:t>
            </a:r>
            <a:r>
              <a:rPr kumimoji="1" lang="ja-JP" altLang="en-US" sz="4000" b="1" dirty="0" smtClean="0">
                <a:ln>
                  <a:solidFill>
                    <a:schemeClr val="tx1"/>
                  </a:solidFill>
                </a:ln>
              </a:rPr>
              <a:t>日射がどれくらい違うか</a:t>
            </a:r>
            <a:r>
              <a:rPr kumimoji="1" lang="en-US" altLang="ja-JP" sz="4000" b="1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kumimoji="1" lang="en-US" altLang="ja-JP" sz="4000" b="1" dirty="0" smtClean="0">
                <a:ln>
                  <a:solidFill>
                    <a:schemeClr val="tx1"/>
                  </a:solidFill>
                </a:ln>
              </a:rPr>
            </a:br>
            <a:r>
              <a:rPr lang="ja-JP" altLang="en-US" sz="4000" b="1" dirty="0">
                <a:ln>
                  <a:solidFill>
                    <a:schemeClr val="tx1"/>
                  </a:solidFill>
                </a:ln>
              </a:rPr>
              <a:t>実際</a:t>
            </a:r>
            <a:r>
              <a:rPr lang="ja-JP" altLang="en-US" sz="4000" b="1" dirty="0" smtClean="0">
                <a:ln>
                  <a:solidFill>
                    <a:schemeClr val="tx1"/>
                  </a:solidFill>
                </a:ln>
              </a:rPr>
              <a:t>に測定してみると・・・</a:t>
            </a:r>
            <a:endParaRPr kumimoji="1" lang="ja-JP" altLang="en-US" sz="40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0" y="3095031"/>
            <a:ext cx="4459290" cy="252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円/楕円 15"/>
          <p:cNvSpPr/>
          <p:nvPr/>
        </p:nvSpPr>
        <p:spPr>
          <a:xfrm>
            <a:off x="6318936" y="4267206"/>
            <a:ext cx="1859863" cy="37181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" y="3095032"/>
            <a:ext cx="4476879" cy="253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円/楕円 19"/>
          <p:cNvSpPr/>
          <p:nvPr/>
        </p:nvSpPr>
        <p:spPr>
          <a:xfrm>
            <a:off x="1581836" y="3888037"/>
            <a:ext cx="1859863" cy="37181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65" y="5742320"/>
            <a:ext cx="23161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94" y="5742320"/>
            <a:ext cx="25733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684710" y="2143859"/>
            <a:ext cx="416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4000" b="1" dirty="0" smtClean="0"/>
              <a:t>日射透過率</a:t>
            </a:r>
            <a:r>
              <a:rPr lang="ja-JP" altLang="en-US" sz="4000" b="1" dirty="0"/>
              <a:t> </a:t>
            </a:r>
            <a:r>
              <a:rPr lang="en-US" altLang="ja-JP" sz="4000" b="1" dirty="0" smtClean="0"/>
              <a:t>= 29%</a:t>
            </a:r>
          </a:p>
        </p:txBody>
      </p:sp>
    </p:spTree>
    <p:extLst>
      <p:ext uri="{BB962C8B-B14F-4D97-AF65-F5344CB8AC3E}">
        <p14:creationId xmlns:p14="http://schemas.microsoft.com/office/powerpoint/2010/main" val="41142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2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5344561" y="3630510"/>
            <a:ext cx="3674845" cy="3061656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6562155" y="4941571"/>
            <a:ext cx="0" cy="1714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6156074" y="6655505"/>
            <a:ext cx="26720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8659298" y="5148455"/>
            <a:ext cx="0" cy="151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>
            <a:off x="6588997" y="4952771"/>
            <a:ext cx="0" cy="17036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6534742" y="4941571"/>
            <a:ext cx="2673" cy="17120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8694800" y="5148456"/>
            <a:ext cx="0" cy="1512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6591843" y="6578107"/>
            <a:ext cx="2069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7293989" y="5743964"/>
            <a:ext cx="7437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室内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375075" y="6057850"/>
            <a:ext cx="19827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窓の断熱性は高い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下矢印 48"/>
          <p:cNvSpPr/>
          <p:nvPr/>
        </p:nvSpPr>
        <p:spPr>
          <a:xfrm rot="5400000">
            <a:off x="6407022" y="5515247"/>
            <a:ext cx="237267" cy="48574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 rot="345591">
            <a:off x="6332193" y="4792618"/>
            <a:ext cx="2681253" cy="2536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281394" y="3617628"/>
            <a:ext cx="3674845" cy="306165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0" name="太陽 119"/>
          <p:cNvSpPr/>
          <p:nvPr/>
        </p:nvSpPr>
        <p:spPr>
          <a:xfrm>
            <a:off x="427726" y="3759788"/>
            <a:ext cx="662507" cy="666750"/>
          </a:xfrm>
          <a:prstGeom prst="su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1" name="右矢印 120"/>
          <p:cNvSpPr/>
          <p:nvPr/>
        </p:nvSpPr>
        <p:spPr>
          <a:xfrm rot="2095559">
            <a:off x="400831" y="4823931"/>
            <a:ext cx="1002212" cy="5453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122" name="右矢印 121"/>
          <p:cNvSpPr/>
          <p:nvPr/>
        </p:nvSpPr>
        <p:spPr>
          <a:xfrm rot="2095559">
            <a:off x="1635582" y="5754843"/>
            <a:ext cx="1056569" cy="158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123" name="テキスト ボックス 70"/>
          <p:cNvSpPr txBox="1"/>
          <p:nvPr/>
        </p:nvSpPr>
        <p:spPr>
          <a:xfrm>
            <a:off x="428789" y="5524971"/>
            <a:ext cx="639970" cy="279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日射</a:t>
            </a:r>
          </a:p>
        </p:txBody>
      </p:sp>
      <p:sp>
        <p:nvSpPr>
          <p:cNvPr id="126" name="テキスト ボックス 140"/>
          <p:cNvSpPr txBox="1"/>
          <p:nvPr/>
        </p:nvSpPr>
        <p:spPr>
          <a:xfrm>
            <a:off x="2005858" y="6261602"/>
            <a:ext cx="1623101" cy="26285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/>
              <a:t>日射熱</a:t>
            </a:r>
            <a:r>
              <a:rPr kumimoji="1" lang="ja-JP" altLang="en-US" sz="1600" b="1" dirty="0" smtClean="0"/>
              <a:t>取得は小</a:t>
            </a:r>
            <a:endParaRPr kumimoji="1" lang="ja-JP" altLang="en-US" sz="1600" b="1" dirty="0"/>
          </a:p>
        </p:txBody>
      </p:sp>
      <p:cxnSp>
        <p:nvCxnSpPr>
          <p:cNvPr id="128" name="直線コネクタ 127"/>
          <p:cNvCxnSpPr/>
          <p:nvPr/>
        </p:nvCxnSpPr>
        <p:spPr>
          <a:xfrm>
            <a:off x="1496314" y="4887925"/>
            <a:ext cx="0" cy="1714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1068758" y="6601859"/>
            <a:ext cx="26935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3593457" y="5094809"/>
            <a:ext cx="0" cy="15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>
            <a:off x="1523156" y="4899125"/>
            <a:ext cx="0" cy="17036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1468901" y="4887925"/>
            <a:ext cx="2673" cy="17120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3628959" y="5094810"/>
            <a:ext cx="0" cy="1512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1509367" y="6524461"/>
            <a:ext cx="2086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 rot="345591">
            <a:off x="1244858" y="4737891"/>
            <a:ext cx="2702801" cy="253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3" name="正方形/長方形 142"/>
          <p:cNvSpPr/>
          <p:nvPr/>
        </p:nvSpPr>
        <p:spPr>
          <a:xfrm>
            <a:off x="281394" y="197415"/>
            <a:ext cx="3674845" cy="306165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4" name="太陽 143"/>
          <p:cNvSpPr/>
          <p:nvPr/>
        </p:nvSpPr>
        <p:spPr>
          <a:xfrm>
            <a:off x="430335" y="299729"/>
            <a:ext cx="657225" cy="666750"/>
          </a:xfrm>
          <a:prstGeom prst="su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6" name="右矢印 145"/>
          <p:cNvSpPr/>
          <p:nvPr/>
        </p:nvSpPr>
        <p:spPr>
          <a:xfrm rot="2095559">
            <a:off x="1660894" y="2253860"/>
            <a:ext cx="1048145" cy="36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147" name="テキスト ボックス 70"/>
          <p:cNvSpPr txBox="1"/>
          <p:nvPr/>
        </p:nvSpPr>
        <p:spPr>
          <a:xfrm>
            <a:off x="430335" y="2034388"/>
            <a:ext cx="638423" cy="351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日射</a:t>
            </a:r>
          </a:p>
        </p:txBody>
      </p:sp>
      <p:sp>
        <p:nvSpPr>
          <p:cNvPr id="149" name="テキスト ボックス 139"/>
          <p:cNvSpPr txBox="1"/>
          <p:nvPr/>
        </p:nvSpPr>
        <p:spPr>
          <a:xfrm>
            <a:off x="2612716" y="2185936"/>
            <a:ext cx="727384" cy="31164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室内</a:t>
            </a:r>
            <a:endParaRPr kumimoji="1" lang="ja-JP" altLang="en-US" sz="1200" b="1" dirty="0"/>
          </a:p>
        </p:txBody>
      </p:sp>
      <p:sp>
        <p:nvSpPr>
          <p:cNvPr id="150" name="テキスト ボックス 140"/>
          <p:cNvSpPr txBox="1"/>
          <p:nvPr/>
        </p:nvSpPr>
        <p:spPr>
          <a:xfrm>
            <a:off x="2005858" y="2836132"/>
            <a:ext cx="1748634" cy="26285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 smtClean="0"/>
              <a:t>日射熱取得は大</a:t>
            </a:r>
            <a:endParaRPr kumimoji="1" lang="ja-JP" altLang="en-US" sz="1600" b="1" dirty="0"/>
          </a:p>
        </p:txBody>
      </p:sp>
      <p:cxnSp>
        <p:nvCxnSpPr>
          <p:cNvPr id="152" name="直線コネクタ 151"/>
          <p:cNvCxnSpPr/>
          <p:nvPr/>
        </p:nvCxnSpPr>
        <p:spPr>
          <a:xfrm>
            <a:off x="1488496" y="1462455"/>
            <a:ext cx="0" cy="1714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>
            <a:off x="1082415" y="3176389"/>
            <a:ext cx="267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>
            <a:off x="3585639" y="1669339"/>
            <a:ext cx="0" cy="15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 flipH="1">
            <a:off x="1515338" y="1473655"/>
            <a:ext cx="0" cy="1703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1461083" y="1462455"/>
            <a:ext cx="2673" cy="1712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>
            <a:off x="3621141" y="1669340"/>
            <a:ext cx="0" cy="1512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1518184" y="3098991"/>
            <a:ext cx="2069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正方形/長方形 158"/>
          <p:cNvSpPr/>
          <p:nvPr/>
        </p:nvSpPr>
        <p:spPr>
          <a:xfrm rot="345591">
            <a:off x="1258534" y="1313502"/>
            <a:ext cx="2681253" cy="253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0" name="正方形/長方形 159"/>
          <p:cNvSpPr/>
          <p:nvPr/>
        </p:nvSpPr>
        <p:spPr>
          <a:xfrm>
            <a:off x="5344563" y="239317"/>
            <a:ext cx="3674845" cy="3061656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65" name="月 2064"/>
          <p:cNvSpPr/>
          <p:nvPr/>
        </p:nvSpPr>
        <p:spPr>
          <a:xfrm>
            <a:off x="8037689" y="3984978"/>
            <a:ext cx="417689" cy="601171"/>
          </a:xfrm>
          <a:prstGeom prst="mo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6" name="直線コネクタ 175"/>
          <p:cNvCxnSpPr/>
          <p:nvPr/>
        </p:nvCxnSpPr>
        <p:spPr>
          <a:xfrm>
            <a:off x="6549403" y="1522972"/>
            <a:ext cx="0" cy="1714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6143322" y="3236906"/>
            <a:ext cx="26720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8646546" y="1729856"/>
            <a:ext cx="0" cy="151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 flipH="1">
            <a:off x="6576245" y="1534172"/>
            <a:ext cx="0" cy="17036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6521990" y="1522972"/>
            <a:ext cx="2673" cy="17120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>
            <a:off x="8682048" y="1729857"/>
            <a:ext cx="0" cy="1512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>
            <a:off x="6579091" y="3159508"/>
            <a:ext cx="2069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テキスト ボックス 183"/>
          <p:cNvSpPr txBox="1"/>
          <p:nvPr/>
        </p:nvSpPr>
        <p:spPr>
          <a:xfrm>
            <a:off x="7281236" y="2325365"/>
            <a:ext cx="6435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室内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5383295" y="2657073"/>
            <a:ext cx="19705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窓の断熱性は低い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88" name="下矢印 187"/>
          <p:cNvSpPr/>
          <p:nvPr/>
        </p:nvSpPr>
        <p:spPr>
          <a:xfrm rot="5400000">
            <a:off x="6247674" y="2038775"/>
            <a:ext cx="464321" cy="67302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9" name="正方形/長方形 188"/>
          <p:cNvSpPr/>
          <p:nvPr/>
        </p:nvSpPr>
        <p:spPr>
          <a:xfrm rot="345591">
            <a:off x="6319441" y="1374019"/>
            <a:ext cx="2681253" cy="2536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0" name="月 189"/>
          <p:cNvSpPr/>
          <p:nvPr/>
        </p:nvSpPr>
        <p:spPr>
          <a:xfrm>
            <a:off x="8141396" y="510083"/>
            <a:ext cx="417689" cy="601171"/>
          </a:xfrm>
          <a:prstGeom prst="mo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右矢印 1"/>
          <p:cNvSpPr/>
          <p:nvPr/>
        </p:nvSpPr>
        <p:spPr>
          <a:xfrm>
            <a:off x="4213952" y="1577253"/>
            <a:ext cx="936433" cy="64915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右矢印 65"/>
          <p:cNvSpPr/>
          <p:nvPr/>
        </p:nvSpPr>
        <p:spPr>
          <a:xfrm>
            <a:off x="4213952" y="5054592"/>
            <a:ext cx="936433" cy="64915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3447559"/>
            <a:ext cx="9144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テキスト ボックス 140"/>
          <p:cNvSpPr txBox="1"/>
          <p:nvPr/>
        </p:nvSpPr>
        <p:spPr>
          <a:xfrm>
            <a:off x="2005858" y="391267"/>
            <a:ext cx="1748633" cy="48367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 smtClean="0"/>
              <a:t>普通ガラス</a:t>
            </a:r>
            <a:endParaRPr kumimoji="1" lang="ja-JP" altLang="en-US" sz="2400" b="1" dirty="0"/>
          </a:p>
        </p:txBody>
      </p:sp>
      <p:sp>
        <p:nvSpPr>
          <p:cNvPr id="70" name="テキスト ボックス 140"/>
          <p:cNvSpPr txBox="1"/>
          <p:nvPr/>
        </p:nvSpPr>
        <p:spPr>
          <a:xfrm>
            <a:off x="5583912" y="391267"/>
            <a:ext cx="1748633" cy="48367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普通ガラス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71" name="テキスト ボックス 140"/>
          <p:cNvSpPr txBox="1"/>
          <p:nvPr/>
        </p:nvSpPr>
        <p:spPr>
          <a:xfrm>
            <a:off x="1880326" y="3851326"/>
            <a:ext cx="1881983" cy="48367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 smtClean="0"/>
              <a:t>Low-E</a:t>
            </a:r>
            <a:r>
              <a:rPr lang="ja-JP" altLang="en-US" sz="2400" b="1" dirty="0" smtClean="0"/>
              <a:t>ガラス</a:t>
            </a:r>
            <a:endParaRPr kumimoji="1" lang="ja-JP" altLang="en-US" sz="2400" b="1" dirty="0"/>
          </a:p>
        </p:txBody>
      </p:sp>
      <p:sp>
        <p:nvSpPr>
          <p:cNvPr id="72" name="テキスト ボックス 140"/>
          <p:cNvSpPr txBox="1"/>
          <p:nvPr/>
        </p:nvSpPr>
        <p:spPr>
          <a:xfrm>
            <a:off x="5399254" y="3851325"/>
            <a:ext cx="1881983" cy="48367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 smtClean="0">
                <a:solidFill>
                  <a:schemeClr val="bg1"/>
                </a:solidFill>
              </a:rPr>
              <a:t>Low-E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ガラス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74" name="テキスト ボックス 139"/>
          <p:cNvSpPr txBox="1"/>
          <p:nvPr/>
        </p:nvSpPr>
        <p:spPr>
          <a:xfrm>
            <a:off x="2612716" y="5451243"/>
            <a:ext cx="727384" cy="31164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室内</a:t>
            </a:r>
            <a:endParaRPr kumimoji="1" lang="ja-JP" altLang="en-US" sz="1200" b="1" dirty="0"/>
          </a:p>
        </p:txBody>
      </p:sp>
      <p:sp>
        <p:nvSpPr>
          <p:cNvPr id="65" name="右矢印 64"/>
          <p:cNvSpPr/>
          <p:nvPr/>
        </p:nvSpPr>
        <p:spPr>
          <a:xfrm rot="2095559">
            <a:off x="422104" y="1369549"/>
            <a:ext cx="1002212" cy="5453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2572" y="3159508"/>
            <a:ext cx="7202806" cy="707886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どちらの効果が勝るだろうか？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624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  <p:bldP spid="121" grpId="0" animBg="1"/>
      <p:bldP spid="122" grpId="0" animBg="1"/>
      <p:bldP spid="123" grpId="0"/>
      <p:bldP spid="126" grpId="0"/>
      <p:bldP spid="146" grpId="0" animBg="1"/>
      <p:bldP spid="147" grpId="0"/>
      <p:bldP spid="150" grpId="0"/>
      <p:bldP spid="186" grpId="0"/>
      <p:bldP spid="188" grpId="0" animBg="1"/>
      <p:bldP spid="6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46" y="154292"/>
            <a:ext cx="3687215" cy="345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7" y="2258679"/>
            <a:ext cx="3876470" cy="447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03" y="3371708"/>
            <a:ext cx="5251081" cy="342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73132" y="152073"/>
            <a:ext cx="4773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実験に使用</a:t>
            </a:r>
            <a:r>
              <a:rPr lang="ja-JP" altLang="en-US" sz="4000" dirty="0" smtClean="0"/>
              <a:t>した小屋</a:t>
            </a:r>
            <a:endParaRPr lang="en-US" altLang="ja-JP" sz="4000" dirty="0" smtClean="0"/>
          </a:p>
          <a:p>
            <a:r>
              <a:rPr lang="ja-JP" altLang="en-US" sz="4000" dirty="0" smtClean="0"/>
              <a:t>と測器配置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843" y="1809783"/>
            <a:ext cx="427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解析対象とした各４日のデータ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98293" y="1282890"/>
            <a:ext cx="2060811" cy="369332"/>
          </a:xfrm>
          <a:prstGeom prst="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対象としたガラス窓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>
            <a:stCxn id="4" idx="3"/>
          </p:cNvCxnSpPr>
          <p:nvPr/>
        </p:nvCxnSpPr>
        <p:spPr>
          <a:xfrm>
            <a:off x="5459104" y="1467556"/>
            <a:ext cx="1951630" cy="573059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5459104" y="1530426"/>
            <a:ext cx="975815" cy="625920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4436273" y="1662328"/>
            <a:ext cx="1227546" cy="3264513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5650171" y="4926841"/>
            <a:ext cx="228600" cy="614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0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7" y="928699"/>
            <a:ext cx="3369439" cy="218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71" y="928700"/>
            <a:ext cx="3374838" cy="21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7" y="4326417"/>
            <a:ext cx="3369436" cy="21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71" y="4322921"/>
            <a:ext cx="3374838" cy="21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268860" y="-61900"/>
            <a:ext cx="6929754" cy="1047154"/>
          </a:xfrm>
        </p:spPr>
        <p:txBody>
          <a:bodyPr>
            <a:normAutofit/>
          </a:bodyPr>
          <a:lstStyle/>
          <a:p>
            <a:r>
              <a:rPr kumimoji="1" lang="ja-JP" altLang="en-US" sz="4000" b="1" dirty="0" smtClean="0">
                <a:ln>
                  <a:solidFill>
                    <a:schemeClr val="tx1"/>
                  </a:solidFill>
                </a:ln>
              </a:rPr>
              <a:t>測定結果</a:t>
            </a:r>
            <a:endParaRPr kumimoji="1" lang="ja-JP" altLang="en-US" sz="4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54486" y="2933209"/>
            <a:ext cx="237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日最高床面温度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8540" y="2967049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日最高窓面温度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66800" y="6368401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日最高室温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72100" y="6366333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夜間平均室温</a:t>
            </a:r>
            <a:r>
              <a:rPr lang="ja-JP" altLang="en-US" sz="2400" b="1" dirty="0" smtClean="0"/>
              <a:t>－外気温</a:t>
            </a:r>
            <a:endParaRPr kumimoji="1" lang="ja-JP" altLang="en-US" sz="2400" b="1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3533796"/>
            <a:ext cx="9144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8" idx="2"/>
          </p:cNvCxnSpPr>
          <p:nvPr/>
        </p:nvCxnSpPr>
        <p:spPr>
          <a:xfrm flipH="1">
            <a:off x="4696635" y="985254"/>
            <a:ext cx="0" cy="54832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85060" y="248215"/>
            <a:ext cx="3168503" cy="646331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日射</a:t>
            </a:r>
            <a:r>
              <a:rPr lang="ja-JP" altLang="en-US" b="1" dirty="0" smtClean="0"/>
              <a:t>透過率が小さい</a:t>
            </a:r>
            <a:r>
              <a:rPr lang="en-US" altLang="ja-JP" b="1" dirty="0" smtClean="0"/>
              <a:t>Low-E</a:t>
            </a:r>
            <a:r>
              <a:rPr lang="ja-JP" altLang="en-US" b="1" dirty="0" smtClean="0"/>
              <a:t>ガラスは、床面温度が上がらない。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22332" y="250470"/>
            <a:ext cx="3168503" cy="646331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断熱</a:t>
            </a:r>
            <a:r>
              <a:rPr lang="ja-JP" altLang="en-US" b="1" dirty="0" smtClean="0"/>
              <a:t>性能が悪い普通ガラスは、窓面温度が低い。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064" y="3625920"/>
            <a:ext cx="3253563" cy="646331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日射</a:t>
            </a:r>
            <a:r>
              <a:rPr lang="ja-JP" altLang="en-US" b="1" dirty="0" smtClean="0"/>
              <a:t>透過率が小さい</a:t>
            </a:r>
            <a:r>
              <a:rPr lang="en-US" altLang="ja-JP" b="1" dirty="0" smtClean="0"/>
              <a:t>Low-E</a:t>
            </a:r>
            <a:r>
              <a:rPr lang="ja-JP" altLang="en-US" b="1" dirty="0" smtClean="0"/>
              <a:t>ガラスは、日中の室温も上がらない。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72100" y="3627427"/>
            <a:ext cx="3714531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結果として、夜間室温は</a:t>
            </a:r>
            <a:r>
              <a:rPr lang="ja-JP" altLang="en-US" b="1" dirty="0" smtClean="0">
                <a:solidFill>
                  <a:srgbClr val="FF0000"/>
                </a:solidFill>
              </a:rPr>
              <a:t>ペアガラス</a:t>
            </a:r>
            <a:r>
              <a:rPr lang="ja-JP" altLang="en-US" b="1" dirty="0" smtClean="0"/>
              <a:t>が最も外気温より高く維持された。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250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57972" y="280234"/>
            <a:ext cx="2200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結論</a:t>
            </a:r>
            <a:endParaRPr kumimoji="1" lang="ja-JP" altLang="en-US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92" y="1049724"/>
            <a:ext cx="7059025" cy="362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85058" y="4960101"/>
            <a:ext cx="7619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dirty="0"/>
              <a:t>　</a:t>
            </a:r>
            <a:r>
              <a:rPr lang="ja-JP" altLang="en-US" sz="2800" dirty="0" smtClean="0"/>
              <a:t>日中の日射熱取得と断熱性能を</a:t>
            </a:r>
            <a:r>
              <a:rPr kumimoji="1" lang="ja-JP" altLang="en-US" sz="2800" dirty="0" smtClean="0"/>
              <a:t>３種類のガラスで比較した</a:t>
            </a:r>
            <a:r>
              <a:rPr lang="ja-JP" altLang="en-US" sz="2800" dirty="0"/>
              <a:t>結果</a:t>
            </a:r>
            <a:r>
              <a:rPr kumimoji="1" lang="ja-JP" altLang="en-US" sz="2800" dirty="0" smtClean="0"/>
              <a:t>、夜間の自然室温が最も高く維持されたのは</a:t>
            </a:r>
            <a:r>
              <a:rPr lang="ja-JP" altLang="en-US" sz="2800" dirty="0" smtClean="0"/>
              <a:t>ペアガラスという結果になった。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245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エクスポ.thmx</Template>
  <TotalTime>2905</TotalTime>
  <Words>272</Words>
  <Application>Microsoft Office PowerPoint</Application>
  <PresentationFormat>画面に合わせる (4:3)</PresentationFormat>
  <Paragraphs>54</Paragraphs>
  <Slides>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PowerPoint プレゼンテーション</vt:lpstr>
      <vt:lpstr>断熱Low-Eガラスとは…..</vt:lpstr>
      <vt:lpstr>見た目の透明度の違い</vt:lpstr>
      <vt:lpstr>室内に侵入する日射がどれくらい違うか 実際に測定してみると・・・</vt:lpstr>
      <vt:lpstr>PowerPoint プレゼンテーション</vt:lpstr>
      <vt:lpstr>PowerPoint プレゼンテーション</vt:lpstr>
      <vt:lpstr>測定結果</vt:lpstr>
      <vt:lpstr>PowerPoint プレゼンテーション</vt:lpstr>
    </vt:vector>
  </TitlesOfParts>
  <Company>日本工業大学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周作</dc:creator>
  <cp:lastModifiedBy>Narita</cp:lastModifiedBy>
  <cp:revision>135</cp:revision>
  <dcterms:created xsi:type="dcterms:W3CDTF">2015-07-26T09:50:46Z</dcterms:created>
  <dcterms:modified xsi:type="dcterms:W3CDTF">2016-02-08T13:54:50Z</dcterms:modified>
</cp:coreProperties>
</file>