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94" r:id="rId3"/>
    <p:sldId id="281" r:id="rId4"/>
    <p:sldId id="262" r:id="rId5"/>
    <p:sldId id="283" r:id="rId6"/>
    <p:sldId id="261" r:id="rId7"/>
    <p:sldId id="282" r:id="rId8"/>
    <p:sldId id="305" r:id="rId9"/>
    <p:sldId id="286" r:id="rId10"/>
    <p:sldId id="299" r:id="rId11"/>
    <p:sldId id="300" r:id="rId12"/>
    <p:sldId id="298" r:id="rId13"/>
    <p:sldId id="290" r:id="rId14"/>
    <p:sldId id="301" r:id="rId15"/>
    <p:sldId id="302" r:id="rId16"/>
    <p:sldId id="303" r:id="rId17"/>
    <p:sldId id="304" r:id="rId18"/>
    <p:sldId id="278" r:id="rId19"/>
    <p:sldId id="292" r:id="rId20"/>
    <p:sldId id="280" r:id="rId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45E7FD"/>
    <a:srgbClr val="94F1FE"/>
    <a:srgbClr val="FF9900"/>
    <a:srgbClr val="CC3300"/>
    <a:srgbClr val="FFFF00"/>
    <a:srgbClr val="FF0066"/>
    <a:srgbClr val="CC0066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31" autoAdjust="0"/>
    <p:restoredTop sz="95494" autoAdjust="0"/>
  </p:normalViewPr>
  <p:slideViewPr>
    <p:cSldViewPr snapToGrid="0">
      <p:cViewPr varScale="1">
        <p:scale>
          <a:sx n="92" d="100"/>
          <a:sy n="92" d="100"/>
        </p:scale>
        <p:origin x="15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1C224-DFFF-4738-A960-516C3B9CF9D6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362FA-8421-4360-AB7D-061CDA4E95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35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362FA-8421-4360-AB7D-061CDA4E958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91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94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09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24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87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21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23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79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34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90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634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69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28C9C-412F-4A78-B742-154F59DA06ED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AF63E-4E34-4F7E-857B-AC8156C5D9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957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3"/>
          <p:cNvSpPr txBox="1">
            <a:spLocks noChangeArrowheads="1"/>
          </p:cNvSpPr>
          <p:nvPr/>
        </p:nvSpPr>
        <p:spPr bwMode="auto">
          <a:xfrm>
            <a:off x="462987" y="690824"/>
            <a:ext cx="84726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等々力渓谷における涼しさの実態把握</a:t>
            </a:r>
            <a:endParaRPr lang="en-US" altLang="ja-JP" sz="4000" dirty="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altLang="ja-JP" sz="4000" dirty="0" smtClean="0">
                <a:solidFill>
                  <a:srgbClr val="FFFF00"/>
                </a:solidFill>
              </a:rPr>
              <a:t>‐</a:t>
            </a:r>
            <a:r>
              <a:rPr lang="ja-JP" altLang="en-US" sz="4000" dirty="0" smtClean="0">
                <a:solidFill>
                  <a:srgbClr val="FFFF00"/>
                </a:solidFill>
              </a:rPr>
              <a:t>日中と夜間の冷気形成の実測</a:t>
            </a:r>
            <a:r>
              <a:rPr lang="en-US" altLang="ja-JP" sz="4000" dirty="0" smtClean="0">
                <a:solidFill>
                  <a:srgbClr val="FFFF00"/>
                </a:solidFill>
              </a:rPr>
              <a:t>‐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6" name="テキスト ボックス 6"/>
          <p:cNvSpPr txBox="1">
            <a:spLocks noChangeArrowheads="1"/>
          </p:cNvSpPr>
          <p:nvPr/>
        </p:nvSpPr>
        <p:spPr bwMode="auto">
          <a:xfrm>
            <a:off x="1143000" y="5914763"/>
            <a:ext cx="6858000" cy="58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ja-JP" sz="2400" dirty="0" smtClean="0">
                <a:solidFill>
                  <a:schemeClr val="bg1"/>
                </a:solidFill>
              </a:rPr>
              <a:t>1123213</a:t>
            </a:r>
            <a:r>
              <a:rPr lang="ja-JP" altLang="en-US" sz="2400" dirty="0">
                <a:solidFill>
                  <a:schemeClr val="bg1"/>
                </a:solidFill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</a:rPr>
              <a:t>菊地　勇輔</a:t>
            </a:r>
            <a:r>
              <a:rPr lang="ja-JP" altLang="en-US" sz="2400" dirty="0">
                <a:solidFill>
                  <a:schemeClr val="bg1"/>
                </a:solidFill>
              </a:rPr>
              <a:t>　　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91" y="2111203"/>
            <a:ext cx="5694218" cy="380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8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209" y="3796645"/>
            <a:ext cx="4377791" cy="306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81" y="3798000"/>
            <a:ext cx="4377791" cy="306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209" y="709576"/>
            <a:ext cx="4377791" cy="3060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6075"/>
            <a:ext cx="4377791" cy="3060000"/>
          </a:xfrm>
          <a:prstGeom prst="rect">
            <a:avLst/>
          </a:prstGeom>
        </p:spPr>
      </p:pic>
      <p:cxnSp>
        <p:nvCxnSpPr>
          <p:cNvPr id="32" name="直線矢印コネクタ 31"/>
          <p:cNvCxnSpPr>
            <a:stCxn id="31" idx="2"/>
          </p:cNvCxnSpPr>
          <p:nvPr/>
        </p:nvCxnSpPr>
        <p:spPr>
          <a:xfrm flipH="1">
            <a:off x="3453378" y="4821850"/>
            <a:ext cx="106316" cy="2484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/>
          <p:cNvGrpSpPr/>
          <p:nvPr/>
        </p:nvGrpSpPr>
        <p:grpSpPr>
          <a:xfrm>
            <a:off x="2436954" y="5186750"/>
            <a:ext cx="947702" cy="733046"/>
            <a:chOff x="1976252" y="5648716"/>
            <a:chExt cx="947702" cy="733046"/>
          </a:xfrm>
        </p:grpSpPr>
        <p:cxnSp>
          <p:nvCxnSpPr>
            <p:cNvPr id="43" name="直線矢印コネクタ 42"/>
            <p:cNvCxnSpPr>
              <a:stCxn id="47" idx="0"/>
            </p:cNvCxnSpPr>
            <p:nvPr/>
          </p:nvCxnSpPr>
          <p:spPr>
            <a:xfrm flipV="1">
              <a:off x="2450103" y="5648716"/>
              <a:ext cx="211788" cy="33293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テキスト ボックス 46"/>
            <p:cNvSpPr txBox="1"/>
            <p:nvPr/>
          </p:nvSpPr>
          <p:spPr>
            <a:xfrm>
              <a:off x="1976252" y="5981652"/>
              <a:ext cx="947702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00FF"/>
                  </a:solidFill>
                </a:rPr>
                <a:t>公園内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34" name="直線矢印コネクタ 33"/>
          <p:cNvCxnSpPr>
            <a:stCxn id="33" idx="2"/>
          </p:cNvCxnSpPr>
          <p:nvPr/>
        </p:nvCxnSpPr>
        <p:spPr>
          <a:xfrm flipH="1">
            <a:off x="8016541" y="4723827"/>
            <a:ext cx="106316" cy="2484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stCxn id="37" idx="2"/>
          </p:cNvCxnSpPr>
          <p:nvPr/>
        </p:nvCxnSpPr>
        <p:spPr>
          <a:xfrm flipH="1">
            <a:off x="3069088" y="1579707"/>
            <a:ext cx="152324" cy="2684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stCxn id="40" idx="0"/>
          </p:cNvCxnSpPr>
          <p:nvPr/>
        </p:nvCxnSpPr>
        <p:spPr>
          <a:xfrm flipH="1" flipV="1">
            <a:off x="1246341" y="2069650"/>
            <a:ext cx="136819" cy="31942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905834" y="2389075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00FF"/>
                </a:solidFill>
              </a:rPr>
              <a:t>渓谷内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0" y="0"/>
            <a:ext cx="600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斜面緑地との比較（</a:t>
            </a:r>
            <a:r>
              <a:rPr lang="en-US" altLang="ja-JP" sz="3600" dirty="0" smtClean="0">
                <a:solidFill>
                  <a:srgbClr val="FFFF00"/>
                </a:solidFill>
              </a:rPr>
              <a:t>8/15</a:t>
            </a:r>
            <a:r>
              <a:rPr lang="ja-JP" altLang="en-US" sz="3600" dirty="0" smtClean="0">
                <a:solidFill>
                  <a:srgbClr val="FFFF00"/>
                </a:solidFill>
              </a:rPr>
              <a:t>～</a:t>
            </a:r>
            <a:r>
              <a:rPr lang="en-US" altLang="ja-JP" sz="3600" dirty="0" smtClean="0">
                <a:solidFill>
                  <a:srgbClr val="FFFF00"/>
                </a:solidFill>
              </a:rPr>
              <a:t>16</a:t>
            </a:r>
            <a:r>
              <a:rPr lang="ja-JP" altLang="en-US" sz="3600" dirty="0" smtClean="0">
                <a:solidFill>
                  <a:srgbClr val="FFFF00"/>
                </a:solidFill>
              </a:rPr>
              <a:t>）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grpSp>
        <p:nvGrpSpPr>
          <p:cNvPr id="58" name="グループ化 57"/>
          <p:cNvGrpSpPr/>
          <p:nvPr/>
        </p:nvGrpSpPr>
        <p:grpSpPr>
          <a:xfrm>
            <a:off x="6537635" y="4894789"/>
            <a:ext cx="947702" cy="632895"/>
            <a:chOff x="1976252" y="5748867"/>
            <a:chExt cx="947702" cy="632895"/>
          </a:xfrm>
        </p:grpSpPr>
        <p:cxnSp>
          <p:nvCxnSpPr>
            <p:cNvPr id="59" name="直線矢印コネクタ 58"/>
            <p:cNvCxnSpPr>
              <a:stCxn id="60" idx="0"/>
            </p:cNvCxnSpPr>
            <p:nvPr/>
          </p:nvCxnSpPr>
          <p:spPr>
            <a:xfrm flipV="1">
              <a:off x="2450103" y="5748867"/>
              <a:ext cx="249845" cy="232785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/>
            <p:cNvSpPr txBox="1"/>
            <p:nvPr/>
          </p:nvSpPr>
          <p:spPr>
            <a:xfrm>
              <a:off x="1976252" y="5981652"/>
              <a:ext cx="947702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00FF"/>
                  </a:solidFill>
                </a:rPr>
                <a:t>公園内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7" name="テキスト ボックス 66"/>
          <p:cNvSpPr txBox="1"/>
          <p:nvPr/>
        </p:nvSpPr>
        <p:spPr>
          <a:xfrm>
            <a:off x="7426035" y="1277179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68" name="直線矢印コネクタ 67"/>
          <p:cNvCxnSpPr>
            <a:stCxn id="67" idx="2"/>
          </p:cNvCxnSpPr>
          <p:nvPr/>
        </p:nvCxnSpPr>
        <p:spPr>
          <a:xfrm flipH="1">
            <a:off x="7844875" y="1677289"/>
            <a:ext cx="58486" cy="176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 flipV="1">
            <a:off x="8049375" y="3989895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3290009" y="750888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 flipV="1">
            <a:off x="8060134" y="903795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 flipV="1">
            <a:off x="3646841" y="3989895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2744086" y="1179597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7032214" y="750888"/>
            <a:ext cx="20574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鍋島松濤公園</a:t>
            </a:r>
            <a:endParaRPr kumimoji="1" lang="ja-JP" altLang="en-US" sz="2400" dirty="0"/>
          </a:p>
        </p:txBody>
      </p:sp>
      <p:grpSp>
        <p:nvGrpSpPr>
          <p:cNvPr id="63" name="グループ化 62"/>
          <p:cNvGrpSpPr/>
          <p:nvPr/>
        </p:nvGrpSpPr>
        <p:grpSpPr>
          <a:xfrm>
            <a:off x="7059855" y="2024332"/>
            <a:ext cx="947702" cy="733046"/>
            <a:chOff x="1976252" y="5648716"/>
            <a:chExt cx="947702" cy="733046"/>
          </a:xfrm>
        </p:grpSpPr>
        <p:cxnSp>
          <p:nvCxnSpPr>
            <p:cNvPr id="64" name="直線矢印コネクタ 63"/>
            <p:cNvCxnSpPr>
              <a:stCxn id="65" idx="0"/>
            </p:cNvCxnSpPr>
            <p:nvPr/>
          </p:nvCxnSpPr>
          <p:spPr>
            <a:xfrm flipV="1">
              <a:off x="2450103" y="5648716"/>
              <a:ext cx="211788" cy="33293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1976252" y="5981652"/>
              <a:ext cx="947702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00FF"/>
                  </a:solidFill>
                </a:rPr>
                <a:t>公園内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7645531" y="4323717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82368" y="4421740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05258" y="3818150"/>
            <a:ext cx="1465667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入間公園</a:t>
            </a:r>
            <a:endParaRPr kumimoji="1" lang="ja-JP" altLang="en-US" sz="24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039195" y="3821186"/>
            <a:ext cx="205740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林試の</a:t>
            </a:r>
            <a:r>
              <a:rPr lang="ja-JP" altLang="en-US" sz="2400" dirty="0" smtClean="0"/>
              <a:t>森公園</a:t>
            </a:r>
            <a:endParaRPr kumimoji="1" lang="ja-JP" altLang="en-US" sz="2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478467" y="655630"/>
            <a:ext cx="181237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等々力渓谷</a:t>
            </a:r>
            <a:endParaRPr kumimoji="1" lang="ja-JP" altLang="en-US" sz="2400" dirty="0"/>
          </a:p>
        </p:txBody>
      </p:sp>
      <p:sp>
        <p:nvSpPr>
          <p:cNvPr id="66" name="正方形/長方形 65"/>
          <p:cNvSpPr/>
          <p:nvPr/>
        </p:nvSpPr>
        <p:spPr>
          <a:xfrm>
            <a:off x="6073303" y="880100"/>
            <a:ext cx="953532" cy="758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/>
          <p:cNvSpPr/>
          <p:nvPr/>
        </p:nvSpPr>
        <p:spPr>
          <a:xfrm>
            <a:off x="5967767" y="4100250"/>
            <a:ext cx="953532" cy="758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/>
          <p:cNvSpPr/>
          <p:nvPr/>
        </p:nvSpPr>
        <p:spPr>
          <a:xfrm>
            <a:off x="1556816" y="3976872"/>
            <a:ext cx="953532" cy="758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803980" y="2789185"/>
            <a:ext cx="12328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放射冷却</a:t>
            </a:r>
            <a:endParaRPr kumimoji="1" lang="ja-JP" altLang="en-US" sz="20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7716565" y="5874655"/>
            <a:ext cx="12328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放射冷却</a:t>
            </a:r>
            <a:endParaRPr kumimoji="1" lang="ja-JP" altLang="en-US" sz="20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317395" y="5929983"/>
            <a:ext cx="12328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放射冷却</a:t>
            </a:r>
            <a:endParaRPr kumimoji="1" lang="ja-JP" altLang="en-US" sz="20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133447" y="2357268"/>
            <a:ext cx="1232810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気温差が小さい</a:t>
            </a:r>
            <a:endParaRPr kumimoji="1" lang="ja-JP" altLang="en-US" sz="2000" dirty="0"/>
          </a:p>
        </p:txBody>
      </p:sp>
      <p:cxnSp>
        <p:nvCxnSpPr>
          <p:cNvPr id="80" name="直線矢印コネクタ 79"/>
          <p:cNvCxnSpPr/>
          <p:nvPr/>
        </p:nvCxnSpPr>
        <p:spPr>
          <a:xfrm flipH="1">
            <a:off x="2012250" y="948809"/>
            <a:ext cx="0" cy="773389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正方形/長方形 80"/>
          <p:cNvSpPr/>
          <p:nvPr/>
        </p:nvSpPr>
        <p:spPr>
          <a:xfrm>
            <a:off x="3646841" y="5166352"/>
            <a:ext cx="900000" cy="7585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/>
          <p:cNvSpPr/>
          <p:nvPr/>
        </p:nvSpPr>
        <p:spPr>
          <a:xfrm>
            <a:off x="8049375" y="4999307"/>
            <a:ext cx="900000" cy="7585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正方形/長方形 82"/>
          <p:cNvSpPr/>
          <p:nvPr/>
        </p:nvSpPr>
        <p:spPr>
          <a:xfrm>
            <a:off x="8060134" y="1926212"/>
            <a:ext cx="900000" cy="7585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392545" y="1988012"/>
            <a:ext cx="771584" cy="64947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6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902" y="723088"/>
            <a:ext cx="4378172" cy="30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90" y="3798000"/>
            <a:ext cx="4378173" cy="3060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02" y="3798000"/>
            <a:ext cx="4379098" cy="306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96" y="590669"/>
            <a:ext cx="4377791" cy="3060000"/>
          </a:xfrm>
          <a:prstGeom prst="rect">
            <a:avLst/>
          </a:prstGeom>
        </p:spPr>
      </p:pic>
      <p:cxnSp>
        <p:nvCxnSpPr>
          <p:cNvPr id="32" name="直線矢印コネクタ 31"/>
          <p:cNvCxnSpPr>
            <a:stCxn id="31" idx="2"/>
          </p:cNvCxnSpPr>
          <p:nvPr/>
        </p:nvCxnSpPr>
        <p:spPr>
          <a:xfrm flipH="1">
            <a:off x="3430546" y="5042413"/>
            <a:ext cx="106316" cy="2484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/>
          <p:cNvGrpSpPr/>
          <p:nvPr/>
        </p:nvGrpSpPr>
        <p:grpSpPr>
          <a:xfrm>
            <a:off x="1754450" y="4911015"/>
            <a:ext cx="947702" cy="714333"/>
            <a:chOff x="1976252" y="5667429"/>
            <a:chExt cx="947702" cy="714333"/>
          </a:xfrm>
        </p:grpSpPr>
        <p:cxnSp>
          <p:nvCxnSpPr>
            <p:cNvPr id="43" name="直線矢印コネクタ 42"/>
            <p:cNvCxnSpPr>
              <a:stCxn id="47" idx="0"/>
            </p:cNvCxnSpPr>
            <p:nvPr/>
          </p:nvCxnSpPr>
          <p:spPr>
            <a:xfrm flipV="1">
              <a:off x="2450103" y="5667429"/>
              <a:ext cx="250166" cy="31422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テキスト ボックス 46"/>
            <p:cNvSpPr txBox="1"/>
            <p:nvPr/>
          </p:nvSpPr>
          <p:spPr>
            <a:xfrm>
              <a:off x="1976252" y="5981652"/>
              <a:ext cx="947702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00FF"/>
                  </a:solidFill>
                </a:rPr>
                <a:t>公園内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34" name="直線矢印コネクタ 33"/>
          <p:cNvCxnSpPr>
            <a:stCxn id="33" idx="2"/>
          </p:cNvCxnSpPr>
          <p:nvPr/>
        </p:nvCxnSpPr>
        <p:spPr>
          <a:xfrm flipH="1">
            <a:off x="7601983" y="4911015"/>
            <a:ext cx="106316" cy="2484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stCxn id="37" idx="2"/>
          </p:cNvCxnSpPr>
          <p:nvPr/>
        </p:nvCxnSpPr>
        <p:spPr>
          <a:xfrm>
            <a:off x="1534576" y="1046441"/>
            <a:ext cx="0" cy="2831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stCxn id="40" idx="0"/>
          </p:cNvCxnSpPr>
          <p:nvPr/>
        </p:nvCxnSpPr>
        <p:spPr>
          <a:xfrm flipH="1" flipV="1">
            <a:off x="1443056" y="1976723"/>
            <a:ext cx="136819" cy="31942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1102549" y="2296148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00FF"/>
                </a:solidFill>
              </a:rPr>
              <a:t>渓谷内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0" y="0"/>
            <a:ext cx="600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斜面緑地との比較（</a:t>
            </a:r>
            <a:r>
              <a:rPr lang="en-US" altLang="ja-JP" sz="3600" dirty="0" smtClean="0">
                <a:solidFill>
                  <a:srgbClr val="FFFF00"/>
                </a:solidFill>
              </a:rPr>
              <a:t>9/23</a:t>
            </a:r>
            <a:r>
              <a:rPr lang="ja-JP" altLang="en-US" sz="3600" dirty="0" smtClean="0">
                <a:solidFill>
                  <a:srgbClr val="FFFF00"/>
                </a:solidFill>
              </a:rPr>
              <a:t>～</a:t>
            </a:r>
            <a:r>
              <a:rPr lang="en-US" altLang="ja-JP" sz="3600" dirty="0" smtClean="0">
                <a:solidFill>
                  <a:srgbClr val="FFFF00"/>
                </a:solidFill>
              </a:rPr>
              <a:t>24</a:t>
            </a:r>
            <a:r>
              <a:rPr lang="ja-JP" altLang="en-US" sz="3600" dirty="0" smtClean="0">
                <a:solidFill>
                  <a:srgbClr val="FFFF00"/>
                </a:solidFill>
              </a:rPr>
              <a:t>）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grpSp>
        <p:nvGrpSpPr>
          <p:cNvPr id="58" name="グループ化 57"/>
          <p:cNvGrpSpPr/>
          <p:nvPr/>
        </p:nvGrpSpPr>
        <p:grpSpPr>
          <a:xfrm>
            <a:off x="6211493" y="4908790"/>
            <a:ext cx="947702" cy="632895"/>
            <a:chOff x="1976252" y="5748867"/>
            <a:chExt cx="947702" cy="632895"/>
          </a:xfrm>
        </p:grpSpPr>
        <p:cxnSp>
          <p:nvCxnSpPr>
            <p:cNvPr id="59" name="直線矢印コネクタ 58"/>
            <p:cNvCxnSpPr>
              <a:stCxn id="60" idx="0"/>
            </p:cNvCxnSpPr>
            <p:nvPr/>
          </p:nvCxnSpPr>
          <p:spPr>
            <a:xfrm flipV="1">
              <a:off x="2450103" y="5748867"/>
              <a:ext cx="249845" cy="232785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/>
            <p:cNvSpPr txBox="1"/>
            <p:nvPr/>
          </p:nvSpPr>
          <p:spPr>
            <a:xfrm>
              <a:off x="1976252" y="5981652"/>
              <a:ext cx="947702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00FF"/>
                  </a:solidFill>
                </a:rPr>
                <a:t>公園内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68" name="直線矢印コネクタ 67"/>
          <p:cNvCxnSpPr>
            <a:stCxn id="67" idx="2"/>
          </p:cNvCxnSpPr>
          <p:nvPr/>
        </p:nvCxnSpPr>
        <p:spPr>
          <a:xfrm flipH="1">
            <a:off x="7691289" y="1819128"/>
            <a:ext cx="106316" cy="2484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 flipV="1">
            <a:off x="3290009" y="750888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8060134" y="903795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 flipV="1">
            <a:off x="3646841" y="3989895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 flipV="1">
            <a:off x="8049375" y="3989895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2478467" y="655630"/>
            <a:ext cx="181237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等々力渓谷</a:t>
            </a:r>
            <a:endParaRPr kumimoji="1" lang="ja-JP" altLang="en-US" sz="2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057250" y="646331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05258" y="3818150"/>
            <a:ext cx="1465667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入間公園</a:t>
            </a:r>
            <a:endParaRPr kumimoji="1" lang="ja-JP" altLang="en-US" sz="24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7032214" y="750888"/>
            <a:ext cx="20574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鍋島松濤公園</a:t>
            </a:r>
            <a:endParaRPr kumimoji="1" lang="ja-JP" altLang="en-US" sz="24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039195" y="3821186"/>
            <a:ext cx="205740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林試の</a:t>
            </a:r>
            <a:r>
              <a:rPr lang="ja-JP" altLang="en-US" sz="2400" dirty="0" smtClean="0"/>
              <a:t>森公園</a:t>
            </a:r>
            <a:endParaRPr kumimoji="1" lang="ja-JP" altLang="en-US" sz="2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230973" y="4510905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grpSp>
        <p:nvGrpSpPr>
          <p:cNvPr id="63" name="グループ化 62"/>
          <p:cNvGrpSpPr/>
          <p:nvPr/>
        </p:nvGrpSpPr>
        <p:grpSpPr>
          <a:xfrm>
            <a:off x="6612323" y="2026644"/>
            <a:ext cx="947702" cy="733046"/>
            <a:chOff x="1976252" y="5648716"/>
            <a:chExt cx="947702" cy="733046"/>
          </a:xfrm>
        </p:grpSpPr>
        <p:cxnSp>
          <p:nvCxnSpPr>
            <p:cNvPr id="64" name="直線矢印コネクタ 63"/>
            <p:cNvCxnSpPr>
              <a:stCxn id="65" idx="0"/>
            </p:cNvCxnSpPr>
            <p:nvPr/>
          </p:nvCxnSpPr>
          <p:spPr>
            <a:xfrm flipV="1">
              <a:off x="2450103" y="5648716"/>
              <a:ext cx="211788" cy="33293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1976252" y="5981652"/>
              <a:ext cx="947702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00FF"/>
                  </a:solidFill>
                </a:rPr>
                <a:t>公園内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7" name="テキスト ボックス 66"/>
          <p:cNvSpPr txBox="1"/>
          <p:nvPr/>
        </p:nvSpPr>
        <p:spPr>
          <a:xfrm>
            <a:off x="7320279" y="1419018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772481" y="2790731"/>
            <a:ext cx="12328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放射冷却</a:t>
            </a:r>
            <a:endParaRPr kumimoji="1" lang="ja-JP" altLang="en-US" sz="20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745471" y="5867519"/>
            <a:ext cx="12328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放射冷却</a:t>
            </a:r>
            <a:endParaRPr kumimoji="1" lang="ja-JP" altLang="en-US" sz="2000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2377397" y="5874357"/>
            <a:ext cx="12328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放射冷却</a:t>
            </a:r>
            <a:endParaRPr kumimoji="1" lang="ja-JP" altLang="en-US" sz="20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973380" y="1406247"/>
            <a:ext cx="1232810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気温差が小さい</a:t>
            </a:r>
            <a:endParaRPr kumimoji="1" lang="ja-JP" altLang="en-US" sz="2000" dirty="0"/>
          </a:p>
        </p:txBody>
      </p:sp>
      <p:sp>
        <p:nvSpPr>
          <p:cNvPr id="70" name="正方形/長方形 69"/>
          <p:cNvSpPr/>
          <p:nvPr/>
        </p:nvSpPr>
        <p:spPr>
          <a:xfrm>
            <a:off x="1556816" y="3976872"/>
            <a:ext cx="953532" cy="758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/>
          <p:cNvSpPr/>
          <p:nvPr/>
        </p:nvSpPr>
        <p:spPr>
          <a:xfrm>
            <a:off x="5949415" y="4068601"/>
            <a:ext cx="953532" cy="758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/>
          <p:cNvSpPr/>
          <p:nvPr/>
        </p:nvSpPr>
        <p:spPr>
          <a:xfrm>
            <a:off x="5932377" y="906099"/>
            <a:ext cx="953532" cy="758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3633257" y="5515930"/>
            <a:ext cx="900000" cy="7585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7" name="直線矢印コネクタ 76"/>
          <p:cNvCxnSpPr/>
          <p:nvPr/>
        </p:nvCxnSpPr>
        <p:spPr>
          <a:xfrm>
            <a:off x="1785101" y="1301436"/>
            <a:ext cx="0" cy="561069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正方形/長方形 77"/>
          <p:cNvSpPr/>
          <p:nvPr/>
        </p:nvSpPr>
        <p:spPr>
          <a:xfrm>
            <a:off x="8032558" y="5341630"/>
            <a:ext cx="900000" cy="7585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/>
        </p:nvSpPr>
        <p:spPr>
          <a:xfrm>
            <a:off x="8067895" y="2222080"/>
            <a:ext cx="900000" cy="7585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/>
          <p:nvPr/>
        </p:nvSpPr>
        <p:spPr>
          <a:xfrm>
            <a:off x="3059536" y="2162886"/>
            <a:ext cx="771584" cy="64947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59536" y="4642303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図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209" y="3794105"/>
            <a:ext cx="4377791" cy="30600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209" y="709811"/>
            <a:ext cx="4377791" cy="30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682"/>
            <a:ext cx="4377791" cy="3060000"/>
          </a:xfrm>
          <a:prstGeom prst="rect">
            <a:avLst/>
          </a:prstGeom>
        </p:spPr>
      </p:pic>
      <p:cxnSp>
        <p:nvCxnSpPr>
          <p:cNvPr id="34" name="直線矢印コネクタ 33"/>
          <p:cNvCxnSpPr>
            <a:stCxn id="33" idx="2"/>
          </p:cNvCxnSpPr>
          <p:nvPr/>
        </p:nvCxnSpPr>
        <p:spPr>
          <a:xfrm flipH="1">
            <a:off x="7731966" y="4927573"/>
            <a:ext cx="106316" cy="2484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stCxn id="37" idx="2"/>
          </p:cNvCxnSpPr>
          <p:nvPr/>
        </p:nvCxnSpPr>
        <p:spPr>
          <a:xfrm>
            <a:off x="1040649" y="1044498"/>
            <a:ext cx="122423" cy="2688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stCxn id="40" idx="0"/>
          </p:cNvCxnSpPr>
          <p:nvPr/>
        </p:nvCxnSpPr>
        <p:spPr>
          <a:xfrm flipH="1" flipV="1">
            <a:off x="1194955" y="2283244"/>
            <a:ext cx="174069" cy="36383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891698" y="2647081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00FF"/>
                </a:solidFill>
              </a:rPr>
              <a:t>渓谷内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0" y="0"/>
            <a:ext cx="553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斜面緑地との比較（</a:t>
            </a:r>
            <a:r>
              <a:rPr lang="en-US" altLang="ja-JP" sz="3600" dirty="0" smtClean="0">
                <a:solidFill>
                  <a:srgbClr val="FFFF00"/>
                </a:solidFill>
              </a:rPr>
              <a:t>8/6</a:t>
            </a:r>
            <a:r>
              <a:rPr lang="ja-JP" altLang="en-US" sz="3600" dirty="0" smtClean="0">
                <a:solidFill>
                  <a:srgbClr val="FFFF00"/>
                </a:solidFill>
              </a:rPr>
              <a:t>～</a:t>
            </a:r>
            <a:r>
              <a:rPr lang="en-US" altLang="ja-JP" sz="3600" dirty="0">
                <a:solidFill>
                  <a:srgbClr val="FFFF00"/>
                </a:solidFill>
              </a:rPr>
              <a:t>7</a:t>
            </a:r>
            <a:r>
              <a:rPr lang="ja-JP" altLang="en-US" sz="3600" dirty="0" smtClean="0">
                <a:solidFill>
                  <a:srgbClr val="FFFF00"/>
                </a:solidFill>
              </a:rPr>
              <a:t>）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grpSp>
        <p:nvGrpSpPr>
          <p:cNvPr id="58" name="グループ化 57"/>
          <p:cNvGrpSpPr/>
          <p:nvPr/>
        </p:nvGrpSpPr>
        <p:grpSpPr>
          <a:xfrm>
            <a:off x="6787588" y="5401394"/>
            <a:ext cx="947702" cy="632895"/>
            <a:chOff x="1976252" y="5748867"/>
            <a:chExt cx="947702" cy="632895"/>
          </a:xfrm>
        </p:grpSpPr>
        <p:cxnSp>
          <p:nvCxnSpPr>
            <p:cNvPr id="59" name="直線矢印コネクタ 58"/>
            <p:cNvCxnSpPr>
              <a:stCxn id="60" idx="0"/>
            </p:cNvCxnSpPr>
            <p:nvPr/>
          </p:nvCxnSpPr>
          <p:spPr>
            <a:xfrm flipV="1">
              <a:off x="2450103" y="5748867"/>
              <a:ext cx="249845" cy="232785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/>
            <p:cNvSpPr txBox="1"/>
            <p:nvPr/>
          </p:nvSpPr>
          <p:spPr>
            <a:xfrm>
              <a:off x="1976252" y="5981652"/>
              <a:ext cx="947702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00FF"/>
                  </a:solidFill>
                </a:rPr>
                <a:t>公園内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68" name="直線矢印コネクタ 67"/>
          <p:cNvCxnSpPr>
            <a:stCxn id="67" idx="2"/>
          </p:cNvCxnSpPr>
          <p:nvPr/>
        </p:nvCxnSpPr>
        <p:spPr>
          <a:xfrm flipH="1">
            <a:off x="7821741" y="1784470"/>
            <a:ext cx="106316" cy="2484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 flipV="1">
            <a:off x="3290009" y="750888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563323" y="644388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62" name="直線コネクタ 61"/>
          <p:cNvCxnSpPr/>
          <p:nvPr/>
        </p:nvCxnSpPr>
        <p:spPr>
          <a:xfrm flipH="1" flipV="1">
            <a:off x="8060134" y="903795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グループ化 62"/>
          <p:cNvGrpSpPr/>
          <p:nvPr/>
        </p:nvGrpSpPr>
        <p:grpSpPr>
          <a:xfrm>
            <a:off x="6522584" y="2008458"/>
            <a:ext cx="947702" cy="733046"/>
            <a:chOff x="1976252" y="5648716"/>
            <a:chExt cx="947702" cy="733046"/>
          </a:xfrm>
        </p:grpSpPr>
        <p:cxnSp>
          <p:nvCxnSpPr>
            <p:cNvPr id="64" name="直線矢印コネクタ 63"/>
            <p:cNvCxnSpPr>
              <a:stCxn id="65" idx="0"/>
            </p:cNvCxnSpPr>
            <p:nvPr/>
          </p:nvCxnSpPr>
          <p:spPr>
            <a:xfrm flipV="1">
              <a:off x="2450103" y="5648716"/>
              <a:ext cx="211788" cy="33293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1976252" y="5981652"/>
              <a:ext cx="947702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00FF"/>
                  </a:solidFill>
                </a:rPr>
                <a:t>公園内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55" name="テキスト ボックス 54"/>
          <p:cNvSpPr txBox="1"/>
          <p:nvPr/>
        </p:nvSpPr>
        <p:spPr>
          <a:xfrm>
            <a:off x="7032214" y="750888"/>
            <a:ext cx="20574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鍋島松濤公園</a:t>
            </a:r>
            <a:endParaRPr kumimoji="1" lang="ja-JP" altLang="en-US" sz="2400" dirty="0"/>
          </a:p>
        </p:txBody>
      </p:sp>
      <p:cxnSp>
        <p:nvCxnSpPr>
          <p:cNvPr id="66" name="直線コネクタ 65"/>
          <p:cNvCxnSpPr/>
          <p:nvPr/>
        </p:nvCxnSpPr>
        <p:spPr>
          <a:xfrm flipH="1" flipV="1">
            <a:off x="8049375" y="3989895"/>
            <a:ext cx="0" cy="229630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7039195" y="3821186"/>
            <a:ext cx="205740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林試の</a:t>
            </a:r>
            <a:r>
              <a:rPr lang="ja-JP" altLang="en-US" sz="2400" dirty="0" smtClean="0"/>
              <a:t>森公園</a:t>
            </a:r>
            <a:endParaRPr kumimoji="1" lang="ja-JP" altLang="en-US" sz="2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360956" y="4527463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478467" y="655630"/>
            <a:ext cx="181237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等々力渓谷</a:t>
            </a:r>
            <a:endParaRPr kumimoji="1" lang="ja-JP" altLang="en-US" sz="2400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2820036" y="1306071"/>
            <a:ext cx="1319404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冷気が持続してる</a:t>
            </a:r>
            <a:endParaRPr kumimoji="1" lang="ja-JP" altLang="en-US" sz="2000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160042" y="3790989"/>
            <a:ext cx="4471926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/>
              <a:t>日中の渓谷内は日射を遮蔽しているため気温が上がりにくい。</a:t>
            </a:r>
            <a:endParaRPr kumimoji="1" lang="ja-JP" altLang="en-US" sz="2800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158916" y="5324105"/>
            <a:ext cx="4474178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/>
              <a:t>夜間も渓谷内は低温であるが、放射冷却による影響は弱い。</a:t>
            </a:r>
            <a:endParaRPr kumimoji="1" lang="ja-JP" altLang="en-US" sz="2800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7870536" y="2904422"/>
            <a:ext cx="12328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放射冷却</a:t>
            </a:r>
            <a:endParaRPr kumimoji="1" lang="ja-JP" altLang="en-US" sz="2000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7834807" y="5928285"/>
            <a:ext cx="123281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 smtClean="0"/>
              <a:t>放射冷却</a:t>
            </a:r>
            <a:endParaRPr kumimoji="1" lang="ja-JP" altLang="en-US" sz="2000" dirty="0"/>
          </a:p>
        </p:txBody>
      </p:sp>
      <p:sp>
        <p:nvSpPr>
          <p:cNvPr id="93" name="正方形/長方形 92"/>
          <p:cNvSpPr/>
          <p:nvPr/>
        </p:nvSpPr>
        <p:spPr>
          <a:xfrm>
            <a:off x="5949415" y="4068601"/>
            <a:ext cx="953532" cy="758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/>
          <p:cNvSpPr/>
          <p:nvPr/>
        </p:nvSpPr>
        <p:spPr>
          <a:xfrm>
            <a:off x="6015664" y="883653"/>
            <a:ext cx="953532" cy="758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8046759" y="2131357"/>
            <a:ext cx="900000" cy="7585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8044681" y="5176330"/>
            <a:ext cx="900000" cy="7585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7" name="直線矢印コネクタ 96"/>
          <p:cNvCxnSpPr/>
          <p:nvPr/>
        </p:nvCxnSpPr>
        <p:spPr>
          <a:xfrm>
            <a:off x="1766455" y="1117295"/>
            <a:ext cx="0" cy="74521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7450731" y="1384360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6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2" y="800327"/>
            <a:ext cx="4523556" cy="5760000"/>
          </a:xfrm>
          <a:prstGeom prst="rect">
            <a:avLst/>
          </a:prstGeom>
          <a:ln>
            <a:noFill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0" y="0"/>
            <a:ext cx="390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渓谷内の気温分布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75353" y="1419727"/>
            <a:ext cx="82540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B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85580" y="4881513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3200" dirty="0" smtClean="0"/>
              <a:t>A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grpSp>
        <p:nvGrpSpPr>
          <p:cNvPr id="58" name="グループ化 57"/>
          <p:cNvGrpSpPr/>
          <p:nvPr/>
        </p:nvGrpSpPr>
        <p:grpSpPr>
          <a:xfrm>
            <a:off x="4506099" y="3454901"/>
            <a:ext cx="3980631" cy="3387398"/>
            <a:chOff x="4506114" y="3422061"/>
            <a:chExt cx="3980631" cy="3387398"/>
          </a:xfrm>
        </p:grpSpPr>
        <p:sp>
          <p:nvSpPr>
            <p:cNvPr id="30" name="正方形/長方形 29"/>
            <p:cNvSpPr/>
            <p:nvPr/>
          </p:nvSpPr>
          <p:spPr>
            <a:xfrm>
              <a:off x="4506114" y="3422061"/>
              <a:ext cx="3980631" cy="33873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5E7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457830" y="3631256"/>
              <a:ext cx="1588725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A</a:t>
              </a:r>
              <a:r>
                <a:rPr kumimoji="1" lang="ja-JP" altLang="en-US" sz="2400" dirty="0" smtClean="0"/>
                <a:t>群断面図</a:t>
              </a:r>
              <a:endParaRPr kumimoji="1" lang="ja-JP" altLang="en-US" sz="2400" dirty="0"/>
            </a:p>
          </p:txBody>
        </p:sp>
      </p:grpSp>
      <p:pic>
        <p:nvPicPr>
          <p:cNvPr id="150" name="図 1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781" y="3435720"/>
            <a:ext cx="4092633" cy="3438000"/>
          </a:xfrm>
          <a:prstGeom prst="rect">
            <a:avLst/>
          </a:prstGeom>
        </p:spPr>
      </p:pic>
      <p:cxnSp>
        <p:nvCxnSpPr>
          <p:cNvPr id="61" name="直線コネクタ 60"/>
          <p:cNvCxnSpPr>
            <a:stCxn id="12" idx="3"/>
          </p:cNvCxnSpPr>
          <p:nvPr/>
        </p:nvCxnSpPr>
        <p:spPr>
          <a:xfrm>
            <a:off x="3900756" y="1712115"/>
            <a:ext cx="604236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>
            <a:stCxn id="13" idx="3"/>
          </p:cNvCxnSpPr>
          <p:nvPr/>
        </p:nvCxnSpPr>
        <p:spPr>
          <a:xfrm>
            <a:off x="4023303" y="5173901"/>
            <a:ext cx="52149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二等辺三角形 66"/>
          <p:cNvSpPr/>
          <p:nvPr/>
        </p:nvSpPr>
        <p:spPr>
          <a:xfrm>
            <a:off x="1164512" y="1591614"/>
            <a:ext cx="275866" cy="23899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二等辺三角形 68"/>
          <p:cNvSpPr/>
          <p:nvPr/>
        </p:nvSpPr>
        <p:spPr>
          <a:xfrm>
            <a:off x="777883" y="3964425"/>
            <a:ext cx="275866" cy="23899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0" name="直線コネクタ 69"/>
          <p:cNvCxnSpPr>
            <a:stCxn id="69" idx="0"/>
            <a:endCxn id="72" idx="2"/>
          </p:cNvCxnSpPr>
          <p:nvPr/>
        </p:nvCxnSpPr>
        <p:spPr>
          <a:xfrm flipV="1">
            <a:off x="915816" y="2465136"/>
            <a:ext cx="0" cy="14992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>
            <a:stCxn id="72" idx="0"/>
            <a:endCxn id="67" idx="3"/>
          </p:cNvCxnSpPr>
          <p:nvPr/>
        </p:nvCxnSpPr>
        <p:spPr>
          <a:xfrm flipV="1">
            <a:off x="915816" y="1830605"/>
            <a:ext cx="386629" cy="2344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38490" y="2065026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基準点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1958980" y="4652986"/>
            <a:ext cx="108000" cy="108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/>
          <p:nvPr/>
        </p:nvSpPr>
        <p:spPr>
          <a:xfrm>
            <a:off x="2472096" y="4589665"/>
            <a:ext cx="108000" cy="108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2439408" y="4632935"/>
            <a:ext cx="108000" cy="108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/>
        </p:nvSpPr>
        <p:spPr>
          <a:xfrm>
            <a:off x="2385408" y="4643665"/>
            <a:ext cx="108000" cy="108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/>
          <p:nvPr/>
        </p:nvSpPr>
        <p:spPr>
          <a:xfrm>
            <a:off x="2298477" y="4643665"/>
            <a:ext cx="108000" cy="108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円/楕円 76"/>
          <p:cNvSpPr/>
          <p:nvPr/>
        </p:nvSpPr>
        <p:spPr>
          <a:xfrm>
            <a:off x="2200553" y="4645019"/>
            <a:ext cx="108000" cy="108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円/楕円 77"/>
          <p:cNvSpPr/>
          <p:nvPr/>
        </p:nvSpPr>
        <p:spPr>
          <a:xfrm>
            <a:off x="2122343" y="3896890"/>
            <a:ext cx="108000" cy="1080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/>
          <p:nvPr/>
        </p:nvSpPr>
        <p:spPr>
          <a:xfrm>
            <a:off x="2427640" y="4290636"/>
            <a:ext cx="108000" cy="1080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/>
          <p:nvPr/>
        </p:nvSpPr>
        <p:spPr>
          <a:xfrm>
            <a:off x="2254553" y="3800621"/>
            <a:ext cx="108000" cy="1080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円/楕円 80"/>
          <p:cNvSpPr/>
          <p:nvPr/>
        </p:nvSpPr>
        <p:spPr>
          <a:xfrm>
            <a:off x="2309849" y="3709203"/>
            <a:ext cx="108000" cy="1080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円/楕円 81"/>
          <p:cNvSpPr/>
          <p:nvPr/>
        </p:nvSpPr>
        <p:spPr>
          <a:xfrm>
            <a:off x="2386915" y="3678836"/>
            <a:ext cx="108000" cy="1080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4506114" y="0"/>
            <a:ext cx="3980631" cy="340603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6" name="直線矢印コネクタ 65"/>
          <p:cNvCxnSpPr>
            <a:stCxn id="68" idx="2"/>
          </p:cNvCxnSpPr>
          <p:nvPr/>
        </p:nvCxnSpPr>
        <p:spPr>
          <a:xfrm flipH="1">
            <a:off x="7249362" y="590700"/>
            <a:ext cx="544151" cy="2953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図 1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942" y="0"/>
            <a:ext cx="4070472" cy="3438000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5383575" y="191842"/>
            <a:ext cx="1588725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B</a:t>
            </a:r>
            <a:r>
              <a:rPr kumimoji="1" lang="ja-JP" altLang="en-US" sz="2400" dirty="0" smtClean="0"/>
              <a:t>群断面図</a:t>
            </a:r>
            <a:endParaRPr kumimoji="1" lang="ja-JP" altLang="en-US" sz="24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209415" y="1206022"/>
            <a:ext cx="274474" cy="293072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1</a:t>
            </a:r>
            <a:endParaRPr kumimoji="1" lang="ja-JP" altLang="en-US" sz="2000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304481" y="190590"/>
            <a:ext cx="97806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温度計</a:t>
            </a:r>
            <a:endParaRPr kumimoji="1" lang="ja-JP" altLang="en-US" sz="2000" dirty="0"/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6762738" y="1247372"/>
            <a:ext cx="274474" cy="293072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2</a:t>
            </a:r>
            <a:endParaRPr kumimoji="1" lang="ja-JP" altLang="en-US" sz="2000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6364860" y="1591614"/>
            <a:ext cx="274474" cy="293072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3</a:t>
            </a:r>
            <a:endParaRPr kumimoji="1" lang="ja-JP" altLang="en-US" sz="20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5861810" y="2134310"/>
            <a:ext cx="274474" cy="293072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4</a:t>
            </a:r>
            <a:endParaRPr kumimoji="1" lang="ja-JP" altLang="en-US" sz="2000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5455484" y="2273471"/>
            <a:ext cx="274474" cy="293072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5</a:t>
            </a:r>
            <a:endParaRPr kumimoji="1" lang="ja-JP" altLang="en-US" sz="2000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2479099" y="3214780"/>
            <a:ext cx="514003" cy="479872"/>
            <a:chOff x="2479099" y="3214780"/>
            <a:chExt cx="514003" cy="479872"/>
          </a:xfrm>
        </p:grpSpPr>
        <p:sp>
          <p:nvSpPr>
            <p:cNvPr id="98" name="テキスト ボックス 97"/>
            <p:cNvSpPr txBox="1"/>
            <p:nvPr/>
          </p:nvSpPr>
          <p:spPr>
            <a:xfrm>
              <a:off x="2718628" y="3214780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/>
                <a:t>1</a:t>
              </a:r>
              <a:endParaRPr kumimoji="1" lang="ja-JP" altLang="en-US" sz="2000" dirty="0"/>
            </a:p>
          </p:txBody>
        </p:sp>
        <p:cxnSp>
          <p:nvCxnSpPr>
            <p:cNvPr id="100" name="直線コネクタ 99"/>
            <p:cNvCxnSpPr>
              <a:stCxn id="82" idx="7"/>
              <a:endCxn id="98" idx="2"/>
            </p:cNvCxnSpPr>
            <p:nvPr/>
          </p:nvCxnSpPr>
          <p:spPr>
            <a:xfrm flipV="1">
              <a:off x="2479099" y="3507852"/>
              <a:ext cx="376766" cy="18680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グループ化 100"/>
          <p:cNvGrpSpPr/>
          <p:nvPr/>
        </p:nvGrpSpPr>
        <p:grpSpPr>
          <a:xfrm>
            <a:off x="2297237" y="3075555"/>
            <a:ext cx="274474" cy="633648"/>
            <a:chOff x="2718628" y="3214780"/>
            <a:chExt cx="274474" cy="633648"/>
          </a:xfrm>
        </p:grpSpPr>
        <p:sp>
          <p:nvSpPr>
            <p:cNvPr id="102" name="テキスト ボックス 101"/>
            <p:cNvSpPr txBox="1"/>
            <p:nvPr/>
          </p:nvSpPr>
          <p:spPr>
            <a:xfrm>
              <a:off x="2718628" y="3214780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/>
                <a:t>2</a:t>
              </a:r>
              <a:endParaRPr kumimoji="1" lang="ja-JP" altLang="en-US" sz="2000" dirty="0"/>
            </a:p>
          </p:txBody>
        </p:sp>
        <p:cxnSp>
          <p:nvCxnSpPr>
            <p:cNvPr id="103" name="直線コネクタ 102"/>
            <p:cNvCxnSpPr>
              <a:stCxn id="81" idx="0"/>
              <a:endCxn id="102" idx="2"/>
            </p:cNvCxnSpPr>
            <p:nvPr/>
          </p:nvCxnSpPr>
          <p:spPr>
            <a:xfrm flipV="1">
              <a:off x="2785240" y="3507852"/>
              <a:ext cx="70625" cy="340576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グループ化 103"/>
          <p:cNvGrpSpPr/>
          <p:nvPr/>
        </p:nvGrpSpPr>
        <p:grpSpPr>
          <a:xfrm>
            <a:off x="1955050" y="3222091"/>
            <a:ext cx="315319" cy="594346"/>
            <a:chOff x="2718628" y="3214780"/>
            <a:chExt cx="315319" cy="594346"/>
          </a:xfrm>
        </p:grpSpPr>
        <p:sp>
          <p:nvSpPr>
            <p:cNvPr id="105" name="テキスト ボックス 104"/>
            <p:cNvSpPr txBox="1"/>
            <p:nvPr/>
          </p:nvSpPr>
          <p:spPr>
            <a:xfrm>
              <a:off x="2718628" y="3214780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/>
                <a:t>3</a:t>
              </a:r>
              <a:endParaRPr kumimoji="1" lang="ja-JP" altLang="en-US" sz="2000" dirty="0"/>
            </a:p>
          </p:txBody>
        </p:sp>
        <p:cxnSp>
          <p:nvCxnSpPr>
            <p:cNvPr id="106" name="直線コネクタ 105"/>
            <p:cNvCxnSpPr>
              <a:stCxn id="80" idx="1"/>
              <a:endCxn id="105" idx="2"/>
            </p:cNvCxnSpPr>
            <p:nvPr/>
          </p:nvCxnSpPr>
          <p:spPr>
            <a:xfrm flipH="1" flipV="1">
              <a:off x="2855865" y="3507852"/>
              <a:ext cx="178082" cy="301274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グループ化 110"/>
          <p:cNvGrpSpPr/>
          <p:nvPr/>
        </p:nvGrpSpPr>
        <p:grpSpPr>
          <a:xfrm>
            <a:off x="1625034" y="3435720"/>
            <a:ext cx="497309" cy="515170"/>
            <a:chOff x="2718628" y="3214780"/>
            <a:chExt cx="497309" cy="515170"/>
          </a:xfrm>
        </p:grpSpPr>
        <p:sp>
          <p:nvSpPr>
            <p:cNvPr id="112" name="テキスト ボックス 111"/>
            <p:cNvSpPr txBox="1"/>
            <p:nvPr/>
          </p:nvSpPr>
          <p:spPr>
            <a:xfrm>
              <a:off x="2718628" y="3214780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/>
                <a:t>5</a:t>
              </a:r>
              <a:endParaRPr kumimoji="1" lang="ja-JP" altLang="en-US" sz="2000" dirty="0"/>
            </a:p>
          </p:txBody>
        </p:sp>
        <p:cxnSp>
          <p:nvCxnSpPr>
            <p:cNvPr id="113" name="直線コネクタ 112"/>
            <p:cNvCxnSpPr>
              <a:stCxn id="78" idx="2"/>
              <a:endCxn id="112" idx="2"/>
            </p:cNvCxnSpPr>
            <p:nvPr/>
          </p:nvCxnSpPr>
          <p:spPr>
            <a:xfrm flipH="1" flipV="1">
              <a:off x="2855865" y="3507852"/>
              <a:ext cx="360072" cy="222098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グループ化 113"/>
          <p:cNvGrpSpPr/>
          <p:nvPr/>
        </p:nvGrpSpPr>
        <p:grpSpPr>
          <a:xfrm>
            <a:off x="2519824" y="3783519"/>
            <a:ext cx="637256" cy="522933"/>
            <a:chOff x="2355846" y="3214780"/>
            <a:chExt cx="637256" cy="522933"/>
          </a:xfrm>
        </p:grpSpPr>
        <p:sp>
          <p:nvSpPr>
            <p:cNvPr id="115" name="テキスト ボックス 114"/>
            <p:cNvSpPr txBox="1"/>
            <p:nvPr/>
          </p:nvSpPr>
          <p:spPr>
            <a:xfrm>
              <a:off x="2718628" y="3214780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/>
                <a:t>4</a:t>
              </a:r>
              <a:endParaRPr kumimoji="1" lang="ja-JP" altLang="en-US" sz="2000" dirty="0"/>
            </a:p>
          </p:txBody>
        </p:sp>
        <p:cxnSp>
          <p:nvCxnSpPr>
            <p:cNvPr id="116" name="直線コネクタ 115"/>
            <p:cNvCxnSpPr>
              <a:stCxn id="79" idx="7"/>
              <a:endCxn id="115" idx="2"/>
            </p:cNvCxnSpPr>
            <p:nvPr/>
          </p:nvCxnSpPr>
          <p:spPr>
            <a:xfrm flipV="1">
              <a:off x="2355846" y="3507852"/>
              <a:ext cx="500019" cy="229861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グループ化 116"/>
          <p:cNvGrpSpPr/>
          <p:nvPr/>
        </p:nvGrpSpPr>
        <p:grpSpPr>
          <a:xfrm>
            <a:off x="1497051" y="4191816"/>
            <a:ext cx="497309" cy="515170"/>
            <a:chOff x="2718628" y="3214780"/>
            <a:chExt cx="497309" cy="515170"/>
          </a:xfrm>
        </p:grpSpPr>
        <p:sp>
          <p:nvSpPr>
            <p:cNvPr id="118" name="テキスト ボックス 117"/>
            <p:cNvSpPr txBox="1"/>
            <p:nvPr/>
          </p:nvSpPr>
          <p:spPr>
            <a:xfrm>
              <a:off x="2718628" y="3214780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5E7F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/>
                <a:t>8</a:t>
              </a:r>
              <a:endParaRPr kumimoji="1" lang="ja-JP" altLang="en-US" sz="2000" dirty="0"/>
            </a:p>
          </p:txBody>
        </p:sp>
        <p:cxnSp>
          <p:nvCxnSpPr>
            <p:cNvPr id="119" name="直線コネクタ 118"/>
            <p:cNvCxnSpPr>
              <a:endCxn id="118" idx="2"/>
            </p:cNvCxnSpPr>
            <p:nvPr/>
          </p:nvCxnSpPr>
          <p:spPr>
            <a:xfrm flipH="1" flipV="1">
              <a:off x="2855865" y="3507852"/>
              <a:ext cx="360072" cy="222098"/>
            </a:xfrm>
            <a:prstGeom prst="line">
              <a:avLst/>
            </a:prstGeom>
            <a:ln w="19050">
              <a:solidFill>
                <a:srgbClr val="45E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グループ化 119"/>
          <p:cNvGrpSpPr/>
          <p:nvPr/>
        </p:nvGrpSpPr>
        <p:grpSpPr>
          <a:xfrm>
            <a:off x="1788835" y="4753019"/>
            <a:ext cx="465718" cy="340255"/>
            <a:chOff x="2633775" y="3092715"/>
            <a:chExt cx="465718" cy="340255"/>
          </a:xfrm>
        </p:grpSpPr>
        <p:sp>
          <p:nvSpPr>
            <p:cNvPr id="121" name="テキスト ボックス 120"/>
            <p:cNvSpPr txBox="1"/>
            <p:nvPr/>
          </p:nvSpPr>
          <p:spPr>
            <a:xfrm>
              <a:off x="2633775" y="3139898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5E7F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/>
                <a:t>9</a:t>
              </a:r>
              <a:endParaRPr kumimoji="1" lang="ja-JP" altLang="en-US" sz="2000" dirty="0"/>
            </a:p>
          </p:txBody>
        </p:sp>
        <p:cxnSp>
          <p:nvCxnSpPr>
            <p:cNvPr id="122" name="直線コネクタ 121"/>
            <p:cNvCxnSpPr>
              <a:stCxn id="121" idx="3"/>
              <a:endCxn id="77" idx="4"/>
            </p:cNvCxnSpPr>
            <p:nvPr/>
          </p:nvCxnSpPr>
          <p:spPr>
            <a:xfrm flipV="1">
              <a:off x="2908249" y="3092715"/>
              <a:ext cx="191244" cy="193719"/>
            </a:xfrm>
            <a:prstGeom prst="line">
              <a:avLst/>
            </a:prstGeom>
            <a:ln w="19050">
              <a:solidFill>
                <a:srgbClr val="45E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グループ化 122"/>
          <p:cNvGrpSpPr/>
          <p:nvPr/>
        </p:nvGrpSpPr>
        <p:grpSpPr>
          <a:xfrm>
            <a:off x="2152549" y="4751665"/>
            <a:ext cx="274474" cy="513017"/>
            <a:chOff x="2633775" y="2919953"/>
            <a:chExt cx="274474" cy="513017"/>
          </a:xfrm>
        </p:grpSpPr>
        <p:sp>
          <p:nvSpPr>
            <p:cNvPr id="124" name="テキスト ボックス 123"/>
            <p:cNvSpPr txBox="1"/>
            <p:nvPr/>
          </p:nvSpPr>
          <p:spPr>
            <a:xfrm>
              <a:off x="2633775" y="3139898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5E7F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/>
                <a:t>10</a:t>
              </a:r>
              <a:endParaRPr kumimoji="1" lang="ja-JP" altLang="en-US" sz="2000" dirty="0"/>
            </a:p>
          </p:txBody>
        </p:sp>
        <p:cxnSp>
          <p:nvCxnSpPr>
            <p:cNvPr id="125" name="直線コネクタ 124"/>
            <p:cNvCxnSpPr>
              <a:stCxn id="124" idx="0"/>
              <a:endCxn id="76" idx="4"/>
            </p:cNvCxnSpPr>
            <p:nvPr/>
          </p:nvCxnSpPr>
          <p:spPr>
            <a:xfrm flipV="1">
              <a:off x="2771012" y="2919953"/>
              <a:ext cx="62691" cy="219945"/>
            </a:xfrm>
            <a:prstGeom prst="line">
              <a:avLst/>
            </a:prstGeom>
            <a:ln w="19050">
              <a:solidFill>
                <a:srgbClr val="45E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グループ化 127"/>
          <p:cNvGrpSpPr/>
          <p:nvPr/>
        </p:nvGrpSpPr>
        <p:grpSpPr>
          <a:xfrm>
            <a:off x="2439408" y="4751665"/>
            <a:ext cx="300018" cy="598117"/>
            <a:chOff x="2608231" y="2834853"/>
            <a:chExt cx="300018" cy="598117"/>
          </a:xfrm>
        </p:grpSpPr>
        <p:sp>
          <p:nvSpPr>
            <p:cNvPr id="129" name="テキスト ボックス 128"/>
            <p:cNvSpPr txBox="1"/>
            <p:nvPr/>
          </p:nvSpPr>
          <p:spPr>
            <a:xfrm>
              <a:off x="2633775" y="3139898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5E7F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 smtClean="0"/>
                <a:t>11</a:t>
              </a:r>
              <a:endParaRPr kumimoji="1" lang="ja-JP" altLang="en-US" sz="2000" dirty="0"/>
            </a:p>
          </p:txBody>
        </p:sp>
        <p:cxnSp>
          <p:nvCxnSpPr>
            <p:cNvPr id="130" name="直線コネクタ 129"/>
            <p:cNvCxnSpPr>
              <a:stCxn id="129" idx="0"/>
              <a:endCxn id="75" idx="4"/>
            </p:cNvCxnSpPr>
            <p:nvPr/>
          </p:nvCxnSpPr>
          <p:spPr>
            <a:xfrm flipH="1" flipV="1">
              <a:off x="2608231" y="2834853"/>
              <a:ext cx="162781" cy="305045"/>
            </a:xfrm>
            <a:prstGeom prst="line">
              <a:avLst/>
            </a:prstGeom>
            <a:ln w="19050">
              <a:solidFill>
                <a:srgbClr val="45E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グループ化 131"/>
          <p:cNvGrpSpPr/>
          <p:nvPr/>
        </p:nvGrpSpPr>
        <p:grpSpPr>
          <a:xfrm>
            <a:off x="2531592" y="4725119"/>
            <a:ext cx="520677" cy="624663"/>
            <a:chOff x="2387572" y="2808307"/>
            <a:chExt cx="520677" cy="624663"/>
          </a:xfrm>
        </p:grpSpPr>
        <p:sp>
          <p:nvSpPr>
            <p:cNvPr id="133" name="テキスト ボックス 132"/>
            <p:cNvSpPr txBox="1"/>
            <p:nvPr/>
          </p:nvSpPr>
          <p:spPr>
            <a:xfrm>
              <a:off x="2633775" y="3139898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5E7F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 smtClean="0"/>
                <a:t>13</a:t>
              </a:r>
              <a:endParaRPr kumimoji="1" lang="ja-JP" altLang="en-US" sz="2000" dirty="0"/>
            </a:p>
          </p:txBody>
        </p:sp>
        <p:cxnSp>
          <p:nvCxnSpPr>
            <p:cNvPr id="134" name="直線コネクタ 133"/>
            <p:cNvCxnSpPr>
              <a:stCxn id="133" idx="0"/>
              <a:endCxn id="74" idx="5"/>
            </p:cNvCxnSpPr>
            <p:nvPr/>
          </p:nvCxnSpPr>
          <p:spPr>
            <a:xfrm flipH="1" flipV="1">
              <a:off x="2387572" y="2808307"/>
              <a:ext cx="383440" cy="331591"/>
            </a:xfrm>
            <a:prstGeom prst="line">
              <a:avLst/>
            </a:prstGeom>
            <a:ln w="19050">
              <a:solidFill>
                <a:srgbClr val="45E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グループ化 135"/>
          <p:cNvGrpSpPr/>
          <p:nvPr/>
        </p:nvGrpSpPr>
        <p:grpSpPr>
          <a:xfrm>
            <a:off x="2580096" y="4533777"/>
            <a:ext cx="546602" cy="293072"/>
            <a:chOff x="2361647" y="3139898"/>
            <a:chExt cx="546602" cy="293072"/>
          </a:xfrm>
        </p:grpSpPr>
        <p:sp>
          <p:nvSpPr>
            <p:cNvPr id="137" name="テキスト ボックス 136"/>
            <p:cNvSpPr txBox="1"/>
            <p:nvPr/>
          </p:nvSpPr>
          <p:spPr>
            <a:xfrm>
              <a:off x="2633775" y="3139898"/>
              <a:ext cx="274474" cy="293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5E7F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ja-JP" sz="2000" dirty="0" smtClean="0"/>
                <a:t>14</a:t>
              </a:r>
              <a:endParaRPr kumimoji="1" lang="ja-JP" altLang="en-US" sz="2000" dirty="0"/>
            </a:p>
          </p:txBody>
        </p:sp>
        <p:cxnSp>
          <p:nvCxnSpPr>
            <p:cNvPr id="138" name="直線コネクタ 137"/>
            <p:cNvCxnSpPr>
              <a:stCxn id="137" idx="1"/>
              <a:endCxn id="73" idx="6"/>
            </p:cNvCxnSpPr>
            <p:nvPr/>
          </p:nvCxnSpPr>
          <p:spPr>
            <a:xfrm flipH="1" flipV="1">
              <a:off x="2361647" y="3249786"/>
              <a:ext cx="272128" cy="36648"/>
            </a:xfrm>
            <a:prstGeom prst="line">
              <a:avLst/>
            </a:prstGeom>
            <a:ln w="19050">
              <a:solidFill>
                <a:srgbClr val="45E7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テキスト ボックス 140"/>
          <p:cNvSpPr txBox="1"/>
          <p:nvPr/>
        </p:nvSpPr>
        <p:spPr>
          <a:xfrm>
            <a:off x="5417404" y="4715101"/>
            <a:ext cx="274474" cy="29307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FF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8</a:t>
            </a:r>
            <a:endParaRPr kumimoji="1" lang="ja-JP" altLang="en-US" sz="2000" dirty="0"/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6351195" y="4946738"/>
            <a:ext cx="274474" cy="29307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FF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9</a:t>
            </a:r>
            <a:endParaRPr kumimoji="1" lang="ja-JP" altLang="en-US" sz="2000" dirty="0"/>
          </a:p>
        </p:txBody>
      </p:sp>
      <p:sp>
        <p:nvSpPr>
          <p:cNvPr id="143" name="テキスト ボックス 142"/>
          <p:cNvSpPr txBox="1"/>
          <p:nvPr/>
        </p:nvSpPr>
        <p:spPr>
          <a:xfrm>
            <a:off x="6667978" y="5223314"/>
            <a:ext cx="274474" cy="29307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FF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10</a:t>
            </a:r>
            <a:endParaRPr kumimoji="1" lang="ja-JP" altLang="en-US" sz="2000" dirty="0"/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6934941" y="5575474"/>
            <a:ext cx="274474" cy="29307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FF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11</a:t>
            </a:r>
            <a:endParaRPr kumimoji="1" lang="ja-JP" altLang="en-US" sz="2000" dirty="0"/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7252038" y="5794549"/>
            <a:ext cx="274474" cy="29307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FF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12</a:t>
            </a:r>
            <a:endParaRPr kumimoji="1" lang="ja-JP" altLang="en-US" sz="2000" dirty="0"/>
          </a:p>
        </p:txBody>
      </p:sp>
      <p:sp>
        <p:nvSpPr>
          <p:cNvPr id="146" name="テキスト ボックス 145"/>
          <p:cNvSpPr txBox="1"/>
          <p:nvPr/>
        </p:nvSpPr>
        <p:spPr>
          <a:xfrm>
            <a:off x="7720051" y="5845523"/>
            <a:ext cx="274474" cy="29307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FF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2000" dirty="0"/>
              <a:t>13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552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図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5" y="531376"/>
            <a:ext cx="4515665" cy="612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513" y="173486"/>
            <a:ext cx="3415580" cy="648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026" y="45269"/>
            <a:ext cx="451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>
                <a:solidFill>
                  <a:srgbClr val="FFFF00"/>
                </a:solidFill>
              </a:rPr>
              <a:t>日中</a:t>
            </a:r>
            <a:r>
              <a:rPr lang="ja-JP" altLang="en-US" sz="3600" dirty="0" smtClean="0">
                <a:solidFill>
                  <a:srgbClr val="FFFF00"/>
                </a:solidFill>
              </a:rPr>
              <a:t>の気温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分布　</a:t>
            </a:r>
            <a:r>
              <a:rPr kumimoji="1" lang="en-US" altLang="ja-JP" sz="3600" dirty="0" smtClean="0">
                <a:solidFill>
                  <a:srgbClr val="FFFF00"/>
                </a:solidFill>
              </a:rPr>
              <a:t>8/6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70615" y="1229575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B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15220" y="410235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A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29815" y="1229575"/>
            <a:ext cx="1970805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市街地と比べ</a:t>
            </a:r>
            <a:r>
              <a:rPr kumimoji="1" lang="en-US" altLang="ja-JP" sz="2400" dirty="0" smtClean="0"/>
              <a:t>4℃</a:t>
            </a:r>
            <a:r>
              <a:rPr kumimoji="1" lang="ja-JP" altLang="en-US" sz="2400" dirty="0" smtClean="0"/>
              <a:t>近く低い</a:t>
            </a:r>
            <a:endParaRPr kumimoji="1" lang="ja-JP" altLang="en-US" sz="2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59149" y="5453177"/>
            <a:ext cx="162024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/>
              <a:t>河川沿い</a:t>
            </a:r>
            <a:endParaRPr kumimoji="1" lang="ja-JP" altLang="en-US" sz="2800" dirty="0"/>
          </a:p>
        </p:txBody>
      </p:sp>
      <p:sp>
        <p:nvSpPr>
          <p:cNvPr id="2" name="正方形/長方形 1"/>
          <p:cNvSpPr/>
          <p:nvPr/>
        </p:nvSpPr>
        <p:spPr>
          <a:xfrm>
            <a:off x="2683153" y="2401433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2408762" y="1116480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2361321" y="1331867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533265" y="1027678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2510570" y="3203896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2376126" y="3199133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1594624" y="3230617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2214422" y="3197029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二等辺三角形 36"/>
          <p:cNvSpPr/>
          <p:nvPr/>
        </p:nvSpPr>
        <p:spPr>
          <a:xfrm>
            <a:off x="1969348" y="1521963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二等辺三角形 41"/>
          <p:cNvSpPr/>
          <p:nvPr/>
        </p:nvSpPr>
        <p:spPr>
          <a:xfrm>
            <a:off x="2064952" y="1985359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二等辺三角形 42"/>
          <p:cNvSpPr/>
          <p:nvPr/>
        </p:nvSpPr>
        <p:spPr>
          <a:xfrm>
            <a:off x="2837193" y="265215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/>
          <p:cNvSpPr/>
          <p:nvPr/>
        </p:nvSpPr>
        <p:spPr>
          <a:xfrm>
            <a:off x="2709994" y="3118988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/>
          <p:cNvSpPr/>
          <p:nvPr/>
        </p:nvSpPr>
        <p:spPr>
          <a:xfrm>
            <a:off x="2008798" y="4984297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/>
          <p:cNvSpPr/>
          <p:nvPr/>
        </p:nvSpPr>
        <p:spPr>
          <a:xfrm>
            <a:off x="2304048" y="616764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/>
          <p:cNvSpPr/>
          <p:nvPr/>
        </p:nvSpPr>
        <p:spPr>
          <a:xfrm>
            <a:off x="2634391" y="3203889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670929" y="2521556"/>
            <a:ext cx="243620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谷底の冷気層は川面から</a:t>
            </a:r>
            <a:r>
              <a:rPr kumimoji="1" lang="en-US" altLang="ja-JP" sz="2400" dirty="0" smtClean="0"/>
              <a:t>4</a:t>
            </a:r>
            <a:r>
              <a:rPr lang="en-US" altLang="ja-JP" sz="2400" dirty="0" smtClean="0"/>
              <a:t>m</a:t>
            </a:r>
            <a:r>
              <a:rPr lang="ja-JP" altLang="en-US" sz="2400" dirty="0" smtClean="0"/>
              <a:t>程度</a:t>
            </a:r>
            <a:endParaRPr kumimoji="1" lang="ja-JP" altLang="en-US" sz="2400" dirty="0"/>
          </a:p>
        </p:txBody>
      </p:sp>
      <p:cxnSp>
        <p:nvCxnSpPr>
          <p:cNvPr id="68" name="直線コネクタ 67"/>
          <p:cNvCxnSpPr>
            <a:stCxn id="66" idx="2"/>
            <a:endCxn id="69" idx="1"/>
          </p:cNvCxnSpPr>
          <p:nvPr/>
        </p:nvCxnSpPr>
        <p:spPr>
          <a:xfrm>
            <a:off x="5889029" y="3352553"/>
            <a:ext cx="1577987" cy="4776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円/楕円 68"/>
          <p:cNvSpPr/>
          <p:nvPr/>
        </p:nvSpPr>
        <p:spPr>
          <a:xfrm>
            <a:off x="7387935" y="3751118"/>
            <a:ext cx="540000" cy="540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582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" y="534307"/>
            <a:ext cx="4515665" cy="612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054" y="174307"/>
            <a:ext cx="3416181" cy="648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026" y="45269"/>
            <a:ext cx="51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>
                <a:solidFill>
                  <a:srgbClr val="FFFF00"/>
                </a:solidFill>
              </a:rPr>
              <a:t>夜間</a:t>
            </a:r>
            <a:r>
              <a:rPr lang="ja-JP" altLang="en-US" sz="3600" dirty="0" smtClean="0">
                <a:solidFill>
                  <a:srgbClr val="FFFF00"/>
                </a:solidFill>
              </a:rPr>
              <a:t>の気温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分布　</a:t>
            </a:r>
            <a:r>
              <a:rPr kumimoji="1" lang="en-US" altLang="ja-JP" sz="3600" dirty="0" smtClean="0">
                <a:solidFill>
                  <a:srgbClr val="FFFF00"/>
                </a:solidFill>
              </a:rPr>
              <a:t>8/</a:t>
            </a:r>
            <a:r>
              <a:rPr lang="en-US" altLang="ja-JP" sz="3600" dirty="0" smtClean="0">
                <a:solidFill>
                  <a:srgbClr val="FFFF00"/>
                </a:solidFill>
              </a:rPr>
              <a:t>7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16697" y="896585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B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69656" y="1116973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A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244291" y="5463568"/>
            <a:ext cx="162024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/>
              <a:t>河川沿い</a:t>
            </a:r>
            <a:endParaRPr kumimoji="1" lang="ja-JP" altLang="en-US" sz="2800" dirty="0"/>
          </a:p>
        </p:txBody>
      </p:sp>
      <p:sp>
        <p:nvSpPr>
          <p:cNvPr id="2" name="正方形/長方形 1"/>
          <p:cNvSpPr/>
          <p:nvPr/>
        </p:nvSpPr>
        <p:spPr>
          <a:xfrm>
            <a:off x="2685630" y="2396833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2356185" y="1340339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2412048" y="1119688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536910" y="1034781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2376048" y="3210085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2494151" y="3210085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2221652" y="3197385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1598682" y="3226988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二等辺三角形 36"/>
          <p:cNvSpPr/>
          <p:nvPr/>
        </p:nvSpPr>
        <p:spPr>
          <a:xfrm>
            <a:off x="1969348" y="1521963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二等辺三角形 41"/>
          <p:cNvSpPr/>
          <p:nvPr/>
        </p:nvSpPr>
        <p:spPr>
          <a:xfrm>
            <a:off x="2064952" y="1985359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二等辺三角形 42"/>
          <p:cNvSpPr/>
          <p:nvPr/>
        </p:nvSpPr>
        <p:spPr>
          <a:xfrm>
            <a:off x="2837193" y="265215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/>
          <p:cNvSpPr/>
          <p:nvPr/>
        </p:nvSpPr>
        <p:spPr>
          <a:xfrm>
            <a:off x="2709994" y="3118988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/>
          <p:cNvSpPr/>
          <p:nvPr/>
        </p:nvSpPr>
        <p:spPr>
          <a:xfrm>
            <a:off x="1998407" y="4994688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/>
          <p:cNvSpPr/>
          <p:nvPr/>
        </p:nvSpPr>
        <p:spPr>
          <a:xfrm>
            <a:off x="2283266" y="616764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2633511" y="3201742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310774" y="1101583"/>
            <a:ext cx="2237808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夜間の渓谷内は気温差が小さい</a:t>
            </a:r>
            <a:endParaRPr kumimoji="1" lang="ja-JP" altLang="en-US" sz="24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67703" y="3542835"/>
            <a:ext cx="223780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市街地に比べ冷えている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427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" y="524953"/>
            <a:ext cx="4515665" cy="612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105" y="164953"/>
            <a:ext cx="3416181" cy="648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027" y="45269"/>
            <a:ext cx="465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>
                <a:solidFill>
                  <a:srgbClr val="FFFF00"/>
                </a:solidFill>
              </a:rPr>
              <a:t>日中</a:t>
            </a:r>
            <a:r>
              <a:rPr lang="ja-JP" altLang="en-US" sz="3600" dirty="0" smtClean="0">
                <a:solidFill>
                  <a:srgbClr val="FFFF00"/>
                </a:solidFill>
              </a:rPr>
              <a:t>の気温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分布　</a:t>
            </a:r>
            <a:r>
              <a:rPr kumimoji="1" lang="en-US" altLang="ja-JP" sz="3600" dirty="0" smtClean="0">
                <a:solidFill>
                  <a:srgbClr val="FFFF00"/>
                </a:solidFill>
              </a:rPr>
              <a:t>8/15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40248" y="896585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B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06761" y="511489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A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257155" y="5266141"/>
            <a:ext cx="162024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/>
              <a:t>河川沿い</a:t>
            </a:r>
            <a:endParaRPr kumimoji="1" lang="ja-JP" altLang="en-US" sz="2800" dirty="0"/>
          </a:p>
        </p:txBody>
      </p:sp>
      <p:sp>
        <p:nvSpPr>
          <p:cNvPr id="2" name="正方形/長方形 1"/>
          <p:cNvSpPr/>
          <p:nvPr/>
        </p:nvSpPr>
        <p:spPr>
          <a:xfrm>
            <a:off x="2503132" y="1042742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2412048" y="1116972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2347391" y="1323710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689740" y="2422055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2383391" y="3211565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2209928" y="3197367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1601156" y="3226988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二等辺三角形 36"/>
          <p:cNvSpPr/>
          <p:nvPr/>
        </p:nvSpPr>
        <p:spPr>
          <a:xfrm>
            <a:off x="1969348" y="1521963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二等辺三角形 41"/>
          <p:cNvSpPr/>
          <p:nvPr/>
        </p:nvSpPr>
        <p:spPr>
          <a:xfrm>
            <a:off x="2064952" y="1985359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二等辺三角形 42"/>
          <p:cNvSpPr/>
          <p:nvPr/>
        </p:nvSpPr>
        <p:spPr>
          <a:xfrm>
            <a:off x="2837193" y="265215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/>
          <p:cNvSpPr/>
          <p:nvPr/>
        </p:nvSpPr>
        <p:spPr>
          <a:xfrm>
            <a:off x="2709994" y="3118988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/>
          <p:cNvSpPr/>
          <p:nvPr/>
        </p:nvSpPr>
        <p:spPr>
          <a:xfrm>
            <a:off x="2008798" y="4984297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/>
          <p:cNvSpPr/>
          <p:nvPr/>
        </p:nvSpPr>
        <p:spPr>
          <a:xfrm>
            <a:off x="2304048" y="616764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2507268" y="3209596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2631114" y="3210949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500400" y="2600343"/>
            <a:ext cx="2378381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谷底の冷気層は川面から</a:t>
            </a:r>
            <a:r>
              <a:rPr kumimoji="1" lang="en-US" altLang="ja-JP" sz="2400" dirty="0" smtClean="0"/>
              <a:t>4m</a:t>
            </a:r>
            <a:r>
              <a:rPr kumimoji="1" lang="ja-JP" altLang="en-US" sz="2400" dirty="0" smtClean="0"/>
              <a:t>程度</a:t>
            </a:r>
            <a:endParaRPr kumimoji="1" lang="ja-JP" altLang="en-US" sz="2400" dirty="0"/>
          </a:p>
        </p:txBody>
      </p:sp>
      <p:cxnSp>
        <p:nvCxnSpPr>
          <p:cNvPr id="59" name="直線コネクタ 58"/>
          <p:cNvCxnSpPr>
            <a:stCxn id="58" idx="2"/>
            <a:endCxn id="62" idx="1"/>
          </p:cNvCxnSpPr>
          <p:nvPr/>
        </p:nvCxnSpPr>
        <p:spPr>
          <a:xfrm>
            <a:off x="5689591" y="3431340"/>
            <a:ext cx="1384685" cy="430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円/楕円 61"/>
          <p:cNvSpPr/>
          <p:nvPr/>
        </p:nvSpPr>
        <p:spPr>
          <a:xfrm>
            <a:off x="6995195" y="3782290"/>
            <a:ext cx="540000" cy="540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04172" y="3434221"/>
            <a:ext cx="2226942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谷底は市街地と比べ</a:t>
            </a:r>
            <a:r>
              <a:rPr kumimoji="1" lang="en-US" altLang="ja-JP" sz="2400" dirty="0" smtClean="0"/>
              <a:t>4</a:t>
            </a:r>
            <a:r>
              <a:rPr kumimoji="1" lang="ja-JP" altLang="en-US" sz="2400" dirty="0" smtClean="0"/>
              <a:t>℃近く低い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853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79" y="158707"/>
            <a:ext cx="3416181" cy="648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6" y="529098"/>
            <a:ext cx="4515665" cy="612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027" y="45269"/>
            <a:ext cx="550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>
                <a:solidFill>
                  <a:srgbClr val="FFFF00"/>
                </a:solidFill>
              </a:rPr>
              <a:t>夜間</a:t>
            </a:r>
            <a:r>
              <a:rPr lang="ja-JP" altLang="en-US" sz="3600" dirty="0" smtClean="0">
                <a:solidFill>
                  <a:srgbClr val="FFFF00"/>
                </a:solidFill>
              </a:rPr>
              <a:t>の気温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分布　</a:t>
            </a:r>
            <a:r>
              <a:rPr kumimoji="1" lang="en-US" altLang="ja-JP" sz="3600" dirty="0" smtClean="0">
                <a:solidFill>
                  <a:srgbClr val="FFFF00"/>
                </a:solidFill>
              </a:rPr>
              <a:t>8/16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47841" y="465161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B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32946" y="2642213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A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91084" y="1408347"/>
            <a:ext cx="2283724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気温差が見受けられない</a:t>
            </a:r>
            <a:endParaRPr kumimoji="1" lang="ja-JP" altLang="en-US" sz="2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377971" y="5266141"/>
            <a:ext cx="162024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/>
              <a:t>河川沿い</a:t>
            </a:r>
            <a:endParaRPr kumimoji="1" lang="ja-JP" altLang="en-US" sz="2800" dirty="0"/>
          </a:p>
        </p:txBody>
      </p:sp>
      <p:sp>
        <p:nvSpPr>
          <p:cNvPr id="2" name="正方形/長方形 1"/>
          <p:cNvSpPr/>
          <p:nvPr/>
        </p:nvSpPr>
        <p:spPr>
          <a:xfrm>
            <a:off x="2536904" y="1039619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2404188" y="1121237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2358385" y="1329601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703746" y="2386842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1598419" y="3226988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2375848" y="3205215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2214100" y="3196507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2493448" y="3205215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二等辺三角形 36"/>
          <p:cNvSpPr/>
          <p:nvPr/>
        </p:nvSpPr>
        <p:spPr>
          <a:xfrm>
            <a:off x="1969348" y="1521963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二等辺三角形 41"/>
          <p:cNvSpPr/>
          <p:nvPr/>
        </p:nvSpPr>
        <p:spPr>
          <a:xfrm>
            <a:off x="2064952" y="1985359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二等辺三角形 42"/>
          <p:cNvSpPr/>
          <p:nvPr/>
        </p:nvSpPr>
        <p:spPr>
          <a:xfrm>
            <a:off x="2837193" y="265215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/>
          <p:cNvSpPr/>
          <p:nvPr/>
        </p:nvSpPr>
        <p:spPr>
          <a:xfrm>
            <a:off x="2709994" y="3118988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/>
          <p:cNvSpPr/>
          <p:nvPr/>
        </p:nvSpPr>
        <p:spPr>
          <a:xfrm>
            <a:off x="2010220" y="500654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/>
          <p:cNvSpPr/>
          <p:nvPr/>
        </p:nvSpPr>
        <p:spPr>
          <a:xfrm>
            <a:off x="2304048" y="616764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2632950" y="3211565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01938" y="3604781"/>
            <a:ext cx="223780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市街地との気温差が小さい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051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図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533486"/>
            <a:ext cx="4515665" cy="612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79" y="173486"/>
            <a:ext cx="3416180" cy="648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027" y="45269"/>
            <a:ext cx="459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>
                <a:solidFill>
                  <a:srgbClr val="FFFF00"/>
                </a:solidFill>
              </a:rPr>
              <a:t>日中</a:t>
            </a:r>
            <a:r>
              <a:rPr lang="ja-JP" altLang="en-US" sz="3600" dirty="0" smtClean="0">
                <a:solidFill>
                  <a:srgbClr val="FFFF00"/>
                </a:solidFill>
              </a:rPr>
              <a:t>の気温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分布　</a:t>
            </a:r>
            <a:r>
              <a:rPr kumimoji="1" lang="en-US" altLang="ja-JP" sz="3600" dirty="0" smtClean="0">
                <a:solidFill>
                  <a:srgbClr val="FFFF00"/>
                </a:solidFill>
              </a:rPr>
              <a:t>9/23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59149" y="1493602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B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368566" y="1973894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 smtClean="0"/>
              <a:t>A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0202" y="2558669"/>
            <a:ext cx="2407886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谷底の冷気層は川面から</a:t>
            </a:r>
            <a:r>
              <a:rPr kumimoji="1" lang="en-US" altLang="ja-JP" sz="2400" dirty="0" smtClean="0"/>
              <a:t>4</a:t>
            </a:r>
            <a:r>
              <a:rPr lang="en-US" altLang="ja-JP" sz="2400" dirty="0" smtClean="0"/>
              <a:t>m</a:t>
            </a:r>
            <a:r>
              <a:rPr kumimoji="1" lang="ja-JP" altLang="en-US" sz="2400" dirty="0" smtClean="0"/>
              <a:t>程度</a:t>
            </a:r>
            <a:endParaRPr kumimoji="1" lang="ja-JP" altLang="en-US" sz="2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471334" y="4283416"/>
            <a:ext cx="162024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/>
              <a:t>河川沿い</a:t>
            </a:r>
            <a:endParaRPr kumimoji="1" lang="ja-JP" altLang="en-US" sz="2800" dirty="0"/>
          </a:p>
        </p:txBody>
      </p:sp>
      <p:sp>
        <p:nvSpPr>
          <p:cNvPr id="2" name="正方形/長方形 1"/>
          <p:cNvSpPr/>
          <p:nvPr/>
        </p:nvSpPr>
        <p:spPr>
          <a:xfrm>
            <a:off x="2358622" y="1331412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2408191" y="1121387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2518692" y="1054095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673994" y="2416651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2210582" y="3198657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2375690" y="3211565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2492718" y="3211565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1599369" y="3226988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二等辺三角形 36"/>
          <p:cNvSpPr/>
          <p:nvPr/>
        </p:nvSpPr>
        <p:spPr>
          <a:xfrm>
            <a:off x="1969348" y="1521963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二等辺三角形 41"/>
          <p:cNvSpPr/>
          <p:nvPr/>
        </p:nvSpPr>
        <p:spPr>
          <a:xfrm>
            <a:off x="2064952" y="1985359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二等辺三角形 42"/>
          <p:cNvSpPr/>
          <p:nvPr/>
        </p:nvSpPr>
        <p:spPr>
          <a:xfrm>
            <a:off x="2837193" y="265215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/>
          <p:cNvSpPr/>
          <p:nvPr/>
        </p:nvSpPr>
        <p:spPr>
          <a:xfrm>
            <a:off x="2709994" y="3118988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/>
          <p:cNvSpPr/>
          <p:nvPr/>
        </p:nvSpPr>
        <p:spPr>
          <a:xfrm>
            <a:off x="2008798" y="4984297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/>
          <p:cNvSpPr/>
          <p:nvPr/>
        </p:nvSpPr>
        <p:spPr>
          <a:xfrm>
            <a:off x="2304048" y="6167640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2619588" y="3198657"/>
            <a:ext cx="72000" cy="72000"/>
          </a:xfrm>
          <a:prstGeom prst="ellipse">
            <a:avLst/>
          </a:prstGeom>
          <a:solidFill>
            <a:srgbClr val="45E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1851" y="3456490"/>
            <a:ext cx="2003101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400" dirty="0" smtClean="0"/>
              <a:t>谷底の冷気は地点</a:t>
            </a:r>
            <a:r>
              <a:rPr lang="en-US" altLang="ja-JP" sz="2400" dirty="0" smtClean="0"/>
              <a:t>13</a:t>
            </a:r>
            <a:r>
              <a:rPr lang="ja-JP" altLang="en-US" sz="2400" dirty="0" smtClean="0"/>
              <a:t>まで</a:t>
            </a:r>
            <a:endParaRPr kumimoji="1" lang="ja-JP" altLang="en-US" sz="2400" dirty="0"/>
          </a:p>
        </p:txBody>
      </p:sp>
      <p:cxnSp>
        <p:nvCxnSpPr>
          <p:cNvPr id="63" name="直線コネクタ 62"/>
          <p:cNvCxnSpPr>
            <a:stCxn id="16" idx="2"/>
            <a:endCxn id="64" idx="1"/>
          </p:cNvCxnSpPr>
          <p:nvPr/>
        </p:nvCxnSpPr>
        <p:spPr>
          <a:xfrm>
            <a:off x="5744145" y="3389666"/>
            <a:ext cx="1283024" cy="4325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円/楕円 63"/>
          <p:cNvSpPr/>
          <p:nvPr/>
        </p:nvSpPr>
        <p:spPr>
          <a:xfrm>
            <a:off x="6948088" y="3743088"/>
            <a:ext cx="540000" cy="540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8" name="直線矢印コネクタ 67"/>
          <p:cNvCxnSpPr>
            <a:stCxn id="62" idx="3"/>
          </p:cNvCxnSpPr>
          <p:nvPr/>
        </p:nvCxnSpPr>
        <p:spPr>
          <a:xfrm flipV="1">
            <a:off x="2064952" y="3389667"/>
            <a:ext cx="681042" cy="48232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69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" y="533486"/>
            <a:ext cx="4515665" cy="6120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728" y="173486"/>
            <a:ext cx="3416180" cy="648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027" y="45269"/>
            <a:ext cx="467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>
                <a:solidFill>
                  <a:srgbClr val="FFFF00"/>
                </a:solidFill>
              </a:rPr>
              <a:t>夜間</a:t>
            </a:r>
            <a:r>
              <a:rPr lang="ja-JP" altLang="en-US" sz="3600" dirty="0" smtClean="0">
                <a:solidFill>
                  <a:srgbClr val="FFFF00"/>
                </a:solidFill>
              </a:rPr>
              <a:t>の</a:t>
            </a:r>
            <a:r>
              <a:rPr lang="ja-JP" altLang="en-US" sz="3600" smtClean="0">
                <a:solidFill>
                  <a:srgbClr val="FFFF00"/>
                </a:solidFill>
              </a:rPr>
              <a:t>気温</a:t>
            </a:r>
            <a:r>
              <a:rPr kumimoji="1" lang="ja-JP" altLang="en-US" sz="3600" smtClean="0">
                <a:solidFill>
                  <a:srgbClr val="FFFF00"/>
                </a:solidFill>
              </a:rPr>
              <a:t>分布　</a:t>
            </a:r>
            <a:r>
              <a:rPr kumimoji="1" lang="en-US" altLang="ja-JP" sz="3600" dirty="0" smtClean="0">
                <a:solidFill>
                  <a:srgbClr val="FFFF00"/>
                </a:solidFill>
              </a:rPr>
              <a:t>9/24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96996" y="1039671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B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44985" y="1535468"/>
            <a:ext cx="83772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45E7F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3200" dirty="0"/>
              <a:t>A</a:t>
            </a:r>
            <a:r>
              <a:rPr kumimoji="1" lang="ja-JP" altLang="en-US" sz="3200" dirty="0" smtClean="0"/>
              <a:t>群</a:t>
            </a:r>
            <a:endParaRPr kumimoji="1" lang="ja-JP" altLang="en-US" sz="3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22053" y="5520778"/>
            <a:ext cx="164654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/>
              <a:t>河川沿い</a:t>
            </a:r>
            <a:endParaRPr kumimoji="1" lang="ja-JP" altLang="en-US" sz="28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17721" y="3593486"/>
            <a:ext cx="2261084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夜間に冷気層は確認できない</a:t>
            </a:r>
            <a:endParaRPr kumimoji="1" lang="ja-JP" altLang="en-US" sz="2400" dirty="0"/>
          </a:p>
        </p:txBody>
      </p:sp>
      <p:sp>
        <p:nvSpPr>
          <p:cNvPr id="22" name="正方形/長方形 21"/>
          <p:cNvSpPr/>
          <p:nvPr/>
        </p:nvSpPr>
        <p:spPr>
          <a:xfrm>
            <a:off x="2405947" y="1113413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526798" y="1034781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2354151" y="1327738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2684542" y="2405492"/>
            <a:ext cx="72000" cy="72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1593430" y="3236286"/>
            <a:ext cx="72000" cy="72000"/>
          </a:xfrm>
          <a:prstGeom prst="ellipse">
            <a:avLst/>
          </a:prstGeom>
          <a:solidFill>
            <a:srgbClr val="94F1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2003090" y="1563094"/>
            <a:ext cx="72000" cy="72000"/>
          </a:xfrm>
          <a:prstGeom prst="ellipse">
            <a:avLst/>
          </a:prstGeom>
          <a:solidFill>
            <a:srgbClr val="94F1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2216399" y="3200286"/>
            <a:ext cx="72000" cy="72000"/>
          </a:xfrm>
          <a:prstGeom prst="ellipse">
            <a:avLst/>
          </a:prstGeom>
          <a:solidFill>
            <a:srgbClr val="94F1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2375540" y="3206270"/>
            <a:ext cx="72000" cy="72000"/>
          </a:xfrm>
          <a:prstGeom prst="ellipse">
            <a:avLst/>
          </a:prstGeom>
          <a:solidFill>
            <a:srgbClr val="94F1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2498926" y="3208451"/>
            <a:ext cx="72000" cy="72000"/>
          </a:xfrm>
          <a:prstGeom prst="ellipse">
            <a:avLst/>
          </a:prstGeom>
          <a:solidFill>
            <a:srgbClr val="94F1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二等辺三角形 36"/>
          <p:cNvSpPr/>
          <p:nvPr/>
        </p:nvSpPr>
        <p:spPr>
          <a:xfrm>
            <a:off x="1969348" y="1521963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二等辺三角形 37"/>
          <p:cNvSpPr/>
          <p:nvPr/>
        </p:nvSpPr>
        <p:spPr>
          <a:xfrm>
            <a:off x="2066049" y="1985359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二等辺三角形 39"/>
          <p:cNvSpPr/>
          <p:nvPr/>
        </p:nvSpPr>
        <p:spPr>
          <a:xfrm>
            <a:off x="2820293" y="2651125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二等辺三角形 40"/>
          <p:cNvSpPr/>
          <p:nvPr/>
        </p:nvSpPr>
        <p:spPr>
          <a:xfrm>
            <a:off x="2012614" y="4995313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二等辺三角形 41"/>
          <p:cNvSpPr/>
          <p:nvPr/>
        </p:nvSpPr>
        <p:spPr>
          <a:xfrm>
            <a:off x="2297753" y="6170145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二等辺三角形 42"/>
          <p:cNvSpPr/>
          <p:nvPr/>
        </p:nvSpPr>
        <p:spPr>
          <a:xfrm>
            <a:off x="2726892" y="3109323"/>
            <a:ext cx="144000" cy="108000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2640116" y="3210487"/>
            <a:ext cx="65851" cy="64974"/>
          </a:xfrm>
          <a:prstGeom prst="ellipse">
            <a:avLst/>
          </a:prstGeom>
          <a:solidFill>
            <a:srgbClr val="94F1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735619" y="1390603"/>
            <a:ext cx="2261084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dirty="0" smtClean="0"/>
              <a:t>市街地との気温差が小さい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0645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正方形/長方形 114"/>
          <p:cNvSpPr/>
          <p:nvPr/>
        </p:nvSpPr>
        <p:spPr>
          <a:xfrm rot="5400000" flipH="1">
            <a:off x="5961870" y="5332723"/>
            <a:ext cx="377302" cy="7931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9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4" name="正方形/長方形 2063"/>
          <p:cNvSpPr/>
          <p:nvPr/>
        </p:nvSpPr>
        <p:spPr>
          <a:xfrm rot="16200000">
            <a:off x="3292489" y="5332724"/>
            <a:ext cx="377302" cy="7931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9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552804" y="4143738"/>
            <a:ext cx="2499155" cy="243727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9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3536862" y="2050588"/>
            <a:ext cx="2531037" cy="2270642"/>
            <a:chOff x="3536862" y="2050588"/>
            <a:chExt cx="2531037" cy="2270642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3536862" y="2785667"/>
              <a:ext cx="2531037" cy="1535563"/>
              <a:chOff x="3555130" y="2727949"/>
              <a:chExt cx="2531037" cy="1535563"/>
            </a:xfrm>
          </p:grpSpPr>
          <p:sp>
            <p:nvSpPr>
              <p:cNvPr id="8" name="ストライプ矢印 7"/>
              <p:cNvSpPr/>
              <p:nvPr/>
            </p:nvSpPr>
            <p:spPr>
              <a:xfrm rot="16200000">
                <a:off x="4246945" y="2902788"/>
                <a:ext cx="1138317" cy="788639"/>
              </a:xfrm>
              <a:prstGeom prst="stripedRightArrow">
                <a:avLst>
                  <a:gd name="adj1" fmla="val 44129"/>
                  <a:gd name="adj2" fmla="val 5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ストライプ矢印 49"/>
              <p:cNvSpPr/>
              <p:nvPr/>
            </p:nvSpPr>
            <p:spPr>
              <a:xfrm rot="16200000">
                <a:off x="5122689" y="3300034"/>
                <a:ext cx="1138317" cy="788639"/>
              </a:xfrm>
              <a:prstGeom prst="stripedRightArrow">
                <a:avLst>
                  <a:gd name="adj1" fmla="val 44129"/>
                  <a:gd name="adj2" fmla="val 5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ストライプ矢印 50"/>
              <p:cNvSpPr/>
              <p:nvPr/>
            </p:nvSpPr>
            <p:spPr>
              <a:xfrm rot="16200000">
                <a:off x="3380291" y="3300034"/>
                <a:ext cx="1138317" cy="788639"/>
              </a:xfrm>
              <a:prstGeom prst="stripedRightArrow">
                <a:avLst>
                  <a:gd name="adj1" fmla="val 44129"/>
                  <a:gd name="adj2" fmla="val 5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3837858" y="2050588"/>
              <a:ext cx="19564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>
                  <a:solidFill>
                    <a:schemeClr val="bg1"/>
                  </a:solidFill>
                </a:rPr>
                <a:t>放射冷却</a:t>
              </a:r>
              <a:endParaRPr kumimoji="1" lang="ja-JP" altLang="en-US" sz="3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直線コネクタ 10"/>
          <p:cNvCxnSpPr/>
          <p:nvPr/>
        </p:nvCxnSpPr>
        <p:spPr>
          <a:xfrm flipV="1">
            <a:off x="0" y="5906776"/>
            <a:ext cx="9016678" cy="604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3735356" y="4700762"/>
            <a:ext cx="2127697" cy="1190488"/>
            <a:chOff x="3802735" y="4709575"/>
            <a:chExt cx="2127697" cy="1190488"/>
          </a:xfrm>
        </p:grpSpPr>
        <p:grpSp>
          <p:nvGrpSpPr>
            <p:cNvPr id="2048" name="グループ化 2047"/>
            <p:cNvGrpSpPr/>
            <p:nvPr/>
          </p:nvGrpSpPr>
          <p:grpSpPr>
            <a:xfrm>
              <a:off x="4336930" y="4718385"/>
              <a:ext cx="502274" cy="1178912"/>
              <a:chOff x="4200208" y="5225227"/>
              <a:chExt cx="359120" cy="660767"/>
            </a:xfrm>
          </p:grpSpPr>
          <p:sp>
            <p:nvSpPr>
              <p:cNvPr id="28" name="正方形/長方形 27"/>
              <p:cNvSpPr/>
              <p:nvPr/>
            </p:nvSpPr>
            <p:spPr>
              <a:xfrm>
                <a:off x="4322618" y="5735782"/>
                <a:ext cx="114300" cy="15021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二等辺三角形 28"/>
              <p:cNvSpPr/>
              <p:nvPr/>
            </p:nvSpPr>
            <p:spPr>
              <a:xfrm>
                <a:off x="4200208" y="5225227"/>
                <a:ext cx="359120" cy="521773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5" name="グループ化 34"/>
            <p:cNvGrpSpPr/>
            <p:nvPr/>
          </p:nvGrpSpPr>
          <p:grpSpPr>
            <a:xfrm>
              <a:off x="4883483" y="4718385"/>
              <a:ext cx="502274" cy="1178912"/>
              <a:chOff x="4200208" y="5225227"/>
              <a:chExt cx="359120" cy="660767"/>
            </a:xfrm>
          </p:grpSpPr>
          <p:sp>
            <p:nvSpPr>
              <p:cNvPr id="36" name="正方形/長方形 35"/>
              <p:cNvSpPr/>
              <p:nvPr/>
            </p:nvSpPr>
            <p:spPr>
              <a:xfrm>
                <a:off x="4322618" y="5735782"/>
                <a:ext cx="114300" cy="15021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二等辺三角形 36"/>
              <p:cNvSpPr/>
              <p:nvPr/>
            </p:nvSpPr>
            <p:spPr>
              <a:xfrm>
                <a:off x="4200208" y="5225227"/>
                <a:ext cx="359120" cy="521773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8" name="グループ化 37"/>
            <p:cNvGrpSpPr/>
            <p:nvPr/>
          </p:nvGrpSpPr>
          <p:grpSpPr>
            <a:xfrm>
              <a:off x="3802735" y="4718385"/>
              <a:ext cx="502274" cy="1178912"/>
              <a:chOff x="4200208" y="5225227"/>
              <a:chExt cx="359120" cy="660767"/>
            </a:xfrm>
          </p:grpSpPr>
          <p:sp>
            <p:nvSpPr>
              <p:cNvPr id="39" name="正方形/長方形 38"/>
              <p:cNvSpPr/>
              <p:nvPr/>
            </p:nvSpPr>
            <p:spPr>
              <a:xfrm>
                <a:off x="4322618" y="5735782"/>
                <a:ext cx="114300" cy="15021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二等辺三角形 39"/>
              <p:cNvSpPr/>
              <p:nvPr/>
            </p:nvSpPr>
            <p:spPr>
              <a:xfrm>
                <a:off x="4200208" y="5225227"/>
                <a:ext cx="359120" cy="521773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4" name="グループ化 23"/>
            <p:cNvGrpSpPr/>
            <p:nvPr/>
          </p:nvGrpSpPr>
          <p:grpSpPr>
            <a:xfrm>
              <a:off x="5428158" y="4718385"/>
              <a:ext cx="502274" cy="1178912"/>
              <a:chOff x="4200208" y="5225227"/>
              <a:chExt cx="359120" cy="660767"/>
            </a:xfrm>
          </p:grpSpPr>
          <p:sp>
            <p:nvSpPr>
              <p:cNvPr id="26" name="正方形/長方形 25"/>
              <p:cNvSpPr/>
              <p:nvPr/>
            </p:nvSpPr>
            <p:spPr>
              <a:xfrm>
                <a:off x="4322618" y="5735782"/>
                <a:ext cx="114300" cy="15021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二等辺三角形 29"/>
              <p:cNvSpPr/>
              <p:nvPr/>
            </p:nvSpPr>
            <p:spPr>
              <a:xfrm>
                <a:off x="4200208" y="5225227"/>
                <a:ext cx="359120" cy="521773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1" name="グループ化 30"/>
            <p:cNvGrpSpPr/>
            <p:nvPr/>
          </p:nvGrpSpPr>
          <p:grpSpPr>
            <a:xfrm>
              <a:off x="4038567" y="4709575"/>
              <a:ext cx="502274" cy="1190488"/>
              <a:chOff x="4200208" y="5225227"/>
              <a:chExt cx="359120" cy="667255"/>
            </a:xfrm>
          </p:grpSpPr>
          <p:sp>
            <p:nvSpPr>
              <p:cNvPr id="32" name="正方形/長方形 31"/>
              <p:cNvSpPr/>
              <p:nvPr/>
            </p:nvSpPr>
            <p:spPr>
              <a:xfrm>
                <a:off x="4322618" y="5742270"/>
                <a:ext cx="114300" cy="15021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二等辺三角形 32"/>
              <p:cNvSpPr/>
              <p:nvPr/>
            </p:nvSpPr>
            <p:spPr>
              <a:xfrm>
                <a:off x="4200208" y="5225227"/>
                <a:ext cx="359120" cy="521773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>
              <a:off x="4631009" y="4718385"/>
              <a:ext cx="502274" cy="1178912"/>
              <a:chOff x="4200208" y="5225227"/>
              <a:chExt cx="359120" cy="660767"/>
            </a:xfrm>
          </p:grpSpPr>
          <p:sp>
            <p:nvSpPr>
              <p:cNvPr id="41" name="正方形/長方形 40"/>
              <p:cNvSpPr/>
              <p:nvPr/>
            </p:nvSpPr>
            <p:spPr>
              <a:xfrm>
                <a:off x="4322618" y="5735782"/>
                <a:ext cx="114300" cy="15021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二等辺三角形 41"/>
              <p:cNvSpPr/>
              <p:nvPr/>
            </p:nvSpPr>
            <p:spPr>
              <a:xfrm>
                <a:off x="4200208" y="5225227"/>
                <a:ext cx="359120" cy="521773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3" name="グループ化 42"/>
            <p:cNvGrpSpPr/>
            <p:nvPr/>
          </p:nvGrpSpPr>
          <p:grpSpPr>
            <a:xfrm>
              <a:off x="5187000" y="4719916"/>
              <a:ext cx="502274" cy="1178912"/>
              <a:chOff x="4200208" y="5231715"/>
              <a:chExt cx="359120" cy="660767"/>
            </a:xfrm>
          </p:grpSpPr>
          <p:sp>
            <p:nvSpPr>
              <p:cNvPr id="44" name="正方形/長方形 43"/>
              <p:cNvSpPr/>
              <p:nvPr/>
            </p:nvSpPr>
            <p:spPr>
              <a:xfrm>
                <a:off x="4322618" y="5742270"/>
                <a:ext cx="114300" cy="15021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二等辺三角形 44"/>
              <p:cNvSpPr/>
              <p:nvPr/>
            </p:nvSpPr>
            <p:spPr>
              <a:xfrm>
                <a:off x="4200208" y="5231715"/>
                <a:ext cx="359120" cy="521773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" name="テキスト ボックス 3"/>
          <p:cNvSpPr txBox="1"/>
          <p:nvPr/>
        </p:nvSpPr>
        <p:spPr>
          <a:xfrm>
            <a:off x="872167" y="1130003"/>
            <a:ext cx="113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</a:rPr>
              <a:t>夜間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" name="星 4 5"/>
          <p:cNvSpPr/>
          <p:nvPr/>
        </p:nvSpPr>
        <p:spPr>
          <a:xfrm>
            <a:off x="6667018" y="986637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星 4 45"/>
          <p:cNvSpPr/>
          <p:nvPr/>
        </p:nvSpPr>
        <p:spPr>
          <a:xfrm>
            <a:off x="7998375" y="2036025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星 4 46"/>
          <p:cNvSpPr/>
          <p:nvPr/>
        </p:nvSpPr>
        <p:spPr>
          <a:xfrm>
            <a:off x="8168968" y="606769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星 4 47"/>
          <p:cNvSpPr/>
          <p:nvPr/>
        </p:nvSpPr>
        <p:spPr>
          <a:xfrm>
            <a:off x="2906597" y="1986949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星 4 48"/>
          <p:cNvSpPr/>
          <p:nvPr/>
        </p:nvSpPr>
        <p:spPr>
          <a:xfrm>
            <a:off x="6867183" y="1695597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564380" y="5956300"/>
            <a:ext cx="2489442" cy="87102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ストライプ矢印 18"/>
          <p:cNvSpPr/>
          <p:nvPr/>
        </p:nvSpPr>
        <p:spPr>
          <a:xfrm>
            <a:off x="6239850" y="5307520"/>
            <a:ext cx="537956" cy="547549"/>
          </a:xfrm>
          <a:prstGeom prst="stripedRightArrow">
            <a:avLst/>
          </a:prstGeom>
          <a:solidFill>
            <a:srgbClr val="45E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ストライプ矢印 53"/>
          <p:cNvSpPr/>
          <p:nvPr/>
        </p:nvSpPr>
        <p:spPr>
          <a:xfrm flipH="1">
            <a:off x="2841175" y="5284365"/>
            <a:ext cx="537956" cy="547549"/>
          </a:xfrm>
          <a:prstGeom prst="stripedRightArrow">
            <a:avLst/>
          </a:prstGeom>
          <a:solidFill>
            <a:srgbClr val="45E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0" name="テキスト ボックス 2049"/>
          <p:cNvSpPr txBox="1"/>
          <p:nvPr/>
        </p:nvSpPr>
        <p:spPr>
          <a:xfrm>
            <a:off x="5876678" y="4684671"/>
            <a:ext cx="1088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冷気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703490" y="4666172"/>
            <a:ext cx="1088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冷気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2051" name="円/楕円 2050"/>
          <p:cNvSpPr/>
          <p:nvPr/>
        </p:nvSpPr>
        <p:spPr>
          <a:xfrm>
            <a:off x="7328353" y="919614"/>
            <a:ext cx="670022" cy="703848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星 4 57"/>
          <p:cNvSpPr/>
          <p:nvPr/>
        </p:nvSpPr>
        <p:spPr>
          <a:xfrm>
            <a:off x="722890" y="1872575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星 4 58"/>
          <p:cNvSpPr/>
          <p:nvPr/>
        </p:nvSpPr>
        <p:spPr>
          <a:xfrm>
            <a:off x="2257442" y="769998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星 4 59"/>
          <p:cNvSpPr/>
          <p:nvPr/>
        </p:nvSpPr>
        <p:spPr>
          <a:xfrm>
            <a:off x="382136" y="842318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2" name="テキスト ボックス 2051"/>
          <p:cNvSpPr txBox="1"/>
          <p:nvPr/>
        </p:nvSpPr>
        <p:spPr>
          <a:xfrm>
            <a:off x="966050" y="3318101"/>
            <a:ext cx="1766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静穏な状態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2" name="星 4 61"/>
          <p:cNvSpPr/>
          <p:nvPr/>
        </p:nvSpPr>
        <p:spPr>
          <a:xfrm>
            <a:off x="4051732" y="1020592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星 4 62"/>
          <p:cNvSpPr/>
          <p:nvPr/>
        </p:nvSpPr>
        <p:spPr>
          <a:xfrm>
            <a:off x="5611916" y="1214149"/>
            <a:ext cx="341186" cy="356026"/>
          </a:xfrm>
          <a:prstGeom prst="star4">
            <a:avLst/>
          </a:prstGeom>
          <a:solidFill>
            <a:srgbClr val="FFFF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55" name="グループ化 2054"/>
          <p:cNvGrpSpPr/>
          <p:nvPr/>
        </p:nvGrpSpPr>
        <p:grpSpPr>
          <a:xfrm>
            <a:off x="449056" y="4143738"/>
            <a:ext cx="677059" cy="1744746"/>
            <a:chOff x="194086" y="4143738"/>
            <a:chExt cx="677059" cy="1744746"/>
          </a:xfrm>
        </p:grpSpPr>
        <p:sp>
          <p:nvSpPr>
            <p:cNvPr id="17" name="正方形/長方形 16"/>
            <p:cNvSpPr/>
            <p:nvPr/>
          </p:nvSpPr>
          <p:spPr>
            <a:xfrm>
              <a:off x="194086" y="4143738"/>
              <a:ext cx="677059" cy="17447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054" name="グループ化 2053"/>
            <p:cNvGrpSpPr/>
            <p:nvPr/>
          </p:nvGrpSpPr>
          <p:grpSpPr>
            <a:xfrm>
              <a:off x="283894" y="4315179"/>
              <a:ext cx="497947" cy="771165"/>
              <a:chOff x="820811" y="3328021"/>
              <a:chExt cx="656484" cy="807736"/>
            </a:xfrm>
          </p:grpSpPr>
          <p:sp>
            <p:nvSpPr>
              <p:cNvPr id="66" name="正方形/長方形 65"/>
              <p:cNvSpPr/>
              <p:nvPr/>
            </p:nvSpPr>
            <p:spPr>
              <a:xfrm>
                <a:off x="820811" y="3328021"/>
                <a:ext cx="300656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正方形/長方形 66"/>
              <p:cNvSpPr/>
              <p:nvPr/>
            </p:nvSpPr>
            <p:spPr>
              <a:xfrm>
                <a:off x="1176640" y="3328021"/>
                <a:ext cx="300655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正方形/長方形 67"/>
              <p:cNvSpPr/>
              <p:nvPr/>
            </p:nvSpPr>
            <p:spPr>
              <a:xfrm>
                <a:off x="820811" y="3629894"/>
                <a:ext cx="300656" cy="20282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正方形/長方形 68"/>
              <p:cNvSpPr/>
              <p:nvPr/>
            </p:nvSpPr>
            <p:spPr>
              <a:xfrm>
                <a:off x="1176639" y="3625626"/>
                <a:ext cx="300656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正方形/長方形 69"/>
              <p:cNvSpPr/>
              <p:nvPr/>
            </p:nvSpPr>
            <p:spPr>
              <a:xfrm>
                <a:off x="1176640" y="3923233"/>
                <a:ext cx="300655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820811" y="3922068"/>
                <a:ext cx="300656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066" name="グループ化 2065"/>
          <p:cNvGrpSpPr/>
          <p:nvPr/>
        </p:nvGrpSpPr>
        <p:grpSpPr>
          <a:xfrm>
            <a:off x="1541888" y="4709572"/>
            <a:ext cx="677059" cy="1178912"/>
            <a:chOff x="1135599" y="4709572"/>
            <a:chExt cx="677059" cy="1178912"/>
          </a:xfrm>
        </p:grpSpPr>
        <p:sp>
          <p:nvSpPr>
            <p:cNvPr id="85" name="正方形/長方形 84"/>
            <p:cNvSpPr/>
            <p:nvPr/>
          </p:nvSpPr>
          <p:spPr>
            <a:xfrm>
              <a:off x="1135599" y="4709572"/>
              <a:ext cx="677059" cy="117891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6" name="グループ化 85"/>
            <p:cNvGrpSpPr/>
            <p:nvPr/>
          </p:nvGrpSpPr>
          <p:grpSpPr>
            <a:xfrm>
              <a:off x="1214919" y="4883863"/>
              <a:ext cx="497947" cy="771165"/>
              <a:chOff x="820811" y="3328021"/>
              <a:chExt cx="656484" cy="807736"/>
            </a:xfrm>
          </p:grpSpPr>
          <p:sp>
            <p:nvSpPr>
              <p:cNvPr id="87" name="正方形/長方形 86"/>
              <p:cNvSpPr/>
              <p:nvPr/>
            </p:nvSpPr>
            <p:spPr>
              <a:xfrm>
                <a:off x="820811" y="3328021"/>
                <a:ext cx="300656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正方形/長方形 87"/>
              <p:cNvSpPr/>
              <p:nvPr/>
            </p:nvSpPr>
            <p:spPr>
              <a:xfrm>
                <a:off x="1176640" y="3328021"/>
                <a:ext cx="300655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/>
            </p:nvSpPr>
            <p:spPr>
              <a:xfrm>
                <a:off x="820811" y="3629894"/>
                <a:ext cx="300656" cy="20282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/>
            </p:nvSpPr>
            <p:spPr>
              <a:xfrm>
                <a:off x="1176639" y="3625626"/>
                <a:ext cx="300656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正方形/長方形 90"/>
              <p:cNvSpPr/>
              <p:nvPr/>
            </p:nvSpPr>
            <p:spPr>
              <a:xfrm>
                <a:off x="1176640" y="3923233"/>
                <a:ext cx="300655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正方形/長方形 91"/>
              <p:cNvSpPr/>
              <p:nvPr/>
            </p:nvSpPr>
            <p:spPr>
              <a:xfrm>
                <a:off x="820811" y="3922068"/>
                <a:ext cx="300656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93" name="グループ化 92"/>
          <p:cNvGrpSpPr/>
          <p:nvPr/>
        </p:nvGrpSpPr>
        <p:grpSpPr>
          <a:xfrm>
            <a:off x="7947655" y="4136587"/>
            <a:ext cx="677059" cy="1744746"/>
            <a:chOff x="194086" y="4143738"/>
            <a:chExt cx="677059" cy="1744746"/>
          </a:xfrm>
        </p:grpSpPr>
        <p:sp>
          <p:nvSpPr>
            <p:cNvPr id="94" name="正方形/長方形 93"/>
            <p:cNvSpPr/>
            <p:nvPr/>
          </p:nvSpPr>
          <p:spPr>
            <a:xfrm>
              <a:off x="194086" y="4143738"/>
              <a:ext cx="677059" cy="17447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5" name="グループ化 94"/>
            <p:cNvGrpSpPr/>
            <p:nvPr/>
          </p:nvGrpSpPr>
          <p:grpSpPr>
            <a:xfrm>
              <a:off x="283894" y="4315179"/>
              <a:ext cx="497947" cy="771165"/>
              <a:chOff x="820811" y="3328021"/>
              <a:chExt cx="656484" cy="807736"/>
            </a:xfrm>
          </p:grpSpPr>
          <p:sp>
            <p:nvSpPr>
              <p:cNvPr id="96" name="正方形/長方形 95"/>
              <p:cNvSpPr/>
              <p:nvPr/>
            </p:nvSpPr>
            <p:spPr>
              <a:xfrm>
                <a:off x="820811" y="3328021"/>
                <a:ext cx="300656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正方形/長方形 96"/>
              <p:cNvSpPr/>
              <p:nvPr/>
            </p:nvSpPr>
            <p:spPr>
              <a:xfrm>
                <a:off x="1176640" y="3328021"/>
                <a:ext cx="300655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正方形/長方形 97"/>
              <p:cNvSpPr/>
              <p:nvPr/>
            </p:nvSpPr>
            <p:spPr>
              <a:xfrm>
                <a:off x="820811" y="3629894"/>
                <a:ext cx="300656" cy="20282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正方形/長方形 98"/>
              <p:cNvSpPr/>
              <p:nvPr/>
            </p:nvSpPr>
            <p:spPr>
              <a:xfrm>
                <a:off x="1176639" y="3625626"/>
                <a:ext cx="300656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正方形/長方形 99"/>
              <p:cNvSpPr/>
              <p:nvPr/>
            </p:nvSpPr>
            <p:spPr>
              <a:xfrm>
                <a:off x="1176640" y="3923233"/>
                <a:ext cx="300655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正方形/長方形 100"/>
              <p:cNvSpPr/>
              <p:nvPr/>
            </p:nvSpPr>
            <p:spPr>
              <a:xfrm>
                <a:off x="820811" y="3922068"/>
                <a:ext cx="300656" cy="2125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063" name="グループ化 2062"/>
          <p:cNvGrpSpPr/>
          <p:nvPr/>
        </p:nvGrpSpPr>
        <p:grpSpPr>
          <a:xfrm>
            <a:off x="6926015" y="4941208"/>
            <a:ext cx="874765" cy="921876"/>
            <a:chOff x="6926015" y="4966608"/>
            <a:chExt cx="874765" cy="921876"/>
          </a:xfrm>
        </p:grpSpPr>
        <p:sp>
          <p:nvSpPr>
            <p:cNvPr id="2056" name="正方形/長方形 2055"/>
            <p:cNvSpPr/>
            <p:nvPr/>
          </p:nvSpPr>
          <p:spPr>
            <a:xfrm>
              <a:off x="7037776" y="5299028"/>
              <a:ext cx="625588" cy="5894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7" name="二等辺三角形 2056"/>
            <p:cNvSpPr/>
            <p:nvPr/>
          </p:nvSpPr>
          <p:spPr>
            <a:xfrm>
              <a:off x="6926015" y="4966608"/>
              <a:ext cx="874765" cy="34315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062" name="グループ化 2061"/>
            <p:cNvGrpSpPr/>
            <p:nvPr/>
          </p:nvGrpSpPr>
          <p:grpSpPr>
            <a:xfrm>
              <a:off x="7157704" y="5417580"/>
              <a:ext cx="392948" cy="202902"/>
              <a:chOff x="7037776" y="3726760"/>
              <a:chExt cx="516363" cy="286815"/>
            </a:xfrm>
          </p:grpSpPr>
          <p:sp>
            <p:nvSpPr>
              <p:cNvPr id="104" name="正方形/長方形 103"/>
              <p:cNvSpPr/>
              <p:nvPr/>
            </p:nvSpPr>
            <p:spPr>
              <a:xfrm>
                <a:off x="7037776" y="3726760"/>
                <a:ext cx="516363" cy="28681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59" name="直線コネクタ 2058"/>
              <p:cNvCxnSpPr>
                <a:stCxn id="104" idx="0"/>
                <a:endCxn id="104" idx="2"/>
              </p:cNvCxnSpPr>
              <p:nvPr/>
            </p:nvCxnSpPr>
            <p:spPr>
              <a:xfrm>
                <a:off x="7295958" y="3726760"/>
                <a:ext cx="0" cy="286815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コネクタ 106"/>
              <p:cNvCxnSpPr>
                <a:stCxn id="104" idx="3"/>
                <a:endCxn id="104" idx="1"/>
              </p:cNvCxnSpPr>
              <p:nvPr/>
            </p:nvCxnSpPr>
            <p:spPr>
              <a:xfrm flipH="1">
                <a:off x="7037776" y="3870168"/>
                <a:ext cx="516363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68" name="直線コネクタ 2067"/>
          <p:cNvCxnSpPr/>
          <p:nvPr/>
        </p:nvCxnSpPr>
        <p:spPr>
          <a:xfrm>
            <a:off x="3780301" y="5903896"/>
            <a:ext cx="2070977" cy="0"/>
          </a:xfrm>
          <a:prstGeom prst="line">
            <a:avLst/>
          </a:prstGeom>
          <a:ln w="603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テキスト ボックス 101"/>
          <p:cNvSpPr txBox="1"/>
          <p:nvPr/>
        </p:nvSpPr>
        <p:spPr>
          <a:xfrm>
            <a:off x="180243" y="26632"/>
            <a:ext cx="203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研究背景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5403999" y="198747"/>
            <a:ext cx="128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solidFill>
                  <a:schemeClr val="bg1"/>
                </a:solidFill>
              </a:rPr>
              <a:t>晴天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83962" y="6068291"/>
            <a:ext cx="497607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600" dirty="0" smtClean="0">
                <a:solidFill>
                  <a:srgbClr val="FF0000"/>
                </a:solidFill>
              </a:rPr>
              <a:t>ヒートアイランド現象緩和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2064" grpId="0" animBg="1"/>
      <p:bldP spid="9" grpId="0" animBg="1"/>
      <p:bldP spid="19" grpId="0" animBg="1"/>
      <p:bldP spid="54" grpId="0" animBg="1"/>
      <p:bldP spid="2050" grpId="0"/>
      <p:bldP spid="56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829802" y="131823"/>
            <a:ext cx="1484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600" dirty="0" smtClean="0">
                <a:solidFill>
                  <a:srgbClr val="FFFF00"/>
                </a:solidFill>
              </a:rPr>
              <a:t>　</a:t>
            </a:r>
            <a:r>
              <a:rPr lang="ja-JP" altLang="en-US" sz="3600" dirty="0">
                <a:solidFill>
                  <a:srgbClr val="FFFF00"/>
                </a:solidFill>
              </a:rPr>
              <a:t>結論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6419" y="1237392"/>
            <a:ext cx="8229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>
                <a:solidFill>
                  <a:schemeClr val="bg1"/>
                </a:solidFill>
              </a:rPr>
              <a:t>等々力渓谷は谷が深いため天空率が小さく、日中は日射が遮られ、夜間は放射冷却が弱い。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pPr algn="just"/>
            <a:endParaRPr lang="en-US" altLang="ja-JP" sz="3200" dirty="0">
              <a:solidFill>
                <a:schemeClr val="bg1"/>
              </a:solidFill>
            </a:endParaRPr>
          </a:p>
          <a:p>
            <a:pPr algn="just"/>
            <a:r>
              <a:rPr kumimoji="1" lang="ja-JP" altLang="en-US" sz="3200" dirty="0" smtClean="0">
                <a:solidFill>
                  <a:schemeClr val="bg1"/>
                </a:solidFill>
              </a:rPr>
              <a:t>そのため、他の緑地とは異なり、夜間よりも日中に低温となっている。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6418" y="4132806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200" dirty="0" smtClean="0">
                <a:solidFill>
                  <a:schemeClr val="bg1"/>
                </a:solidFill>
              </a:rPr>
              <a:t>日中の冷気層の厚さは、川面から</a:t>
            </a:r>
            <a:r>
              <a:rPr lang="en-US" altLang="ja-JP" sz="3200" dirty="0" smtClean="0">
                <a:solidFill>
                  <a:schemeClr val="bg1"/>
                </a:solidFill>
              </a:rPr>
              <a:t>4m</a:t>
            </a:r>
            <a:r>
              <a:rPr lang="ja-JP" altLang="en-US" sz="3200" dirty="0" smtClean="0">
                <a:solidFill>
                  <a:schemeClr val="bg1"/>
                </a:solidFill>
              </a:rPr>
              <a:t>程度で、谷の深さ</a:t>
            </a:r>
            <a:r>
              <a:rPr lang="en-US" altLang="ja-JP" sz="3200" dirty="0" smtClean="0">
                <a:solidFill>
                  <a:schemeClr val="bg1"/>
                </a:solidFill>
              </a:rPr>
              <a:t>14m</a:t>
            </a:r>
            <a:r>
              <a:rPr lang="ja-JP" altLang="en-US" sz="3200" dirty="0" smtClean="0">
                <a:solidFill>
                  <a:schemeClr val="bg1"/>
                </a:solidFill>
              </a:rPr>
              <a:t>の</a:t>
            </a:r>
            <a:r>
              <a:rPr lang="en-US" altLang="ja-JP" sz="3200" dirty="0" smtClean="0">
                <a:solidFill>
                  <a:schemeClr val="bg1"/>
                </a:solidFill>
              </a:rPr>
              <a:t>1/3</a:t>
            </a:r>
            <a:r>
              <a:rPr lang="ja-JP" altLang="en-US" sz="3200" dirty="0" smtClean="0">
                <a:solidFill>
                  <a:schemeClr val="bg1"/>
                </a:solidFill>
              </a:rPr>
              <a:t>程度しかなかった。</a:t>
            </a:r>
            <a:endParaRPr lang="en-US" altLang="ja-JP" sz="3200" dirty="0" smtClean="0">
              <a:solidFill>
                <a:schemeClr val="bg1"/>
              </a:solidFill>
            </a:endParaRPr>
          </a:p>
          <a:p>
            <a:pPr algn="just"/>
            <a:endParaRPr lang="en-US" altLang="ja-JP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32781"/>
            <a:ext cx="238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研究背景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2800" y="3248151"/>
            <a:ext cx="8023748" cy="1077218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>
                <a:solidFill>
                  <a:schemeClr val="bg1"/>
                </a:solidFill>
              </a:rPr>
              <a:t>しかしながら、東京都内にある等々力渓谷は日中に涼しいとされている。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1404" y="4729621"/>
            <a:ext cx="8023748" cy="1569660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>
                <a:solidFill>
                  <a:schemeClr val="bg1"/>
                </a:solidFill>
              </a:rPr>
              <a:t>そのメカニズムは解明されておらず、渓谷における冷気形成・流出については把握されていなかった。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2800" y="865355"/>
            <a:ext cx="8023748" cy="1569660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200" dirty="0" smtClean="0">
                <a:solidFill>
                  <a:schemeClr val="bg1"/>
                </a:solidFill>
              </a:rPr>
              <a:t>緑地は日中に市街地との気温差が小さいが、放射冷却により夜間は市街地に比べ気温が下がる傾向にある。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32781"/>
            <a:ext cx="238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研究目的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7103" y="3798961"/>
            <a:ext cx="7956570" cy="156966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>
                <a:solidFill>
                  <a:schemeClr val="bg1"/>
                </a:solidFill>
              </a:rPr>
              <a:t>等々力渓谷</a:t>
            </a:r>
            <a:r>
              <a:rPr lang="ja-JP" altLang="en-US" sz="3200" dirty="0" smtClean="0">
                <a:solidFill>
                  <a:schemeClr val="bg1"/>
                </a:solidFill>
              </a:rPr>
              <a:t>と他の緑地を比較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し、等々力渓谷における</a:t>
            </a:r>
            <a:r>
              <a:rPr kumimoji="1" lang="ja-JP" altLang="en-US" sz="3200" dirty="0" smtClean="0">
                <a:solidFill>
                  <a:srgbClr val="FFFF00"/>
                </a:solidFill>
              </a:rPr>
              <a:t>日中と夜間の涼しさの要因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について</a:t>
            </a:r>
            <a:r>
              <a:rPr lang="ja-JP" altLang="en-US" sz="3200" dirty="0" smtClean="0">
                <a:solidFill>
                  <a:schemeClr val="bg1"/>
                </a:solidFill>
              </a:rPr>
              <a:t>系統的に把握することを目的とする。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4043497" y="2651864"/>
            <a:ext cx="1163782" cy="88322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7103" y="1310776"/>
            <a:ext cx="7956570" cy="107721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200" dirty="0" smtClean="0">
                <a:solidFill>
                  <a:schemeClr val="bg1"/>
                </a:solidFill>
              </a:rPr>
              <a:t>等々力渓谷は谷が深い。そのため地形効果により冷やされている可能性がある。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図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6" r="38758"/>
          <a:stretch/>
        </p:blipFill>
        <p:spPr>
          <a:xfrm>
            <a:off x="-262509" y="752907"/>
            <a:ext cx="5956300" cy="543536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0" y="91669"/>
            <a:ext cx="419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等々力渓谷について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97737" y="714626"/>
            <a:ext cx="852417" cy="1219305"/>
            <a:chOff x="0" y="0"/>
            <a:chExt cx="946206" cy="1370448"/>
          </a:xfrm>
        </p:grpSpPr>
        <p:sp>
          <p:nvSpPr>
            <p:cNvPr id="44" name="正方形/長方形 43"/>
            <p:cNvSpPr/>
            <p:nvPr/>
          </p:nvSpPr>
          <p:spPr>
            <a:xfrm>
              <a:off x="0" y="108527"/>
              <a:ext cx="946206" cy="1261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56700" y="459573"/>
              <a:ext cx="845344" cy="882763"/>
            </a:xfrm>
            <a:prstGeom prst="ellipse">
              <a:avLst/>
            </a:prstGeom>
            <a:solidFill>
              <a:sysClr val="window" lastClr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46" name="二等辺三角形 45"/>
            <p:cNvSpPr/>
            <p:nvPr/>
          </p:nvSpPr>
          <p:spPr>
            <a:xfrm>
              <a:off x="273347" y="484487"/>
              <a:ext cx="410023" cy="7323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ysClr val="windowText" lastClr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47" name="テキスト ボックス 235"/>
            <p:cNvSpPr txBox="1"/>
            <p:nvPr/>
          </p:nvSpPr>
          <p:spPr>
            <a:xfrm>
              <a:off x="231295" y="0"/>
              <a:ext cx="473103" cy="49575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2400"/>
                <a:t>N</a:t>
              </a:r>
              <a:endParaRPr kumimoji="1" lang="ja-JP" altLang="en-US" sz="2400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01266" y="5686633"/>
            <a:ext cx="1320773" cy="443896"/>
            <a:chOff x="1342214" y="5727738"/>
            <a:chExt cx="1019987" cy="443896"/>
          </a:xfrm>
        </p:grpSpPr>
        <p:sp>
          <p:nvSpPr>
            <p:cNvPr id="11" name="正方形/長方形 10"/>
            <p:cNvSpPr/>
            <p:nvPr/>
          </p:nvSpPr>
          <p:spPr>
            <a:xfrm>
              <a:off x="1342214" y="5743009"/>
              <a:ext cx="1019987" cy="42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1513091" y="5957321"/>
              <a:ext cx="624840" cy="186644"/>
              <a:chOff x="3217588" y="3723556"/>
              <a:chExt cx="624840" cy="186644"/>
            </a:xfrm>
          </p:grpSpPr>
          <p:cxnSp>
            <p:nvCxnSpPr>
              <p:cNvPr id="5" name="直線コネクタ 4"/>
              <p:cNvCxnSpPr/>
              <p:nvPr/>
            </p:nvCxnSpPr>
            <p:spPr>
              <a:xfrm>
                <a:off x="3217588" y="3893820"/>
                <a:ext cx="6248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rot="5400000">
                <a:off x="3135208" y="3820200"/>
                <a:ext cx="1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 rot="5400000">
                <a:off x="3752428" y="3813556"/>
                <a:ext cx="18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テキスト ボックス 9"/>
            <p:cNvSpPr txBox="1"/>
            <p:nvPr/>
          </p:nvSpPr>
          <p:spPr>
            <a:xfrm>
              <a:off x="1342214" y="5727738"/>
              <a:ext cx="2857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890376" y="5737917"/>
              <a:ext cx="42386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dirty="0" smtClean="0"/>
                <a:t>2km</a:t>
              </a:r>
              <a:endParaRPr kumimoji="1" lang="ja-JP" altLang="en-US" dirty="0"/>
            </a:p>
          </p:txBody>
        </p:sp>
      </p:grpSp>
      <p:sp>
        <p:nvSpPr>
          <p:cNvPr id="30" name="円/楕円 29"/>
          <p:cNvSpPr/>
          <p:nvPr/>
        </p:nvSpPr>
        <p:spPr>
          <a:xfrm>
            <a:off x="1711832" y="5179808"/>
            <a:ext cx="308483" cy="3037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7654592" y="817325"/>
            <a:ext cx="0" cy="344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stCxn id="35" idx="3"/>
          </p:cNvCxnSpPr>
          <p:nvPr/>
        </p:nvCxnSpPr>
        <p:spPr>
          <a:xfrm>
            <a:off x="6866192" y="2272658"/>
            <a:ext cx="26803" cy="2634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グループ化 36"/>
          <p:cNvGrpSpPr/>
          <p:nvPr/>
        </p:nvGrpSpPr>
        <p:grpSpPr>
          <a:xfrm>
            <a:off x="5206529" y="5449961"/>
            <a:ext cx="1354285" cy="659041"/>
            <a:chOff x="5245962" y="5901634"/>
            <a:chExt cx="1354285" cy="659041"/>
          </a:xfrm>
        </p:grpSpPr>
        <p:cxnSp>
          <p:nvCxnSpPr>
            <p:cNvPr id="55" name="直線コネクタ 54"/>
            <p:cNvCxnSpPr/>
            <p:nvPr/>
          </p:nvCxnSpPr>
          <p:spPr>
            <a:xfrm flipH="1" flipV="1">
              <a:off x="5423988" y="6541212"/>
              <a:ext cx="818062" cy="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223"/>
            <p:cNvSpPr txBox="1"/>
            <p:nvPr/>
          </p:nvSpPr>
          <p:spPr>
            <a:xfrm>
              <a:off x="5245962" y="5901634"/>
              <a:ext cx="340855" cy="46271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2000" b="1" dirty="0"/>
                <a:t>0</a:t>
              </a:r>
              <a:endParaRPr kumimoji="1" lang="ja-JP" altLang="en-US" sz="2000" b="1" dirty="0"/>
            </a:p>
          </p:txBody>
        </p:sp>
        <p:sp>
          <p:nvSpPr>
            <p:cNvPr id="57" name="テキスト ボックス 224"/>
            <p:cNvSpPr txBox="1"/>
            <p:nvPr/>
          </p:nvSpPr>
          <p:spPr>
            <a:xfrm>
              <a:off x="5766386" y="5935240"/>
              <a:ext cx="833861" cy="3955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000" b="1" dirty="0"/>
                <a:t>1</a:t>
              </a:r>
              <a:r>
                <a:rPr kumimoji="1" lang="en-US" altLang="ja-JP" sz="2000" b="1" dirty="0" smtClean="0"/>
                <a:t>00m</a:t>
              </a:r>
              <a:endParaRPr kumimoji="1" lang="en-US" altLang="ja-JP" sz="2000" b="1" dirty="0"/>
            </a:p>
          </p:txBody>
        </p:sp>
        <p:cxnSp>
          <p:nvCxnSpPr>
            <p:cNvPr id="58" name="直線コネクタ 57"/>
            <p:cNvCxnSpPr/>
            <p:nvPr/>
          </p:nvCxnSpPr>
          <p:spPr>
            <a:xfrm flipV="1">
              <a:off x="5423987" y="6344882"/>
              <a:ext cx="8353" cy="19632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H="1" flipV="1">
              <a:off x="6242050" y="6364347"/>
              <a:ext cx="0" cy="19632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グループ化 74"/>
          <p:cNvGrpSpPr/>
          <p:nvPr/>
        </p:nvGrpSpPr>
        <p:grpSpPr>
          <a:xfrm>
            <a:off x="2020315" y="414834"/>
            <a:ext cx="7030817" cy="5899113"/>
            <a:chOff x="2020315" y="414834"/>
            <a:chExt cx="7030817" cy="5899113"/>
          </a:xfrm>
        </p:grpSpPr>
        <p:cxnSp>
          <p:nvCxnSpPr>
            <p:cNvPr id="31" name="直線コネクタ 30"/>
            <p:cNvCxnSpPr>
              <a:stCxn id="30" idx="6"/>
              <a:endCxn id="32" idx="1"/>
            </p:cNvCxnSpPr>
            <p:nvPr/>
          </p:nvCxnSpPr>
          <p:spPr>
            <a:xfrm flipV="1">
              <a:off x="2020315" y="3308174"/>
              <a:ext cx="3048858" cy="2023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173" y="414834"/>
              <a:ext cx="3981959" cy="578668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7371460" y="496410"/>
              <a:ext cx="1443636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等々力駅</a:t>
              </a:r>
              <a:endParaRPr kumimoji="1" lang="ja-JP" altLang="en-US" sz="2400" dirty="0"/>
            </a:p>
          </p:txBody>
        </p:sp>
        <p:cxnSp>
          <p:nvCxnSpPr>
            <p:cNvPr id="34" name="直線矢印コネクタ 33"/>
            <p:cNvCxnSpPr>
              <a:stCxn id="33" idx="2"/>
            </p:cNvCxnSpPr>
            <p:nvPr/>
          </p:nvCxnSpPr>
          <p:spPr>
            <a:xfrm>
              <a:off x="8093278" y="958075"/>
              <a:ext cx="118568" cy="3326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/>
            <p:cNvSpPr txBox="1"/>
            <p:nvPr/>
          </p:nvSpPr>
          <p:spPr>
            <a:xfrm>
              <a:off x="5162486" y="2041825"/>
              <a:ext cx="1703706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72000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等々力渓谷</a:t>
              </a:r>
              <a:endParaRPr kumimoji="1" lang="ja-JP" altLang="en-US" sz="2400" dirty="0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4262155" y="3792886"/>
              <a:ext cx="809193" cy="2521061"/>
              <a:chOff x="189432" y="239341"/>
              <a:chExt cx="825837" cy="2620692"/>
            </a:xfrm>
          </p:grpSpPr>
          <p:sp>
            <p:nvSpPr>
              <p:cNvPr id="49" name="正方形/長方形 48"/>
              <p:cNvSpPr/>
              <p:nvPr/>
            </p:nvSpPr>
            <p:spPr>
              <a:xfrm>
                <a:off x="217780" y="239341"/>
                <a:ext cx="740653" cy="26206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  <p:pic>
            <p:nvPicPr>
              <p:cNvPr id="50" name="図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819" y="720833"/>
                <a:ext cx="475869" cy="1696742"/>
              </a:xfrm>
              <a:prstGeom prst="rect">
                <a:avLst/>
              </a:prstGeom>
            </p:spPr>
          </p:pic>
          <p:sp>
            <p:nvSpPr>
              <p:cNvPr id="51" name="テキスト ボックス 195"/>
              <p:cNvSpPr txBox="1"/>
              <p:nvPr/>
            </p:nvSpPr>
            <p:spPr>
              <a:xfrm>
                <a:off x="200627" y="252580"/>
                <a:ext cx="814642" cy="41741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2400" b="1" dirty="0"/>
                  <a:t>43m</a:t>
                </a:r>
                <a:endParaRPr kumimoji="1" lang="ja-JP" altLang="en-US" sz="2400" b="1" dirty="0"/>
              </a:p>
            </p:txBody>
          </p:sp>
          <p:sp>
            <p:nvSpPr>
              <p:cNvPr id="52" name="テキスト ボックス 178"/>
              <p:cNvSpPr txBox="1"/>
              <p:nvPr/>
            </p:nvSpPr>
            <p:spPr>
              <a:xfrm>
                <a:off x="189432" y="2441563"/>
                <a:ext cx="814642" cy="36297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2400" b="1" dirty="0"/>
                  <a:t>11m</a:t>
                </a:r>
                <a:endParaRPr kumimoji="1" lang="ja-JP" altLang="en-US" sz="3600" b="1" dirty="0"/>
              </a:p>
            </p:txBody>
          </p:sp>
        </p:grpSp>
        <p:sp>
          <p:nvSpPr>
            <p:cNvPr id="67" name="テキスト ボックス 66"/>
            <p:cNvSpPr txBox="1"/>
            <p:nvPr/>
          </p:nvSpPr>
          <p:spPr>
            <a:xfrm>
              <a:off x="7365093" y="2445458"/>
              <a:ext cx="1443636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環八通り</a:t>
              </a:r>
              <a:endParaRPr kumimoji="1" lang="ja-JP" altLang="en-US" sz="2400" dirty="0"/>
            </a:p>
          </p:txBody>
        </p:sp>
        <p:cxnSp>
          <p:nvCxnSpPr>
            <p:cNvPr id="68" name="直線矢印コネクタ 67"/>
            <p:cNvCxnSpPr>
              <a:stCxn id="67" idx="2"/>
            </p:cNvCxnSpPr>
            <p:nvPr/>
          </p:nvCxnSpPr>
          <p:spPr>
            <a:xfrm flipH="1">
              <a:off x="7706439" y="2907123"/>
              <a:ext cx="380472" cy="4797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フリーフォーム 38"/>
            <p:cNvSpPr/>
            <p:nvPr/>
          </p:nvSpPr>
          <p:spPr>
            <a:xfrm>
              <a:off x="6648446" y="1749267"/>
              <a:ext cx="1148316" cy="3572539"/>
            </a:xfrm>
            <a:custGeom>
              <a:avLst/>
              <a:gdLst>
                <a:gd name="connsiteX0" fmla="*/ 712381 w 1148316"/>
                <a:gd name="connsiteY0" fmla="*/ 0 h 3572539"/>
                <a:gd name="connsiteX1" fmla="*/ 850605 w 1148316"/>
                <a:gd name="connsiteY1" fmla="*/ 31897 h 3572539"/>
                <a:gd name="connsiteX2" fmla="*/ 776177 w 1148316"/>
                <a:gd name="connsiteY2" fmla="*/ 478465 h 3572539"/>
                <a:gd name="connsiteX3" fmla="*/ 574158 w 1148316"/>
                <a:gd name="connsiteY3" fmla="*/ 765544 h 3572539"/>
                <a:gd name="connsiteX4" fmla="*/ 404037 w 1148316"/>
                <a:gd name="connsiteY4" fmla="*/ 1350334 h 3572539"/>
                <a:gd name="connsiteX5" fmla="*/ 531628 w 1148316"/>
                <a:gd name="connsiteY5" fmla="*/ 1711841 h 3572539"/>
                <a:gd name="connsiteX6" fmla="*/ 574158 w 1148316"/>
                <a:gd name="connsiteY6" fmla="*/ 1924493 h 3572539"/>
                <a:gd name="connsiteX7" fmla="*/ 669851 w 1148316"/>
                <a:gd name="connsiteY7" fmla="*/ 2041451 h 3572539"/>
                <a:gd name="connsiteX8" fmla="*/ 712381 w 1148316"/>
                <a:gd name="connsiteY8" fmla="*/ 2222204 h 3572539"/>
                <a:gd name="connsiteX9" fmla="*/ 914400 w 1148316"/>
                <a:gd name="connsiteY9" fmla="*/ 2424223 h 3572539"/>
                <a:gd name="connsiteX10" fmla="*/ 850605 w 1148316"/>
                <a:gd name="connsiteY10" fmla="*/ 2626241 h 3572539"/>
                <a:gd name="connsiteX11" fmla="*/ 1148316 w 1148316"/>
                <a:gd name="connsiteY11" fmla="*/ 2902688 h 3572539"/>
                <a:gd name="connsiteX12" fmla="*/ 1073888 w 1148316"/>
                <a:gd name="connsiteY12" fmla="*/ 3168502 h 3572539"/>
                <a:gd name="connsiteX13" fmla="*/ 1073888 w 1148316"/>
                <a:gd name="connsiteY13" fmla="*/ 3168502 h 3572539"/>
                <a:gd name="connsiteX14" fmla="*/ 925033 w 1148316"/>
                <a:gd name="connsiteY14" fmla="*/ 3221665 h 3572539"/>
                <a:gd name="connsiteX15" fmla="*/ 808074 w 1148316"/>
                <a:gd name="connsiteY15" fmla="*/ 3157869 h 3572539"/>
                <a:gd name="connsiteX16" fmla="*/ 574158 w 1148316"/>
                <a:gd name="connsiteY16" fmla="*/ 3572539 h 3572539"/>
                <a:gd name="connsiteX17" fmla="*/ 435935 w 1148316"/>
                <a:gd name="connsiteY17" fmla="*/ 3561907 h 3572539"/>
                <a:gd name="connsiteX18" fmla="*/ 393405 w 1148316"/>
                <a:gd name="connsiteY18" fmla="*/ 3264195 h 3572539"/>
                <a:gd name="connsiteX19" fmla="*/ 382772 w 1148316"/>
                <a:gd name="connsiteY19" fmla="*/ 2934586 h 3572539"/>
                <a:gd name="connsiteX20" fmla="*/ 138223 w 1148316"/>
                <a:gd name="connsiteY20" fmla="*/ 2913320 h 3572539"/>
                <a:gd name="connsiteX21" fmla="*/ 0 w 1148316"/>
                <a:gd name="connsiteY21" fmla="*/ 2094613 h 3572539"/>
                <a:gd name="connsiteX22" fmla="*/ 223284 w 1148316"/>
                <a:gd name="connsiteY22" fmla="*/ 2094613 h 3572539"/>
                <a:gd name="connsiteX23" fmla="*/ 95693 w 1148316"/>
                <a:gd name="connsiteY23" fmla="*/ 1977655 h 3572539"/>
                <a:gd name="connsiteX24" fmla="*/ 0 w 1148316"/>
                <a:gd name="connsiteY24" fmla="*/ 1860697 h 3572539"/>
                <a:gd name="connsiteX25" fmla="*/ 42530 w 1148316"/>
                <a:gd name="connsiteY25" fmla="*/ 1743739 h 3572539"/>
                <a:gd name="connsiteX26" fmla="*/ 53163 w 1148316"/>
                <a:gd name="connsiteY26" fmla="*/ 1616148 h 3572539"/>
                <a:gd name="connsiteX27" fmla="*/ 53163 w 1148316"/>
                <a:gd name="connsiteY27" fmla="*/ 1616148 h 3572539"/>
                <a:gd name="connsiteX28" fmla="*/ 148856 w 1148316"/>
                <a:gd name="connsiteY28" fmla="*/ 1371600 h 3572539"/>
                <a:gd name="connsiteX29" fmla="*/ 180754 w 1148316"/>
                <a:gd name="connsiteY29" fmla="*/ 1222744 h 3572539"/>
                <a:gd name="connsiteX30" fmla="*/ 265814 w 1148316"/>
                <a:gd name="connsiteY30" fmla="*/ 818707 h 3572539"/>
                <a:gd name="connsiteX31" fmla="*/ 499730 w 1148316"/>
                <a:gd name="connsiteY31" fmla="*/ 542260 h 3572539"/>
                <a:gd name="connsiteX32" fmla="*/ 691116 w 1148316"/>
                <a:gd name="connsiteY32" fmla="*/ 106325 h 3572539"/>
                <a:gd name="connsiteX33" fmla="*/ 712381 w 1148316"/>
                <a:gd name="connsiteY33" fmla="*/ 0 h 357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8316" h="3572539">
                  <a:moveTo>
                    <a:pt x="712381" y="0"/>
                  </a:moveTo>
                  <a:lnTo>
                    <a:pt x="850605" y="31897"/>
                  </a:lnTo>
                  <a:lnTo>
                    <a:pt x="776177" y="478465"/>
                  </a:lnTo>
                  <a:lnTo>
                    <a:pt x="574158" y="765544"/>
                  </a:lnTo>
                  <a:lnTo>
                    <a:pt x="404037" y="1350334"/>
                  </a:lnTo>
                  <a:lnTo>
                    <a:pt x="531628" y="1711841"/>
                  </a:lnTo>
                  <a:lnTo>
                    <a:pt x="574158" y="1924493"/>
                  </a:lnTo>
                  <a:lnTo>
                    <a:pt x="669851" y="2041451"/>
                  </a:lnTo>
                  <a:lnTo>
                    <a:pt x="712381" y="2222204"/>
                  </a:lnTo>
                  <a:lnTo>
                    <a:pt x="914400" y="2424223"/>
                  </a:lnTo>
                  <a:lnTo>
                    <a:pt x="850605" y="2626241"/>
                  </a:lnTo>
                  <a:lnTo>
                    <a:pt x="1148316" y="2902688"/>
                  </a:lnTo>
                  <a:lnTo>
                    <a:pt x="1073888" y="3168502"/>
                  </a:lnTo>
                  <a:lnTo>
                    <a:pt x="1073888" y="3168502"/>
                  </a:lnTo>
                  <a:lnTo>
                    <a:pt x="925033" y="3221665"/>
                  </a:lnTo>
                  <a:lnTo>
                    <a:pt x="808074" y="3157869"/>
                  </a:lnTo>
                  <a:lnTo>
                    <a:pt x="574158" y="3572539"/>
                  </a:lnTo>
                  <a:lnTo>
                    <a:pt x="435935" y="3561907"/>
                  </a:lnTo>
                  <a:lnTo>
                    <a:pt x="393405" y="3264195"/>
                  </a:lnTo>
                  <a:lnTo>
                    <a:pt x="382772" y="2934586"/>
                  </a:lnTo>
                  <a:lnTo>
                    <a:pt x="138223" y="2913320"/>
                  </a:lnTo>
                  <a:lnTo>
                    <a:pt x="0" y="2094613"/>
                  </a:lnTo>
                  <a:lnTo>
                    <a:pt x="223284" y="2094613"/>
                  </a:lnTo>
                  <a:lnTo>
                    <a:pt x="95693" y="1977655"/>
                  </a:lnTo>
                  <a:lnTo>
                    <a:pt x="0" y="1860697"/>
                  </a:lnTo>
                  <a:lnTo>
                    <a:pt x="42530" y="1743739"/>
                  </a:lnTo>
                  <a:lnTo>
                    <a:pt x="53163" y="1616148"/>
                  </a:lnTo>
                  <a:lnTo>
                    <a:pt x="53163" y="1616148"/>
                  </a:lnTo>
                  <a:lnTo>
                    <a:pt x="148856" y="1371600"/>
                  </a:lnTo>
                  <a:lnTo>
                    <a:pt x="180754" y="1222744"/>
                  </a:lnTo>
                  <a:lnTo>
                    <a:pt x="265814" y="818707"/>
                  </a:lnTo>
                  <a:lnTo>
                    <a:pt x="499730" y="542260"/>
                  </a:lnTo>
                  <a:lnTo>
                    <a:pt x="691116" y="106325"/>
                  </a:lnTo>
                  <a:lnTo>
                    <a:pt x="712381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5497767" y="437327"/>
            <a:ext cx="3431430" cy="5748337"/>
            <a:chOff x="5497767" y="437327"/>
            <a:chExt cx="3431430" cy="5748337"/>
          </a:xfrm>
        </p:grpSpPr>
        <p:sp>
          <p:nvSpPr>
            <p:cNvPr id="41" name="テキスト ボックス 40"/>
            <p:cNvSpPr txBox="1"/>
            <p:nvPr/>
          </p:nvSpPr>
          <p:spPr>
            <a:xfrm>
              <a:off x="7790922" y="5419390"/>
              <a:ext cx="1138275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谷沢川</a:t>
              </a:r>
              <a:endParaRPr kumimoji="1" lang="ja-JP" altLang="en-US" sz="2400" dirty="0"/>
            </a:p>
          </p:txBody>
        </p:sp>
        <p:cxnSp>
          <p:nvCxnSpPr>
            <p:cNvPr id="42" name="直線矢印コネクタ 41"/>
            <p:cNvCxnSpPr>
              <a:stCxn id="41" idx="1"/>
            </p:cNvCxnSpPr>
            <p:nvPr/>
          </p:nvCxnSpPr>
          <p:spPr>
            <a:xfrm flipH="1" flipV="1">
              <a:off x="7212106" y="5641288"/>
              <a:ext cx="578816" cy="893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フリーフォーム 20"/>
            <p:cNvSpPr/>
            <p:nvPr/>
          </p:nvSpPr>
          <p:spPr>
            <a:xfrm>
              <a:off x="5497767" y="437327"/>
              <a:ext cx="1968500" cy="5740400"/>
            </a:xfrm>
            <a:custGeom>
              <a:avLst/>
              <a:gdLst>
                <a:gd name="connsiteX0" fmla="*/ 0 w 1968500"/>
                <a:gd name="connsiteY0" fmla="*/ 0 h 5740400"/>
                <a:gd name="connsiteX1" fmla="*/ 25400 w 1968500"/>
                <a:gd name="connsiteY1" fmla="*/ 114300 h 5740400"/>
                <a:gd name="connsiteX2" fmla="*/ 50800 w 1968500"/>
                <a:gd name="connsiteY2" fmla="*/ 152400 h 5740400"/>
                <a:gd name="connsiteX3" fmla="*/ 88900 w 1968500"/>
                <a:gd name="connsiteY3" fmla="*/ 190500 h 5740400"/>
                <a:gd name="connsiteX4" fmla="*/ 254000 w 1968500"/>
                <a:gd name="connsiteY4" fmla="*/ 228600 h 5740400"/>
                <a:gd name="connsiteX5" fmla="*/ 317500 w 1968500"/>
                <a:gd name="connsiteY5" fmla="*/ 279400 h 5740400"/>
                <a:gd name="connsiteX6" fmla="*/ 393700 w 1968500"/>
                <a:gd name="connsiteY6" fmla="*/ 304800 h 5740400"/>
                <a:gd name="connsiteX7" fmla="*/ 469900 w 1968500"/>
                <a:gd name="connsiteY7" fmla="*/ 330200 h 5740400"/>
                <a:gd name="connsiteX8" fmla="*/ 508000 w 1968500"/>
                <a:gd name="connsiteY8" fmla="*/ 342900 h 5740400"/>
                <a:gd name="connsiteX9" fmla="*/ 584200 w 1968500"/>
                <a:gd name="connsiteY9" fmla="*/ 381000 h 5740400"/>
                <a:gd name="connsiteX10" fmla="*/ 622300 w 1968500"/>
                <a:gd name="connsiteY10" fmla="*/ 406400 h 5740400"/>
                <a:gd name="connsiteX11" fmla="*/ 660400 w 1968500"/>
                <a:gd name="connsiteY11" fmla="*/ 419100 h 5740400"/>
                <a:gd name="connsiteX12" fmla="*/ 698500 w 1968500"/>
                <a:gd name="connsiteY12" fmla="*/ 444500 h 5740400"/>
                <a:gd name="connsiteX13" fmla="*/ 774700 w 1968500"/>
                <a:gd name="connsiteY13" fmla="*/ 469900 h 5740400"/>
                <a:gd name="connsiteX14" fmla="*/ 812800 w 1968500"/>
                <a:gd name="connsiteY14" fmla="*/ 482600 h 5740400"/>
                <a:gd name="connsiteX15" fmla="*/ 850900 w 1968500"/>
                <a:gd name="connsiteY15" fmla="*/ 520700 h 5740400"/>
                <a:gd name="connsiteX16" fmla="*/ 889000 w 1968500"/>
                <a:gd name="connsiteY16" fmla="*/ 533400 h 5740400"/>
                <a:gd name="connsiteX17" fmla="*/ 927100 w 1968500"/>
                <a:gd name="connsiteY17" fmla="*/ 558800 h 5740400"/>
                <a:gd name="connsiteX18" fmla="*/ 965200 w 1968500"/>
                <a:gd name="connsiteY18" fmla="*/ 571500 h 5740400"/>
                <a:gd name="connsiteX19" fmla="*/ 1066800 w 1968500"/>
                <a:gd name="connsiteY19" fmla="*/ 596900 h 5740400"/>
                <a:gd name="connsiteX20" fmla="*/ 1143000 w 1968500"/>
                <a:gd name="connsiteY20" fmla="*/ 622300 h 5740400"/>
                <a:gd name="connsiteX21" fmla="*/ 1181100 w 1968500"/>
                <a:gd name="connsiteY21" fmla="*/ 635000 h 5740400"/>
                <a:gd name="connsiteX22" fmla="*/ 1219200 w 1968500"/>
                <a:gd name="connsiteY22" fmla="*/ 647700 h 5740400"/>
                <a:gd name="connsiteX23" fmla="*/ 1295400 w 1968500"/>
                <a:gd name="connsiteY23" fmla="*/ 698500 h 5740400"/>
                <a:gd name="connsiteX24" fmla="*/ 1371600 w 1968500"/>
                <a:gd name="connsiteY24" fmla="*/ 812800 h 5740400"/>
                <a:gd name="connsiteX25" fmla="*/ 1397000 w 1968500"/>
                <a:gd name="connsiteY25" fmla="*/ 850900 h 5740400"/>
                <a:gd name="connsiteX26" fmla="*/ 1435100 w 1968500"/>
                <a:gd name="connsiteY26" fmla="*/ 889000 h 5740400"/>
                <a:gd name="connsiteX27" fmla="*/ 1460500 w 1968500"/>
                <a:gd name="connsiteY27" fmla="*/ 965200 h 5740400"/>
                <a:gd name="connsiteX28" fmla="*/ 1536700 w 1968500"/>
                <a:gd name="connsiteY28" fmla="*/ 1016000 h 5740400"/>
                <a:gd name="connsiteX29" fmla="*/ 1574800 w 1968500"/>
                <a:gd name="connsiteY29" fmla="*/ 1028700 h 5740400"/>
                <a:gd name="connsiteX30" fmla="*/ 1612900 w 1968500"/>
                <a:gd name="connsiteY30" fmla="*/ 1054100 h 5740400"/>
                <a:gd name="connsiteX31" fmla="*/ 1752600 w 1968500"/>
                <a:gd name="connsiteY31" fmla="*/ 1079500 h 5740400"/>
                <a:gd name="connsiteX32" fmla="*/ 1790700 w 1968500"/>
                <a:gd name="connsiteY32" fmla="*/ 1092200 h 5740400"/>
                <a:gd name="connsiteX33" fmla="*/ 1828800 w 1968500"/>
                <a:gd name="connsiteY33" fmla="*/ 1130300 h 5740400"/>
                <a:gd name="connsiteX34" fmla="*/ 1866900 w 1968500"/>
                <a:gd name="connsiteY34" fmla="*/ 1155700 h 5740400"/>
                <a:gd name="connsiteX35" fmla="*/ 1892300 w 1968500"/>
                <a:gd name="connsiteY35" fmla="*/ 1231900 h 5740400"/>
                <a:gd name="connsiteX36" fmla="*/ 1905000 w 1968500"/>
                <a:gd name="connsiteY36" fmla="*/ 1270000 h 5740400"/>
                <a:gd name="connsiteX37" fmla="*/ 1930400 w 1968500"/>
                <a:gd name="connsiteY37" fmla="*/ 1308100 h 5740400"/>
                <a:gd name="connsiteX38" fmla="*/ 1968500 w 1968500"/>
                <a:gd name="connsiteY38" fmla="*/ 1384300 h 5740400"/>
                <a:gd name="connsiteX39" fmla="*/ 1930400 w 1968500"/>
                <a:gd name="connsiteY39" fmla="*/ 1409700 h 5740400"/>
                <a:gd name="connsiteX40" fmla="*/ 1917700 w 1968500"/>
                <a:gd name="connsiteY40" fmla="*/ 1485900 h 5740400"/>
                <a:gd name="connsiteX41" fmla="*/ 1879600 w 1968500"/>
                <a:gd name="connsiteY41" fmla="*/ 1612900 h 5740400"/>
                <a:gd name="connsiteX42" fmla="*/ 1778000 w 1968500"/>
                <a:gd name="connsiteY42" fmla="*/ 1765300 h 5740400"/>
                <a:gd name="connsiteX43" fmla="*/ 1752600 w 1968500"/>
                <a:gd name="connsiteY43" fmla="*/ 1803400 h 5740400"/>
                <a:gd name="connsiteX44" fmla="*/ 1701800 w 1968500"/>
                <a:gd name="connsiteY44" fmla="*/ 1955800 h 5740400"/>
                <a:gd name="connsiteX45" fmla="*/ 1663700 w 1968500"/>
                <a:gd name="connsiteY45" fmla="*/ 2032000 h 5740400"/>
                <a:gd name="connsiteX46" fmla="*/ 1625600 w 1968500"/>
                <a:gd name="connsiteY46" fmla="*/ 2057400 h 5740400"/>
                <a:gd name="connsiteX47" fmla="*/ 1562100 w 1968500"/>
                <a:gd name="connsiteY47" fmla="*/ 2171700 h 5740400"/>
                <a:gd name="connsiteX48" fmla="*/ 1536700 w 1968500"/>
                <a:gd name="connsiteY48" fmla="*/ 2209800 h 5740400"/>
                <a:gd name="connsiteX49" fmla="*/ 1498600 w 1968500"/>
                <a:gd name="connsiteY49" fmla="*/ 2286000 h 5740400"/>
                <a:gd name="connsiteX50" fmla="*/ 1460500 w 1968500"/>
                <a:gd name="connsiteY50" fmla="*/ 2362200 h 5740400"/>
                <a:gd name="connsiteX51" fmla="*/ 1435100 w 1968500"/>
                <a:gd name="connsiteY51" fmla="*/ 2463800 h 5740400"/>
                <a:gd name="connsiteX52" fmla="*/ 1397000 w 1968500"/>
                <a:gd name="connsiteY52" fmla="*/ 2578100 h 5740400"/>
                <a:gd name="connsiteX53" fmla="*/ 1371600 w 1968500"/>
                <a:gd name="connsiteY53" fmla="*/ 2654300 h 5740400"/>
                <a:gd name="connsiteX54" fmla="*/ 1358900 w 1968500"/>
                <a:gd name="connsiteY54" fmla="*/ 2692400 h 5740400"/>
                <a:gd name="connsiteX55" fmla="*/ 1358900 w 1968500"/>
                <a:gd name="connsiteY55" fmla="*/ 2984500 h 5740400"/>
                <a:gd name="connsiteX56" fmla="*/ 1371600 w 1968500"/>
                <a:gd name="connsiteY56" fmla="*/ 3022600 h 5740400"/>
                <a:gd name="connsiteX57" fmla="*/ 1447800 w 1968500"/>
                <a:gd name="connsiteY57" fmla="*/ 3086100 h 5740400"/>
                <a:gd name="connsiteX58" fmla="*/ 1485900 w 1968500"/>
                <a:gd name="connsiteY58" fmla="*/ 3200400 h 5740400"/>
                <a:gd name="connsiteX59" fmla="*/ 1498600 w 1968500"/>
                <a:gd name="connsiteY59" fmla="*/ 3238500 h 5740400"/>
                <a:gd name="connsiteX60" fmla="*/ 1524000 w 1968500"/>
                <a:gd name="connsiteY60" fmla="*/ 3327400 h 5740400"/>
                <a:gd name="connsiteX61" fmla="*/ 1549400 w 1968500"/>
                <a:gd name="connsiteY61" fmla="*/ 3505200 h 5740400"/>
                <a:gd name="connsiteX62" fmla="*/ 1562100 w 1968500"/>
                <a:gd name="connsiteY62" fmla="*/ 3543300 h 5740400"/>
                <a:gd name="connsiteX63" fmla="*/ 1600200 w 1968500"/>
                <a:gd name="connsiteY63" fmla="*/ 3644900 h 5740400"/>
                <a:gd name="connsiteX64" fmla="*/ 1752600 w 1968500"/>
                <a:gd name="connsiteY64" fmla="*/ 3683000 h 5740400"/>
                <a:gd name="connsiteX65" fmla="*/ 1790700 w 1968500"/>
                <a:gd name="connsiteY65" fmla="*/ 3695700 h 5740400"/>
                <a:gd name="connsiteX66" fmla="*/ 1866900 w 1968500"/>
                <a:gd name="connsiteY66" fmla="*/ 3848100 h 5740400"/>
                <a:gd name="connsiteX67" fmla="*/ 1879600 w 1968500"/>
                <a:gd name="connsiteY67" fmla="*/ 3886200 h 5740400"/>
                <a:gd name="connsiteX68" fmla="*/ 1828800 w 1968500"/>
                <a:gd name="connsiteY68" fmla="*/ 3962400 h 5740400"/>
                <a:gd name="connsiteX69" fmla="*/ 1816100 w 1968500"/>
                <a:gd name="connsiteY69" fmla="*/ 4013200 h 5740400"/>
                <a:gd name="connsiteX70" fmla="*/ 1803400 w 1968500"/>
                <a:gd name="connsiteY70" fmla="*/ 4051300 h 5740400"/>
                <a:gd name="connsiteX71" fmla="*/ 1765300 w 1968500"/>
                <a:gd name="connsiteY71" fmla="*/ 4203700 h 5740400"/>
                <a:gd name="connsiteX72" fmla="*/ 1752600 w 1968500"/>
                <a:gd name="connsiteY72" fmla="*/ 4241800 h 5740400"/>
                <a:gd name="connsiteX73" fmla="*/ 1727200 w 1968500"/>
                <a:gd name="connsiteY73" fmla="*/ 4279900 h 5740400"/>
                <a:gd name="connsiteX74" fmla="*/ 1676400 w 1968500"/>
                <a:gd name="connsiteY74" fmla="*/ 4343400 h 5740400"/>
                <a:gd name="connsiteX75" fmla="*/ 1612900 w 1968500"/>
                <a:gd name="connsiteY75" fmla="*/ 4419600 h 5740400"/>
                <a:gd name="connsiteX76" fmla="*/ 1549400 w 1968500"/>
                <a:gd name="connsiteY76" fmla="*/ 4495800 h 5740400"/>
                <a:gd name="connsiteX77" fmla="*/ 1524000 w 1968500"/>
                <a:gd name="connsiteY77" fmla="*/ 4572000 h 5740400"/>
                <a:gd name="connsiteX78" fmla="*/ 1498600 w 1968500"/>
                <a:gd name="connsiteY78" fmla="*/ 4610100 h 5740400"/>
                <a:gd name="connsiteX79" fmla="*/ 1473200 w 1968500"/>
                <a:gd name="connsiteY79" fmla="*/ 4686300 h 5740400"/>
                <a:gd name="connsiteX80" fmla="*/ 1460500 w 1968500"/>
                <a:gd name="connsiteY80" fmla="*/ 4724400 h 5740400"/>
                <a:gd name="connsiteX81" fmla="*/ 1473200 w 1968500"/>
                <a:gd name="connsiteY81" fmla="*/ 4940300 h 5740400"/>
                <a:gd name="connsiteX82" fmla="*/ 1498600 w 1968500"/>
                <a:gd name="connsiteY82" fmla="*/ 5016500 h 5740400"/>
                <a:gd name="connsiteX83" fmla="*/ 1511300 w 1968500"/>
                <a:gd name="connsiteY83" fmla="*/ 5105400 h 5740400"/>
                <a:gd name="connsiteX84" fmla="*/ 1524000 w 1968500"/>
                <a:gd name="connsiteY84" fmla="*/ 5168900 h 5740400"/>
                <a:gd name="connsiteX85" fmla="*/ 1511300 w 1968500"/>
                <a:gd name="connsiteY85" fmla="*/ 5638800 h 5740400"/>
                <a:gd name="connsiteX86" fmla="*/ 1460500 w 1968500"/>
                <a:gd name="connsiteY86" fmla="*/ 5715000 h 5740400"/>
                <a:gd name="connsiteX87" fmla="*/ 1447800 w 1968500"/>
                <a:gd name="connsiteY87" fmla="*/ 5740400 h 574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968500" h="5740400">
                  <a:moveTo>
                    <a:pt x="0" y="0"/>
                  </a:moveTo>
                  <a:cubicBezTo>
                    <a:pt x="8467" y="38100"/>
                    <a:pt x="13058" y="77273"/>
                    <a:pt x="25400" y="114300"/>
                  </a:cubicBezTo>
                  <a:cubicBezTo>
                    <a:pt x="30227" y="128780"/>
                    <a:pt x="41029" y="140674"/>
                    <a:pt x="50800" y="152400"/>
                  </a:cubicBezTo>
                  <a:cubicBezTo>
                    <a:pt x="62298" y="166198"/>
                    <a:pt x="73200" y="181778"/>
                    <a:pt x="88900" y="190500"/>
                  </a:cubicBezTo>
                  <a:cubicBezTo>
                    <a:pt x="137176" y="217320"/>
                    <a:pt x="201565" y="221109"/>
                    <a:pt x="254000" y="228600"/>
                  </a:cubicBezTo>
                  <a:cubicBezTo>
                    <a:pt x="392951" y="274917"/>
                    <a:pt x="186197" y="197336"/>
                    <a:pt x="317500" y="279400"/>
                  </a:cubicBezTo>
                  <a:cubicBezTo>
                    <a:pt x="340204" y="293590"/>
                    <a:pt x="368300" y="296333"/>
                    <a:pt x="393700" y="304800"/>
                  </a:cubicBezTo>
                  <a:lnTo>
                    <a:pt x="469900" y="330200"/>
                  </a:lnTo>
                  <a:cubicBezTo>
                    <a:pt x="482600" y="334433"/>
                    <a:pt x="496861" y="335474"/>
                    <a:pt x="508000" y="342900"/>
                  </a:cubicBezTo>
                  <a:cubicBezTo>
                    <a:pt x="617189" y="415693"/>
                    <a:pt x="479040" y="328420"/>
                    <a:pt x="584200" y="381000"/>
                  </a:cubicBezTo>
                  <a:cubicBezTo>
                    <a:pt x="597852" y="387826"/>
                    <a:pt x="608648" y="399574"/>
                    <a:pt x="622300" y="406400"/>
                  </a:cubicBezTo>
                  <a:cubicBezTo>
                    <a:pt x="634274" y="412387"/>
                    <a:pt x="648426" y="413113"/>
                    <a:pt x="660400" y="419100"/>
                  </a:cubicBezTo>
                  <a:cubicBezTo>
                    <a:pt x="674052" y="425926"/>
                    <a:pt x="684552" y="438301"/>
                    <a:pt x="698500" y="444500"/>
                  </a:cubicBezTo>
                  <a:cubicBezTo>
                    <a:pt x="722966" y="455374"/>
                    <a:pt x="749300" y="461433"/>
                    <a:pt x="774700" y="469900"/>
                  </a:cubicBezTo>
                  <a:lnTo>
                    <a:pt x="812800" y="482600"/>
                  </a:lnTo>
                  <a:cubicBezTo>
                    <a:pt x="825500" y="495300"/>
                    <a:pt x="835956" y="510737"/>
                    <a:pt x="850900" y="520700"/>
                  </a:cubicBezTo>
                  <a:cubicBezTo>
                    <a:pt x="862039" y="528126"/>
                    <a:pt x="877026" y="527413"/>
                    <a:pt x="889000" y="533400"/>
                  </a:cubicBezTo>
                  <a:cubicBezTo>
                    <a:pt x="902652" y="540226"/>
                    <a:pt x="913448" y="551974"/>
                    <a:pt x="927100" y="558800"/>
                  </a:cubicBezTo>
                  <a:cubicBezTo>
                    <a:pt x="939074" y="564787"/>
                    <a:pt x="952285" y="567978"/>
                    <a:pt x="965200" y="571500"/>
                  </a:cubicBezTo>
                  <a:cubicBezTo>
                    <a:pt x="998879" y="580685"/>
                    <a:pt x="1033682" y="585861"/>
                    <a:pt x="1066800" y="596900"/>
                  </a:cubicBezTo>
                  <a:lnTo>
                    <a:pt x="1143000" y="622300"/>
                  </a:lnTo>
                  <a:lnTo>
                    <a:pt x="1181100" y="635000"/>
                  </a:lnTo>
                  <a:cubicBezTo>
                    <a:pt x="1193800" y="639233"/>
                    <a:pt x="1208061" y="640274"/>
                    <a:pt x="1219200" y="647700"/>
                  </a:cubicBezTo>
                  <a:lnTo>
                    <a:pt x="1295400" y="698500"/>
                  </a:lnTo>
                  <a:lnTo>
                    <a:pt x="1371600" y="812800"/>
                  </a:lnTo>
                  <a:cubicBezTo>
                    <a:pt x="1380067" y="825500"/>
                    <a:pt x="1386207" y="840107"/>
                    <a:pt x="1397000" y="850900"/>
                  </a:cubicBezTo>
                  <a:lnTo>
                    <a:pt x="1435100" y="889000"/>
                  </a:lnTo>
                  <a:cubicBezTo>
                    <a:pt x="1443567" y="914400"/>
                    <a:pt x="1438223" y="950348"/>
                    <a:pt x="1460500" y="965200"/>
                  </a:cubicBezTo>
                  <a:cubicBezTo>
                    <a:pt x="1485900" y="982133"/>
                    <a:pt x="1507740" y="1006347"/>
                    <a:pt x="1536700" y="1016000"/>
                  </a:cubicBezTo>
                  <a:cubicBezTo>
                    <a:pt x="1549400" y="1020233"/>
                    <a:pt x="1562826" y="1022713"/>
                    <a:pt x="1574800" y="1028700"/>
                  </a:cubicBezTo>
                  <a:cubicBezTo>
                    <a:pt x="1588452" y="1035526"/>
                    <a:pt x="1598871" y="1048087"/>
                    <a:pt x="1612900" y="1054100"/>
                  </a:cubicBezTo>
                  <a:cubicBezTo>
                    <a:pt x="1642840" y="1066931"/>
                    <a:pt x="1731999" y="1076557"/>
                    <a:pt x="1752600" y="1079500"/>
                  </a:cubicBezTo>
                  <a:cubicBezTo>
                    <a:pt x="1765300" y="1083733"/>
                    <a:pt x="1779561" y="1084774"/>
                    <a:pt x="1790700" y="1092200"/>
                  </a:cubicBezTo>
                  <a:cubicBezTo>
                    <a:pt x="1805644" y="1102163"/>
                    <a:pt x="1815002" y="1118802"/>
                    <a:pt x="1828800" y="1130300"/>
                  </a:cubicBezTo>
                  <a:cubicBezTo>
                    <a:pt x="1840526" y="1140071"/>
                    <a:pt x="1854200" y="1147233"/>
                    <a:pt x="1866900" y="1155700"/>
                  </a:cubicBezTo>
                  <a:lnTo>
                    <a:pt x="1892300" y="1231900"/>
                  </a:lnTo>
                  <a:cubicBezTo>
                    <a:pt x="1896533" y="1244600"/>
                    <a:pt x="1897574" y="1258861"/>
                    <a:pt x="1905000" y="1270000"/>
                  </a:cubicBezTo>
                  <a:cubicBezTo>
                    <a:pt x="1913467" y="1282700"/>
                    <a:pt x="1923574" y="1294448"/>
                    <a:pt x="1930400" y="1308100"/>
                  </a:cubicBezTo>
                  <a:cubicBezTo>
                    <a:pt x="1982980" y="1413260"/>
                    <a:pt x="1895707" y="1275111"/>
                    <a:pt x="1968500" y="1384300"/>
                  </a:cubicBezTo>
                  <a:cubicBezTo>
                    <a:pt x="1955800" y="1392767"/>
                    <a:pt x="1937226" y="1396048"/>
                    <a:pt x="1930400" y="1409700"/>
                  </a:cubicBezTo>
                  <a:cubicBezTo>
                    <a:pt x="1918884" y="1432732"/>
                    <a:pt x="1922750" y="1460650"/>
                    <a:pt x="1917700" y="1485900"/>
                  </a:cubicBezTo>
                  <a:cubicBezTo>
                    <a:pt x="1912629" y="1511255"/>
                    <a:pt x="1888856" y="1599015"/>
                    <a:pt x="1879600" y="1612900"/>
                  </a:cubicBezTo>
                  <a:lnTo>
                    <a:pt x="1778000" y="1765300"/>
                  </a:lnTo>
                  <a:cubicBezTo>
                    <a:pt x="1769533" y="1778000"/>
                    <a:pt x="1757427" y="1788920"/>
                    <a:pt x="1752600" y="1803400"/>
                  </a:cubicBezTo>
                  <a:lnTo>
                    <a:pt x="1701800" y="1955800"/>
                  </a:lnTo>
                  <a:cubicBezTo>
                    <a:pt x="1691471" y="1986788"/>
                    <a:pt x="1688319" y="2007381"/>
                    <a:pt x="1663700" y="2032000"/>
                  </a:cubicBezTo>
                  <a:cubicBezTo>
                    <a:pt x="1652907" y="2042793"/>
                    <a:pt x="1638300" y="2048933"/>
                    <a:pt x="1625600" y="2057400"/>
                  </a:cubicBezTo>
                  <a:cubicBezTo>
                    <a:pt x="1603247" y="2124460"/>
                    <a:pt x="1620326" y="2084361"/>
                    <a:pt x="1562100" y="2171700"/>
                  </a:cubicBezTo>
                  <a:cubicBezTo>
                    <a:pt x="1553633" y="2184400"/>
                    <a:pt x="1541527" y="2195320"/>
                    <a:pt x="1536700" y="2209800"/>
                  </a:cubicBezTo>
                  <a:cubicBezTo>
                    <a:pt x="1504778" y="2305565"/>
                    <a:pt x="1547839" y="2187523"/>
                    <a:pt x="1498600" y="2286000"/>
                  </a:cubicBezTo>
                  <a:cubicBezTo>
                    <a:pt x="1446020" y="2391160"/>
                    <a:pt x="1533293" y="2253011"/>
                    <a:pt x="1460500" y="2362200"/>
                  </a:cubicBezTo>
                  <a:cubicBezTo>
                    <a:pt x="1452033" y="2396067"/>
                    <a:pt x="1446139" y="2430682"/>
                    <a:pt x="1435100" y="2463800"/>
                  </a:cubicBezTo>
                  <a:lnTo>
                    <a:pt x="1397000" y="2578100"/>
                  </a:lnTo>
                  <a:lnTo>
                    <a:pt x="1371600" y="2654300"/>
                  </a:lnTo>
                  <a:lnTo>
                    <a:pt x="1358900" y="2692400"/>
                  </a:lnTo>
                  <a:cubicBezTo>
                    <a:pt x="1339134" y="2830765"/>
                    <a:pt x="1338594" y="2791594"/>
                    <a:pt x="1358900" y="2984500"/>
                  </a:cubicBezTo>
                  <a:cubicBezTo>
                    <a:pt x="1360301" y="2997813"/>
                    <a:pt x="1364174" y="3011461"/>
                    <a:pt x="1371600" y="3022600"/>
                  </a:cubicBezTo>
                  <a:cubicBezTo>
                    <a:pt x="1391157" y="3051936"/>
                    <a:pt x="1419687" y="3067358"/>
                    <a:pt x="1447800" y="3086100"/>
                  </a:cubicBezTo>
                  <a:lnTo>
                    <a:pt x="1485900" y="3200400"/>
                  </a:lnTo>
                  <a:cubicBezTo>
                    <a:pt x="1490133" y="3213100"/>
                    <a:pt x="1495353" y="3225513"/>
                    <a:pt x="1498600" y="3238500"/>
                  </a:cubicBezTo>
                  <a:cubicBezTo>
                    <a:pt x="1514547" y="3302287"/>
                    <a:pt x="1505780" y="3272741"/>
                    <a:pt x="1524000" y="3327400"/>
                  </a:cubicBezTo>
                  <a:cubicBezTo>
                    <a:pt x="1529493" y="3371341"/>
                    <a:pt x="1538937" y="3458115"/>
                    <a:pt x="1549400" y="3505200"/>
                  </a:cubicBezTo>
                  <a:cubicBezTo>
                    <a:pt x="1552304" y="3518268"/>
                    <a:pt x="1558853" y="3530313"/>
                    <a:pt x="1562100" y="3543300"/>
                  </a:cubicBezTo>
                  <a:cubicBezTo>
                    <a:pt x="1568740" y="3569861"/>
                    <a:pt x="1569228" y="3625542"/>
                    <a:pt x="1600200" y="3644900"/>
                  </a:cubicBezTo>
                  <a:cubicBezTo>
                    <a:pt x="1642675" y="3671447"/>
                    <a:pt x="1705921" y="3672627"/>
                    <a:pt x="1752600" y="3683000"/>
                  </a:cubicBezTo>
                  <a:cubicBezTo>
                    <a:pt x="1765668" y="3685904"/>
                    <a:pt x="1778000" y="3691467"/>
                    <a:pt x="1790700" y="3695700"/>
                  </a:cubicBezTo>
                  <a:cubicBezTo>
                    <a:pt x="1856352" y="3794177"/>
                    <a:pt x="1831847" y="3742940"/>
                    <a:pt x="1866900" y="3848100"/>
                  </a:cubicBezTo>
                  <a:lnTo>
                    <a:pt x="1879600" y="3886200"/>
                  </a:lnTo>
                  <a:cubicBezTo>
                    <a:pt x="1862667" y="3911600"/>
                    <a:pt x="1836204" y="3932784"/>
                    <a:pt x="1828800" y="3962400"/>
                  </a:cubicBezTo>
                  <a:cubicBezTo>
                    <a:pt x="1824567" y="3979333"/>
                    <a:pt x="1820895" y="3996417"/>
                    <a:pt x="1816100" y="4013200"/>
                  </a:cubicBezTo>
                  <a:cubicBezTo>
                    <a:pt x="1812422" y="4026072"/>
                    <a:pt x="1806304" y="4038232"/>
                    <a:pt x="1803400" y="4051300"/>
                  </a:cubicBezTo>
                  <a:cubicBezTo>
                    <a:pt x="1769197" y="4205214"/>
                    <a:pt x="1816624" y="4049727"/>
                    <a:pt x="1765300" y="4203700"/>
                  </a:cubicBezTo>
                  <a:cubicBezTo>
                    <a:pt x="1761067" y="4216400"/>
                    <a:pt x="1760026" y="4230661"/>
                    <a:pt x="1752600" y="4241800"/>
                  </a:cubicBezTo>
                  <a:cubicBezTo>
                    <a:pt x="1744133" y="4254500"/>
                    <a:pt x="1734026" y="4266248"/>
                    <a:pt x="1727200" y="4279900"/>
                  </a:cubicBezTo>
                  <a:cubicBezTo>
                    <a:pt x="1696528" y="4341244"/>
                    <a:pt x="1740626" y="4300582"/>
                    <a:pt x="1676400" y="4343400"/>
                  </a:cubicBezTo>
                  <a:cubicBezTo>
                    <a:pt x="1613337" y="4437995"/>
                    <a:pt x="1694388" y="4321814"/>
                    <a:pt x="1612900" y="4419600"/>
                  </a:cubicBezTo>
                  <a:cubicBezTo>
                    <a:pt x="1524493" y="4525688"/>
                    <a:pt x="1660710" y="4384490"/>
                    <a:pt x="1549400" y="4495800"/>
                  </a:cubicBezTo>
                  <a:cubicBezTo>
                    <a:pt x="1540933" y="4521200"/>
                    <a:pt x="1538852" y="4549723"/>
                    <a:pt x="1524000" y="4572000"/>
                  </a:cubicBezTo>
                  <a:cubicBezTo>
                    <a:pt x="1515533" y="4584700"/>
                    <a:pt x="1504799" y="4596152"/>
                    <a:pt x="1498600" y="4610100"/>
                  </a:cubicBezTo>
                  <a:cubicBezTo>
                    <a:pt x="1487726" y="4634566"/>
                    <a:pt x="1481667" y="4660900"/>
                    <a:pt x="1473200" y="4686300"/>
                  </a:cubicBezTo>
                  <a:lnTo>
                    <a:pt x="1460500" y="4724400"/>
                  </a:lnTo>
                  <a:cubicBezTo>
                    <a:pt x="1464733" y="4796367"/>
                    <a:pt x="1463876" y="4868814"/>
                    <a:pt x="1473200" y="4940300"/>
                  </a:cubicBezTo>
                  <a:cubicBezTo>
                    <a:pt x="1476663" y="4966849"/>
                    <a:pt x="1498600" y="5016500"/>
                    <a:pt x="1498600" y="5016500"/>
                  </a:cubicBezTo>
                  <a:cubicBezTo>
                    <a:pt x="1502833" y="5046133"/>
                    <a:pt x="1506379" y="5075873"/>
                    <a:pt x="1511300" y="5105400"/>
                  </a:cubicBezTo>
                  <a:cubicBezTo>
                    <a:pt x="1514849" y="5126692"/>
                    <a:pt x="1524000" y="5147314"/>
                    <a:pt x="1524000" y="5168900"/>
                  </a:cubicBezTo>
                  <a:cubicBezTo>
                    <a:pt x="1524000" y="5325591"/>
                    <a:pt x="1529398" y="5483158"/>
                    <a:pt x="1511300" y="5638800"/>
                  </a:cubicBezTo>
                  <a:cubicBezTo>
                    <a:pt x="1507774" y="5669123"/>
                    <a:pt x="1474152" y="5687696"/>
                    <a:pt x="1460500" y="5715000"/>
                  </a:cubicBezTo>
                  <a:lnTo>
                    <a:pt x="1447800" y="5740400"/>
                  </a:lnTo>
                </a:path>
              </a:pathLst>
            </a:custGeom>
            <a:noFill/>
            <a:ln w="317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コネクタ 22"/>
            <p:cNvCxnSpPr>
              <a:stCxn id="21" idx="87"/>
            </p:cNvCxnSpPr>
            <p:nvPr/>
          </p:nvCxnSpPr>
          <p:spPr>
            <a:xfrm flipH="1" flipV="1">
              <a:off x="6866192" y="5936427"/>
              <a:ext cx="79375" cy="2413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rot="16200000" flipH="1" flipV="1">
              <a:off x="7005892" y="6025327"/>
              <a:ext cx="79375" cy="2413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482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7890" y="55603"/>
            <a:ext cx="204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測定</a:t>
            </a:r>
            <a:r>
              <a:rPr lang="ja-JP" altLang="en-US" sz="3600" dirty="0">
                <a:solidFill>
                  <a:srgbClr val="FFFF00"/>
                </a:solidFill>
              </a:rPr>
              <a:t>概要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6253" y="695877"/>
            <a:ext cx="84348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測定場所　東京都世田谷区等々力渓谷公園及び周辺　　　　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r>
              <a:rPr lang="ja-JP" altLang="en-US" sz="2800" dirty="0" smtClean="0">
                <a:solidFill>
                  <a:schemeClr val="bg1"/>
                </a:solidFill>
              </a:rPr>
              <a:t>　　　　　　　市街地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r>
              <a:rPr lang="ja-JP" altLang="en-US" sz="2800" dirty="0" smtClean="0">
                <a:solidFill>
                  <a:schemeClr val="bg1"/>
                </a:solidFill>
              </a:rPr>
              <a:t>測定期間　</a:t>
            </a:r>
            <a:r>
              <a:rPr lang="en-US" altLang="ja-JP" sz="2800" dirty="0" smtClean="0">
                <a:solidFill>
                  <a:schemeClr val="bg1"/>
                </a:solidFill>
              </a:rPr>
              <a:t>2015</a:t>
            </a:r>
            <a:r>
              <a:rPr lang="ja-JP" altLang="en-US" sz="2800" dirty="0" smtClean="0">
                <a:solidFill>
                  <a:schemeClr val="bg1"/>
                </a:solidFill>
              </a:rPr>
              <a:t>年</a:t>
            </a:r>
            <a:r>
              <a:rPr lang="en-US" altLang="ja-JP" sz="2800" dirty="0" smtClean="0">
                <a:solidFill>
                  <a:schemeClr val="bg1"/>
                </a:solidFill>
              </a:rPr>
              <a:t>7</a:t>
            </a:r>
            <a:r>
              <a:rPr lang="ja-JP" altLang="en-US" sz="2800" dirty="0" smtClean="0">
                <a:solidFill>
                  <a:schemeClr val="bg1"/>
                </a:solidFill>
              </a:rPr>
              <a:t>月</a:t>
            </a:r>
            <a:r>
              <a:rPr lang="en-US" altLang="ja-JP" sz="2800" dirty="0" smtClean="0">
                <a:solidFill>
                  <a:schemeClr val="bg1"/>
                </a:solidFill>
              </a:rPr>
              <a:t>28</a:t>
            </a:r>
            <a:r>
              <a:rPr lang="ja-JP" altLang="en-US" sz="2800" dirty="0" smtClean="0">
                <a:solidFill>
                  <a:schemeClr val="bg1"/>
                </a:solidFill>
              </a:rPr>
              <a:t>日～</a:t>
            </a:r>
            <a:r>
              <a:rPr lang="en-US" altLang="ja-JP" sz="2800" dirty="0" smtClean="0">
                <a:solidFill>
                  <a:schemeClr val="bg1"/>
                </a:solidFill>
              </a:rPr>
              <a:t>9</a:t>
            </a:r>
            <a:r>
              <a:rPr lang="ja-JP" altLang="en-US" sz="2800" dirty="0" smtClean="0">
                <a:solidFill>
                  <a:schemeClr val="bg1"/>
                </a:solidFill>
              </a:rPr>
              <a:t>月</a:t>
            </a:r>
            <a:r>
              <a:rPr lang="en-US" altLang="ja-JP" sz="2800" dirty="0" smtClean="0">
                <a:solidFill>
                  <a:schemeClr val="bg1"/>
                </a:solidFill>
              </a:rPr>
              <a:t>28</a:t>
            </a:r>
            <a:r>
              <a:rPr lang="ja-JP" altLang="en-US" sz="2800" dirty="0" smtClean="0">
                <a:solidFill>
                  <a:schemeClr val="bg1"/>
                </a:solidFill>
              </a:rPr>
              <a:t>日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r>
              <a:rPr lang="ja-JP" altLang="en-US" sz="2800" dirty="0" smtClean="0">
                <a:solidFill>
                  <a:schemeClr val="bg1"/>
                </a:solidFill>
              </a:rPr>
              <a:t>測定項目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r>
              <a:rPr kumimoji="1" lang="ja-JP" altLang="en-US" sz="2800" dirty="0" smtClean="0">
                <a:solidFill>
                  <a:schemeClr val="bg1"/>
                </a:solidFill>
              </a:rPr>
              <a:t>・渓谷内の気温水平・鉛直分布、風向風速を測定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kumimoji="1" lang="ja-JP" altLang="en-US" sz="2800" dirty="0" smtClean="0">
                <a:solidFill>
                  <a:schemeClr val="bg1"/>
                </a:solidFill>
              </a:rPr>
              <a:t>・周辺市街地の気温測定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06937" y="3575093"/>
            <a:ext cx="37941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ja-JP" altLang="en-US" sz="2800" dirty="0">
                <a:solidFill>
                  <a:prstClr val="white"/>
                </a:solidFill>
              </a:rPr>
              <a:t>測定</a:t>
            </a:r>
            <a:r>
              <a:rPr lang="ja-JP" altLang="en-US" sz="2800" dirty="0" smtClean="0">
                <a:solidFill>
                  <a:prstClr val="white"/>
                </a:solidFill>
              </a:rPr>
              <a:t>機器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algn="just"/>
            <a:r>
              <a:rPr lang="ja-JP" altLang="en-US" sz="2800" dirty="0">
                <a:solidFill>
                  <a:prstClr val="white"/>
                </a:solidFill>
              </a:rPr>
              <a:t>・超音波風向</a:t>
            </a:r>
            <a:r>
              <a:rPr lang="ja-JP" altLang="en-US" sz="2800" dirty="0" smtClean="0">
                <a:solidFill>
                  <a:prstClr val="white"/>
                </a:solidFill>
              </a:rPr>
              <a:t>風速計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algn="just"/>
            <a:r>
              <a:rPr lang="ja-JP" altLang="en-US" sz="2800" dirty="0" smtClean="0">
                <a:solidFill>
                  <a:prstClr val="white"/>
                </a:solidFill>
              </a:rPr>
              <a:t>　　（</a:t>
            </a:r>
            <a:r>
              <a:rPr lang="en-US" altLang="ja-JP" sz="2800" dirty="0">
                <a:solidFill>
                  <a:prstClr val="white"/>
                </a:solidFill>
              </a:rPr>
              <a:t>GILL PGWS-100</a:t>
            </a:r>
            <a:r>
              <a:rPr lang="ja-JP" altLang="en-US" sz="2800" dirty="0" smtClean="0">
                <a:solidFill>
                  <a:prstClr val="white"/>
                </a:solidFill>
              </a:rPr>
              <a:t>）</a:t>
            </a:r>
            <a:endParaRPr lang="en-US" altLang="ja-JP" sz="2800" dirty="0">
              <a:solidFill>
                <a:prstClr val="white"/>
              </a:solidFill>
            </a:endParaRPr>
          </a:p>
          <a:p>
            <a:pPr lvl="0" algn="just"/>
            <a:r>
              <a:rPr lang="ja-JP" altLang="en-US" sz="2800" dirty="0" smtClean="0">
                <a:solidFill>
                  <a:prstClr val="white"/>
                </a:solidFill>
              </a:rPr>
              <a:t>・温度ロガー</a:t>
            </a:r>
            <a:endParaRPr lang="en-US" altLang="ja-JP" sz="2800" dirty="0">
              <a:solidFill>
                <a:prstClr val="white"/>
              </a:solidFill>
            </a:endParaRPr>
          </a:p>
          <a:p>
            <a:pPr lvl="0" algn="just"/>
            <a:r>
              <a:rPr lang="ja-JP" altLang="en-US" sz="2800" dirty="0" smtClean="0">
                <a:solidFill>
                  <a:prstClr val="white"/>
                </a:solidFill>
              </a:rPr>
              <a:t>　　（</a:t>
            </a:r>
            <a:r>
              <a:rPr lang="en-US" altLang="ja-JP" sz="2800" dirty="0">
                <a:solidFill>
                  <a:prstClr val="white"/>
                </a:solidFill>
              </a:rPr>
              <a:t>T</a:t>
            </a:r>
            <a:r>
              <a:rPr lang="ja-JP" altLang="en-US" sz="2800" dirty="0" smtClean="0">
                <a:solidFill>
                  <a:prstClr val="white"/>
                </a:solidFill>
              </a:rPr>
              <a:t>＆</a:t>
            </a:r>
            <a:r>
              <a:rPr lang="en-US" altLang="ja-JP" sz="2800" dirty="0">
                <a:solidFill>
                  <a:prstClr val="white"/>
                </a:solidFill>
              </a:rPr>
              <a:t>D</a:t>
            </a:r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en-US" altLang="ja-JP" sz="2800" dirty="0">
                <a:solidFill>
                  <a:prstClr val="white"/>
                </a:solidFill>
              </a:rPr>
              <a:t>RTR—52</a:t>
            </a:r>
            <a:r>
              <a:rPr lang="ja-JP" altLang="en-US" sz="2800" dirty="0" smtClean="0">
                <a:solidFill>
                  <a:prstClr val="white"/>
                </a:solidFill>
              </a:rPr>
              <a:t>）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786" b="4669"/>
          <a:stretch/>
        </p:blipFill>
        <p:spPr>
          <a:xfrm>
            <a:off x="562827" y="3575093"/>
            <a:ext cx="3636335" cy="2940214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951233" y="3683347"/>
            <a:ext cx="4012938" cy="1421752"/>
            <a:chOff x="1024562" y="3815440"/>
            <a:chExt cx="4012938" cy="1421752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1024562" y="3815440"/>
              <a:ext cx="4012938" cy="1421752"/>
              <a:chOff x="1024562" y="3815440"/>
              <a:chExt cx="4012938" cy="1421752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1024562" y="3815440"/>
                <a:ext cx="4012938" cy="1421752"/>
                <a:chOff x="1024562" y="3815440"/>
                <a:chExt cx="4012938" cy="1421752"/>
              </a:xfrm>
            </p:grpSpPr>
            <p:sp>
              <p:nvSpPr>
                <p:cNvPr id="7" name="円/楕円 6"/>
                <p:cNvSpPr/>
                <p:nvPr/>
              </p:nvSpPr>
              <p:spPr>
                <a:xfrm>
                  <a:off x="1024562" y="3815440"/>
                  <a:ext cx="1233055" cy="113643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" name="カギ線コネクタ 8"/>
                <p:cNvCxnSpPr>
                  <a:stCxn id="7" idx="4"/>
                </p:cNvCxnSpPr>
                <p:nvPr/>
              </p:nvCxnSpPr>
              <p:spPr>
                <a:xfrm rot="16200000" flipH="1">
                  <a:off x="3196634" y="3396325"/>
                  <a:ext cx="285322" cy="3396411"/>
                </a:xfrm>
                <a:prstGeom prst="bentConnector2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円/楕円 5"/>
              <p:cNvSpPr/>
              <p:nvPr/>
            </p:nvSpPr>
            <p:spPr>
              <a:xfrm>
                <a:off x="2874917" y="3867237"/>
                <a:ext cx="997527" cy="98385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0" name="直線コネクタ 19"/>
            <p:cNvCxnSpPr>
              <a:endCxn id="6" idx="6"/>
            </p:cNvCxnSpPr>
            <p:nvPr/>
          </p:nvCxnSpPr>
          <p:spPr>
            <a:xfrm flipH="1" flipV="1">
              <a:off x="3872444" y="4359163"/>
              <a:ext cx="1165055" cy="244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テキスト ボックス 18"/>
          <p:cNvSpPr txBox="1"/>
          <p:nvPr/>
        </p:nvSpPr>
        <p:spPr>
          <a:xfrm>
            <a:off x="4806937" y="5866856"/>
            <a:ext cx="379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ja-JP" altLang="en-US" sz="2800" dirty="0" smtClean="0">
                <a:solidFill>
                  <a:prstClr val="white"/>
                </a:solidFill>
              </a:rPr>
              <a:t>街灯</a:t>
            </a:r>
            <a:r>
              <a:rPr lang="en-US" altLang="ja-JP" sz="2800" dirty="0" smtClean="0">
                <a:solidFill>
                  <a:prstClr val="white"/>
                </a:solidFill>
              </a:rPr>
              <a:t>2.5m</a:t>
            </a:r>
            <a:r>
              <a:rPr lang="ja-JP" altLang="en-US" sz="2800" dirty="0" smtClean="0">
                <a:solidFill>
                  <a:prstClr val="white"/>
                </a:solidFill>
              </a:rPr>
              <a:t>の位置に設置</a:t>
            </a:r>
            <a:endParaRPr lang="en-US" altLang="ja-JP" sz="28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57890" y="55603"/>
            <a:ext cx="204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測定</a:t>
            </a:r>
            <a:r>
              <a:rPr lang="ja-JP" altLang="en-US" sz="3600" dirty="0">
                <a:solidFill>
                  <a:srgbClr val="FFFF00"/>
                </a:solidFill>
              </a:rPr>
              <a:t>区域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0043" y="795462"/>
            <a:ext cx="4278188" cy="1077218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>
                <a:solidFill>
                  <a:schemeClr val="bg1"/>
                </a:solidFill>
              </a:rPr>
              <a:t>渓谷内温度計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13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地点、風向風速計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1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地点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60782" y="3243481"/>
            <a:ext cx="3245631" cy="584775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>
                <a:solidFill>
                  <a:schemeClr val="bg1"/>
                </a:solidFill>
              </a:rPr>
              <a:t>周辺市街地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4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地点</a:t>
            </a:r>
            <a:endParaRPr kumimoji="1" lang="en-US" altLang="ja-JP" sz="3200" dirty="0" smtClean="0">
              <a:solidFill>
                <a:schemeClr val="bg1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544" y="109373"/>
            <a:ext cx="4705456" cy="6852992"/>
          </a:xfrm>
          <a:prstGeom prst="rect">
            <a:avLst/>
          </a:prstGeom>
        </p:spPr>
      </p:pic>
      <p:grpSp>
        <p:nvGrpSpPr>
          <p:cNvPr id="70" name="グループ化 69"/>
          <p:cNvGrpSpPr/>
          <p:nvPr/>
        </p:nvGrpSpPr>
        <p:grpSpPr>
          <a:xfrm>
            <a:off x="7660591" y="6031922"/>
            <a:ext cx="1354285" cy="667854"/>
            <a:chOff x="7570062" y="5892827"/>
            <a:chExt cx="1354285" cy="667854"/>
          </a:xfrm>
        </p:grpSpPr>
        <p:sp>
          <p:nvSpPr>
            <p:cNvPr id="69" name="正方形/長方形 68"/>
            <p:cNvSpPr/>
            <p:nvPr/>
          </p:nvSpPr>
          <p:spPr>
            <a:xfrm>
              <a:off x="7583348" y="5935245"/>
              <a:ext cx="1229725" cy="6254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7570062" y="5892827"/>
              <a:ext cx="1354285" cy="659041"/>
              <a:chOff x="5245962" y="5901634"/>
              <a:chExt cx="1354285" cy="659041"/>
            </a:xfrm>
            <a:noFill/>
          </p:grpSpPr>
          <p:cxnSp>
            <p:nvCxnSpPr>
              <p:cNvPr id="17" name="直線コネクタ 16"/>
              <p:cNvCxnSpPr/>
              <p:nvPr/>
            </p:nvCxnSpPr>
            <p:spPr>
              <a:xfrm flipH="1" flipV="1">
                <a:off x="5423988" y="6541212"/>
                <a:ext cx="818062" cy="1"/>
              </a:xfrm>
              <a:prstGeom prst="line">
                <a:avLst/>
              </a:prstGeom>
              <a:grp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223"/>
              <p:cNvSpPr txBox="1"/>
              <p:nvPr/>
            </p:nvSpPr>
            <p:spPr>
              <a:xfrm>
                <a:off x="5245962" y="5901634"/>
                <a:ext cx="340855" cy="462713"/>
              </a:xfrm>
              <a:prstGeom prst="rect">
                <a:avLst/>
              </a:prstGeom>
              <a:grp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2000" b="1" dirty="0"/>
                  <a:t>0</a:t>
                </a:r>
                <a:endParaRPr kumimoji="1" lang="ja-JP" altLang="en-US" sz="2000" b="1" dirty="0"/>
              </a:p>
            </p:txBody>
          </p:sp>
          <p:sp>
            <p:nvSpPr>
              <p:cNvPr id="19" name="テキスト ボックス 224"/>
              <p:cNvSpPr txBox="1"/>
              <p:nvPr/>
            </p:nvSpPr>
            <p:spPr>
              <a:xfrm>
                <a:off x="5766386" y="5935240"/>
                <a:ext cx="833861" cy="395500"/>
              </a:xfrm>
              <a:prstGeom prst="rect">
                <a:avLst/>
              </a:prstGeom>
              <a:grp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2000" b="1" dirty="0"/>
                  <a:t>1</a:t>
                </a:r>
                <a:r>
                  <a:rPr kumimoji="1" lang="en-US" altLang="ja-JP" sz="2000" b="1" dirty="0" smtClean="0"/>
                  <a:t>00m</a:t>
                </a:r>
                <a:endParaRPr kumimoji="1" lang="en-US" altLang="ja-JP" sz="2000" b="1" dirty="0"/>
              </a:p>
            </p:txBody>
          </p:sp>
          <p:cxnSp>
            <p:nvCxnSpPr>
              <p:cNvPr id="20" name="直線コネクタ 19"/>
              <p:cNvCxnSpPr/>
              <p:nvPr/>
            </p:nvCxnSpPr>
            <p:spPr>
              <a:xfrm flipV="1">
                <a:off x="5423987" y="6344882"/>
                <a:ext cx="0" cy="196329"/>
              </a:xfrm>
              <a:prstGeom prst="line">
                <a:avLst/>
              </a:prstGeom>
              <a:grp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 flipH="1" flipV="1">
                <a:off x="6242050" y="6364347"/>
                <a:ext cx="0" cy="196328"/>
              </a:xfrm>
              <a:prstGeom prst="line">
                <a:avLst/>
              </a:prstGeom>
              <a:grp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テキスト ボックス 26"/>
          <p:cNvSpPr txBox="1"/>
          <p:nvPr/>
        </p:nvSpPr>
        <p:spPr>
          <a:xfrm>
            <a:off x="263497" y="5256474"/>
            <a:ext cx="4098813" cy="5847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>
                <a:solidFill>
                  <a:schemeClr val="bg1"/>
                </a:solidFill>
              </a:rPr>
              <a:t>渓谷の最南端に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2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地点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4528231" y="1334071"/>
            <a:ext cx="2870096" cy="3900750"/>
            <a:chOff x="4528231" y="1334071"/>
            <a:chExt cx="2870096" cy="3900750"/>
          </a:xfrm>
        </p:grpSpPr>
        <p:sp>
          <p:nvSpPr>
            <p:cNvPr id="3" name="フリーフォーム 2"/>
            <p:cNvSpPr/>
            <p:nvPr/>
          </p:nvSpPr>
          <p:spPr>
            <a:xfrm>
              <a:off x="6291694" y="3314700"/>
              <a:ext cx="1106633" cy="1920121"/>
            </a:xfrm>
            <a:custGeom>
              <a:avLst/>
              <a:gdLst>
                <a:gd name="connsiteX0" fmla="*/ 93519 w 1007919"/>
                <a:gd name="connsiteY0" fmla="*/ 0 h 1828800"/>
                <a:gd name="connsiteX1" fmla="*/ 737755 w 1007919"/>
                <a:gd name="connsiteY1" fmla="*/ 187037 h 1828800"/>
                <a:gd name="connsiteX2" fmla="*/ 665019 w 1007919"/>
                <a:gd name="connsiteY2" fmla="*/ 529937 h 1828800"/>
                <a:gd name="connsiteX3" fmla="*/ 748146 w 1007919"/>
                <a:gd name="connsiteY3" fmla="*/ 737755 h 1828800"/>
                <a:gd name="connsiteX4" fmla="*/ 779319 w 1007919"/>
                <a:gd name="connsiteY4" fmla="*/ 841664 h 1828800"/>
                <a:gd name="connsiteX5" fmla="*/ 820882 w 1007919"/>
                <a:gd name="connsiteY5" fmla="*/ 924791 h 1828800"/>
                <a:gd name="connsiteX6" fmla="*/ 976746 w 1007919"/>
                <a:gd name="connsiteY6" fmla="*/ 1111828 h 1828800"/>
                <a:gd name="connsiteX7" fmla="*/ 1007919 w 1007919"/>
                <a:gd name="connsiteY7" fmla="*/ 1226128 h 1828800"/>
                <a:gd name="connsiteX8" fmla="*/ 914400 w 1007919"/>
                <a:gd name="connsiteY8" fmla="*/ 1350819 h 1828800"/>
                <a:gd name="connsiteX9" fmla="*/ 862446 w 1007919"/>
                <a:gd name="connsiteY9" fmla="*/ 1413164 h 1828800"/>
                <a:gd name="connsiteX10" fmla="*/ 862446 w 1007919"/>
                <a:gd name="connsiteY10" fmla="*/ 1537855 h 1828800"/>
                <a:gd name="connsiteX11" fmla="*/ 654628 w 1007919"/>
                <a:gd name="connsiteY11" fmla="*/ 1828800 h 1828800"/>
                <a:gd name="connsiteX12" fmla="*/ 249382 w 1007919"/>
                <a:gd name="connsiteY12" fmla="*/ 1787237 h 1828800"/>
                <a:gd name="connsiteX13" fmla="*/ 0 w 1007919"/>
                <a:gd name="connsiteY13" fmla="*/ 685800 h 1828800"/>
                <a:gd name="connsiteX14" fmla="*/ 259773 w 1007919"/>
                <a:gd name="connsiteY14" fmla="*/ 675410 h 1828800"/>
                <a:gd name="connsiteX15" fmla="*/ 145473 w 1007919"/>
                <a:gd name="connsiteY15" fmla="*/ 561110 h 1828800"/>
                <a:gd name="connsiteX16" fmla="*/ 103909 w 1007919"/>
                <a:gd name="connsiteY16" fmla="*/ 426028 h 1828800"/>
                <a:gd name="connsiteX17" fmla="*/ 114300 w 1007919"/>
                <a:gd name="connsiteY17" fmla="*/ 280555 h 1828800"/>
                <a:gd name="connsiteX18" fmla="*/ 114300 w 1007919"/>
                <a:gd name="connsiteY18" fmla="*/ 124691 h 1828800"/>
                <a:gd name="connsiteX19" fmla="*/ 93519 w 1007919"/>
                <a:gd name="connsiteY19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7919" h="1828800">
                  <a:moveTo>
                    <a:pt x="93519" y="0"/>
                  </a:moveTo>
                  <a:lnTo>
                    <a:pt x="737755" y="187037"/>
                  </a:lnTo>
                  <a:lnTo>
                    <a:pt x="665019" y="529937"/>
                  </a:lnTo>
                  <a:lnTo>
                    <a:pt x="748146" y="737755"/>
                  </a:lnTo>
                  <a:cubicBezTo>
                    <a:pt x="780414" y="834559"/>
                    <a:pt x="779319" y="798414"/>
                    <a:pt x="779319" y="841664"/>
                  </a:cubicBezTo>
                  <a:lnTo>
                    <a:pt x="820882" y="924791"/>
                  </a:lnTo>
                  <a:lnTo>
                    <a:pt x="976746" y="1111828"/>
                  </a:lnTo>
                  <a:lnTo>
                    <a:pt x="1007919" y="1226128"/>
                  </a:lnTo>
                  <a:lnTo>
                    <a:pt x="914400" y="1350819"/>
                  </a:lnTo>
                  <a:lnTo>
                    <a:pt x="862446" y="1413164"/>
                  </a:lnTo>
                  <a:lnTo>
                    <a:pt x="862446" y="1537855"/>
                  </a:lnTo>
                  <a:lnTo>
                    <a:pt x="654628" y="1828800"/>
                  </a:lnTo>
                  <a:lnTo>
                    <a:pt x="249382" y="1787237"/>
                  </a:lnTo>
                  <a:lnTo>
                    <a:pt x="0" y="685800"/>
                  </a:lnTo>
                  <a:lnTo>
                    <a:pt x="259773" y="675410"/>
                  </a:lnTo>
                  <a:lnTo>
                    <a:pt x="145473" y="561110"/>
                  </a:lnTo>
                  <a:lnTo>
                    <a:pt x="103909" y="426028"/>
                  </a:lnTo>
                  <a:lnTo>
                    <a:pt x="114300" y="280555"/>
                  </a:lnTo>
                  <a:lnTo>
                    <a:pt x="114300" y="124691"/>
                  </a:lnTo>
                  <a:lnTo>
                    <a:pt x="93519" y="0"/>
                  </a:lnTo>
                  <a:close/>
                </a:path>
              </a:pathLst>
            </a:custGeom>
            <a:noFill/>
            <a:ln w="571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" name="直線コネクタ 4"/>
            <p:cNvCxnSpPr/>
            <p:nvPr/>
          </p:nvCxnSpPr>
          <p:spPr>
            <a:xfrm>
              <a:off x="4528231" y="1334071"/>
              <a:ext cx="2014299" cy="2002783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グループ化 61"/>
          <p:cNvGrpSpPr/>
          <p:nvPr/>
        </p:nvGrpSpPr>
        <p:grpSpPr>
          <a:xfrm>
            <a:off x="3806413" y="701934"/>
            <a:ext cx="2736117" cy="3536621"/>
            <a:chOff x="3806413" y="701934"/>
            <a:chExt cx="2736117" cy="3536621"/>
          </a:xfrm>
        </p:grpSpPr>
        <p:sp>
          <p:nvSpPr>
            <p:cNvPr id="6" name="円/楕円 5"/>
            <p:cNvSpPr/>
            <p:nvPr/>
          </p:nvSpPr>
          <p:spPr>
            <a:xfrm>
              <a:off x="5462530" y="701934"/>
              <a:ext cx="1080000" cy="1080000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4984522" y="3014555"/>
              <a:ext cx="1224000" cy="1224000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>
              <a:stCxn id="24" idx="3"/>
              <a:endCxn id="25" idx="2"/>
            </p:cNvCxnSpPr>
            <p:nvPr/>
          </p:nvCxnSpPr>
          <p:spPr>
            <a:xfrm>
              <a:off x="3806413" y="3535869"/>
              <a:ext cx="1178109" cy="90686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>
              <a:stCxn id="24" idx="3"/>
              <a:endCxn id="6" idx="3"/>
            </p:cNvCxnSpPr>
            <p:nvPr/>
          </p:nvCxnSpPr>
          <p:spPr>
            <a:xfrm flipV="1">
              <a:off x="3806413" y="1623772"/>
              <a:ext cx="1814279" cy="1912097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グループ化 62"/>
          <p:cNvGrpSpPr/>
          <p:nvPr/>
        </p:nvGrpSpPr>
        <p:grpSpPr>
          <a:xfrm>
            <a:off x="4362310" y="5548745"/>
            <a:ext cx="2703508" cy="966355"/>
            <a:chOff x="4362310" y="5548745"/>
            <a:chExt cx="2703508" cy="966355"/>
          </a:xfrm>
        </p:grpSpPr>
        <p:sp>
          <p:nvSpPr>
            <p:cNvPr id="4" name="フリーフォーム 3"/>
            <p:cNvSpPr/>
            <p:nvPr/>
          </p:nvSpPr>
          <p:spPr>
            <a:xfrm rot="253358">
              <a:off x="6577445" y="5548745"/>
              <a:ext cx="488373" cy="966355"/>
            </a:xfrm>
            <a:custGeom>
              <a:avLst/>
              <a:gdLst>
                <a:gd name="connsiteX0" fmla="*/ 0 w 488373"/>
                <a:gd name="connsiteY0" fmla="*/ 62346 h 966355"/>
                <a:gd name="connsiteX1" fmla="*/ 155864 w 488373"/>
                <a:gd name="connsiteY1" fmla="*/ 966355 h 966355"/>
                <a:gd name="connsiteX2" fmla="*/ 488373 w 488373"/>
                <a:gd name="connsiteY2" fmla="*/ 831273 h 966355"/>
                <a:gd name="connsiteX3" fmla="*/ 166255 w 488373"/>
                <a:gd name="connsiteY3" fmla="*/ 0 h 966355"/>
                <a:gd name="connsiteX4" fmla="*/ 0 w 488373"/>
                <a:gd name="connsiteY4" fmla="*/ 62346 h 96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373" h="966355">
                  <a:moveTo>
                    <a:pt x="0" y="62346"/>
                  </a:moveTo>
                  <a:lnTo>
                    <a:pt x="155864" y="966355"/>
                  </a:lnTo>
                  <a:lnTo>
                    <a:pt x="488373" y="831273"/>
                  </a:lnTo>
                  <a:lnTo>
                    <a:pt x="166255" y="0"/>
                  </a:lnTo>
                  <a:lnTo>
                    <a:pt x="0" y="62346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0" name="直線コネクタ 29"/>
            <p:cNvCxnSpPr>
              <a:stCxn id="27" idx="3"/>
            </p:cNvCxnSpPr>
            <p:nvPr/>
          </p:nvCxnSpPr>
          <p:spPr>
            <a:xfrm>
              <a:off x="4362310" y="5548862"/>
              <a:ext cx="2324584" cy="5896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r="23207"/>
          <a:stretch/>
        </p:blipFill>
        <p:spPr>
          <a:xfrm>
            <a:off x="140904" y="3083143"/>
            <a:ext cx="5600701" cy="3647805"/>
          </a:xfrm>
          <a:prstGeom prst="rect">
            <a:avLst/>
          </a:prstGeom>
        </p:spPr>
      </p:pic>
      <p:grpSp>
        <p:nvGrpSpPr>
          <p:cNvPr id="45" name="グループ化 44"/>
          <p:cNvGrpSpPr/>
          <p:nvPr/>
        </p:nvGrpSpPr>
        <p:grpSpPr>
          <a:xfrm>
            <a:off x="2814557" y="4676214"/>
            <a:ext cx="1327246" cy="842303"/>
            <a:chOff x="2681278" y="4585929"/>
            <a:chExt cx="1327246" cy="842303"/>
          </a:xfrm>
        </p:grpSpPr>
        <p:sp>
          <p:nvSpPr>
            <p:cNvPr id="46" name="テキスト ボックス 45"/>
            <p:cNvSpPr txBox="1"/>
            <p:nvPr/>
          </p:nvSpPr>
          <p:spPr>
            <a:xfrm>
              <a:off x="2904039" y="4585929"/>
              <a:ext cx="1104485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約</a:t>
              </a:r>
              <a:r>
                <a:rPr lang="en-US" altLang="ja-JP" sz="2400" dirty="0" smtClean="0"/>
                <a:t>14</a:t>
              </a:r>
              <a:r>
                <a:rPr lang="en-US" altLang="ja-JP" sz="2400" dirty="0"/>
                <a:t>m</a:t>
              </a:r>
              <a:endParaRPr kumimoji="1" lang="ja-JP" altLang="en-US" sz="2400" dirty="0"/>
            </a:p>
          </p:txBody>
        </p:sp>
        <p:cxnSp>
          <p:nvCxnSpPr>
            <p:cNvPr id="47" name="直線矢印コネクタ 46"/>
            <p:cNvCxnSpPr/>
            <p:nvPr/>
          </p:nvCxnSpPr>
          <p:spPr>
            <a:xfrm flipH="1">
              <a:off x="2681278" y="4918717"/>
              <a:ext cx="0" cy="50951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直線矢印コネクタ 47"/>
          <p:cNvCxnSpPr/>
          <p:nvPr/>
        </p:nvCxnSpPr>
        <p:spPr>
          <a:xfrm>
            <a:off x="2354455" y="4736707"/>
            <a:ext cx="538908" cy="0"/>
          </a:xfrm>
          <a:prstGeom prst="straightConnector1">
            <a:avLst/>
          </a:prstGeom>
          <a:ln w="57150">
            <a:solidFill>
              <a:srgbClr val="FF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>
            <a:off x="2498514" y="5435967"/>
            <a:ext cx="1196676" cy="0"/>
          </a:xfrm>
          <a:prstGeom prst="straightConnector1">
            <a:avLst/>
          </a:prstGeom>
          <a:ln w="57150">
            <a:solidFill>
              <a:srgbClr val="FF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1471133" y="4154921"/>
            <a:ext cx="110448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約</a:t>
            </a:r>
            <a:r>
              <a:rPr lang="en-US" altLang="ja-JP" sz="2400" dirty="0" smtClean="0"/>
              <a:t>58</a:t>
            </a:r>
            <a:r>
              <a:rPr lang="en-US" altLang="ja-JP" sz="2400" dirty="0"/>
              <a:t>m</a:t>
            </a:r>
            <a:endParaRPr kumimoji="1" lang="ja-JP" altLang="en-US" sz="24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823594" y="5436974"/>
            <a:ext cx="110448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約</a:t>
            </a:r>
            <a:r>
              <a:rPr lang="en-US" altLang="ja-JP" sz="2400" dirty="0" smtClean="0"/>
              <a:t>94m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189099" y="471101"/>
            <a:ext cx="144363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等々力駅</a:t>
            </a:r>
            <a:endParaRPr kumimoji="1" lang="ja-JP" altLang="en-US" sz="2400" dirty="0"/>
          </a:p>
        </p:txBody>
      </p:sp>
      <p:cxnSp>
        <p:nvCxnSpPr>
          <p:cNvPr id="65" name="直線矢印コネクタ 64"/>
          <p:cNvCxnSpPr>
            <a:stCxn id="64" idx="2"/>
          </p:cNvCxnSpPr>
          <p:nvPr/>
        </p:nvCxnSpPr>
        <p:spPr>
          <a:xfrm>
            <a:off x="7910917" y="932766"/>
            <a:ext cx="118568" cy="332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7226598" y="2843110"/>
            <a:ext cx="144363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環八通り</a:t>
            </a:r>
            <a:endParaRPr kumimoji="1" lang="ja-JP" altLang="en-US" sz="2400" dirty="0"/>
          </a:p>
        </p:txBody>
      </p:sp>
      <p:cxnSp>
        <p:nvCxnSpPr>
          <p:cNvPr id="67" name="直線矢印コネクタ 66"/>
          <p:cNvCxnSpPr>
            <a:stCxn id="66" idx="2"/>
          </p:cNvCxnSpPr>
          <p:nvPr/>
        </p:nvCxnSpPr>
        <p:spPr>
          <a:xfrm flipH="1">
            <a:off x="7624412" y="3304775"/>
            <a:ext cx="324004" cy="3551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0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81" y="3693813"/>
            <a:ext cx="5280071" cy="3060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1" y="592315"/>
            <a:ext cx="5280071" cy="30600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/>
          <a:srcRect r="31655"/>
          <a:stretch/>
        </p:blipFill>
        <p:spPr>
          <a:xfrm>
            <a:off x="5657753" y="497034"/>
            <a:ext cx="2961411" cy="6310563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0" y="55603"/>
            <a:ext cx="6124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 smtClean="0">
                <a:solidFill>
                  <a:srgbClr val="FFFF00"/>
                </a:solidFill>
              </a:rPr>
              <a:t>日中と夜間の涼しさ　</a:t>
            </a:r>
            <a:r>
              <a:rPr lang="en-US" altLang="ja-JP" sz="3600" dirty="0" smtClean="0">
                <a:solidFill>
                  <a:srgbClr val="FFFF00"/>
                </a:solidFill>
              </a:rPr>
              <a:t>8/6</a:t>
            </a:r>
            <a:r>
              <a:rPr lang="ja-JP" altLang="en-US" sz="3600" dirty="0" smtClean="0">
                <a:solidFill>
                  <a:srgbClr val="FFFF00"/>
                </a:solidFill>
              </a:rPr>
              <a:t>～</a:t>
            </a:r>
            <a:r>
              <a:rPr lang="en-US" altLang="ja-JP" sz="3600" dirty="0" smtClean="0">
                <a:solidFill>
                  <a:srgbClr val="FFFF00"/>
                </a:solidFill>
              </a:rPr>
              <a:t>7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cxnSp>
        <p:nvCxnSpPr>
          <p:cNvPr id="14" name="直線矢印コネクタ 13"/>
          <p:cNvCxnSpPr>
            <a:stCxn id="25" idx="0"/>
          </p:cNvCxnSpPr>
          <p:nvPr/>
        </p:nvCxnSpPr>
        <p:spPr>
          <a:xfrm flipV="1">
            <a:off x="2579349" y="2076826"/>
            <a:ext cx="129886" cy="357864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102023" y="2434690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00FF"/>
                </a:solidFill>
              </a:rPr>
              <a:t>渓谷内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38965" y="953859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38" name="直線矢印コネクタ 37"/>
          <p:cNvCxnSpPr>
            <a:stCxn id="37" idx="2"/>
          </p:cNvCxnSpPr>
          <p:nvPr/>
        </p:nvCxnSpPr>
        <p:spPr>
          <a:xfrm>
            <a:off x="1416291" y="1353969"/>
            <a:ext cx="292299" cy="2076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 flipH="1">
            <a:off x="3460174" y="1090916"/>
            <a:ext cx="0" cy="773389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二等辺三角形 67"/>
          <p:cNvSpPr/>
          <p:nvPr/>
        </p:nvSpPr>
        <p:spPr>
          <a:xfrm>
            <a:off x="6776740" y="1353969"/>
            <a:ext cx="275866" cy="23899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二等辺三角形 68"/>
          <p:cNvSpPr/>
          <p:nvPr/>
        </p:nvSpPr>
        <p:spPr>
          <a:xfrm>
            <a:off x="6377993" y="3933979"/>
            <a:ext cx="275866" cy="238991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二等辺三角形 69"/>
          <p:cNvSpPr/>
          <p:nvPr/>
        </p:nvSpPr>
        <p:spPr>
          <a:xfrm>
            <a:off x="7621283" y="3814483"/>
            <a:ext cx="275866" cy="238991"/>
          </a:xfrm>
          <a:prstGeom prst="triangl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5" name="直線矢印コネクタ 74"/>
          <p:cNvCxnSpPr>
            <a:stCxn id="76" idx="0"/>
          </p:cNvCxnSpPr>
          <p:nvPr/>
        </p:nvCxnSpPr>
        <p:spPr>
          <a:xfrm flipV="1">
            <a:off x="1349580" y="5330342"/>
            <a:ext cx="91152" cy="193134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872254" y="5523476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00FF"/>
                </a:solidFill>
              </a:rPr>
              <a:t>渓谷内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921109" y="4105043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84" name="直線矢印コネクタ 83"/>
          <p:cNvCxnSpPr>
            <a:stCxn id="83" idx="2"/>
          </p:cNvCxnSpPr>
          <p:nvPr/>
        </p:nvCxnSpPr>
        <p:spPr>
          <a:xfrm flipH="1">
            <a:off x="2292119" y="4505153"/>
            <a:ext cx="106316" cy="2484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91"/>
          <p:cNvSpPr txBox="1"/>
          <p:nvPr/>
        </p:nvSpPr>
        <p:spPr>
          <a:xfrm>
            <a:off x="3060085" y="4189027"/>
            <a:ext cx="1264725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000" dirty="0" smtClean="0"/>
              <a:t>2</a:t>
            </a:r>
            <a:r>
              <a:rPr kumimoji="1" lang="ja-JP" altLang="en-US" sz="2000" dirty="0" smtClean="0"/>
              <a:t>℃近くの温度差</a:t>
            </a:r>
            <a:endParaRPr kumimoji="1" lang="ja-JP" altLang="en-US" sz="2000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295337" y="2122315"/>
            <a:ext cx="1312426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 dirty="0"/>
              <a:t>5</a:t>
            </a:r>
            <a:r>
              <a:rPr lang="ja-JP" altLang="en-US" sz="2000" dirty="0" smtClean="0"/>
              <a:t>℃近くの温度差</a:t>
            </a:r>
            <a:endParaRPr kumimoji="1" lang="ja-JP" altLang="en-US" sz="2000" dirty="0"/>
          </a:p>
        </p:txBody>
      </p:sp>
      <p:cxnSp>
        <p:nvCxnSpPr>
          <p:cNvPr id="100" name="直線コネクタ 99"/>
          <p:cNvCxnSpPr>
            <a:stCxn id="69" idx="0"/>
            <a:endCxn id="105" idx="2"/>
          </p:cNvCxnSpPr>
          <p:nvPr/>
        </p:nvCxnSpPr>
        <p:spPr>
          <a:xfrm flipV="1">
            <a:off x="6515926" y="2434690"/>
            <a:ext cx="0" cy="14992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>
            <a:stCxn id="105" idx="0"/>
            <a:endCxn id="68" idx="3"/>
          </p:cNvCxnSpPr>
          <p:nvPr/>
        </p:nvCxnSpPr>
        <p:spPr>
          <a:xfrm flipV="1">
            <a:off x="6515926" y="1592960"/>
            <a:ext cx="398747" cy="4416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テキスト ボックス 104"/>
          <p:cNvSpPr txBox="1"/>
          <p:nvPr/>
        </p:nvSpPr>
        <p:spPr>
          <a:xfrm>
            <a:off x="6038600" y="2034580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市街地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7621283" y="2784224"/>
            <a:ext cx="9546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00FF"/>
                </a:solidFill>
              </a:rPr>
              <a:t>渓谷内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cxnSp>
        <p:nvCxnSpPr>
          <p:cNvPr id="109" name="直線コネクタ 108"/>
          <p:cNvCxnSpPr>
            <a:endCxn id="108" idx="2"/>
          </p:cNvCxnSpPr>
          <p:nvPr/>
        </p:nvCxnSpPr>
        <p:spPr>
          <a:xfrm flipV="1">
            <a:off x="7759215" y="3184334"/>
            <a:ext cx="339394" cy="6301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H="1">
            <a:off x="3311238" y="5008418"/>
            <a:ext cx="0" cy="602089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7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0" y="0"/>
            <a:ext cx="379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斜面緑地との比較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-344204" y="512730"/>
            <a:ext cx="5976076" cy="5473645"/>
            <a:chOff x="-219512" y="915676"/>
            <a:chExt cx="5976076" cy="5473645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-219512" y="915676"/>
              <a:ext cx="5976076" cy="5473645"/>
              <a:chOff x="-282412" y="646331"/>
              <a:chExt cx="5976076" cy="5473645"/>
            </a:xfrm>
          </p:grpSpPr>
          <p:pic>
            <p:nvPicPr>
              <p:cNvPr id="37" name="図 3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895" r="38541"/>
              <a:stretch/>
            </p:blipFill>
            <p:spPr>
              <a:xfrm>
                <a:off x="-282412" y="684612"/>
                <a:ext cx="5976076" cy="5435364"/>
              </a:xfrm>
              <a:prstGeom prst="rect">
                <a:avLst/>
              </a:prstGeom>
            </p:spPr>
          </p:pic>
          <p:grpSp>
            <p:nvGrpSpPr>
              <p:cNvPr id="38" name="グループ化 37"/>
              <p:cNvGrpSpPr/>
              <p:nvPr/>
            </p:nvGrpSpPr>
            <p:grpSpPr>
              <a:xfrm>
                <a:off x="77834" y="646331"/>
                <a:ext cx="852417" cy="1219305"/>
                <a:chOff x="0" y="0"/>
                <a:chExt cx="946206" cy="1370448"/>
              </a:xfrm>
            </p:grpSpPr>
            <p:sp>
              <p:nvSpPr>
                <p:cNvPr id="39" name="正方形/長方形 38"/>
                <p:cNvSpPr/>
                <p:nvPr/>
              </p:nvSpPr>
              <p:spPr>
                <a:xfrm>
                  <a:off x="0" y="108527"/>
                  <a:ext cx="946206" cy="12619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40" name="円/楕円 39"/>
                <p:cNvSpPr/>
                <p:nvPr/>
              </p:nvSpPr>
              <p:spPr>
                <a:xfrm>
                  <a:off x="56700" y="459573"/>
                  <a:ext cx="845344" cy="882763"/>
                </a:xfrm>
                <a:prstGeom prst="ellipse">
                  <a:avLst/>
                </a:prstGeom>
                <a:solidFill>
                  <a:sysClr val="window" lastClr="FF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41" name="二等辺三角形 40"/>
                <p:cNvSpPr/>
                <p:nvPr/>
              </p:nvSpPr>
              <p:spPr>
                <a:xfrm>
                  <a:off x="273347" y="484487"/>
                  <a:ext cx="410023" cy="73236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42" name="テキスト ボックス 235"/>
                <p:cNvSpPr txBox="1"/>
                <p:nvPr/>
              </p:nvSpPr>
              <p:spPr>
                <a:xfrm>
                  <a:off x="231295" y="0"/>
                  <a:ext cx="473103" cy="495755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ja-JP" sz="2400"/>
                    <a:t>N</a:t>
                  </a:r>
                  <a:endParaRPr kumimoji="1" lang="ja-JP" altLang="en-US" sz="2400"/>
                </a:p>
              </p:txBody>
            </p:sp>
          </p:grpSp>
          <p:grpSp>
            <p:nvGrpSpPr>
              <p:cNvPr id="43" name="グループ化 42"/>
              <p:cNvGrpSpPr/>
              <p:nvPr/>
            </p:nvGrpSpPr>
            <p:grpSpPr>
              <a:xfrm>
                <a:off x="81363" y="5618338"/>
                <a:ext cx="1320773" cy="443896"/>
                <a:chOff x="1342214" y="5727738"/>
                <a:chExt cx="1019987" cy="443896"/>
              </a:xfrm>
            </p:grpSpPr>
            <p:sp>
              <p:nvSpPr>
                <p:cNvPr id="47" name="正方形/長方形 46"/>
                <p:cNvSpPr/>
                <p:nvPr/>
              </p:nvSpPr>
              <p:spPr>
                <a:xfrm>
                  <a:off x="1342214" y="5743009"/>
                  <a:ext cx="1019987" cy="4286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48" name="グループ化 47"/>
                <p:cNvGrpSpPr/>
                <p:nvPr/>
              </p:nvGrpSpPr>
              <p:grpSpPr>
                <a:xfrm>
                  <a:off x="1513091" y="5957321"/>
                  <a:ext cx="624840" cy="186644"/>
                  <a:chOff x="3217588" y="3723556"/>
                  <a:chExt cx="624840" cy="186644"/>
                </a:xfrm>
              </p:grpSpPr>
              <p:cxnSp>
                <p:nvCxnSpPr>
                  <p:cNvPr id="51" name="直線コネクタ 50"/>
                  <p:cNvCxnSpPr/>
                  <p:nvPr/>
                </p:nvCxnSpPr>
                <p:spPr>
                  <a:xfrm>
                    <a:off x="3217588" y="3893820"/>
                    <a:ext cx="62484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コネクタ 51"/>
                  <p:cNvCxnSpPr/>
                  <p:nvPr/>
                </p:nvCxnSpPr>
                <p:spPr>
                  <a:xfrm rot="5400000">
                    <a:off x="3135208" y="3820200"/>
                    <a:ext cx="18000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コネクタ 52"/>
                  <p:cNvCxnSpPr/>
                  <p:nvPr/>
                </p:nvCxnSpPr>
                <p:spPr>
                  <a:xfrm rot="5400000">
                    <a:off x="3752428" y="3813556"/>
                    <a:ext cx="18000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1342214" y="5727738"/>
                  <a:ext cx="28575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0</a:t>
                  </a:r>
                  <a:endParaRPr kumimoji="1" lang="ja-JP" altLang="en-US" dirty="0"/>
                </a:p>
              </p:txBody>
            </p:sp>
            <p:sp>
              <p:nvSpPr>
                <p:cNvPr id="50" name="テキスト ボックス 49"/>
                <p:cNvSpPr txBox="1"/>
                <p:nvPr/>
              </p:nvSpPr>
              <p:spPr>
                <a:xfrm>
                  <a:off x="1890376" y="5737917"/>
                  <a:ext cx="423865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ja-JP" dirty="0" smtClean="0"/>
                    <a:t>2km</a:t>
                  </a:r>
                  <a:endParaRPr kumimoji="1" lang="ja-JP" altLang="en-US" dirty="0"/>
                </a:p>
              </p:txBody>
            </p:sp>
          </p:grpSp>
        </p:grpSp>
        <p:grpSp>
          <p:nvGrpSpPr>
            <p:cNvPr id="6" name="グループ化 5"/>
            <p:cNvGrpSpPr/>
            <p:nvPr/>
          </p:nvGrpSpPr>
          <p:grpSpPr>
            <a:xfrm>
              <a:off x="2768526" y="2933503"/>
              <a:ext cx="2057400" cy="1707447"/>
              <a:chOff x="2726641" y="2154402"/>
              <a:chExt cx="2057400" cy="1707447"/>
            </a:xfrm>
          </p:grpSpPr>
          <p:sp>
            <p:nvSpPr>
              <p:cNvPr id="46" name="円/楕円 45"/>
              <p:cNvSpPr/>
              <p:nvPr/>
            </p:nvSpPr>
            <p:spPr>
              <a:xfrm>
                <a:off x="2726641" y="3558090"/>
                <a:ext cx="308483" cy="303759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7" name="直線コネクタ 26"/>
              <p:cNvCxnSpPr>
                <a:stCxn id="46" idx="7"/>
              </p:cNvCxnSpPr>
              <p:nvPr/>
            </p:nvCxnSpPr>
            <p:spPr>
              <a:xfrm flipV="1">
                <a:off x="2989948" y="2636439"/>
                <a:ext cx="851615" cy="966135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/>
              <p:cNvSpPr txBox="1"/>
              <p:nvPr/>
            </p:nvSpPr>
            <p:spPr>
              <a:xfrm>
                <a:off x="2726641" y="2154402"/>
                <a:ext cx="2057400" cy="461665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dirty="0" smtClean="0"/>
                  <a:t>鍋島松濤公園</a:t>
                </a:r>
                <a:endParaRPr kumimoji="1" lang="ja-JP" altLang="en-US" sz="2400" dirty="0"/>
              </a:p>
            </p:txBody>
          </p:sp>
        </p:grpSp>
        <p:grpSp>
          <p:nvGrpSpPr>
            <p:cNvPr id="7" name="グループ化 6"/>
            <p:cNvGrpSpPr/>
            <p:nvPr/>
          </p:nvGrpSpPr>
          <p:grpSpPr>
            <a:xfrm>
              <a:off x="2980099" y="4389638"/>
              <a:ext cx="2684323" cy="980565"/>
              <a:chOff x="5279516" y="2865593"/>
              <a:chExt cx="2684323" cy="980565"/>
            </a:xfrm>
          </p:grpSpPr>
          <p:sp>
            <p:nvSpPr>
              <p:cNvPr id="45" name="円/楕円 44"/>
              <p:cNvSpPr/>
              <p:nvPr/>
            </p:nvSpPr>
            <p:spPr>
              <a:xfrm>
                <a:off x="5279516" y="3542399"/>
                <a:ext cx="308483" cy="303759"/>
              </a:xfrm>
              <a:prstGeom prst="ellipse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テキスト ボックス 88"/>
              <p:cNvSpPr txBox="1"/>
              <p:nvPr/>
            </p:nvSpPr>
            <p:spPr>
              <a:xfrm>
                <a:off x="5906439" y="2865593"/>
                <a:ext cx="2057400" cy="461665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400" dirty="0"/>
                  <a:t>林試の</a:t>
                </a:r>
                <a:r>
                  <a:rPr lang="ja-JP" altLang="en-US" sz="2400" dirty="0" smtClean="0"/>
                  <a:t>森公園</a:t>
                </a:r>
                <a:endParaRPr kumimoji="1" lang="ja-JP" altLang="en-US" sz="2400" dirty="0"/>
              </a:p>
            </p:txBody>
          </p:sp>
          <p:cxnSp>
            <p:nvCxnSpPr>
              <p:cNvPr id="90" name="直線コネクタ 89"/>
              <p:cNvCxnSpPr/>
              <p:nvPr/>
            </p:nvCxnSpPr>
            <p:spPr>
              <a:xfrm flipV="1">
                <a:off x="5573441" y="3327258"/>
                <a:ext cx="332998" cy="323098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グループ化 9"/>
            <p:cNvGrpSpPr/>
            <p:nvPr/>
          </p:nvGrpSpPr>
          <p:grpSpPr>
            <a:xfrm>
              <a:off x="646772" y="3647336"/>
              <a:ext cx="1465667" cy="1168039"/>
              <a:chOff x="280006" y="2561833"/>
              <a:chExt cx="1465667" cy="1168039"/>
            </a:xfrm>
          </p:grpSpPr>
          <p:sp>
            <p:nvSpPr>
              <p:cNvPr id="44" name="円/楕円 43"/>
              <p:cNvSpPr/>
              <p:nvPr/>
            </p:nvSpPr>
            <p:spPr>
              <a:xfrm>
                <a:off x="391460" y="3426113"/>
                <a:ext cx="308483" cy="303759"/>
              </a:xfrm>
              <a:prstGeom prst="ellipse">
                <a:avLst/>
              </a:prstGeom>
              <a:noFill/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テキスト ボックス 90"/>
              <p:cNvSpPr txBox="1"/>
              <p:nvPr/>
            </p:nvSpPr>
            <p:spPr>
              <a:xfrm>
                <a:off x="280006" y="2561833"/>
                <a:ext cx="1465667" cy="461665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99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dirty="0" smtClean="0"/>
                  <a:t>入間公園</a:t>
                </a:r>
                <a:endParaRPr kumimoji="1" lang="ja-JP" altLang="en-US" sz="2400" dirty="0"/>
              </a:p>
            </p:txBody>
          </p:sp>
          <p:cxnSp>
            <p:nvCxnSpPr>
              <p:cNvPr id="93" name="直線コネクタ 92"/>
              <p:cNvCxnSpPr>
                <a:endCxn id="44" idx="7"/>
              </p:cNvCxnSpPr>
              <p:nvPr/>
            </p:nvCxnSpPr>
            <p:spPr>
              <a:xfrm flipH="1">
                <a:off x="654767" y="3023498"/>
                <a:ext cx="353659" cy="447099"/>
              </a:xfrm>
              <a:prstGeom prst="line">
                <a:avLst/>
              </a:prstGeom>
              <a:ln w="285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グループ化 8"/>
            <p:cNvGrpSpPr/>
            <p:nvPr/>
          </p:nvGrpSpPr>
          <p:grpSpPr>
            <a:xfrm>
              <a:off x="1936105" y="5593116"/>
              <a:ext cx="3022041" cy="782679"/>
              <a:chOff x="3625573" y="6438234"/>
              <a:chExt cx="3022041" cy="782679"/>
            </a:xfrm>
          </p:grpSpPr>
          <p:sp>
            <p:nvSpPr>
              <p:cNvPr id="95" name="円/楕円 94"/>
              <p:cNvSpPr/>
              <p:nvPr/>
            </p:nvSpPr>
            <p:spPr>
              <a:xfrm>
                <a:off x="3625573" y="6438234"/>
                <a:ext cx="308483" cy="303759"/>
              </a:xfrm>
              <a:prstGeom prst="ellipse">
                <a:avLst/>
              </a:prstGeom>
              <a:noFill/>
              <a:ln w="381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テキスト ボックス 95"/>
              <p:cNvSpPr txBox="1"/>
              <p:nvPr/>
            </p:nvSpPr>
            <p:spPr>
              <a:xfrm>
                <a:off x="4281731" y="6759248"/>
                <a:ext cx="2365883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dirty="0" smtClean="0"/>
                  <a:t>等々力渓谷公園</a:t>
                </a:r>
                <a:endParaRPr kumimoji="1" lang="ja-JP" altLang="en-US" sz="2400" dirty="0"/>
              </a:p>
            </p:txBody>
          </p:sp>
          <p:cxnSp>
            <p:nvCxnSpPr>
              <p:cNvPr id="98" name="直線コネクタ 97"/>
              <p:cNvCxnSpPr>
                <a:stCxn id="96" idx="1"/>
                <a:endCxn id="95" idx="5"/>
              </p:cNvCxnSpPr>
              <p:nvPr/>
            </p:nvCxnSpPr>
            <p:spPr>
              <a:xfrm flipH="1" flipV="1">
                <a:off x="3888880" y="6697509"/>
                <a:ext cx="392851" cy="292572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4" name="テキスト ボックス 93"/>
          <p:cNvSpPr txBox="1"/>
          <p:nvPr/>
        </p:nvSpPr>
        <p:spPr>
          <a:xfrm>
            <a:off x="5034648" y="280252"/>
            <a:ext cx="3893726" cy="156966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/>
              <a:t>同時期に測定していた緑地と等々力渓谷を比較する。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grpSp>
        <p:nvGrpSpPr>
          <p:cNvPr id="148" name="グループ化 147"/>
          <p:cNvGrpSpPr/>
          <p:nvPr/>
        </p:nvGrpSpPr>
        <p:grpSpPr>
          <a:xfrm>
            <a:off x="5454472" y="1913617"/>
            <a:ext cx="3428745" cy="2838697"/>
            <a:chOff x="5618745" y="1901352"/>
            <a:chExt cx="3428745" cy="2838697"/>
          </a:xfrm>
        </p:grpSpPr>
        <p:grpSp>
          <p:nvGrpSpPr>
            <p:cNvPr id="84" name="グループ化 83"/>
            <p:cNvGrpSpPr/>
            <p:nvPr/>
          </p:nvGrpSpPr>
          <p:grpSpPr>
            <a:xfrm>
              <a:off x="5618745" y="1901352"/>
              <a:ext cx="3428745" cy="2838697"/>
              <a:chOff x="5620045" y="3921878"/>
              <a:chExt cx="3428745" cy="2838697"/>
            </a:xfrm>
          </p:grpSpPr>
          <p:grpSp>
            <p:nvGrpSpPr>
              <p:cNvPr id="60" name="グループ化 59"/>
              <p:cNvGrpSpPr/>
              <p:nvPr/>
            </p:nvGrpSpPr>
            <p:grpSpPr>
              <a:xfrm>
                <a:off x="5620045" y="3921878"/>
                <a:ext cx="3428745" cy="2838697"/>
                <a:chOff x="5620045" y="3921878"/>
                <a:chExt cx="3428745" cy="2838697"/>
              </a:xfrm>
            </p:grpSpPr>
            <p:pic>
              <p:nvPicPr>
                <p:cNvPr id="59" name="図 5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20045" y="3950420"/>
                  <a:ext cx="3428745" cy="2810155"/>
                </a:xfrm>
                <a:prstGeom prst="rect">
                  <a:avLst/>
                </a:prstGeom>
              </p:spPr>
            </p:pic>
            <p:grpSp>
              <p:nvGrpSpPr>
                <p:cNvPr id="88" name="グループ化 87"/>
                <p:cNvGrpSpPr/>
                <p:nvPr/>
              </p:nvGrpSpPr>
              <p:grpSpPr>
                <a:xfrm>
                  <a:off x="5662526" y="3921878"/>
                  <a:ext cx="659183" cy="876143"/>
                  <a:chOff x="0" y="29757"/>
                  <a:chExt cx="946206" cy="1340691"/>
                </a:xfrm>
              </p:grpSpPr>
              <p:sp>
                <p:nvSpPr>
                  <p:cNvPr id="92" name="正方形/長方形 91"/>
                  <p:cNvSpPr/>
                  <p:nvPr/>
                </p:nvSpPr>
                <p:spPr>
                  <a:xfrm>
                    <a:off x="0" y="108527"/>
                    <a:ext cx="946206" cy="12619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kumimoji="1" lang="ja-JP" altLang="en-US" sz="1100"/>
                  </a:p>
                </p:txBody>
              </p:sp>
              <p:sp>
                <p:nvSpPr>
                  <p:cNvPr id="97" name="円/楕円 96"/>
                  <p:cNvSpPr/>
                  <p:nvPr/>
                </p:nvSpPr>
                <p:spPr>
                  <a:xfrm>
                    <a:off x="56700" y="459573"/>
                    <a:ext cx="845344" cy="882763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kumimoji="1" lang="ja-JP" altLang="en-US" sz="1100"/>
                  </a:p>
                </p:txBody>
              </p:sp>
              <p:sp>
                <p:nvSpPr>
                  <p:cNvPr id="99" name="二等辺三角形 98"/>
                  <p:cNvSpPr/>
                  <p:nvPr/>
                </p:nvSpPr>
                <p:spPr>
                  <a:xfrm>
                    <a:off x="273347" y="484487"/>
                    <a:ext cx="410023" cy="732364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kumimoji="1" lang="ja-JP" altLang="en-US" sz="1100"/>
                  </a:p>
                </p:txBody>
              </p:sp>
              <p:sp>
                <p:nvSpPr>
                  <p:cNvPr id="100" name="テキスト ボックス 235"/>
                  <p:cNvSpPr txBox="1"/>
                  <p:nvPr/>
                </p:nvSpPr>
                <p:spPr>
                  <a:xfrm>
                    <a:off x="231295" y="29757"/>
                    <a:ext cx="473104" cy="495756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ctr"/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kumimoji="1" lang="en-US" altLang="ja-JP" sz="2000" dirty="0"/>
                      <a:t>N</a:t>
                    </a:r>
                    <a:endParaRPr kumimoji="1" lang="ja-JP" altLang="en-US" sz="2000" dirty="0"/>
                  </a:p>
                </p:txBody>
              </p:sp>
            </p:grpSp>
          </p:grpSp>
          <p:sp>
            <p:nvSpPr>
              <p:cNvPr id="106" name="テキスト ボックス 105"/>
              <p:cNvSpPr txBox="1"/>
              <p:nvPr/>
            </p:nvSpPr>
            <p:spPr>
              <a:xfrm>
                <a:off x="6936255" y="3996680"/>
                <a:ext cx="2057400" cy="461665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dirty="0" smtClean="0"/>
                  <a:t>鍋島松濤公園</a:t>
                </a:r>
                <a:endParaRPr kumimoji="1" lang="ja-JP" altLang="en-US" sz="2400" dirty="0"/>
              </a:p>
            </p:txBody>
          </p:sp>
        </p:grpSp>
        <p:sp>
          <p:nvSpPr>
            <p:cNvPr id="108" name="角丸四角形 107"/>
            <p:cNvSpPr/>
            <p:nvPr/>
          </p:nvSpPr>
          <p:spPr>
            <a:xfrm rot="14196174">
              <a:off x="6655842" y="3250593"/>
              <a:ext cx="348116" cy="248992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9" name="グループ化 148"/>
          <p:cNvGrpSpPr/>
          <p:nvPr/>
        </p:nvGrpSpPr>
        <p:grpSpPr>
          <a:xfrm>
            <a:off x="42630" y="540790"/>
            <a:ext cx="4605185" cy="2833015"/>
            <a:chOff x="79116" y="577806"/>
            <a:chExt cx="4605185" cy="2833015"/>
          </a:xfrm>
        </p:grpSpPr>
        <p:grpSp>
          <p:nvGrpSpPr>
            <p:cNvPr id="67" name="グループ化 66"/>
            <p:cNvGrpSpPr/>
            <p:nvPr/>
          </p:nvGrpSpPr>
          <p:grpSpPr>
            <a:xfrm>
              <a:off x="79116" y="577806"/>
              <a:ext cx="4605185" cy="2833015"/>
              <a:chOff x="16042" y="4009075"/>
              <a:chExt cx="4605185" cy="2833015"/>
            </a:xfrm>
          </p:grpSpPr>
          <p:pic>
            <p:nvPicPr>
              <p:cNvPr id="56" name="図 5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42" y="4009075"/>
                <a:ext cx="4605185" cy="2833015"/>
              </a:xfrm>
              <a:prstGeom prst="rect">
                <a:avLst/>
              </a:prstGeom>
            </p:spPr>
          </p:pic>
          <p:grpSp>
            <p:nvGrpSpPr>
              <p:cNvPr id="79" name="グループ化 78"/>
              <p:cNvGrpSpPr/>
              <p:nvPr/>
            </p:nvGrpSpPr>
            <p:grpSpPr>
              <a:xfrm>
                <a:off x="65798" y="4035973"/>
                <a:ext cx="659183" cy="876143"/>
                <a:chOff x="0" y="29757"/>
                <a:chExt cx="946206" cy="1340691"/>
              </a:xfrm>
            </p:grpSpPr>
            <p:sp>
              <p:nvSpPr>
                <p:cNvPr id="80" name="正方形/長方形 79"/>
                <p:cNvSpPr/>
                <p:nvPr/>
              </p:nvSpPr>
              <p:spPr>
                <a:xfrm>
                  <a:off x="0" y="108527"/>
                  <a:ext cx="946206" cy="12619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81" name="円/楕円 80"/>
                <p:cNvSpPr/>
                <p:nvPr/>
              </p:nvSpPr>
              <p:spPr>
                <a:xfrm>
                  <a:off x="56700" y="459573"/>
                  <a:ext cx="845344" cy="882763"/>
                </a:xfrm>
                <a:prstGeom prst="ellipse">
                  <a:avLst/>
                </a:prstGeom>
                <a:solidFill>
                  <a:sysClr val="window" lastClr="FF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82" name="二等辺三角形 81"/>
                <p:cNvSpPr/>
                <p:nvPr/>
              </p:nvSpPr>
              <p:spPr>
                <a:xfrm>
                  <a:off x="273347" y="484487"/>
                  <a:ext cx="410023" cy="732364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83" name="テキスト ボックス 235"/>
                <p:cNvSpPr txBox="1"/>
                <p:nvPr/>
              </p:nvSpPr>
              <p:spPr>
                <a:xfrm>
                  <a:off x="231295" y="29757"/>
                  <a:ext cx="473104" cy="495756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ja-JP" sz="2000" dirty="0"/>
                    <a:t>N</a:t>
                  </a:r>
                  <a:endParaRPr kumimoji="1" lang="ja-JP" altLang="en-US" sz="2000" dirty="0"/>
                </a:p>
              </p:txBody>
            </p:sp>
          </p:grpSp>
          <p:sp>
            <p:nvSpPr>
              <p:cNvPr id="85" name="テキスト ボックス 84"/>
              <p:cNvSpPr txBox="1"/>
              <p:nvPr/>
            </p:nvSpPr>
            <p:spPr>
              <a:xfrm>
                <a:off x="3074057" y="4071941"/>
                <a:ext cx="1465667" cy="461665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99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dirty="0" smtClean="0"/>
                  <a:t>入間公園</a:t>
                </a:r>
                <a:endParaRPr kumimoji="1" lang="ja-JP" altLang="en-US" sz="2400" dirty="0"/>
              </a:p>
            </p:txBody>
          </p:sp>
        </p:grpSp>
        <p:sp>
          <p:nvSpPr>
            <p:cNvPr id="86" name="角丸四角形 85"/>
            <p:cNvSpPr/>
            <p:nvPr/>
          </p:nvSpPr>
          <p:spPr>
            <a:xfrm rot="18248994">
              <a:off x="2042421" y="1920267"/>
              <a:ext cx="1005737" cy="29674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2" name="テキスト ボックス 61"/>
          <p:cNvSpPr txBox="1"/>
          <p:nvPr/>
        </p:nvSpPr>
        <p:spPr>
          <a:xfrm>
            <a:off x="5022861" y="4771455"/>
            <a:ext cx="4085884" cy="2062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/>
              <a:t>他の緑地は等々力渓谷と比べ谷幅が</a:t>
            </a:r>
            <a:r>
              <a:rPr lang="ja-JP" altLang="en-US" sz="3200" dirty="0" smtClean="0"/>
              <a:t>広</a:t>
            </a:r>
            <a:r>
              <a:rPr kumimoji="1" lang="ja-JP" altLang="en-US" sz="3200" dirty="0" smtClean="0"/>
              <a:t>く、傾斜を有する緑地となっている。</a:t>
            </a:r>
            <a:endParaRPr kumimoji="1" lang="ja-JP" altLang="en-US" sz="3200" dirty="0"/>
          </a:p>
        </p:txBody>
      </p:sp>
      <p:grpSp>
        <p:nvGrpSpPr>
          <p:cNvPr id="122" name="グループ化 121"/>
          <p:cNvGrpSpPr/>
          <p:nvPr/>
        </p:nvGrpSpPr>
        <p:grpSpPr>
          <a:xfrm>
            <a:off x="-4894" y="3866119"/>
            <a:ext cx="5117211" cy="2862313"/>
            <a:chOff x="-22734" y="4005726"/>
            <a:chExt cx="5117211" cy="2862313"/>
          </a:xfrm>
        </p:grpSpPr>
        <p:grpSp>
          <p:nvGrpSpPr>
            <p:cNvPr id="120" name="グループ化 119"/>
            <p:cNvGrpSpPr/>
            <p:nvPr/>
          </p:nvGrpSpPr>
          <p:grpSpPr>
            <a:xfrm>
              <a:off x="-22734" y="4005726"/>
              <a:ext cx="5117211" cy="2862313"/>
              <a:chOff x="-80545" y="3995687"/>
              <a:chExt cx="5117211" cy="2862313"/>
            </a:xfrm>
          </p:grpSpPr>
          <p:pic>
            <p:nvPicPr>
              <p:cNvPr id="119" name="図 1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0545" y="4003650"/>
                <a:ext cx="5117211" cy="2854350"/>
              </a:xfrm>
              <a:prstGeom prst="rect">
                <a:avLst/>
              </a:prstGeom>
            </p:spPr>
          </p:pic>
          <p:grpSp>
            <p:nvGrpSpPr>
              <p:cNvPr id="78" name="グループ化 77"/>
              <p:cNvGrpSpPr/>
              <p:nvPr/>
            </p:nvGrpSpPr>
            <p:grpSpPr>
              <a:xfrm>
                <a:off x="-18196" y="3995687"/>
                <a:ext cx="4804997" cy="876143"/>
                <a:chOff x="3005908" y="186348"/>
                <a:chExt cx="4804997" cy="876143"/>
              </a:xfrm>
            </p:grpSpPr>
            <p:grpSp>
              <p:nvGrpSpPr>
                <p:cNvPr id="101" name="グループ化 100"/>
                <p:cNvGrpSpPr/>
                <p:nvPr/>
              </p:nvGrpSpPr>
              <p:grpSpPr>
                <a:xfrm>
                  <a:off x="3005908" y="186348"/>
                  <a:ext cx="659183" cy="876143"/>
                  <a:chOff x="0" y="29757"/>
                  <a:chExt cx="946206" cy="1340691"/>
                </a:xfrm>
              </p:grpSpPr>
              <p:sp>
                <p:nvSpPr>
                  <p:cNvPr id="102" name="正方形/長方形 101"/>
                  <p:cNvSpPr/>
                  <p:nvPr/>
                </p:nvSpPr>
                <p:spPr>
                  <a:xfrm>
                    <a:off x="0" y="108527"/>
                    <a:ext cx="946206" cy="12619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kumimoji="1" lang="ja-JP" altLang="en-US" sz="1100"/>
                  </a:p>
                </p:txBody>
              </p:sp>
              <p:sp>
                <p:nvSpPr>
                  <p:cNvPr id="103" name="円/楕円 102"/>
                  <p:cNvSpPr/>
                  <p:nvPr/>
                </p:nvSpPr>
                <p:spPr>
                  <a:xfrm>
                    <a:off x="56700" y="459573"/>
                    <a:ext cx="845344" cy="882763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kumimoji="1" lang="ja-JP" altLang="en-US" sz="1100"/>
                  </a:p>
                </p:txBody>
              </p:sp>
              <p:sp>
                <p:nvSpPr>
                  <p:cNvPr id="104" name="二等辺三角形 103"/>
                  <p:cNvSpPr/>
                  <p:nvPr/>
                </p:nvSpPr>
                <p:spPr>
                  <a:xfrm>
                    <a:off x="273347" y="484487"/>
                    <a:ext cx="410023" cy="732364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kumimoji="1" lang="ja-JP" altLang="en-US" sz="1100"/>
                  </a:p>
                </p:txBody>
              </p:sp>
              <p:sp>
                <p:nvSpPr>
                  <p:cNvPr id="105" name="テキスト ボックス 235"/>
                  <p:cNvSpPr txBox="1"/>
                  <p:nvPr/>
                </p:nvSpPr>
                <p:spPr>
                  <a:xfrm>
                    <a:off x="231295" y="29757"/>
                    <a:ext cx="473104" cy="495756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ctr"/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kumimoji="1" lang="en-US" altLang="ja-JP" sz="2000" dirty="0"/>
                      <a:t>N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07" name="テキスト ボックス 106"/>
                <p:cNvSpPr txBox="1"/>
                <p:nvPr/>
              </p:nvSpPr>
              <p:spPr>
                <a:xfrm>
                  <a:off x="5753505" y="247487"/>
                  <a:ext cx="2057400" cy="461665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ja-JP" altLang="en-US" sz="2400" dirty="0"/>
                    <a:t>林試の</a:t>
                  </a:r>
                  <a:r>
                    <a:rPr lang="ja-JP" altLang="en-US" sz="2400" dirty="0" smtClean="0"/>
                    <a:t>森公園</a:t>
                  </a:r>
                  <a:endParaRPr kumimoji="1" lang="ja-JP" altLang="en-US" sz="2400" dirty="0"/>
                </a:p>
              </p:txBody>
            </p:sp>
          </p:grpSp>
        </p:grpSp>
        <p:sp>
          <p:nvSpPr>
            <p:cNvPr id="121" name="角丸四角形 120"/>
            <p:cNvSpPr/>
            <p:nvPr/>
          </p:nvSpPr>
          <p:spPr>
            <a:xfrm rot="20985404">
              <a:off x="1956491" y="5368071"/>
              <a:ext cx="1418893" cy="531166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90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5651</TotalTime>
  <Words>694</Words>
  <Application>Microsoft Office PowerPoint</Application>
  <PresentationFormat>画面に合わせる (4:3)</PresentationFormat>
  <Paragraphs>199</Paragraphs>
  <Slides>20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日本工業大学(OVS-ES)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成田研</dc:creator>
  <cp:lastModifiedBy>成田研</cp:lastModifiedBy>
  <cp:revision>379</cp:revision>
  <dcterms:created xsi:type="dcterms:W3CDTF">2016-02-02T09:46:39Z</dcterms:created>
  <dcterms:modified xsi:type="dcterms:W3CDTF">2016-02-09T00:27:45Z</dcterms:modified>
</cp:coreProperties>
</file>